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62" r:id="rId2"/>
    <p:sldId id="261" r:id="rId3"/>
    <p:sldId id="257" r:id="rId4"/>
    <p:sldId id="258" r:id="rId5"/>
    <p:sldId id="259"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F7933C-0B2D-42EA-BE34-6B6AFD471736}" type="datetimeFigureOut">
              <a:rPr lang="en-US" smtClean="0"/>
              <a:t>9/20/2025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9A8BC0C8-E682-400B-B336-798AE93E329F}"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7325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8BC0C8-E682-400B-B336-798AE93E329F}" type="slidenum">
              <a:rPr lang="en-US" smtClean="0"/>
              <a:t>‹#›</a:t>
            </a:fld>
            <a:endParaRPr lang="en-US" dirty="0"/>
          </a:p>
        </p:txBody>
      </p:sp>
    </p:spTree>
    <p:extLst>
      <p:ext uri="{BB962C8B-B14F-4D97-AF65-F5344CB8AC3E}">
        <p14:creationId xmlns:p14="http://schemas.microsoft.com/office/powerpoint/2010/main" val="767187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8BC0C8-E682-400B-B336-798AE93E329F}"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050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8BC0C8-E682-400B-B336-798AE93E329F}"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007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8BC0C8-E682-400B-B336-798AE93E329F}" type="slidenum">
              <a:rPr lang="en-US" smtClean="0"/>
              <a:t>‹#›</a:t>
            </a:fld>
            <a:endParaRPr lang="en-US" dirty="0"/>
          </a:p>
        </p:txBody>
      </p:sp>
    </p:spTree>
    <p:extLst>
      <p:ext uri="{BB962C8B-B14F-4D97-AF65-F5344CB8AC3E}">
        <p14:creationId xmlns:p14="http://schemas.microsoft.com/office/powerpoint/2010/main" val="4014602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8BC0C8-E682-400B-B336-798AE93E329F}"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2747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8BC0C8-E682-400B-B336-798AE93E329F}"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000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8BC0C8-E682-400B-B336-798AE93E329F}"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9104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8BC0C8-E682-400B-B336-798AE93E329F}"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581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8BC0C8-E682-400B-B336-798AE93E329F}" type="slidenum">
              <a:rPr lang="en-US" smtClean="0"/>
              <a:t>‹#›</a:t>
            </a:fld>
            <a:endParaRPr lang="en-US" dirty="0"/>
          </a:p>
        </p:txBody>
      </p:sp>
    </p:spTree>
    <p:extLst>
      <p:ext uri="{BB962C8B-B14F-4D97-AF65-F5344CB8AC3E}">
        <p14:creationId xmlns:p14="http://schemas.microsoft.com/office/powerpoint/2010/main" val="1299156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8BC0C8-E682-400B-B336-798AE93E329F}"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228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8BC0C8-E682-400B-B336-798AE93E329F}" type="slidenum">
              <a:rPr lang="en-US" smtClean="0"/>
              <a:t>‹#›</a:t>
            </a:fld>
            <a:endParaRPr lang="en-US" dirty="0"/>
          </a:p>
        </p:txBody>
      </p:sp>
    </p:spTree>
    <p:extLst>
      <p:ext uri="{BB962C8B-B14F-4D97-AF65-F5344CB8AC3E}">
        <p14:creationId xmlns:p14="http://schemas.microsoft.com/office/powerpoint/2010/main" val="4129510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8BC0C8-E682-400B-B336-798AE93E329F}"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596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8BC0C8-E682-400B-B336-798AE93E329F}"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897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8BC0C8-E682-400B-B336-798AE93E329F}" type="slidenum">
              <a:rPr lang="en-US" smtClean="0"/>
              <a:t>‹#›</a:t>
            </a:fld>
            <a:endParaRPr lang="en-US" dirty="0"/>
          </a:p>
        </p:txBody>
      </p:sp>
    </p:spTree>
    <p:extLst>
      <p:ext uri="{BB962C8B-B14F-4D97-AF65-F5344CB8AC3E}">
        <p14:creationId xmlns:p14="http://schemas.microsoft.com/office/powerpoint/2010/main" val="491361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8BC0C8-E682-400B-B336-798AE93E329F}"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6784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F7933C-0B2D-42EA-BE34-6B6AFD471736}" type="datetimeFigureOut">
              <a:rPr lang="en-US" smtClean="0"/>
              <a:t>9/20/2025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8BC0C8-E682-400B-B336-798AE93E329F}" type="slidenum">
              <a:rPr lang="en-US" smtClean="0"/>
              <a:t>‹#›</a:t>
            </a:fld>
            <a:endParaRPr lang="en-US" dirty="0"/>
          </a:p>
        </p:txBody>
      </p:sp>
    </p:spTree>
    <p:extLst>
      <p:ext uri="{BB962C8B-B14F-4D97-AF65-F5344CB8AC3E}">
        <p14:creationId xmlns:p14="http://schemas.microsoft.com/office/powerpoint/2010/main" val="929644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F7933C-0B2D-42EA-BE34-6B6AFD471736}" type="datetimeFigureOut">
              <a:rPr lang="en-US" smtClean="0"/>
              <a:t>9/20/2025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8BC0C8-E682-400B-B336-798AE93E329F}" type="slidenum">
              <a:rPr lang="en-US" smtClean="0"/>
              <a:t>‹#›</a:t>
            </a:fld>
            <a:endParaRPr lang="en-US" dirty="0"/>
          </a:p>
        </p:txBody>
      </p:sp>
    </p:spTree>
    <p:extLst>
      <p:ext uri="{BB962C8B-B14F-4D97-AF65-F5344CB8AC3E}">
        <p14:creationId xmlns:p14="http://schemas.microsoft.com/office/powerpoint/2010/main" val="1196209819"/>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ChalkSketch/>
                    </a14:imgEffect>
                  </a14:imgLayer>
                </a14:imgProps>
              </a:ext>
            </a:extLst>
          </a:blip>
          <a:stretch/>
        </a:blipFill>
        <a:effectLst/>
      </p:bgPr>
    </p:bg>
    <p:spTree>
      <p:nvGrpSpPr>
        <p:cNvPr id="1" name=""/>
        <p:cNvGrpSpPr/>
        <p:nvPr/>
      </p:nvGrpSpPr>
      <p:grpSpPr>
        <a:xfrm>
          <a:off x="0" y="0"/>
          <a:ext cx="0" cy="0"/>
          <a:chOff x="0" y="0"/>
          <a:chExt cx="0" cy="0"/>
        </a:xfrm>
      </p:grpSpPr>
      <p:sp>
        <p:nvSpPr>
          <p:cNvPr id="3" name="TextBox 2"/>
          <p:cNvSpPr txBox="1"/>
          <p:nvPr/>
        </p:nvSpPr>
        <p:spPr>
          <a:xfrm>
            <a:off x="2369127" y="1803862"/>
            <a:ext cx="8162812" cy="1323439"/>
          </a:xfrm>
          <a:prstGeom prst="rect">
            <a:avLst/>
          </a:prstGeom>
          <a:noFill/>
        </p:spPr>
        <p:txBody>
          <a:bodyPr wrap="none" rtlCol="0">
            <a:spAutoFit/>
          </a:bodyPr>
          <a:lstStyle/>
          <a:p>
            <a:r>
              <a:rPr lang="en-US" sz="8000" b="1" dirty="0" smtClean="0">
                <a:solidFill>
                  <a:schemeClr val="accent3">
                    <a:lumMod val="75000"/>
                  </a:schemeClr>
                </a:solidFill>
                <a:latin typeface="Algerian" panose="04020705040A02060702" pitchFamily="82" charset="0"/>
              </a:rPr>
              <a:t>BANO QABIL 4.0</a:t>
            </a:r>
            <a:endParaRPr lang="en-US" sz="8000" b="1" dirty="0">
              <a:solidFill>
                <a:schemeClr val="accent3">
                  <a:lumMod val="75000"/>
                </a:schemeClr>
              </a:solidFill>
              <a:latin typeface="Algerian" panose="04020705040A02060702" pitchFamily="82" charset="0"/>
            </a:endParaRPr>
          </a:p>
        </p:txBody>
      </p:sp>
      <p:sp>
        <p:nvSpPr>
          <p:cNvPr id="4" name="TextBox 3"/>
          <p:cNvSpPr txBox="1"/>
          <p:nvPr/>
        </p:nvSpPr>
        <p:spPr>
          <a:xfrm>
            <a:off x="5054138" y="2901554"/>
            <a:ext cx="6650183" cy="1369606"/>
          </a:xfrm>
          <a:prstGeom prst="rect">
            <a:avLst/>
          </a:prstGeom>
          <a:noFill/>
        </p:spPr>
        <p:txBody>
          <a:bodyPr wrap="square" rtlCol="0">
            <a:spAutoFit/>
          </a:bodyPr>
          <a:lstStyle/>
          <a:p>
            <a:r>
              <a:rPr lang="en-US" sz="1100" dirty="0" smtClean="0">
                <a:solidFill>
                  <a:schemeClr val="accent3">
                    <a:lumMod val="75000"/>
                  </a:schemeClr>
                </a:solidFill>
                <a:latin typeface="Algerian" panose="04020705040A02060702" pitchFamily="82" charset="0"/>
              </a:rPr>
              <a:t>    </a:t>
            </a:r>
          </a:p>
          <a:p>
            <a:r>
              <a:rPr lang="en-US" sz="1100" dirty="0" smtClean="0">
                <a:solidFill>
                  <a:schemeClr val="accent3">
                    <a:lumMod val="75000"/>
                  </a:schemeClr>
                </a:solidFill>
                <a:latin typeface="Algerian" panose="04020705040A02060702" pitchFamily="82" charset="0"/>
              </a:rPr>
              <a:t> </a:t>
            </a:r>
            <a:r>
              <a:rPr lang="en-US" sz="7200" dirty="0" smtClean="0">
                <a:solidFill>
                  <a:schemeClr val="accent3">
                    <a:lumMod val="75000"/>
                  </a:schemeClr>
                </a:solidFill>
                <a:latin typeface="Algerian" panose="04020705040A02060702" pitchFamily="82" charset="0"/>
              </a:rPr>
              <a:t>PROJECT</a:t>
            </a:r>
            <a:endParaRPr lang="en-US" sz="7200" dirty="0">
              <a:solidFill>
                <a:schemeClr val="accent3">
                  <a:lumMod val="75000"/>
                </a:schemeClr>
              </a:solidFill>
              <a:latin typeface="Algerian" panose="04020705040A02060702" pitchFamily="82" charset="0"/>
            </a:endParaRPr>
          </a:p>
        </p:txBody>
      </p:sp>
      <p:sp>
        <p:nvSpPr>
          <p:cNvPr id="6" name="Rectangle 5"/>
          <p:cNvSpPr/>
          <p:nvPr/>
        </p:nvSpPr>
        <p:spPr>
          <a:xfrm>
            <a:off x="2369128" y="3217025"/>
            <a:ext cx="7456516" cy="1107996"/>
          </a:xfrm>
          <a:prstGeom prst="rect">
            <a:avLst/>
          </a:prstGeom>
        </p:spPr>
        <p:txBody>
          <a:bodyPr wrap="square">
            <a:spAutoFit/>
          </a:bodyPr>
          <a:lstStyle/>
          <a:p>
            <a:r>
              <a:rPr lang="en-US" sz="6600" dirty="0">
                <a:solidFill>
                  <a:schemeClr val="accent3">
                    <a:lumMod val="75000"/>
                  </a:schemeClr>
                </a:solidFill>
                <a:latin typeface="Algerian" panose="04020705040A02060702" pitchFamily="82" charset="0"/>
              </a:rPr>
              <a:t>FINAL</a:t>
            </a:r>
            <a:endParaRPr lang="en-US" sz="6600" dirty="0"/>
          </a:p>
        </p:txBody>
      </p:sp>
      <p:sp>
        <p:nvSpPr>
          <p:cNvPr id="8" name="TextBox 7"/>
          <p:cNvSpPr txBox="1"/>
          <p:nvPr/>
        </p:nvSpPr>
        <p:spPr>
          <a:xfrm>
            <a:off x="3598470" y="4414745"/>
            <a:ext cx="2852063" cy="369332"/>
          </a:xfrm>
          <a:prstGeom prst="rect">
            <a:avLst/>
          </a:prstGeom>
          <a:noFill/>
        </p:spPr>
        <p:txBody>
          <a:bodyPr wrap="none" rtlCol="0">
            <a:spAutoFit/>
          </a:bodyPr>
          <a:lstStyle/>
          <a:p>
            <a:r>
              <a:rPr lang="en-US" b="1" dirty="0" smtClean="0">
                <a:solidFill>
                  <a:schemeClr val="tx1">
                    <a:lumMod val="95000"/>
                    <a:lumOff val="5000"/>
                  </a:schemeClr>
                </a:solidFill>
                <a:latin typeface="Bahnschrift SemiLight Condensed" panose="020B0502040204020203" pitchFamily="34" charset="0"/>
              </a:rPr>
              <a:t>Presented By:  Hafiza Iqra Shaheen</a:t>
            </a:r>
            <a:endParaRPr lang="en-US" b="1" dirty="0">
              <a:solidFill>
                <a:schemeClr val="tx1">
                  <a:lumMod val="95000"/>
                  <a:lumOff val="5000"/>
                </a:schemeClr>
              </a:solidFill>
              <a:latin typeface="Bahnschrift SemiLight Condensed" panose="020B0502040204020203" pitchFamily="34" charset="0"/>
            </a:endParaRPr>
          </a:p>
        </p:txBody>
      </p:sp>
    </p:spTree>
    <p:extLst>
      <p:ext uri="{BB962C8B-B14F-4D97-AF65-F5344CB8AC3E}">
        <p14:creationId xmlns:p14="http://schemas.microsoft.com/office/powerpoint/2010/main" val="2285189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4954" y="690417"/>
            <a:ext cx="1995569" cy="1182871"/>
          </a:xfrm>
        </p:spPr>
        <p:txBody>
          <a:bodyPr/>
          <a:lstStyle/>
          <a:p>
            <a:r>
              <a:rPr lang="en-US" b="1" dirty="0">
                <a:latin typeface="Algerian" panose="04020705040A02060702" pitchFamily="82" charset="0"/>
              </a:rPr>
              <a:t>R</a:t>
            </a:r>
            <a:r>
              <a:rPr lang="en-US" b="1" dirty="0" smtClean="0">
                <a:latin typeface="Algerian" panose="04020705040A02060702" pitchFamily="82" charset="0"/>
              </a:rPr>
              <a:t>esume</a:t>
            </a:r>
            <a:endParaRPr lang="en-US" b="1" dirty="0">
              <a:latin typeface="Algerian" panose="04020705040A02060702" pitchFamily="82" charset="0"/>
            </a:endParaRPr>
          </a:p>
        </p:txBody>
      </p:sp>
      <p:sp>
        <p:nvSpPr>
          <p:cNvPr id="9" name="Text Placeholder 8"/>
          <p:cNvSpPr>
            <a:spLocks noGrp="1"/>
          </p:cNvSpPr>
          <p:nvPr>
            <p:ph type="body" sz="half" idx="2"/>
          </p:nvPr>
        </p:nvSpPr>
        <p:spPr>
          <a:xfrm>
            <a:off x="997527" y="2086495"/>
            <a:ext cx="4016639" cy="2942705"/>
          </a:xfrm>
        </p:spPr>
        <p:txBody>
          <a:bodyPr/>
          <a:lstStyle/>
          <a:p>
            <a:r>
              <a:rPr lang="en-US" dirty="0"/>
              <a:t>I am a dedicated and motivated professional with strong skills in data management, reporting, and organization. Proficient in MS Excel and other digital tools, I bring accuracy, efficiency, and problem-solving abilities to every task. I am seeking an opportunity to contribute to a dynamic organization where I can grow and add value through my skills and dedication.</a:t>
            </a:r>
          </a:p>
          <a:p>
            <a:endParaRPr lang="en-US" dirty="0"/>
          </a:p>
        </p:txBody>
      </p:sp>
      <p:pic>
        <p:nvPicPr>
          <p:cNvPr id="21" name="Picture 20"/>
          <p:cNvPicPr>
            <a:picLocks noChangeAspect="1"/>
          </p:cNvPicPr>
          <p:nvPr/>
        </p:nvPicPr>
        <p:blipFill>
          <a:blip r:embed="rId2"/>
          <a:stretch>
            <a:fillRect/>
          </a:stretch>
        </p:blipFill>
        <p:spPr>
          <a:xfrm>
            <a:off x="5845713" y="821577"/>
            <a:ext cx="4613903" cy="5244153"/>
          </a:xfrm>
          <a:prstGeom prst="rect">
            <a:avLst/>
          </a:prstGeom>
        </p:spPr>
      </p:pic>
    </p:spTree>
    <p:extLst>
      <p:ext uri="{BB962C8B-B14F-4D97-AF65-F5344CB8AC3E}">
        <p14:creationId xmlns:p14="http://schemas.microsoft.com/office/powerpoint/2010/main" val="3280238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4954" y="690417"/>
            <a:ext cx="2885031" cy="1221510"/>
          </a:xfrm>
        </p:spPr>
        <p:txBody>
          <a:bodyPr/>
          <a:lstStyle/>
          <a:p>
            <a:r>
              <a:rPr lang="en-US" b="1" dirty="0" smtClean="0">
                <a:latin typeface="Algerian" panose="04020705040A02060702" pitchFamily="82" charset="0"/>
              </a:rPr>
              <a:t>Spread Sheet</a:t>
            </a:r>
            <a:endParaRPr lang="en-US" b="1" dirty="0">
              <a:latin typeface="Algerian" panose="04020705040A02060702" pitchFamily="82" charset="0"/>
            </a:endParaRPr>
          </a:p>
        </p:txBody>
      </p:sp>
      <p:sp>
        <p:nvSpPr>
          <p:cNvPr id="9" name="Text Placeholder 8"/>
          <p:cNvSpPr>
            <a:spLocks noGrp="1"/>
          </p:cNvSpPr>
          <p:nvPr>
            <p:ph type="body" sz="half" idx="2"/>
          </p:nvPr>
        </p:nvSpPr>
        <p:spPr>
          <a:xfrm>
            <a:off x="997527" y="2086495"/>
            <a:ext cx="4016639" cy="2942705"/>
          </a:xfrm>
        </p:spPr>
        <p:txBody>
          <a:bodyPr>
            <a:normAutofit lnSpcReduction="10000"/>
          </a:bodyPr>
          <a:lstStyle/>
          <a:p>
            <a:r>
              <a:rPr lang="en-US" dirty="0"/>
              <a:t>I created a spreadsheet in Excel to organize and manage data in a clear and structured way. The spreadsheet includes rows and columns that allow easy entry, calculation, and analysis of information. By using formulas, formatting, and functions, the spreadsheet makes data more accurate and meaningful. This helps in saving time, improving efficiency, and presenting the information in a professional format.</a:t>
            </a:r>
          </a:p>
          <a:p>
            <a:endParaRPr lang="en-US" dirty="0"/>
          </a:p>
          <a:p>
            <a:endParaRPr lang="en-US" dirty="0"/>
          </a:p>
        </p:txBody>
      </p:sp>
      <p:pic>
        <p:nvPicPr>
          <p:cNvPr id="8" name="Picture 7"/>
          <p:cNvPicPr>
            <a:picLocks noChangeAspect="1"/>
          </p:cNvPicPr>
          <p:nvPr/>
        </p:nvPicPr>
        <p:blipFill>
          <a:blip r:embed="rId2"/>
          <a:stretch>
            <a:fillRect/>
          </a:stretch>
        </p:blipFill>
        <p:spPr>
          <a:xfrm>
            <a:off x="5299231" y="2527069"/>
            <a:ext cx="5859440" cy="2327563"/>
          </a:xfrm>
          <a:prstGeom prst="rect">
            <a:avLst/>
          </a:prstGeom>
        </p:spPr>
      </p:pic>
    </p:spTree>
    <p:extLst>
      <p:ext uri="{BB962C8B-B14F-4D97-AF65-F5344CB8AC3E}">
        <p14:creationId xmlns:p14="http://schemas.microsoft.com/office/powerpoint/2010/main" val="2479376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97527" y="690417"/>
            <a:ext cx="2984269" cy="1288012"/>
          </a:xfrm>
        </p:spPr>
        <p:txBody>
          <a:bodyPr>
            <a:normAutofit/>
          </a:bodyPr>
          <a:lstStyle/>
          <a:p>
            <a:r>
              <a:rPr lang="en-US" b="1" dirty="0" smtClean="0">
                <a:latin typeface="Algerian" panose="04020705040A02060702" pitchFamily="82" charset="0"/>
              </a:rPr>
              <a:t>Conditional Formating</a:t>
            </a:r>
            <a:endParaRPr lang="en-US" b="1" dirty="0">
              <a:latin typeface="Algerian" panose="04020705040A02060702" pitchFamily="82" charset="0"/>
            </a:endParaRPr>
          </a:p>
        </p:txBody>
      </p:sp>
      <p:sp>
        <p:nvSpPr>
          <p:cNvPr id="9" name="Text Placeholder 8"/>
          <p:cNvSpPr>
            <a:spLocks noGrp="1"/>
          </p:cNvSpPr>
          <p:nvPr>
            <p:ph type="body" sz="half" idx="2"/>
          </p:nvPr>
        </p:nvSpPr>
        <p:spPr>
          <a:xfrm>
            <a:off x="997527" y="2086495"/>
            <a:ext cx="4016639" cy="2942705"/>
          </a:xfrm>
        </p:spPr>
        <p:txBody>
          <a:bodyPr>
            <a:normAutofit fontScale="92500" lnSpcReduction="10000"/>
          </a:bodyPr>
          <a:lstStyle/>
          <a:p>
            <a:r>
              <a:rPr lang="en-US" dirty="0"/>
              <a:t>I applied conditional formatting in Excel to make the data easier to understand and analyze. This feature highlights specific values based on given conditions, which helps in quickly identifying important patterns, trends, or errors. For example, cells automatically change color when they meet certain criteria, making the spreadsheet more interactive and visually clear. Conditional formatting improves decision-making by allowing data to stand out and be interpreted more effectively.</a:t>
            </a:r>
          </a:p>
          <a:p>
            <a:endParaRPr lang="en-US" dirty="0"/>
          </a:p>
        </p:txBody>
      </p:sp>
      <p:pic>
        <p:nvPicPr>
          <p:cNvPr id="4" name="Picture 3"/>
          <p:cNvPicPr>
            <a:picLocks noChangeAspect="1"/>
          </p:cNvPicPr>
          <p:nvPr/>
        </p:nvPicPr>
        <p:blipFill>
          <a:blip r:embed="rId2"/>
          <a:stretch>
            <a:fillRect/>
          </a:stretch>
        </p:blipFill>
        <p:spPr>
          <a:xfrm>
            <a:off x="5432725" y="2272099"/>
            <a:ext cx="6037886" cy="2407966"/>
          </a:xfrm>
          <a:prstGeom prst="rect">
            <a:avLst/>
          </a:prstGeom>
        </p:spPr>
      </p:pic>
    </p:spTree>
    <p:extLst>
      <p:ext uri="{BB962C8B-B14F-4D97-AF65-F5344CB8AC3E}">
        <p14:creationId xmlns:p14="http://schemas.microsoft.com/office/powerpoint/2010/main" val="1835193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97527" y="690417"/>
            <a:ext cx="2984269" cy="1288012"/>
          </a:xfrm>
        </p:spPr>
        <p:txBody>
          <a:bodyPr/>
          <a:lstStyle/>
          <a:p>
            <a:r>
              <a:rPr lang="en-US" b="1" dirty="0" smtClean="0">
                <a:latin typeface="Algerian" panose="04020705040A02060702" pitchFamily="82" charset="0"/>
              </a:rPr>
              <a:t>CHART</a:t>
            </a:r>
            <a:endParaRPr lang="en-US" b="1" dirty="0">
              <a:latin typeface="Algerian" panose="04020705040A02060702" pitchFamily="82" charset="0"/>
            </a:endParaRPr>
          </a:p>
        </p:txBody>
      </p:sp>
      <p:sp>
        <p:nvSpPr>
          <p:cNvPr id="9" name="Text Placeholder 8"/>
          <p:cNvSpPr>
            <a:spLocks noGrp="1"/>
          </p:cNvSpPr>
          <p:nvPr>
            <p:ph type="body" sz="half" idx="2"/>
          </p:nvPr>
        </p:nvSpPr>
        <p:spPr>
          <a:xfrm>
            <a:off x="997527" y="2086495"/>
            <a:ext cx="4016639" cy="2942705"/>
          </a:xfrm>
        </p:spPr>
        <p:txBody>
          <a:bodyPr/>
          <a:lstStyle/>
          <a:p>
            <a:r>
              <a:rPr lang="en-US" dirty="0"/>
              <a:t>The chart created in Excel clearly represents the data in a visual format, making it easier to compare trends and analyze results. By using this chart, patterns and key insights become more visible, allowing for better decision-making. It highlights the relationship between the values and provides a clear summary of the information in an organized way.</a:t>
            </a:r>
          </a:p>
          <a:p>
            <a:endParaRPr lang="en-US" dirty="0"/>
          </a:p>
          <a:p>
            <a:endParaRPr lang="en-US" dirty="0"/>
          </a:p>
        </p:txBody>
      </p:sp>
      <p:pic>
        <p:nvPicPr>
          <p:cNvPr id="3" name="Picture 2"/>
          <p:cNvPicPr>
            <a:picLocks noChangeAspect="1"/>
          </p:cNvPicPr>
          <p:nvPr/>
        </p:nvPicPr>
        <p:blipFill>
          <a:blip r:embed="rId2"/>
          <a:stretch>
            <a:fillRect/>
          </a:stretch>
        </p:blipFill>
        <p:spPr>
          <a:xfrm>
            <a:off x="5385459" y="1978429"/>
            <a:ext cx="6069480" cy="3334468"/>
          </a:xfrm>
          <a:prstGeom prst="rect">
            <a:avLst/>
          </a:prstGeom>
        </p:spPr>
      </p:pic>
    </p:spTree>
    <p:extLst>
      <p:ext uri="{BB962C8B-B14F-4D97-AF65-F5344CB8AC3E}">
        <p14:creationId xmlns:p14="http://schemas.microsoft.com/office/powerpoint/2010/main" val="228671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97527" y="690417"/>
            <a:ext cx="2984269" cy="1288012"/>
          </a:xfrm>
        </p:spPr>
        <p:txBody>
          <a:bodyPr/>
          <a:lstStyle/>
          <a:p>
            <a:r>
              <a:rPr lang="en-US" b="1" smtClean="0">
                <a:latin typeface="Algerian" panose="04020705040A02060702" pitchFamily="82" charset="0"/>
              </a:rPr>
              <a:t>VLOOKUP</a:t>
            </a:r>
            <a:endParaRPr lang="en-US" b="1" dirty="0">
              <a:latin typeface="Algerian" panose="04020705040A02060702" pitchFamily="82" charset="0"/>
            </a:endParaRPr>
          </a:p>
        </p:txBody>
      </p:sp>
      <p:sp>
        <p:nvSpPr>
          <p:cNvPr id="9" name="Text Placeholder 8"/>
          <p:cNvSpPr>
            <a:spLocks noGrp="1"/>
          </p:cNvSpPr>
          <p:nvPr>
            <p:ph type="body" sz="half" idx="2"/>
          </p:nvPr>
        </p:nvSpPr>
        <p:spPr>
          <a:xfrm>
            <a:off x="997527" y="2086495"/>
            <a:ext cx="4016639" cy="2942705"/>
          </a:xfrm>
        </p:spPr>
        <p:txBody>
          <a:bodyPr>
            <a:normAutofit lnSpcReduction="10000"/>
          </a:bodyPr>
          <a:lstStyle/>
          <a:p>
            <a:r>
              <a:rPr lang="en-US" dirty="0"/>
              <a:t>I used the VLOOKUP function in Excel to quickly search for and retrieve specific information from a large dataset. This function allows me to look up a value in one column and return the corresponding data from another column. By applying VLOOKUP, the process of finding information becomes faster, more accurate, and efficient. It is especially useful for managing records, analyzing data, and avoiding manual errors.</a:t>
            </a:r>
          </a:p>
          <a:p>
            <a:endParaRPr lang="en-US" dirty="0"/>
          </a:p>
        </p:txBody>
      </p:sp>
      <p:pic>
        <p:nvPicPr>
          <p:cNvPr id="3" name="Picture 2"/>
          <p:cNvPicPr>
            <a:picLocks noChangeAspect="1"/>
          </p:cNvPicPr>
          <p:nvPr/>
        </p:nvPicPr>
        <p:blipFill>
          <a:blip r:embed="rId2"/>
          <a:stretch>
            <a:fillRect/>
          </a:stretch>
        </p:blipFill>
        <p:spPr>
          <a:xfrm>
            <a:off x="5263547" y="2388127"/>
            <a:ext cx="6208017" cy="2212844"/>
          </a:xfrm>
          <a:prstGeom prst="rect">
            <a:avLst/>
          </a:prstGeom>
        </p:spPr>
      </p:pic>
    </p:spTree>
    <p:extLst>
      <p:ext uri="{BB962C8B-B14F-4D97-AF65-F5344CB8AC3E}">
        <p14:creationId xmlns:p14="http://schemas.microsoft.com/office/powerpoint/2010/main" val="688767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97527" y="690417"/>
            <a:ext cx="2984269" cy="1288012"/>
          </a:xfrm>
        </p:spPr>
        <p:txBody>
          <a:bodyPr/>
          <a:lstStyle/>
          <a:p>
            <a:r>
              <a:rPr lang="en-US" b="1" dirty="0" smtClean="0">
                <a:latin typeface="Algerian" panose="04020705040A02060702" pitchFamily="82" charset="0"/>
              </a:rPr>
              <a:t>DATA                                                        VALIDATION</a:t>
            </a:r>
            <a:endParaRPr lang="en-US" b="1" dirty="0">
              <a:latin typeface="Algerian" panose="04020705040A02060702" pitchFamily="82" charset="0"/>
            </a:endParaRPr>
          </a:p>
        </p:txBody>
      </p:sp>
      <p:sp>
        <p:nvSpPr>
          <p:cNvPr id="9" name="Text Placeholder 8"/>
          <p:cNvSpPr>
            <a:spLocks noGrp="1"/>
          </p:cNvSpPr>
          <p:nvPr>
            <p:ph type="body" sz="half" idx="2"/>
          </p:nvPr>
        </p:nvSpPr>
        <p:spPr>
          <a:xfrm>
            <a:off x="997527" y="2086495"/>
            <a:ext cx="4016639" cy="2942705"/>
          </a:xfrm>
        </p:spPr>
        <p:txBody>
          <a:bodyPr>
            <a:normAutofit/>
          </a:bodyPr>
          <a:lstStyle/>
          <a:p>
            <a:r>
              <a:rPr lang="en-US" dirty="0" smtClean="0"/>
              <a:t>.</a:t>
            </a:r>
            <a:endParaRPr lang="en-US" dirty="0"/>
          </a:p>
          <a:p>
            <a:endParaRPr lang="en-US" dirty="0"/>
          </a:p>
        </p:txBody>
      </p:sp>
      <p:sp>
        <p:nvSpPr>
          <p:cNvPr id="2" name="Rectangle 1"/>
          <p:cNvSpPr/>
          <p:nvPr/>
        </p:nvSpPr>
        <p:spPr>
          <a:xfrm>
            <a:off x="811877" y="2418833"/>
            <a:ext cx="6096000" cy="1754326"/>
          </a:xfrm>
          <a:prstGeom prst="rect">
            <a:avLst/>
          </a:prstGeom>
        </p:spPr>
        <p:txBody>
          <a:bodyPr>
            <a:spAutoFit/>
          </a:bodyPr>
          <a:lstStyle/>
          <a:p>
            <a:r>
              <a:rPr lang="en-US" dirty="0"/>
              <a:t>I applied Data Validation in Excel to control and restrict the type of data that can be entered into a cell. This feature helps maintain accuracy and consistency by allowing only specific values or ranges, such as whole numbers, dates, or predefined lists. By using data validation, errors are reduced, and the spreadsheet becomes more reliable and professional.</a:t>
            </a:r>
          </a:p>
        </p:txBody>
      </p:sp>
      <p:pic>
        <p:nvPicPr>
          <p:cNvPr id="4" name="Picture 3"/>
          <p:cNvPicPr>
            <a:picLocks noChangeAspect="1"/>
          </p:cNvPicPr>
          <p:nvPr/>
        </p:nvPicPr>
        <p:blipFill>
          <a:blip r:embed="rId2"/>
          <a:stretch>
            <a:fillRect/>
          </a:stretch>
        </p:blipFill>
        <p:spPr>
          <a:xfrm>
            <a:off x="7705897" y="1663809"/>
            <a:ext cx="3715765" cy="3257325"/>
          </a:xfrm>
          <a:prstGeom prst="rect">
            <a:avLst/>
          </a:prstGeom>
        </p:spPr>
      </p:pic>
    </p:spTree>
    <p:extLst>
      <p:ext uri="{BB962C8B-B14F-4D97-AF65-F5344CB8AC3E}">
        <p14:creationId xmlns:p14="http://schemas.microsoft.com/office/powerpoint/2010/main" val="422501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97527" y="690417"/>
            <a:ext cx="2984269" cy="1288012"/>
          </a:xfrm>
        </p:spPr>
        <p:txBody>
          <a:bodyPr/>
          <a:lstStyle/>
          <a:p>
            <a:r>
              <a:rPr lang="en-US" b="1" dirty="0" smtClean="0">
                <a:latin typeface="Algerian" panose="04020705040A02060702" pitchFamily="82" charset="0"/>
              </a:rPr>
              <a:t>SUM IN MS EXCEL                       </a:t>
            </a:r>
            <a:endParaRPr lang="en-US" b="1" dirty="0">
              <a:latin typeface="Algerian" panose="04020705040A02060702" pitchFamily="82" charset="0"/>
            </a:endParaRPr>
          </a:p>
        </p:txBody>
      </p:sp>
      <p:sp>
        <p:nvSpPr>
          <p:cNvPr id="9" name="Text Placeholder 8"/>
          <p:cNvSpPr>
            <a:spLocks noGrp="1"/>
          </p:cNvSpPr>
          <p:nvPr>
            <p:ph type="body" sz="half" idx="2"/>
          </p:nvPr>
        </p:nvSpPr>
        <p:spPr>
          <a:xfrm>
            <a:off x="997527" y="2086495"/>
            <a:ext cx="4016639" cy="2942705"/>
          </a:xfrm>
        </p:spPr>
        <p:txBody>
          <a:bodyPr>
            <a:normAutofit/>
          </a:bodyPr>
          <a:lstStyle/>
          <a:p>
            <a:r>
              <a:rPr lang="en-US" dirty="0"/>
              <a:t>I used the SUM function in Excel to quickly add a range of numbers. This function makes calculations faster and reduces errors compared to manual addition. By applying SUM, I was able to find totals accurately and save time when working with large amounts of data. It is a simple but powerful tool for financial records, reports, and data analysis.</a:t>
            </a:r>
          </a:p>
          <a:p>
            <a:endParaRPr lang="en-US" dirty="0"/>
          </a:p>
        </p:txBody>
      </p:sp>
      <p:pic>
        <p:nvPicPr>
          <p:cNvPr id="3" name="Picture 2"/>
          <p:cNvPicPr>
            <a:picLocks noChangeAspect="1"/>
          </p:cNvPicPr>
          <p:nvPr/>
        </p:nvPicPr>
        <p:blipFill>
          <a:blip r:embed="rId2"/>
          <a:stretch>
            <a:fillRect/>
          </a:stretch>
        </p:blipFill>
        <p:spPr>
          <a:xfrm>
            <a:off x="5498889" y="1870364"/>
            <a:ext cx="5915851" cy="2648320"/>
          </a:xfrm>
          <a:prstGeom prst="rect">
            <a:avLst/>
          </a:prstGeom>
        </p:spPr>
      </p:pic>
      <p:sp>
        <p:nvSpPr>
          <p:cNvPr id="6" name="Rectangle 5"/>
          <p:cNvSpPr/>
          <p:nvPr/>
        </p:nvSpPr>
        <p:spPr>
          <a:xfrm>
            <a:off x="3048000" y="2551837"/>
            <a:ext cx="5056909"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2046117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4000">
        <p15:prstTrans prst="origami"/>
      </p:transition>
    </mc:Choice>
    <mc:Fallback xmlns="">
      <p:transition spd="slow" advTm="4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141</TotalTime>
  <Words>511</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Bahnschrift SemiLight Condensed</vt:lpstr>
      <vt:lpstr>Garamond</vt:lpstr>
      <vt:lpstr>Organic</vt:lpstr>
      <vt:lpstr>PowerPoint Presentation</vt:lpstr>
      <vt:lpstr>Resume</vt:lpstr>
      <vt:lpstr>Spread Sheet</vt:lpstr>
      <vt:lpstr>Conditional Formating</vt:lpstr>
      <vt:lpstr>CHART</vt:lpstr>
      <vt:lpstr>VLOOKUP</vt:lpstr>
      <vt:lpstr>DATA                                                        VALIDATION</vt:lpstr>
      <vt:lpstr>SUM IN MS EXCEL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Formating</dc:title>
  <dc:creator>BQ2</dc:creator>
  <cp:lastModifiedBy>BQ2</cp:lastModifiedBy>
  <cp:revision>17</cp:revision>
  <dcterms:created xsi:type="dcterms:W3CDTF">2025-09-13T10:59:50Z</dcterms:created>
  <dcterms:modified xsi:type="dcterms:W3CDTF">2025-09-20T09:26:00Z</dcterms:modified>
</cp:coreProperties>
</file>