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1" r:id="rId3"/>
    <p:sldId id="282" r:id="rId4"/>
    <p:sldId id="283" r:id="rId5"/>
    <p:sldId id="284" r:id="rId6"/>
    <p:sldId id="286" r:id="rId7"/>
    <p:sldId id="285" r:id="rId8"/>
    <p:sldId id="287" r:id="rId9"/>
    <p:sldId id="295" r:id="rId10"/>
    <p:sldId id="294" r:id="rId11"/>
    <p:sldId id="289" r:id="rId12"/>
    <p:sldId id="291" r:id="rId13"/>
    <p:sldId id="264" r:id="rId14"/>
    <p:sldId id="269" r:id="rId15"/>
    <p:sldId id="265" r:id="rId16"/>
    <p:sldId id="304" r:id="rId17"/>
    <p:sldId id="268" r:id="rId18"/>
    <p:sldId id="296" r:id="rId19"/>
    <p:sldId id="297" r:id="rId20"/>
    <p:sldId id="271" r:id="rId21"/>
    <p:sldId id="292" r:id="rId22"/>
    <p:sldId id="272" r:id="rId23"/>
    <p:sldId id="273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6" r:id="rId32"/>
    <p:sldId id="307" r:id="rId33"/>
    <p:sldId id="278" r:id="rId34"/>
  </p:sldIdLst>
  <p:sldSz cx="9144000" cy="6858000" type="screen4x3"/>
  <p:notesSz cx="6888163" cy="10020300"/>
  <p:embeddedFontLst>
    <p:embeddedFont>
      <p:font typeface="Caveat" panose="020B0604020202020204" charset="0"/>
      <p:regular r:id="rId37"/>
      <p:bold r:id="rId38"/>
    </p:embeddedFont>
    <p:embeddedFont>
      <p:font typeface="Arial Narrow" panose="020B0606020202030204" pitchFamily="34" charset="0"/>
      <p:regular r:id="rId39"/>
      <p:bold r:id="rId40"/>
      <p:italic r:id="rId41"/>
      <p:boldItalic r:id="rId42"/>
    </p:embeddedFont>
    <p:embeddedFont>
      <p:font typeface="EB Garamond" panose="020B0604020202020204" charset="0"/>
      <p:regular r:id="rId43"/>
      <p:bold r:id="rId44"/>
      <p:italic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  <p:embeddedFont>
      <p:font typeface="Wingdings 3" panose="05040102010807070707" pitchFamily="18" charset="2"/>
      <p:regular r:id="rId55"/>
    </p:embeddedFont>
    <p:embeddedFont>
      <p:font typeface="Comic Sans MS" panose="030F0702030302020204" pitchFamily="66" charset="0"/>
      <p:regular r:id="rId56"/>
      <p:bold r:id="rId57"/>
      <p:italic r:id="rId58"/>
      <p:boldItalic r:id="rId59"/>
    </p:embeddedFont>
    <p:embeddedFont>
      <p:font typeface="Limelight" panose="020B0604020202020204" charset="0"/>
      <p:regular r:id="rId6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1C08251-69AF-4C5B-BEAB-C1684DAC16E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EF95DAF-F345-4FD9-9AA1-8D3DAE9C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08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45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5640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588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685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5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49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048657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421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61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96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701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97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69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697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65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49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25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37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88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29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84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45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20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33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04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48641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247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28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0198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759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1593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157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9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254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4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4;p1"/>
          <p:cNvSpPr txBox="1">
            <a:spLocks noGrp="1"/>
          </p:cNvSpPr>
          <p:nvPr>
            <p:ph type="ctrTitle"/>
          </p:nvPr>
        </p:nvSpPr>
        <p:spPr>
          <a:xfrm>
            <a:off x="1465243" y="3101547"/>
            <a:ext cx="7491470" cy="1000896"/>
          </a:xfrm>
          <a:prstGeom prst="rect">
            <a:avLst/>
          </a:prstGeom>
          <a:solidFill>
            <a:schemeClr val="bg1">
              <a:alpha val="3960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Limelight"/>
              <a:buNone/>
            </a:pPr>
            <a:r>
              <a:rPr lang="en-US" sz="4000" b="1" i="0" u="none" dirty="0">
                <a:solidFill>
                  <a:srgbClr val="002060"/>
                </a:solidFill>
                <a:latin typeface="Limelight"/>
                <a:ea typeface="Limelight"/>
                <a:cs typeface="Limelight"/>
                <a:sym typeface="Limelight"/>
              </a:rPr>
              <a:t>HAK PASIEN DAN KELUARGA </a:t>
            </a:r>
            <a:r>
              <a:rPr lang="en-US" sz="4000" b="1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1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( </a:t>
            </a:r>
            <a:r>
              <a:rPr lang="en-US" sz="4000" b="1" i="0" u="none" dirty="0" err="1">
                <a:solidFill>
                  <a:srgbClr val="002060"/>
                </a:solidFill>
                <a:latin typeface="Caveat"/>
                <a:ea typeface="Caveat"/>
                <a:cs typeface="Caveat"/>
                <a:sym typeface="Caveat"/>
              </a:rPr>
              <a:t>HPK</a:t>
            </a:r>
            <a:r>
              <a:rPr lang="en-US" sz="4000" b="1" i="0" u="none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US" sz="4000" b="1" i="0" u="none" dirty="0" smtClea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r>
              <a:rPr lang="en-US" sz="4000" b="1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/>
            </a:r>
            <a:br>
              <a:rPr lang="en-US" sz="4000" b="1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4000" b="1" i="0" u="none" dirty="0" err="1" smtClea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TAHUN</a:t>
            </a:r>
            <a:r>
              <a:rPr lang="en-US" sz="4000" b="1" i="0" u="none" dirty="0" smtClean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 2023 </a:t>
            </a:r>
            <a:r>
              <a:rPr lang="en-US" sz="4000" b="1" i="0" u="none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/>
            </a:r>
            <a:br>
              <a:rPr lang="en-US" sz="4000" b="1" i="0" u="none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4000" b="1" i="0" u="none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/>
            </a:r>
            <a:br>
              <a:rPr lang="en-US" sz="4000" b="1" i="0" u="none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sz="4000" b="1" i="0" u="none" dirty="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1" i="0" u="none" dirty="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4000" b="1" i="0" u="none" dirty="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183;p17"/>
          <p:cNvSpPr txBox="1">
            <a:spLocks noGrp="1"/>
          </p:cNvSpPr>
          <p:nvPr>
            <p:ph type="title"/>
          </p:nvPr>
        </p:nvSpPr>
        <p:spPr>
          <a:xfrm>
            <a:off x="2288161" y="99151"/>
            <a:ext cx="5247376" cy="77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PELAYANAN KEROHANIAN</a:t>
            </a:r>
          </a:p>
        </p:txBody>
      </p:sp>
      <p:sp>
        <p:nvSpPr>
          <p:cNvPr id="1048663" name="Google Shape;184;p17"/>
          <p:cNvSpPr txBox="1">
            <a:spLocks noGrp="1"/>
          </p:cNvSpPr>
          <p:nvPr>
            <p:ph idx="1"/>
          </p:nvPr>
        </p:nvSpPr>
        <p:spPr>
          <a:xfrm>
            <a:off x="738129" y="723331"/>
            <a:ext cx="8171093" cy="5628042"/>
          </a:xfrm>
          <a:prstGeom prst="rect">
            <a:avLst/>
          </a:prstGeom>
          <a:solidFill>
            <a:schemeClr val="accent1">
              <a:lumMod val="20000"/>
              <a:lumOff val="80000"/>
              <a:alpha val="5647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endParaRPr sz="2400" b="0" i="0" u="none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Kebutuhan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pelayanan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kerohanian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pada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semua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pasien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saat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melakukan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asesmen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awal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rawat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inap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juga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saat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kondisi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kritis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pasien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/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keluraga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membutuhkan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pelayanan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kerohanian</a:t>
            </a:r>
            <a:endParaRPr lang="en-US" sz="28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Rumah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sakit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menyediakan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/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memfasilitasi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kebutuhan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kerohanian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pihak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rumah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sakit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memfasilitasi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maka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dilibatkan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keluarga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/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pemuka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agama/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rohaniawan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sesuai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persetujuan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pasien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/ </a:t>
            </a:r>
            <a:r>
              <a:rPr lang="en-US" sz="2800" b="0" i="0" u="none" dirty="0" err="1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keluarga</a:t>
            </a:r>
            <a:r>
              <a:rPr lang="en-US" sz="2800" b="0" i="0" u="none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70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59;p13"/>
          <p:cNvSpPr txBox="1">
            <a:spLocks noGrp="1"/>
          </p:cNvSpPr>
          <p:nvPr>
            <p:ph type="title"/>
          </p:nvPr>
        </p:nvSpPr>
        <p:spPr>
          <a:xfrm>
            <a:off x="1601788" y="0"/>
            <a:ext cx="5940424" cy="4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24B8"/>
              </a:buClr>
              <a:buSzPts val="2300"/>
              <a:buFont typeface="Calibri"/>
              <a:buNone/>
            </a:pPr>
            <a:r>
              <a:rPr lang="en-US" sz="2300" b="1" i="0" u="none" dirty="0">
                <a:solidFill>
                  <a:srgbClr val="CC24B8"/>
                </a:solidFill>
                <a:latin typeface="Calibri"/>
                <a:ea typeface="Calibri"/>
                <a:cs typeface="Calibri"/>
                <a:sym typeface="Calibri"/>
              </a:rPr>
              <a:t>KERAHASIAAN INFORMASI &amp; PRIVASI PASIEN</a:t>
            </a:r>
          </a:p>
        </p:txBody>
      </p:sp>
      <p:sp>
        <p:nvSpPr>
          <p:cNvPr id="1048647" name="Google Shape;160;p13"/>
          <p:cNvSpPr txBox="1">
            <a:spLocks noGrp="1"/>
          </p:cNvSpPr>
          <p:nvPr>
            <p:ph idx="1"/>
          </p:nvPr>
        </p:nvSpPr>
        <p:spPr>
          <a:xfrm>
            <a:off x="420131" y="491321"/>
            <a:ext cx="8723870" cy="636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Informasi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tentang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identitas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diagnosis,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riwayat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penyakit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riwayat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pemeriksaan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riwayat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pengobatan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harus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dijaga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kerahasiaannya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oleh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dokter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dokter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gigi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tenaga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kesehatan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tertentu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petugas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pengelola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pimpinan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sarana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pelayanan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kesehatan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. 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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jika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membutuhkan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membuat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permintaan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pelepasan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informasi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medis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Wingdings" panose="05000000000000000000" pitchFamily="2" charset="2"/>
              </a:rPr>
              <a:t> </a:t>
            </a:r>
            <a:endParaRPr lang="en-US" sz="2200" b="0" i="0" u="none" dirty="0">
              <a:solidFill>
                <a:schemeClr val="tx1"/>
              </a:solidFill>
              <a:latin typeface="Century Gothic" panose="020B0502020202020204" pitchFamily="34" charset="0"/>
              <a:ea typeface="Jim Nightshade"/>
              <a:cs typeface="Jim Nightshade"/>
              <a:sym typeface="Jim Nightshade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Berkas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rekam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medis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adalah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milik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rumah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sakit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isi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rekam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medis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merupakan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milik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Ringkasan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rekam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medis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dapat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di copy oleh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/ orang yang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diberi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kuasa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oleh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diinformasikan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diminta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persetujuannya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tentang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pembukaan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informasi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dalam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general consent.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Setiap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pelayanan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yang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diberikan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di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rumah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sakit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harus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menghormati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kebutuhan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privasi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semua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staf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memahami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semua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kebijakan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prosedur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yang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berkaitan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dengan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hak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privasi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dapat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menjelaskan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tanggung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jawab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mereka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dalam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melindungi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hak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privasi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meliputi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(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wawancara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diagnosis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medis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pemeriksaan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penunjang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pengobatan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transportasi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).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Permintaan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akan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privasi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harus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dipatuhi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oleh </a:t>
            </a:r>
            <a:r>
              <a:rPr lang="en-US" sz="22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petugas</a:t>
            </a:r>
            <a:r>
              <a:rPr lang="en-US" sz="22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Jim Nightshade"/>
                <a:cs typeface="Jim Nightshade"/>
                <a:sym typeface="Jim Nightshade"/>
              </a:rPr>
              <a:t> di RS.</a:t>
            </a:r>
          </a:p>
        </p:txBody>
      </p:sp>
    </p:spTree>
    <p:extLst>
      <p:ext uri="{BB962C8B-B14F-4D97-AF65-F5344CB8AC3E}">
        <p14:creationId xmlns:p14="http://schemas.microsoft.com/office/powerpoint/2010/main" val="117189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40;p10"/>
          <p:cNvSpPr txBox="1">
            <a:spLocks noGrp="1"/>
          </p:cNvSpPr>
          <p:nvPr>
            <p:ph type="title"/>
          </p:nvPr>
        </p:nvSpPr>
        <p:spPr>
          <a:xfrm>
            <a:off x="1266941" y="34925"/>
            <a:ext cx="7160964" cy="615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PERLINDUNGAN HARTA MILIK PASIEN</a:t>
            </a:r>
          </a:p>
        </p:txBody>
      </p:sp>
      <p:sp>
        <p:nvSpPr>
          <p:cNvPr id="1048635" name="Google Shape;141;p10"/>
          <p:cNvSpPr txBox="1">
            <a:spLocks noGrp="1"/>
          </p:cNvSpPr>
          <p:nvPr>
            <p:ph idx="1"/>
          </p:nvPr>
        </p:nvSpPr>
        <p:spPr>
          <a:xfrm>
            <a:off x="267823" y="517810"/>
            <a:ext cx="8453095" cy="6305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AutoNum type="arabicPeriod"/>
            </a:pP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Rumah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sakit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melindungi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barang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milik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dari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pencurian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kehilangan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proses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ini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berlaku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bagi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; </a:t>
            </a: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emergensi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sadar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dan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ada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keluarganya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</a:t>
            </a: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bedah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rawat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sehari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 </a:t>
            </a:r>
            <a:r>
              <a:rPr lang="en-US" sz="2000" b="0" i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One Day Care (ODC), 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dan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rawat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inap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melaporkan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kepada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rumah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sakit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bahwa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ada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keluarga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menunggu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mampu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mengamankan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membuat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keputusan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mengenai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barang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miliknya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dan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meminta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kepada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rumah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sakit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untuk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menyimpannya</a:t>
            </a:r>
            <a:r>
              <a:rPr lang="en-US" sz="2000" b="0" i="0" u="none" strike="noStrike" cap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AutoNum type="arabicPeriod"/>
            </a:pP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Pelaksana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proses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ini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adalah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petugas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keamanan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tenaga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kesehatan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(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medis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perawat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farmasi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bidan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dan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tenaga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kesehatan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lainnya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),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staf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di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ruang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rawat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staf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administrasi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dan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staf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endukung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bekerja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di RS.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AutoNum type="arabicPeriod"/>
            </a:pP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Tempat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penyimpanan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barang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milik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PJ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skurity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barang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berupa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perhiasan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uang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surat-surat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berharga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dll</a:t>
            </a:r>
            <a:r>
              <a:rPr lang="en-US" sz="2200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AutoNum type="arabicPeriod"/>
            </a:pP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Khusus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barang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berharga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berupa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tas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tangan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gigi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palsu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lensa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kontak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disimpan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dilemari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terkuci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sesuai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dengan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keberadaan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2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14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28;p8"/>
          <p:cNvSpPr txBox="1">
            <a:spLocks noGrp="1"/>
          </p:cNvSpPr>
          <p:nvPr>
            <p:ph type="title"/>
          </p:nvPr>
        </p:nvSpPr>
        <p:spPr>
          <a:xfrm>
            <a:off x="1387053" y="0"/>
            <a:ext cx="6115433" cy="78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PERLINDUNGAN TERHADAP KEKERASAN FISIK</a:t>
            </a:r>
          </a:p>
        </p:txBody>
      </p:sp>
      <p:sp>
        <p:nvSpPr>
          <p:cNvPr id="1048627" name="Google Shape;129;p8"/>
          <p:cNvSpPr txBox="1">
            <a:spLocks noGrp="1"/>
          </p:cNvSpPr>
          <p:nvPr>
            <p:ph idx="1"/>
          </p:nvPr>
        </p:nvSpPr>
        <p:spPr>
          <a:xfrm>
            <a:off x="741406" y="782198"/>
            <a:ext cx="8481648" cy="6075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/>
              <a:buAutoNum type="arabicPeriod"/>
            </a:pP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RS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menyediakan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perlindungan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kekerasan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fisik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bagi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semua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kebutuhan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sejak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datang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RS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sampai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meninggalkan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RS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baik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rawat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inap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maupun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rawat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jalan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/>
              <a:buAutoNum type="arabicPeriod"/>
            </a:pP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Pelaksana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panduan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ini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untuk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pemahaman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tentang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perlindungan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dari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kekerasan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fisik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baik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secara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tiba-tiba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dengan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identifikasi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pengamatan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baik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serta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tatalaksana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baik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menghindarkan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terjadinya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kekerasan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fisik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di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Rumah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Sakit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/>
              <a:buAutoNum type="arabicPeriod"/>
            </a:pP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Kriteria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termasuk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dalam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pengawasan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risiko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terhadap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kekerasan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fisik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antara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lain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bayi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anak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kelainan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konginetal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lanjut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usia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orang yang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melindungi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dirinya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sendiri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mempunyai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identitas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orang yang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meminta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bantuan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52;p12"/>
          <p:cNvSpPr txBox="1">
            <a:spLocks noGrp="1"/>
          </p:cNvSpPr>
          <p:nvPr>
            <p:ph type="title"/>
          </p:nvPr>
        </p:nvSpPr>
        <p:spPr>
          <a:xfrm>
            <a:off x="1945201" y="99152"/>
            <a:ext cx="6589199" cy="61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OPININION</a:t>
            </a:r>
          </a:p>
        </p:txBody>
      </p:sp>
      <p:sp>
        <p:nvSpPr>
          <p:cNvPr id="1048643" name="Google Shape;153;p12"/>
          <p:cNvSpPr txBox="1">
            <a:spLocks noGrp="1"/>
          </p:cNvSpPr>
          <p:nvPr>
            <p:ph idx="1"/>
          </p:nvPr>
        </p:nvSpPr>
        <p:spPr>
          <a:xfrm>
            <a:off x="457200" y="963827"/>
            <a:ext cx="8587648" cy="4794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/>
              <a:buAutoNum type="arabicPeriod"/>
            </a:pP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Memilih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dokter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dilakukan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oleh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seorang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dan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berhak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bertanya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kepada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petugas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untuk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menjelaskan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tentang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dokter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dengan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kompetensi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masing-masing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dan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jadwal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praktek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/>
              <a:buAutoNum type="arabicPeriod"/>
            </a:pP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Second opinion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dilakukan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oleh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seorang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dan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perlu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meminta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ijin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kepada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dokter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pertama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untuk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mendapatkan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second opinion di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rawat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jalan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sedangkan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rawat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inap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harus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pemberitahuan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DPJP.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Second opinion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melalui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permintaan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sendiri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dokter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 DPJP dan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pihak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manajemen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rumah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sakit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endParaRPr lang="en-US" sz="2400" b="0" i="0" u="none" dirty="0">
              <a:solidFill>
                <a:schemeClr val="tx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097153" name="Google Shape;154;p12" descr="C:\WINDOWS\CLIPART\HOMEANIM\J0076148.GIF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24075" y="5613092"/>
            <a:ext cx="3124200" cy="1019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48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34;p9"/>
          <p:cNvSpPr txBox="1">
            <a:spLocks noGrp="1"/>
          </p:cNvSpPr>
          <p:nvPr>
            <p:ph type="title"/>
          </p:nvPr>
        </p:nvSpPr>
        <p:spPr>
          <a:xfrm>
            <a:off x="1476260" y="0"/>
            <a:ext cx="6422834" cy="66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MANAJEMEN NYERI</a:t>
            </a:r>
          </a:p>
        </p:txBody>
      </p:sp>
      <p:sp>
        <p:nvSpPr>
          <p:cNvPr id="1048631" name="Google Shape;135;p9"/>
          <p:cNvSpPr txBox="1">
            <a:spLocks noGrp="1"/>
          </p:cNvSpPr>
          <p:nvPr>
            <p:ph idx="1"/>
          </p:nvPr>
        </p:nvSpPr>
        <p:spPr>
          <a:xfrm>
            <a:off x="107950" y="661012"/>
            <a:ext cx="8914864" cy="619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Manajemen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nyeri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salah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satu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pelayanan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diberikan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oleh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rumah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sakit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kepada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karena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menjadi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hak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mendapatkan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pelayanan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sesuai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kebutuhannya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Manajemen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nyeri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mengatur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tata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pengelolaan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nyeri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dimulai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skrining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asesmen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pengklasifikasian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berdasarkan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skala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nyeri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(FLACCS, Wong Baker Faces, NRS, BPS),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tatalaksana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nyeri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asesmen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lanjutan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mengacu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pada 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serta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edukasi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tentang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nyeri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pada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pasien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keluarga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Manajemen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nyeri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dilakukan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berbagai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instalasi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yakni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instalasi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IGD,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rawat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jalan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rawat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kamar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bersalin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kamar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operasi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perawatan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oleh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tenaga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kesehatan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terlatih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5BDBDE9A-F1EA-43BD-AB88-F86831FEB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12844"/>
              </p:ext>
            </p:extLst>
          </p:nvPr>
        </p:nvGraphicFramePr>
        <p:xfrm>
          <a:off x="889686" y="0"/>
          <a:ext cx="825431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6458300" imgH="9083402" progId="Word.Document.12">
                  <p:embed/>
                </p:oleObj>
              </mc:Choice>
              <mc:Fallback>
                <p:oleObj name="Document" r:id="rId3" imgW="6458300" imgH="9083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686" y="0"/>
                        <a:ext cx="825431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50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46;p11"/>
          <p:cNvSpPr txBox="1">
            <a:spLocks noGrp="1"/>
          </p:cNvSpPr>
          <p:nvPr>
            <p:ph type="title"/>
          </p:nvPr>
        </p:nvSpPr>
        <p:spPr>
          <a:xfrm>
            <a:off x="1918025" y="107951"/>
            <a:ext cx="5770562" cy="586112"/>
          </a:xfrm>
          <a:prstGeom prst="rect">
            <a:avLst/>
          </a:prstGeom>
          <a:solidFill>
            <a:schemeClr val="accent1">
              <a:lumMod val="20000"/>
              <a:lumOff val="80000"/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PENANGANAN KELUHAN &amp; KONFLIK PASIEN</a:t>
            </a:r>
          </a:p>
        </p:txBody>
      </p:sp>
      <p:sp>
        <p:nvSpPr>
          <p:cNvPr id="1048639" name="Google Shape;147;p11"/>
          <p:cNvSpPr txBox="1">
            <a:spLocks noGrp="1"/>
          </p:cNvSpPr>
          <p:nvPr>
            <p:ph idx="1"/>
          </p:nvPr>
        </p:nvSpPr>
        <p:spPr>
          <a:xfrm>
            <a:off x="143219" y="864973"/>
            <a:ext cx="9000781" cy="5993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Prosedur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ini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diterapkan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dalam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aktifitas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penanganan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konflik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berupa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: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identifikasi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konflik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pencarian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alternative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solusi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pemilihan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solusi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penerapan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solusi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dan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penyelesaian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terkait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dengan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bidang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pekerjaan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atau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perusahaan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secara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menyeluruh</a:t>
            </a:r>
            <a:r>
              <a:rPr lang="en-US" sz="2000" b="1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Jenis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konflik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akan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ditanggapi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segera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sesuai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dengan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bidangnya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masing-masing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Lingkup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konflik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meliputi</a:t>
            </a:r>
            <a:r>
              <a:rPr lang="en-US" sz="2000" b="0" i="0" u="none" dirty="0">
                <a:solidFill>
                  <a:schemeClr val="dk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:</a:t>
            </a:r>
          </a:p>
          <a:p>
            <a:pPr marL="714375" marR="0" lvl="4" indent="-3571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»"/>
            </a:pPr>
            <a:r>
              <a:rPr lang="en-US" sz="2000" b="0" i="0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administrasi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berupa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biaya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sesuai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dengan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jenis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pelayanan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ini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terjadi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segera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setelah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menerima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tagihan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bisa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juga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timbul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setelah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pasien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pulang</a:t>
            </a:r>
            <a:r>
              <a:rPr lang="en-US" sz="2000" b="0" i="0" u="none" dirty="0">
                <a:solidFill>
                  <a:srgbClr val="00206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714375" marR="0" lvl="4" indent="-3571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»"/>
            </a:pPr>
            <a:r>
              <a:rPr lang="en-US" sz="2000" b="0" i="0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pelayanan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bersifat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umum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ataupun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medis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Penyampaiannya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bisa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secara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langsung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ataupun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melalui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medis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kotak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saran yang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disediakan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RS, </a:t>
            </a:r>
            <a:r>
              <a:rPr lang="en-US" sz="2000" b="0" i="1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website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RS,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baik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keluhan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konflik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tentang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fasilitas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RS, rasa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ketidaknyamanan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ketidakpuasan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terhadap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pelayanan</a:t>
            </a:r>
            <a:r>
              <a:rPr lang="en-US" sz="20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di 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xmlns="" id="{DE89AB14-1CF2-4FCE-82D7-E158E23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417" y="-140732"/>
            <a:ext cx="331500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Alur Proses </a:t>
            </a:r>
            <a:r>
              <a:rPr kumimoji="0" lang="en-GB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Keluhan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Bagan Alur Proses </a:t>
            </a:r>
            <a:r>
              <a:rPr kumimoji="0" lang="en-GB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Keluhan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xmlns="" id="{4A77E569-FB71-41EA-A6C9-C293581A8A29}"/>
              </a:ext>
            </a:extLst>
          </p:cNvPr>
          <p:cNvGrpSpPr>
            <a:grpSpLocks/>
          </p:cNvGrpSpPr>
          <p:nvPr/>
        </p:nvGrpSpPr>
        <p:grpSpPr bwMode="auto">
          <a:xfrm>
            <a:off x="955342" y="545971"/>
            <a:ext cx="8188657" cy="6312026"/>
            <a:chOff x="1578" y="2221"/>
            <a:chExt cx="9194" cy="12177"/>
          </a:xfrm>
        </p:grpSpPr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xmlns="" id="{4F66C282-DB69-4767-83C1-C3096ADF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13075"/>
              <a:ext cx="2190" cy="9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Penyelesaian </a:t>
              </a:r>
              <a:r>
                <a:rPr kumimoji="0" lang="en-GB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Tahap IV</a:t>
              </a: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 Pengadilan Negeri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Straight Connector 67">
              <a:extLst>
                <a:ext uri="{FF2B5EF4-FFF2-40B4-BE49-F238E27FC236}">
                  <a16:creationId xmlns:a16="http://schemas.microsoft.com/office/drawing/2014/main" xmlns="" id="{51065043-95E9-4D4A-8BB6-143D0D2E87D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6006" y="12494"/>
              <a:ext cx="9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Straight Arrow Connector 31">
              <a:extLst>
                <a:ext uri="{FF2B5EF4-FFF2-40B4-BE49-F238E27FC236}">
                  <a16:creationId xmlns:a16="http://schemas.microsoft.com/office/drawing/2014/main" xmlns="" id="{214E4608-8339-488D-824C-9E0BE65C3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" y="5059"/>
              <a:ext cx="0" cy="586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63">
              <a:extLst>
                <a:ext uri="{FF2B5EF4-FFF2-40B4-BE49-F238E27FC236}">
                  <a16:creationId xmlns:a16="http://schemas.microsoft.com/office/drawing/2014/main" xmlns="" id="{063461E6-AE16-47B0-804B-4159F4A60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9" y="3558"/>
              <a:ext cx="1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62">
              <a:extLst>
                <a:ext uri="{FF2B5EF4-FFF2-40B4-BE49-F238E27FC236}">
                  <a16:creationId xmlns:a16="http://schemas.microsoft.com/office/drawing/2014/main" xmlns="" id="{8B039369-D69B-4861-9CA1-E09537679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4" y="3876"/>
              <a:ext cx="41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23">
              <a:extLst>
                <a:ext uri="{FF2B5EF4-FFF2-40B4-BE49-F238E27FC236}">
                  <a16:creationId xmlns:a16="http://schemas.microsoft.com/office/drawing/2014/main" xmlns="" id="{3F7278A3-6617-41C7-947B-527AB602A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9" y="10562"/>
              <a:ext cx="2713" cy="27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Kumpulkan berkas proses penanganan keluhan oleh Customer Service</a:t>
              </a:r>
              <a:endParaRPr kumimoji="0" lang="en-GB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CS koordinasi dengan Bagian Mutu RS</a:t>
              </a:r>
              <a:endParaRPr kumimoji="0" lang="en-GB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Laporkan kepada Direktur RS</a:t>
              </a:r>
              <a:endParaRPr kumimoji="0" lang="en-GB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Dokumentasikan dalam BRM</a:t>
              </a:r>
              <a:endParaRPr kumimoji="0" lang="en-GB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Straight Arrow Connector 36">
              <a:extLst>
                <a:ext uri="{FF2B5EF4-FFF2-40B4-BE49-F238E27FC236}">
                  <a16:creationId xmlns:a16="http://schemas.microsoft.com/office/drawing/2014/main" xmlns="" id="{EF7EFE0F-7267-46F2-8DFD-13B25594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8" y="9055"/>
              <a:ext cx="0" cy="41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traight Arrow Connector 36">
              <a:extLst>
                <a:ext uri="{FF2B5EF4-FFF2-40B4-BE49-F238E27FC236}">
                  <a16:creationId xmlns:a16="http://schemas.microsoft.com/office/drawing/2014/main" xmlns="" id="{892659FC-4EE3-4D24-BC09-90D02EBB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8" y="10083"/>
              <a:ext cx="0" cy="41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xmlns="" id="{1430A4BD-F8C8-478C-BAF9-D57DEC985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6" y="3951"/>
              <a:ext cx="920" cy="4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xmlns="" id="{21E49BE3-A2DA-41DF-9A33-8FD4B391A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" y="3177"/>
              <a:ext cx="567" cy="5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xmlns="" id="{4F4F33F6-EB72-4CE0-AE4A-BA188A2F5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4" y="3221"/>
              <a:ext cx="1840" cy="5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Apakah Formal?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">
              <a:extLst>
                <a:ext uri="{FF2B5EF4-FFF2-40B4-BE49-F238E27FC236}">
                  <a16:creationId xmlns:a16="http://schemas.microsoft.com/office/drawing/2014/main" xmlns="" id="{E6287093-28D0-4DED-AFB7-9A1E4BE94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415"/>
              <a:ext cx="2261" cy="5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Service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xmlns="" id="{A7154735-CEA5-4995-B40F-56CEC9121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4254"/>
              <a:ext cx="2242" cy="1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 Service koordinasi  dg Manajer Terkait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xmlns="" id="{4C3955F4-48F3-4F5A-9EAA-CFD52F0D3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4379"/>
              <a:ext cx="1841" cy="7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Apakah pasien/ keluarga puas?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xmlns="" id="{CD2AB35B-0EE5-4612-B63F-9B2D4892B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5" y="5645"/>
              <a:ext cx="895" cy="5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xmlns="" id="{C74541C2-6365-494E-9992-BD9CE687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5662"/>
              <a:ext cx="2190" cy="1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Pembahasan dengan Tim (DPJP, Man. Terkait, Man. Mutu/ Direksi RS)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xmlns="" id="{0990F70E-D491-4A4C-A95A-891B31E7F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0" y="3257"/>
              <a:ext cx="2328" cy="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Apakah PJ unit bisa menangani?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xmlns="" id="{AFF4318C-026A-4DBA-8CC4-757E008AB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4" y="4551"/>
              <a:ext cx="605" cy="5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xmlns="" id="{C93E8148-E271-422C-B9C5-C8D0E6F67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0" y="5595"/>
              <a:ext cx="1918" cy="8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Apakah pasien/ keluarga puas?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xmlns="" id="{5AF36689-3FE2-482C-B840-3F77089BC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" y="6891"/>
              <a:ext cx="574" cy="5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Ya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xmlns="" id="{C2E8666C-AB4C-43C7-85FD-2692DF061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2" y="7919"/>
              <a:ext cx="2157" cy="1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Sampaikan kepada unit lain sebagai pembelajaran 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xmlns="" id="{13277ADD-4E5D-4181-8627-03D174F31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2" y="9490"/>
              <a:ext cx="1009" cy="5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Selesai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xmlns="" id="{4833AEDD-2766-4772-BBD9-88565071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8407"/>
              <a:ext cx="2190" cy="1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Pembahasan dengan Departemen HHG &amp; Kasus dilaporkan ke Legal HHG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xmlns="" id="{C0D706D7-9921-430D-955F-CC72C33E5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221"/>
              <a:ext cx="1593" cy="5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Ada Keluhan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xmlns="" id="{03446377-F229-4F3D-908D-B5B8A042B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" y="3177"/>
              <a:ext cx="92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Straight Arrow Connector 24">
              <a:extLst>
                <a:ext uri="{FF2B5EF4-FFF2-40B4-BE49-F238E27FC236}">
                  <a16:creationId xmlns:a16="http://schemas.microsoft.com/office/drawing/2014/main" xmlns="" id="{18F49805-29DA-4CBB-8D72-43BC6991C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819"/>
              <a:ext cx="0" cy="47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traight Arrow Connector 31">
              <a:extLst>
                <a:ext uri="{FF2B5EF4-FFF2-40B4-BE49-F238E27FC236}">
                  <a16:creationId xmlns:a16="http://schemas.microsoft.com/office/drawing/2014/main" xmlns="" id="{1CE9576F-66CB-4A70-A455-3001175C5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" y="3994"/>
              <a:ext cx="1" cy="30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traight Connector 66">
              <a:extLst>
                <a:ext uri="{FF2B5EF4-FFF2-40B4-BE49-F238E27FC236}">
                  <a16:creationId xmlns:a16="http://schemas.microsoft.com/office/drawing/2014/main" xmlns="" id="{651BEAFA-077D-4C8F-AFB1-631A16AC5D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03" y="4706"/>
              <a:ext cx="0" cy="77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Straight Connector 67">
              <a:extLst>
                <a:ext uri="{FF2B5EF4-FFF2-40B4-BE49-F238E27FC236}">
                  <a16:creationId xmlns:a16="http://schemas.microsoft.com/office/drawing/2014/main" xmlns="" id="{3A89D679-AC13-422D-9F7D-218CDCF23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" y="4706"/>
              <a:ext cx="7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Straight Arrow Connector 36">
              <a:extLst>
                <a:ext uri="{FF2B5EF4-FFF2-40B4-BE49-F238E27FC236}">
                  <a16:creationId xmlns:a16="http://schemas.microsoft.com/office/drawing/2014/main" xmlns="" id="{D1EFD4F7-9DEB-4F66-AF62-8DB901777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5" y="7480"/>
              <a:ext cx="0" cy="41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Straight Arrow Connector 37">
              <a:extLst>
                <a:ext uri="{FF2B5EF4-FFF2-40B4-BE49-F238E27FC236}">
                  <a16:creationId xmlns:a16="http://schemas.microsoft.com/office/drawing/2014/main" xmlns="" id="{01107008-384A-436E-A90B-F336FF0D5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5" y="6469"/>
              <a:ext cx="0" cy="41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Straight Arrow Connector 39">
              <a:extLst>
                <a:ext uri="{FF2B5EF4-FFF2-40B4-BE49-F238E27FC236}">
                  <a16:creationId xmlns:a16="http://schemas.microsoft.com/office/drawing/2014/main" xmlns="" id="{F027B9F3-55AE-4171-A315-8AD5A9435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" y="5158"/>
              <a:ext cx="0" cy="41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traight Arrow Connector 47">
              <a:extLst>
                <a:ext uri="{FF2B5EF4-FFF2-40B4-BE49-F238E27FC236}">
                  <a16:creationId xmlns:a16="http://schemas.microsoft.com/office/drawing/2014/main" xmlns="" id="{D08319D9-2516-438A-BE67-CA63F1216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" y="4697"/>
              <a:ext cx="428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Straight Arrow Connector 40">
              <a:extLst>
                <a:ext uri="{FF2B5EF4-FFF2-40B4-BE49-F238E27FC236}">
                  <a16:creationId xmlns:a16="http://schemas.microsoft.com/office/drawing/2014/main" xmlns="" id="{0689B3F5-2E0E-4EE9-AE12-DAC81A0C4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0" y="4132"/>
              <a:ext cx="0" cy="41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Straight Arrow Connector 44">
              <a:extLst>
                <a:ext uri="{FF2B5EF4-FFF2-40B4-BE49-F238E27FC236}">
                  <a16:creationId xmlns:a16="http://schemas.microsoft.com/office/drawing/2014/main" xmlns="" id="{3D787ADB-E479-4178-8671-5E07D44F1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" y="7178"/>
              <a:ext cx="2193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AutoShape 31">
              <a:extLst>
                <a:ext uri="{FF2B5EF4-FFF2-40B4-BE49-F238E27FC236}">
                  <a16:creationId xmlns:a16="http://schemas.microsoft.com/office/drawing/2014/main" xmlns="" id="{1FC85D52-2F6A-467E-8A11-2DD1C93A9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3505"/>
              <a:ext cx="102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AutoShape 30">
              <a:extLst>
                <a:ext uri="{FF2B5EF4-FFF2-40B4-BE49-F238E27FC236}">
                  <a16:creationId xmlns:a16="http://schemas.microsoft.com/office/drawing/2014/main" xmlns="" id="{34C516A0-01C6-4585-BDB0-2B75EC7F1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4" y="3520"/>
              <a:ext cx="13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Straight Arrow Connector 53">
              <a:extLst>
                <a:ext uri="{FF2B5EF4-FFF2-40B4-BE49-F238E27FC236}">
                  <a16:creationId xmlns:a16="http://schemas.microsoft.com/office/drawing/2014/main" xmlns="" id="{811732FF-43C3-48B2-8F50-AB4AA877B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7468"/>
              <a:ext cx="428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xmlns="" id="{B4CF0F16-F5D5-4871-BAB2-FA71F94ED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9995"/>
              <a:ext cx="2379" cy="10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Penyelesaian </a:t>
              </a:r>
              <a:r>
                <a:rPr kumimoji="0" lang="en-GB" altLang="en-US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Tahap II</a:t>
              </a: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“Negosiasi Kompensasi”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xmlns="" id="{46244F26-2030-4C2C-8617-6662ADDC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7120"/>
              <a:ext cx="2190" cy="11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Penyelesaian </a:t>
              </a:r>
              <a:r>
                <a:rPr kumimoji="0" lang="en-GB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Tahap I</a:t>
              </a: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oleh Juru Bicara RS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xmlns="" id="{392D180B-A7EE-4711-A4BE-8275348A7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11518"/>
              <a:ext cx="2190" cy="10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Penyelesaian </a:t>
              </a:r>
              <a:r>
                <a:rPr kumimoji="0" lang="en-GB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Tahap III</a:t>
              </a: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dengan Pengacara HHG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Straight Connector 67">
              <a:extLst>
                <a:ext uri="{FF2B5EF4-FFF2-40B4-BE49-F238E27FC236}">
                  <a16:creationId xmlns:a16="http://schemas.microsoft.com/office/drawing/2014/main" xmlns="" id="{394741DF-EC58-41E8-9F8B-3FC00D7A630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941" y="7444"/>
              <a:ext cx="10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AutoShape 24">
              <a:extLst>
                <a:ext uri="{FF2B5EF4-FFF2-40B4-BE49-F238E27FC236}">
                  <a16:creationId xmlns:a16="http://schemas.microsoft.com/office/drawing/2014/main" xmlns="" id="{EB6C5EA5-FC75-4E74-8F2A-28368CC53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2" y="8724"/>
              <a:ext cx="7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Straight Arrow Connector 31">
              <a:extLst>
                <a:ext uri="{FF2B5EF4-FFF2-40B4-BE49-F238E27FC236}">
                  <a16:creationId xmlns:a16="http://schemas.microsoft.com/office/drawing/2014/main" xmlns="" id="{B53A68ED-B10B-40BA-8CCC-3A339537E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4" y="7783"/>
              <a:ext cx="1" cy="62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AutoShape 22">
              <a:extLst>
                <a:ext uri="{FF2B5EF4-FFF2-40B4-BE49-F238E27FC236}">
                  <a16:creationId xmlns:a16="http://schemas.microsoft.com/office/drawing/2014/main" xmlns="" id="{5194EE52-FEC1-4F0C-8989-8986F9D0E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1" y="5914"/>
              <a:ext cx="7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xmlns="" id="{E60B5A33-2E4E-412E-875E-ADE3F1C68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13322"/>
              <a:ext cx="843" cy="4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Straight Arrow Connector 53">
              <a:extLst>
                <a:ext uri="{FF2B5EF4-FFF2-40B4-BE49-F238E27FC236}">
                  <a16:creationId xmlns:a16="http://schemas.microsoft.com/office/drawing/2014/main" xmlns="" id="{FD843E8F-D315-4FCF-A2E6-5DDCE8042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" y="12448"/>
              <a:ext cx="522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AutoShape 19">
              <a:extLst>
                <a:ext uri="{FF2B5EF4-FFF2-40B4-BE49-F238E27FC236}">
                  <a16:creationId xmlns:a16="http://schemas.microsoft.com/office/drawing/2014/main" xmlns="" id="{26B2DA0C-4DAA-4669-B92F-8A1C082E9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2" y="13443"/>
              <a:ext cx="72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Straight Arrow Connector 31">
              <a:extLst>
                <a:ext uri="{FF2B5EF4-FFF2-40B4-BE49-F238E27FC236}">
                  <a16:creationId xmlns:a16="http://schemas.microsoft.com/office/drawing/2014/main" xmlns="" id="{199BE6BB-CAFA-4D87-A6F1-DC07FCAAF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" y="12906"/>
              <a:ext cx="0" cy="42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traight Connector 67">
              <a:extLst>
                <a:ext uri="{FF2B5EF4-FFF2-40B4-BE49-F238E27FC236}">
                  <a16:creationId xmlns:a16="http://schemas.microsoft.com/office/drawing/2014/main" xmlns="" id="{21F13E2F-C6C4-4A8E-A0ED-A6A5F855EA3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47" y="13932"/>
              <a:ext cx="35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7F7F7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AutoShape 16">
              <a:extLst>
                <a:ext uri="{FF2B5EF4-FFF2-40B4-BE49-F238E27FC236}">
                  <a16:creationId xmlns:a16="http://schemas.microsoft.com/office/drawing/2014/main" xmlns="" id="{E854A796-233D-42ED-8755-3F31CBBEB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" y="9800"/>
              <a:ext cx="0" cy="4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AutoShape 15">
              <a:extLst>
                <a:ext uri="{FF2B5EF4-FFF2-40B4-BE49-F238E27FC236}">
                  <a16:creationId xmlns:a16="http://schemas.microsoft.com/office/drawing/2014/main" xmlns="" id="{780D5C71-C347-45C1-A98E-42697E0AE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0" y="9800"/>
              <a:ext cx="13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AutoShape 14">
              <a:extLst>
                <a:ext uri="{FF2B5EF4-FFF2-40B4-BE49-F238E27FC236}">
                  <a16:creationId xmlns:a16="http://schemas.microsoft.com/office/drawing/2014/main" xmlns="" id="{183EA6CB-3022-4B7F-97AB-F5FF8E680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3558"/>
              <a:ext cx="0" cy="10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AutoShape 13">
              <a:extLst>
                <a:ext uri="{FF2B5EF4-FFF2-40B4-BE49-F238E27FC236}">
                  <a16:creationId xmlns:a16="http://schemas.microsoft.com/office/drawing/2014/main" xmlns="" id="{2B1623B9-BC15-4168-9120-0B4566460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14397"/>
              <a:ext cx="617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AutoShape 12">
              <a:extLst>
                <a:ext uri="{FF2B5EF4-FFF2-40B4-BE49-F238E27FC236}">
                  <a16:creationId xmlns:a16="http://schemas.microsoft.com/office/drawing/2014/main" xmlns="" id="{2440DB17-BAB3-45D2-8E3F-E88838903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53" y="11136"/>
              <a:ext cx="0" cy="32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AutoShape 11">
              <a:extLst>
                <a:ext uri="{FF2B5EF4-FFF2-40B4-BE49-F238E27FC236}">
                  <a16:creationId xmlns:a16="http://schemas.microsoft.com/office/drawing/2014/main" xmlns="" id="{C5E7AB85-AAF4-485C-98DC-F21787FB0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3" y="11136"/>
              <a:ext cx="2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Straight Arrow Connector 37">
              <a:extLst>
                <a:ext uri="{FF2B5EF4-FFF2-40B4-BE49-F238E27FC236}">
                  <a16:creationId xmlns:a16="http://schemas.microsoft.com/office/drawing/2014/main" xmlns="" id="{1983EBDB-7FE4-40F4-8460-74F4872B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6797"/>
              <a:ext cx="0" cy="275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Straight Arrow Connector 37">
              <a:extLst>
                <a:ext uri="{FF2B5EF4-FFF2-40B4-BE49-F238E27FC236}">
                  <a16:creationId xmlns:a16="http://schemas.microsoft.com/office/drawing/2014/main" xmlns="" id="{6BEAFCD6-081E-42F0-AF24-77B1EB6F5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9604"/>
              <a:ext cx="0" cy="372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Straight Arrow Connector 36">
              <a:extLst>
                <a:ext uri="{FF2B5EF4-FFF2-40B4-BE49-F238E27FC236}">
                  <a16:creationId xmlns:a16="http://schemas.microsoft.com/office/drawing/2014/main" xmlns="" id="{C2E32C4A-5839-4306-BBE2-3E483715C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" y="10888"/>
              <a:ext cx="0" cy="419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xmlns="" id="{FC698194-47DC-4438-9EBF-E73CCA77B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7147"/>
              <a:ext cx="1841" cy="7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Apakah pasien/ keluarga puas?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Text Box 7">
              <a:extLst>
                <a:ext uri="{FF2B5EF4-FFF2-40B4-BE49-F238E27FC236}">
                  <a16:creationId xmlns:a16="http://schemas.microsoft.com/office/drawing/2014/main" xmlns="" id="{3C3EBEB5-3D6C-4D35-BB24-5A87CFAD3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10128"/>
              <a:ext cx="1841" cy="7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Apakah pasien/ keluarga puas?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Text Box 7">
              <a:extLst>
                <a:ext uri="{FF2B5EF4-FFF2-40B4-BE49-F238E27FC236}">
                  <a16:creationId xmlns:a16="http://schemas.microsoft.com/office/drawing/2014/main" xmlns="" id="{EAC6B889-ED6D-4CF1-B7D7-4970FF21F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12116"/>
              <a:ext cx="1841" cy="7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Apakah pasien/ keluarga puas?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Text Box 8">
              <a:extLst>
                <a:ext uri="{FF2B5EF4-FFF2-40B4-BE49-F238E27FC236}">
                  <a16:creationId xmlns:a16="http://schemas.microsoft.com/office/drawing/2014/main" xmlns="" id="{F80EB8E3-9603-4C67-8691-0E5EDA2B6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" y="8407"/>
              <a:ext cx="895" cy="5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Text Box 8">
              <a:extLst>
                <a:ext uri="{FF2B5EF4-FFF2-40B4-BE49-F238E27FC236}">
                  <a16:creationId xmlns:a16="http://schemas.microsoft.com/office/drawing/2014/main" xmlns="" id="{290614F6-7E87-488B-B374-D277034AD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11307"/>
              <a:ext cx="895" cy="5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 </a:t>
              </a:r>
              <a:endPara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AutoShape 2">
              <a:extLst>
                <a:ext uri="{FF2B5EF4-FFF2-40B4-BE49-F238E27FC236}">
                  <a16:creationId xmlns:a16="http://schemas.microsoft.com/office/drawing/2014/main" xmlns="" id="{ED6A1D26-CD04-48C8-A193-74022FF46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2" y="11657"/>
              <a:ext cx="70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Rectangle 96">
            <a:extLst>
              <a:ext uri="{FF2B5EF4-FFF2-40B4-BE49-F238E27FC236}">
                <a16:creationId xmlns:a16="http://schemas.microsoft.com/office/drawing/2014/main" xmlns="" id="{ED39DD47-F3B2-406E-94A2-2D380EB1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BC984-5298-4502-9079-9AD91A2D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0"/>
            <a:ext cx="6589199" cy="545910"/>
          </a:xfrm>
        </p:spPr>
        <p:txBody>
          <a:bodyPr>
            <a:normAutofit fontScale="90000"/>
          </a:bodyPr>
          <a:lstStyle/>
          <a:p>
            <a:r>
              <a:rPr lang="en-US" dirty="0"/>
              <a:t>Alur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D4C1C-37CC-4B34-AFDE-202359A8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10" y="709684"/>
            <a:ext cx="8488907" cy="5929952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Konflik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medis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keperawatan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 dan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direksi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disepakati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disampaikan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pasien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juru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bicara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pasien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puas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stop.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Penyelesaian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disampaiakn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pasien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negosiasi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kompensasi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disampaikan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petugas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kompeten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pasien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penyampaian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disampaikan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legal HHG.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konflik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penyelsaian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legal HHG dan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terselesaikan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lphaLcPeriod"/>
            </a:pPr>
            <a:r>
              <a:rPr lang="en-GB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IV,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diselesaiakn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lam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perdana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perdata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tergantung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pembahasan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penyelsaian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pengadilan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kekeluargaan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berlarut-larut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GB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berkepanjangan</a:t>
            </a: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Rekap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penyelesaian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konflik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terulang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A0CB0-D81E-4C47-9A1E-F4825527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KETENTUAN UMUM SESUAI DENGAN HPK 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D7B3C-3743-4913-9F65-376C6F8D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09" y="1905000"/>
            <a:ext cx="7908324" cy="47305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pada </a:t>
            </a:r>
            <a:r>
              <a:rPr lang="en-US" sz="2400" dirty="0" err="1"/>
              <a:t>Undang-Undang</a:t>
            </a:r>
            <a:r>
              <a:rPr lang="en-US" sz="2400" dirty="0"/>
              <a:t> No 44 </a:t>
            </a:r>
            <a:r>
              <a:rPr lang="en-US" sz="2400" dirty="0" err="1"/>
              <a:t>pasal</a:t>
            </a:r>
            <a:r>
              <a:rPr lang="en-US" sz="2400" dirty="0"/>
              <a:t> 32 </a:t>
            </a:r>
            <a:r>
              <a:rPr lang="en-US" sz="2400" dirty="0" err="1"/>
              <a:t>tahun</a:t>
            </a:r>
            <a:r>
              <a:rPr lang="en-US" sz="2400" dirty="0"/>
              <a:t> 2009 </a:t>
            </a:r>
            <a:r>
              <a:rPr lang="en-US" sz="2400" dirty="0" err="1"/>
              <a:t>ada</a:t>
            </a:r>
            <a:r>
              <a:rPr lang="en-US" sz="2400" dirty="0"/>
              <a:t> 18 point </a:t>
            </a:r>
          </a:p>
          <a:p>
            <a:pPr algn="just"/>
            <a:r>
              <a:rPr lang="en-US" sz="2400" dirty="0" err="1"/>
              <a:t>Kewajiban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dan </a:t>
            </a:r>
            <a:r>
              <a:rPr lang="en-US" sz="2400" dirty="0" err="1"/>
              <a:t>keluarga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PMK NO 4 </a:t>
            </a:r>
            <a:r>
              <a:rPr lang="en-US" sz="2400" dirty="0" err="1"/>
              <a:t>Tahun</a:t>
            </a:r>
            <a:r>
              <a:rPr lang="en-US" sz="2400" dirty="0"/>
              <a:t> 2018  </a:t>
            </a:r>
            <a:r>
              <a:rPr lang="en-US" sz="2400" dirty="0" err="1"/>
              <a:t>ada</a:t>
            </a:r>
            <a:r>
              <a:rPr lang="en-US" sz="2400" dirty="0"/>
              <a:t> 8 </a:t>
            </a:r>
            <a:r>
              <a:rPr lang="en-US" sz="2400" dirty="0" err="1"/>
              <a:t>poin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RS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melindungi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dan </a:t>
            </a:r>
            <a:r>
              <a:rPr lang="en-US" sz="2400" dirty="0" err="1"/>
              <a:t>keluarga</a:t>
            </a:r>
            <a:r>
              <a:rPr lang="en-US" sz="2400" dirty="0"/>
              <a:t> , </a:t>
            </a:r>
            <a:r>
              <a:rPr lang="en-US" sz="2400" dirty="0" err="1"/>
              <a:t>pimpinan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jajaran</a:t>
            </a:r>
            <a:r>
              <a:rPr lang="en-US" sz="2400" dirty="0"/>
              <a:t> </a:t>
            </a:r>
            <a:r>
              <a:rPr lang="en-US" sz="2400" dirty="0" err="1"/>
              <a:t>pemberi</a:t>
            </a:r>
            <a:r>
              <a:rPr lang="en-US" sz="2400" dirty="0"/>
              <a:t> </a:t>
            </a:r>
            <a:r>
              <a:rPr lang="en-US" sz="2400" dirty="0" err="1"/>
              <a:t>pelayanan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RS </a:t>
            </a:r>
            <a:r>
              <a:rPr lang="en-US" sz="2400" dirty="0" err="1"/>
              <a:t>berkewajiban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/ </a:t>
            </a:r>
            <a:r>
              <a:rPr lang="en-US" sz="2400" dirty="0" err="1"/>
              <a:t>memnuhi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Seluruh</a:t>
            </a:r>
            <a:r>
              <a:rPr lang="en-US" sz="2400" dirty="0"/>
              <a:t> SDM RS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diklat</a:t>
            </a:r>
            <a:r>
              <a:rPr lang="en-US" sz="2400" dirty="0"/>
              <a:t>/ </a:t>
            </a:r>
            <a:r>
              <a:rPr lang="en-US" sz="2400" dirty="0" err="1"/>
              <a:t>pelatihn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dan </a:t>
            </a:r>
            <a:r>
              <a:rPr lang="en-US" sz="2400" dirty="0" err="1"/>
              <a:t>keluarga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mengimplementasi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225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65;p14"/>
          <p:cNvSpPr txBox="1">
            <a:spLocks noGrp="1"/>
          </p:cNvSpPr>
          <p:nvPr>
            <p:ph type="title"/>
          </p:nvPr>
        </p:nvSpPr>
        <p:spPr>
          <a:xfrm>
            <a:off x="2667172" y="0"/>
            <a:ext cx="4603961" cy="68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INFORMED CONSENT</a:t>
            </a:r>
          </a:p>
        </p:txBody>
      </p:sp>
      <p:sp>
        <p:nvSpPr>
          <p:cNvPr id="1048651" name="Google Shape;166;p14"/>
          <p:cNvSpPr txBox="1">
            <a:spLocks noGrp="1"/>
          </p:cNvSpPr>
          <p:nvPr>
            <p:ph idx="1"/>
          </p:nvPr>
        </p:nvSpPr>
        <p:spPr>
          <a:xfrm>
            <a:off x="705080" y="586854"/>
            <a:ext cx="8361802" cy="5841242"/>
          </a:xfrm>
          <a:prstGeom prst="rect">
            <a:avLst/>
          </a:prstGeom>
          <a:solidFill>
            <a:schemeClr val="accent1">
              <a:lumMod val="20000"/>
              <a:lumOff val="80000"/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Informed consent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dilakukan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sebelum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medik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maupun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pengobatan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pemasangan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alat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invasive,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dapat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dilakukan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minimal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sebelum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dan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maksimal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30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hari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sebelum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,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jika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melebihi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dari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waktu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tersebut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persetujuan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dapat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dulang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kembali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Persetujuan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dan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penjelasan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medik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dilakukan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oleh DPJP (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Dokter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Penanggung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Jawab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Pasien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)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sebelum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melakukan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jika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didelegasikan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kepada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dokter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jaga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/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dokter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yang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ada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saat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itu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jika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segera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/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cyto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maka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DPJP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wajib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memberikan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informasi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/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penjelasana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dan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menanda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tangani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persetujuan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tindakan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800" b="0" i="0" u="none" dirty="0" err="1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tersebut</a:t>
            </a:r>
            <a:r>
              <a:rPr lang="en-US" sz="2800" b="0" i="0" u="none" dirty="0">
                <a:solidFill>
                  <a:schemeClr val="tx1"/>
                </a:solidFill>
                <a:latin typeface="Arial Narrow"/>
                <a:ea typeface="Arial Narrow"/>
                <a:cs typeface="Arial Narrow"/>
                <a:sym typeface="Arial Narrow"/>
              </a:rPr>
              <a:t> 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8DD53-D5A8-4328-85D3-DFE88056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230" y="163773"/>
            <a:ext cx="8052178" cy="783005"/>
          </a:xfrm>
        </p:spPr>
        <p:txBody>
          <a:bodyPr>
            <a:noAutofit/>
          </a:bodyPr>
          <a:lstStyle/>
          <a:p>
            <a:r>
              <a:rPr lang="en-US" sz="2000" b="1" dirty="0" err="1"/>
              <a:t>Pasien</a:t>
            </a:r>
            <a:r>
              <a:rPr lang="en-US" sz="2000" b="1" dirty="0"/>
              <a:t> &amp; </a:t>
            </a:r>
            <a:r>
              <a:rPr lang="en-US" sz="2000" b="1" dirty="0" err="1"/>
              <a:t>kel</a:t>
            </a:r>
            <a:r>
              <a:rPr lang="en-US" sz="2000" b="1" dirty="0"/>
              <a:t> </a:t>
            </a:r>
            <a:r>
              <a:rPr lang="en-US" sz="2000" b="1" dirty="0" err="1"/>
              <a:t>menerima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tentang</a:t>
            </a:r>
            <a:r>
              <a:rPr lang="en-US" sz="2000" b="1" dirty="0"/>
              <a:t> </a:t>
            </a:r>
            <a:r>
              <a:rPr lang="en-US" sz="2000" b="1" dirty="0" err="1"/>
              <a:t>penyakit</a:t>
            </a:r>
            <a:r>
              <a:rPr lang="en-US" sz="2000" b="1" dirty="0"/>
              <a:t> , </a:t>
            </a:r>
            <a:r>
              <a:rPr lang="en-US" sz="2000" b="1" dirty="0" err="1"/>
              <a:t>rencana</a:t>
            </a:r>
            <a:r>
              <a:rPr lang="en-US" sz="2000" b="1" dirty="0"/>
              <a:t> </a:t>
            </a:r>
            <a:r>
              <a:rPr lang="en-US" sz="2000" b="1" dirty="0" err="1"/>
              <a:t>tindakan</a:t>
            </a:r>
            <a:r>
              <a:rPr lang="en-US" sz="2000" b="1" dirty="0"/>
              <a:t> oleh DPJP, PPJA , PPA </a:t>
            </a:r>
            <a:r>
              <a:rPr lang="en-US" sz="2000" b="1" dirty="0" err="1"/>
              <a:t>lainnya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memutuskan</a:t>
            </a:r>
            <a:r>
              <a:rPr lang="en-US" sz="20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453108-70C8-4A51-9E58-0DD5B7C0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19" y="1214649"/>
            <a:ext cx="8052178" cy="5479578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 err="1"/>
              <a:t>Seluruh</a:t>
            </a:r>
            <a:r>
              <a:rPr lang="en-US" sz="2400" dirty="0"/>
              <a:t> PPA &amp; </a:t>
            </a:r>
            <a:r>
              <a:rPr lang="en-US" sz="2400" dirty="0" err="1"/>
              <a:t>Nakes</a:t>
            </a:r>
            <a:r>
              <a:rPr lang="en-US" sz="2400" dirty="0"/>
              <a:t> lain </a:t>
            </a:r>
            <a:r>
              <a:rPr lang="en-US" sz="2400" dirty="0" err="1"/>
              <a:t>mempunyai</a:t>
            </a:r>
            <a:r>
              <a:rPr lang="en-US" sz="2400" dirty="0"/>
              <a:t> SPK &amp; RKK yang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di </a:t>
            </a:r>
            <a:r>
              <a:rPr lang="en-US" sz="2400" dirty="0" err="1"/>
              <a:t>seluruh</a:t>
            </a:r>
            <a:r>
              <a:rPr lang="en-US" sz="2400" dirty="0"/>
              <a:t> unit (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/ </a:t>
            </a:r>
            <a:r>
              <a:rPr lang="en-US" sz="2400" dirty="0" err="1"/>
              <a:t>kel</a:t>
            </a:r>
            <a:r>
              <a:rPr lang="en-US" sz="2400" dirty="0"/>
              <a:t> ) 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juga </a:t>
            </a:r>
            <a:r>
              <a:rPr lang="en-US" sz="2400" dirty="0" err="1"/>
              <a:t>seluruh</a:t>
            </a:r>
            <a:r>
              <a:rPr lang="en-US" sz="2400" dirty="0"/>
              <a:t> PPA dan </a:t>
            </a:r>
            <a:r>
              <a:rPr lang="en-US" sz="2400" dirty="0" err="1"/>
              <a:t>nakes</a:t>
            </a:r>
            <a:r>
              <a:rPr lang="en-US" sz="2400" dirty="0"/>
              <a:t> lain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memperkenalkan</a:t>
            </a:r>
            <a:r>
              <a:rPr lang="en-US" sz="2400" dirty="0"/>
              <a:t>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evaluasi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instrument B / Face to face 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>
                <a:sym typeface="Wingdings" panose="05000000000000000000" pitchFamily="2" charset="2"/>
              </a:rPr>
              <a:t>Pemberian</a:t>
            </a:r>
            <a:r>
              <a:rPr lang="en-US" sz="2400" dirty="0">
                <a:sym typeface="Wingdings" panose="05000000000000000000" pitchFamily="2" charset="2"/>
              </a:rPr>
              <a:t> informed consent </a:t>
            </a:r>
            <a:r>
              <a:rPr lang="en-US" sz="2400" dirty="0" err="1">
                <a:sym typeface="Wingdings" panose="05000000000000000000" pitchFamily="2" charset="2"/>
              </a:rPr>
              <a:t>tindakan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risiko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tinggi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tindakan</a:t>
            </a:r>
            <a:r>
              <a:rPr lang="en-US" sz="2400" dirty="0">
                <a:sym typeface="Wingdings" panose="05000000000000000000" pitchFamily="2" charset="2"/>
              </a:rPr>
              <a:t> , </a:t>
            </a:r>
            <a:r>
              <a:rPr lang="en-US" sz="2400" dirty="0" err="1">
                <a:sym typeface="Wingdings" panose="05000000000000000000" pitchFamily="2" charset="2"/>
              </a:rPr>
              <a:t>pengobatan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risiko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tinggi</a:t>
            </a:r>
            <a:r>
              <a:rPr lang="en-US" sz="2400" dirty="0">
                <a:sym typeface="Wingdings" panose="05000000000000000000" pitchFamily="2" charset="2"/>
              </a:rPr>
              <a:t>, transfuse, </a:t>
            </a:r>
            <a:r>
              <a:rPr lang="en-US" sz="2400" dirty="0" err="1">
                <a:sym typeface="Wingdings" panose="05000000000000000000" pitchFamily="2" charset="2"/>
              </a:rPr>
              <a:t>anestesi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dll</a:t>
            </a:r>
            <a:endParaRPr lang="en-US" sz="2400" dirty="0">
              <a:sym typeface="Wingdings" panose="05000000000000000000" pitchFamily="2" charset="2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 err="1">
                <a:sym typeface="Wingdings" panose="05000000000000000000" pitchFamily="2" charset="2"/>
              </a:rPr>
              <a:t>Pasien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menolak</a:t>
            </a:r>
            <a:r>
              <a:rPr lang="en-US" sz="2400" dirty="0">
                <a:sym typeface="Wingdings" panose="05000000000000000000" pitchFamily="2" charset="2"/>
              </a:rPr>
              <a:t>/ </a:t>
            </a:r>
            <a:r>
              <a:rPr lang="en-US" sz="2400" dirty="0" err="1">
                <a:sym typeface="Wingdings" panose="05000000000000000000" pitchFamily="2" charset="2"/>
              </a:rPr>
              <a:t>tidak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melanjutkan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tindakan</a:t>
            </a:r>
            <a:r>
              <a:rPr lang="en-US" sz="2400" dirty="0">
                <a:sym typeface="Wingdings" panose="05000000000000000000" pitchFamily="2" charset="2"/>
              </a:rPr>
              <a:t>/ </a:t>
            </a:r>
            <a:r>
              <a:rPr lang="en-US" sz="2400" dirty="0" err="1">
                <a:sym typeface="Wingdings" panose="05000000000000000000" pitchFamily="2" charset="2"/>
              </a:rPr>
              <a:t>pengobatan</a:t>
            </a:r>
            <a:r>
              <a:rPr lang="en-US" sz="2400" dirty="0">
                <a:sym typeface="Wingdings" panose="05000000000000000000" pitchFamily="2" charset="2"/>
              </a:rPr>
              <a:t> , APS, </a:t>
            </a:r>
            <a:r>
              <a:rPr lang="en-US" sz="2400" dirty="0" err="1">
                <a:sym typeface="Wingdings" panose="05000000000000000000" pitchFamily="2" charset="2"/>
              </a:rPr>
              <a:t>pasien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diberikan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penjelasan</a:t>
            </a:r>
            <a:r>
              <a:rPr lang="en-US" sz="2400" dirty="0">
                <a:sym typeface="Wingdings" panose="05000000000000000000" pitchFamily="2" charset="2"/>
              </a:rPr>
              <a:t> , </a:t>
            </a:r>
            <a:r>
              <a:rPr lang="en-US" sz="2400" dirty="0" err="1">
                <a:sym typeface="Wingdings" panose="05000000000000000000" pitchFamily="2" charset="2"/>
              </a:rPr>
              <a:t>serta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konsekwensinya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serta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tanggung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jawab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akibat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menolak</a:t>
            </a:r>
            <a:r>
              <a:rPr lang="en-US" sz="2400" dirty="0">
                <a:sym typeface="Wingdings" panose="05000000000000000000" pitchFamily="2" charset="2"/>
              </a:rPr>
              <a:t>/ </a:t>
            </a:r>
            <a:r>
              <a:rPr lang="en-US" sz="2400" dirty="0" err="1">
                <a:sym typeface="Wingdings" panose="05000000000000000000" pitchFamily="2" charset="2"/>
              </a:rPr>
              <a:t>tidak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melanjutkan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pengobatan</a:t>
            </a:r>
            <a:r>
              <a:rPr lang="en-US" sz="2400" dirty="0">
                <a:sym typeface="Wingdings" panose="05000000000000000000" pitchFamily="2" charset="2"/>
              </a:rPr>
              <a:t> / APS  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171;p15"/>
          <p:cNvSpPr txBox="1">
            <a:spLocks noGrp="1"/>
          </p:cNvSpPr>
          <p:nvPr>
            <p:ph type="title"/>
          </p:nvPr>
        </p:nvSpPr>
        <p:spPr>
          <a:xfrm>
            <a:off x="1771324" y="0"/>
            <a:ext cx="6458276" cy="92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RESUSITASI &amp; </a:t>
            </a:r>
            <a:br>
              <a:rPr lang="en-US" sz="2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RESUSCITATE</a:t>
            </a:r>
            <a:r>
              <a:rPr lang="en-US" sz="2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(DNR)</a:t>
            </a:r>
          </a:p>
        </p:txBody>
      </p:sp>
      <p:sp>
        <p:nvSpPr>
          <p:cNvPr id="1048655" name="Google Shape;172;p15"/>
          <p:cNvSpPr txBox="1">
            <a:spLocks noGrp="1"/>
          </p:cNvSpPr>
          <p:nvPr>
            <p:ph idx="1"/>
          </p:nvPr>
        </p:nvSpPr>
        <p:spPr>
          <a:xfrm>
            <a:off x="450376" y="925416"/>
            <a:ext cx="8534125" cy="5802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rgbClr val="9BBB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alibri"/>
              <a:buAutoNum type="arabicPeriod"/>
            </a:pP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Resusitasi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merupakan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upaya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menyelamatkan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jiwa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seseorang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sehingga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resusitasi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harus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/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diberikan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secara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cepat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tepat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dan oleh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tenaga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kompeten</a:t>
            </a: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alibri"/>
              <a:buAutoNum type="arabicPeriod"/>
            </a:pPr>
            <a:r>
              <a:rPr lang="en-US" sz="24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Resusitasi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di mana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saja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seluruh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unit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rumah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sakit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.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Apabila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keadaan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pasien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memerlukan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resusitasi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di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ruangan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/ unit, </a:t>
            </a:r>
            <a:r>
              <a:rPr lang="en-US" sz="2400" b="0" i="1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Blue Team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segera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dipanggil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kode-kode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khusus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, dan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sesegera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mungkin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Blue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1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Team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datang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perlengkapan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obat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-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obatan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resusitasi</a:t>
            </a: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 sz="2400" b="1" i="1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DO NOT RESUSCITATE</a:t>
            </a:r>
            <a:r>
              <a:rPr lang="en-US" sz="24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(JANGAN LAKUKAN RESUSITASI)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endParaRPr lang="en-US" sz="2400" b="1" i="0" u="none" dirty="0">
              <a:solidFill>
                <a:schemeClr val="tx1"/>
              </a:solidFill>
              <a:latin typeface="Century Gothic" panose="020B0502020202020204" pitchFamily="34" charset="0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None/>
            </a:pPr>
            <a:r>
              <a:rPr lang="en-US" sz="2400" b="0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    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Salah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satu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hak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pasien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keluarga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melakukan</a:t>
            </a:r>
            <a:r>
              <a:rPr lang="en-US" sz="2600" b="1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penolakan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terhadap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rencana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tindakan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medis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yang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akan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termasuk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penolakan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terhadap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tindakan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resusitasi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. Oleh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karena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itu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kewajiban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staf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medis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menghormati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hak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pasien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keluarga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menandatangani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formulir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penolakan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tindakan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resusitasi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2600" b="1" i="0" u="none" dirty="0" err="1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tersebut</a:t>
            </a:r>
            <a:r>
              <a:rPr lang="en-US" sz="2600" b="1" i="0" u="none" dirty="0">
                <a:solidFill>
                  <a:schemeClr val="tx1"/>
                </a:solidFill>
                <a:latin typeface="Century Gothic" panose="020B0502020202020204" pitchFamily="34" charset="0"/>
                <a:ea typeface="Comic Sans MS"/>
                <a:cs typeface="Comic Sans MS"/>
                <a:sym typeface="Comic Sans MS"/>
              </a:rPr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177;p16"/>
          <p:cNvSpPr txBox="1">
            <a:spLocks noGrp="1"/>
          </p:cNvSpPr>
          <p:nvPr>
            <p:ph type="title"/>
          </p:nvPr>
        </p:nvSpPr>
        <p:spPr>
          <a:xfrm>
            <a:off x="2406133" y="0"/>
            <a:ext cx="5195506" cy="81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PELAYANAN PASIEN TAHAP TERMINAL</a:t>
            </a:r>
          </a:p>
        </p:txBody>
      </p:sp>
      <p:sp>
        <p:nvSpPr>
          <p:cNvPr id="1048659" name="Google Shape;178;p16"/>
          <p:cNvSpPr txBox="1">
            <a:spLocks noGrp="1"/>
          </p:cNvSpPr>
          <p:nvPr>
            <p:ph idx="1"/>
          </p:nvPr>
        </p:nvSpPr>
        <p:spPr>
          <a:xfrm>
            <a:off x="782198" y="1105469"/>
            <a:ext cx="8240616" cy="5377218"/>
          </a:xfrm>
          <a:prstGeom prst="rect">
            <a:avLst/>
          </a:prstGeom>
          <a:solidFill>
            <a:schemeClr val="accent1">
              <a:lumMod val="20000"/>
              <a:lumOff val="80000"/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+mj-lt"/>
              <a:buAutoNum type="arabicPeriod"/>
            </a:pP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Pelayanan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pasien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tahap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terminal 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ini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berlaku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untuk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semua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staf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dan unit-unit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pelayanan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dalam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RS  di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ruang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perawatan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+mj-lt"/>
              <a:buAutoNum type="arabicPeriod"/>
            </a:pP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RS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melatih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staf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untuk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menyadari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kebutuhan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unik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pasien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pada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akhir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kehidupannya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yaitu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meliputi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None/>
            </a:pPr>
            <a:endParaRPr lang="en-US" sz="2400" b="0" i="0" u="none" dirty="0">
              <a:solidFill>
                <a:srgbClr val="0D0D0D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Noto Sans Symbols"/>
              <a:buChar char="❑"/>
            </a:pP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pengobatan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terhadap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gejala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primer dan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sekunder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-1270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Noto Sans Symbols"/>
              <a:buChar char="❑"/>
            </a:pP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manajemen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nyeri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 </a:t>
            </a:r>
          </a:p>
          <a:p>
            <a:pPr marL="0" marR="0" lvl="0" indent="-1270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Noto Sans Symbols"/>
              <a:buChar char="❑"/>
            </a:pP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respon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terhadap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aspek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psikologis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sosial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emosional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, </a:t>
            </a:r>
          </a:p>
          <a:p>
            <a:pPr marL="0" marR="0" lvl="0" indent="-1270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Noto Sans Symbols"/>
              <a:buChar char="❑"/>
            </a:pP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agama dan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budaya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pasien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dan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keluarganya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-1270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Noto Sans Symbols"/>
              <a:buChar char="❑"/>
            </a:pP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serta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keterlibatannya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dalam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keputusan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dirty="0" err="1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pelayanan</a:t>
            </a:r>
            <a:r>
              <a:rPr lang="en-US" sz="2400" b="0" i="0" u="none" dirty="0">
                <a:solidFill>
                  <a:srgbClr val="0D0D0D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7D676-7B55-4271-A4D2-EFA858DC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46" y="150125"/>
            <a:ext cx="7697337" cy="6687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/ general consent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04270E-1AFB-41F8-84BD-284F2108E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77" y="1187355"/>
            <a:ext cx="7169624" cy="52270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Persetujuan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/>
              <a:t>Persetujuan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/ general consent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RJ ( </a:t>
            </a:r>
            <a:r>
              <a:rPr lang="en-US" sz="2400" dirty="0" err="1"/>
              <a:t>Menggunakan</a:t>
            </a:r>
            <a:r>
              <a:rPr lang="en-US" sz="2400" dirty="0"/>
              <a:t> form GC RJ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PB </a:t>
            </a:r>
            <a:r>
              <a:rPr lang="en-US" sz="2400" dirty="0" err="1"/>
              <a:t>pertama</a:t>
            </a:r>
            <a:r>
              <a:rPr lang="en-US" sz="2400" dirty="0"/>
              <a:t> kali dating 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rumah</a:t>
            </a:r>
            <a:r>
              <a:rPr lang="en-US" sz="2400" dirty="0"/>
              <a:t> </a:t>
            </a:r>
            <a:r>
              <a:rPr lang="en-US" sz="2400" dirty="0" err="1"/>
              <a:t>sakit</a:t>
            </a:r>
            <a:r>
              <a:rPr lang="en-US" sz="2400" dirty="0"/>
              <a:t> )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/>
              <a:t>Persetujuan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/ GC </a:t>
            </a:r>
            <a:r>
              <a:rPr lang="en-US" sz="2400" dirty="0" err="1"/>
              <a:t>Pasien</a:t>
            </a:r>
            <a:r>
              <a:rPr lang="en-US" sz="2400" dirty="0"/>
              <a:t> RI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pasien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RI </a:t>
            </a:r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dijelaskan</a:t>
            </a:r>
            <a:r>
              <a:rPr lang="en-US" sz="2400" dirty="0"/>
              <a:t> di </a:t>
            </a:r>
            <a:r>
              <a:rPr lang="en-US" sz="2400" dirty="0" err="1"/>
              <a:t>minta</a:t>
            </a:r>
            <a:r>
              <a:rPr lang="en-US" sz="2400" dirty="0"/>
              <a:t> </a:t>
            </a:r>
            <a:r>
              <a:rPr lang="en-US" sz="2400" dirty="0" err="1"/>
              <a:t>menyetujui</a:t>
            </a:r>
            <a:r>
              <a:rPr lang="en-US" sz="2400" dirty="0"/>
              <a:t> </a:t>
            </a:r>
            <a:r>
              <a:rPr lang="en-US" sz="2400" dirty="0" err="1"/>
              <a:t>persetujuan</a:t>
            </a:r>
            <a:r>
              <a:rPr lang="en-US" sz="2400" dirty="0"/>
              <a:t> </a:t>
            </a:r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dan </a:t>
            </a:r>
            <a:r>
              <a:rPr lang="en-US" sz="2400" dirty="0" err="1"/>
              <a:t>memehami</a:t>
            </a:r>
            <a:r>
              <a:rPr lang="en-US" sz="2400" dirty="0"/>
              <a:t> 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/>
              <a:t>Persetujuan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kedokyeran</a:t>
            </a:r>
            <a:r>
              <a:rPr lang="en-US" sz="2400" dirty="0"/>
              <a:t>/ </a:t>
            </a:r>
            <a:r>
              <a:rPr lang="en-US" sz="2400" dirty="0" err="1"/>
              <a:t>medis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pada </a:t>
            </a:r>
            <a:r>
              <a:rPr lang="en-US" sz="2400" dirty="0" err="1"/>
              <a:t>tindakan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berisiko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oleh DPJP </a:t>
            </a:r>
          </a:p>
        </p:txBody>
      </p:sp>
    </p:spTree>
    <p:extLst>
      <p:ext uri="{BB962C8B-B14F-4D97-AF65-F5344CB8AC3E}">
        <p14:creationId xmlns:p14="http://schemas.microsoft.com/office/powerpoint/2010/main" val="212970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EABD07-203A-4C52-B71C-FC634A0E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69" y="0"/>
            <a:ext cx="728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7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B14070-AC1C-4AA0-A419-2CD0E68B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12" y="0"/>
            <a:ext cx="7165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3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705BFAE-54C6-471E-90B0-B7798726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0"/>
            <a:ext cx="7929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5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09915B0-73A0-4178-9EDB-A229BB5E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0"/>
            <a:ext cx="7424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04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46A087A-3D03-4C88-AD76-9D1D3176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5" y="0"/>
            <a:ext cx="7055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E8C75-D206-4CBC-A549-967CAB2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1"/>
            <a:ext cx="6589199" cy="946778"/>
          </a:xfrm>
        </p:spPr>
        <p:txBody>
          <a:bodyPr>
            <a:normAutofit/>
          </a:bodyPr>
          <a:lstStyle/>
          <a:p>
            <a:r>
              <a:rPr lang="en-US" b="1" dirty="0" err="1"/>
              <a:t>Definisi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C4EF77-E558-4B5A-94B1-45D2DCEE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1124465"/>
            <a:ext cx="8316949" cy="5465521"/>
          </a:xfrm>
        </p:spPr>
        <p:txBody>
          <a:bodyPr>
            <a:noAutofit/>
          </a:bodyPr>
          <a:lstStyle/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b="1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Hak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adalah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tuntutan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seseorang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terhadap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sesuatu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merupakan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kebutuhan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pribadinya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keadilan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moralitas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legalitas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2400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b="1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Kewajiban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adalah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sesuatu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harus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diperbuat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dilakukan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oleh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seseorang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badan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hukum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2400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</a:t>
            </a:r>
            <a:r>
              <a:rPr lang="en-US" sz="2400" b="1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asien</a:t>
            </a:r>
            <a:r>
              <a:rPr lang="en-US" sz="2400" b="1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adalah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setiap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orang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melakukan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konsultasi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masalah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kesehatannya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untuk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pelayanan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diperlukan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baik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secara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langsung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maupun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tidak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langsung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2400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b="1" kern="50" dirty="0" err="1">
                <a:latin typeface="Times New Roman" panose="02020603050405020304" pitchFamily="18" charset="0"/>
                <a:ea typeface="DejaVu Sans"/>
              </a:rPr>
              <a:t>Keluarga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adalah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unit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terkecil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dari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masyarakat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terdiri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dari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suami-istri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anaknya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atau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ayah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anaknya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atau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ibu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</a:rPr>
              <a:t>anaknya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3930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ADF656C-C407-42A8-86F4-F65419D5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" y="0"/>
            <a:ext cx="818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82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62A45BA5-9F46-4B8E-AC31-4FB2E95F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0"/>
            <a:ext cx="8279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6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F002E68-3E0D-401E-B6D8-D4A093BF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" y="0"/>
            <a:ext cx="8167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94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249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635922" cy="372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EB Garamond"/>
              <a:buNone/>
            </a:pPr>
            <a:r>
              <a:rPr lang="en-US" sz="6000" b="0" i="0" u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TERIMA KASIH </a:t>
            </a:r>
            <a:br>
              <a:rPr lang="en-US" sz="6000" b="0" i="0" u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6000" b="0" i="0" u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SEMOGA BERMANFAAT </a:t>
            </a:r>
          </a:p>
        </p:txBody>
      </p:sp>
      <p:pic>
        <p:nvPicPr>
          <p:cNvPr id="2097157" name="Google Shape;250;p21" descr="C:\My Documents\Herza Pictures\HOMEANIM\AG00034_.GIF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875964" y="3548417"/>
            <a:ext cx="3780430" cy="206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08ED9-5ECC-4BD1-B5E5-6C544EB4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0"/>
            <a:ext cx="6589199" cy="946778"/>
          </a:xfrm>
        </p:spPr>
        <p:txBody>
          <a:bodyPr>
            <a:normAutofit/>
          </a:bodyPr>
          <a:lstStyle/>
          <a:p>
            <a:r>
              <a:rPr lang="en-US" b="1" dirty="0"/>
              <a:t>TUJUAN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BEB3C-4240-482C-8AA8-B7CEAD69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886" y="815546"/>
            <a:ext cx="7414055" cy="5622323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informasi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mengenai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tata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tertib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peraturan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berlaku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informasi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tentang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hak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kewajiban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serta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menghormati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hak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lain,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pengunjung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tenaga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lain.</a:t>
            </a: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mendapatkan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pelayanan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manusiawi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adil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jujur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tanpa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diskriminasi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2400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memberikan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informasi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jujur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lengkap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akurat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kemampuan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pengetahuannya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tentang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masalah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kesehatannya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2400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memberikan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layanan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bermutu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standar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profesi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standar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prosedur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2400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operasional</a:t>
            </a:r>
            <a:r>
              <a:rPr lang="en-US" sz="2400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2400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268E3-564D-4C74-A433-175E7A3B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0"/>
            <a:ext cx="6589199" cy="9467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HAK PASIEN DAN KELUARGA UU NO 44 TAHUN 2009 PASAL 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786B37-192D-405C-B5F8-2D23F42A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184" y="1062681"/>
            <a:ext cx="7994821" cy="560996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mengenai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tata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tertib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peraturan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berlaku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 RS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tentang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hak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kewajiban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layanan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manusiawi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adil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jujur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tanpa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diskriminasi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layanan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bermutu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standar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profesi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standar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prosedur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operasional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layanan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efektif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efisien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sehingga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terhindar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dari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kerugian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fisik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materi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Mengajukan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pengaduan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atas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kualitas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pelayanan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didapatkan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Memilih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dokter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kelas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perawatan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keinginannya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peraturan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berlaku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Meminta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konsultasi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tentang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penyakit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dideritanya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kepada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dokter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lain(second opinion)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mempunyai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Surat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Ijin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Praktik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(SIP)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baik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didalam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maupun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luar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Mendapatkan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privasi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kerahasiaan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penyakit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diderita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termasuk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data-data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medisnya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1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E123F-69FE-4C20-8BA9-33D8915F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239" y="1"/>
            <a:ext cx="6999376" cy="44484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Lanjutan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pasien</a:t>
            </a:r>
            <a:r>
              <a:rPr lang="en-US" b="1" dirty="0"/>
              <a:t> dan </a:t>
            </a:r>
            <a:r>
              <a:rPr lang="en-US" b="1" dirty="0" err="1"/>
              <a:t>keluarga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99D91-18DD-4727-B487-D6EF5C73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179" y="568411"/>
            <a:ext cx="7747686" cy="6289587"/>
          </a:xfrm>
        </p:spPr>
        <p:txBody>
          <a:bodyPr>
            <a:normAutofit fontScale="25000" lnSpcReduction="20000"/>
          </a:bodyPr>
          <a:lstStyle/>
          <a:p>
            <a:pPr marL="514350" lvl="0" indent="-51435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Memberikan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persetujuan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menolak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atas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tindakan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dilakukan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oleh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tenaga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terhadap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penyakit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dideritanya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Mendapat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informasi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meliputi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diagnosis dan tat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cara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tindakan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medis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tujuan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tindakan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medis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alternative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tindakan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resiko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komplikasi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mungkin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terjadi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prognosis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tindakan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dilakukan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serta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perkiraan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biaya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pengobatan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Didampingi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keluarganya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dalam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keadaan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kritis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Menjalankan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ibadah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agama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kepercayaan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dianutnya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selama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hal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itu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tidak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mengganggu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lainya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Memperoleh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keamanan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keselamatan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dirinya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selama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dalam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perawatan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Mengajukan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usul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saran,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perbaikan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atas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perlakuan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terhadap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dirinya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Menolak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pelayanan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bimbingan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rohani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tidak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agama dan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kepercayaan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dianutnya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Menggugat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menuntut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apabila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diduga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memberikan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pelayanan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tidak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standar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Clr>
                <a:srgbClr val="A53010"/>
              </a:buClr>
              <a:buFont typeface="+mj-lt"/>
              <a:buAutoNum type="arabicPeriod" startAt="10"/>
            </a:pP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Mengeluhkan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pelayanan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tidk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standar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pelayanan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melalui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media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cetak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elektronik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dengan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ketentuan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peraturan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perundang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sz="7200" kern="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undangan</a:t>
            </a:r>
            <a:r>
              <a:rPr lang="en-US" sz="7200" kern="5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sz="7200" kern="50" dirty="0">
              <a:solidFill>
                <a:prstClr val="black">
                  <a:lumMod val="75000"/>
                  <a:lumOff val="25000"/>
                </a:prstClr>
              </a:solidFill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>
              <a:buClr>
                <a:srgbClr val="A53010"/>
              </a:buClr>
            </a:pPr>
            <a:endParaRPr 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48999-E5BD-44D1-B492-E4611A4E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393" y="0"/>
            <a:ext cx="7713829" cy="946778"/>
          </a:xfrm>
        </p:spPr>
        <p:txBody>
          <a:bodyPr>
            <a:normAutofit/>
          </a:bodyPr>
          <a:lstStyle/>
          <a:p>
            <a:r>
              <a:rPr lang="en-US" sz="2800" b="1" dirty="0"/>
              <a:t>KEWAJIBAN PASIEN DAN KELUARGA </a:t>
            </a:r>
            <a:r>
              <a:rPr lang="en-US" sz="2800" b="1" dirty="0" err="1"/>
              <a:t>sesuai</a:t>
            </a:r>
            <a:r>
              <a:rPr lang="en-US" sz="2800" b="1" dirty="0"/>
              <a:t> PMK NO 4 THN 2018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3787C-400B-4C7E-9497-BD36E728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43" y="1037968"/>
            <a:ext cx="8007179" cy="5684108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Mematuhi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peraturan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berlaku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Menggunakan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fasilitas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secara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bertanggung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jawab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Menghormati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hak-hak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lain,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pengunjung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hak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Memberikan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jujur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,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lengkap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akurat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kemampuan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pengetahuannya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tentang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masalah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kesehatannya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Memberikan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informasi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mengenai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kemampuan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finansial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jaminan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dimilikinya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Mematuhi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rencana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terapi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direkomendasikan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oleh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tenaga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di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rumah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sakit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disetujui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oleh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pasien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bersangkutan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setelah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mendapatkan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penjelasan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sesuai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ketentuan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peraturan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perundang-undangan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Menerima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segala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konsekuensi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atas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keputusan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pribadinya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untuk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menolak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rencana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terapi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direkomendasikan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oleh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tenaga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dan /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tidak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mematuhi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petunjuk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diberikan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oleh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tenaga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dalam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rangka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penyembuhan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penyakit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atau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masalah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kesehatannya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+mj-lt"/>
              <a:buAutoNum type="arabicPeriod"/>
            </a:pP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Memberikan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imbalan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jasa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atas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pelayanan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yang </a:t>
            </a:r>
            <a:r>
              <a:rPr lang="en-US" kern="50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diterima</a:t>
            </a:r>
            <a:r>
              <a:rPr lang="en-US" kern="50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endParaRPr lang="en-US" kern="50" dirty="0">
              <a:latin typeface="Nimbus Roman No9 L"/>
              <a:ea typeface="DejaVu Sans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3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92E7D-5ABD-48C4-A99C-86D7DB71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73" y="111212"/>
            <a:ext cx="7549978" cy="691978"/>
          </a:xfrm>
        </p:spPr>
        <p:txBody>
          <a:bodyPr>
            <a:noAutofit/>
          </a:bodyPr>
          <a:lstStyle/>
          <a:p>
            <a:r>
              <a:rPr lang="en-US" sz="2400" b="1" dirty="0"/>
              <a:t>RS </a:t>
            </a:r>
            <a:r>
              <a:rPr lang="en-US" sz="2400" b="1" dirty="0" err="1"/>
              <a:t>Menghargai</a:t>
            </a:r>
            <a:r>
              <a:rPr lang="en-US" sz="2400" b="1" dirty="0"/>
              <a:t> agama, </a:t>
            </a:r>
            <a:r>
              <a:rPr lang="en-US" sz="2400" b="1" dirty="0" err="1"/>
              <a:t>keyakinan</a:t>
            </a:r>
            <a:r>
              <a:rPr lang="en-US" sz="2400" b="1" dirty="0"/>
              <a:t> dan </a:t>
            </a:r>
            <a:r>
              <a:rPr lang="en-US" sz="2400" b="1" dirty="0" err="1"/>
              <a:t>nilai-nilai</a:t>
            </a:r>
            <a:r>
              <a:rPr lang="en-US" sz="2400" b="1" dirty="0"/>
              <a:t> </a:t>
            </a:r>
            <a:r>
              <a:rPr lang="en-US" sz="2400" b="1" dirty="0" err="1"/>
              <a:t>pribadi</a:t>
            </a:r>
            <a:r>
              <a:rPr lang="en-US" sz="2400" b="1" dirty="0"/>
              <a:t> </a:t>
            </a:r>
            <a:r>
              <a:rPr lang="en-US" sz="2400" b="1" dirty="0" err="1"/>
              <a:t>pasien</a:t>
            </a:r>
            <a:r>
              <a:rPr lang="en-US" sz="24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B8EB3D-CC26-4BBF-8503-EEC650DE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249" y="1025611"/>
            <a:ext cx="7685902" cy="55852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RS </a:t>
            </a:r>
            <a:r>
              <a:rPr lang="en-US" dirty="0" err="1"/>
              <a:t>mengidentifikasi</a:t>
            </a:r>
            <a:r>
              <a:rPr lang="en-US" dirty="0"/>
              <a:t> agama , </a:t>
            </a:r>
            <a:r>
              <a:rPr lang="en-US" dirty="0" err="1"/>
              <a:t>keyakinan</a:t>
            </a:r>
            <a:r>
              <a:rPr lang="en-US" dirty="0"/>
              <a:t>,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 </a:t>
            </a:r>
            <a:r>
              <a:rPr lang="en-US" dirty="0" err="1"/>
              <a:t>pasien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RS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asuhan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agam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RS </a:t>
            </a:r>
            <a:r>
              <a:rPr lang="en-US" dirty="0" err="1"/>
              <a:t>menanggapi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agama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 </a:t>
            </a:r>
            <a:r>
              <a:rPr lang="en-US" dirty="0" err="1"/>
              <a:t>kerohanian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RS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rohaniawan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internal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difasilitasi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RS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kerohanian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TS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kerohanian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kerohanian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Agam</a:t>
            </a:r>
            <a:r>
              <a:rPr lang="en-US" dirty="0"/>
              <a:t> yang </a:t>
            </a:r>
            <a:r>
              <a:rPr lang="en-US" dirty="0" err="1"/>
              <a:t>diakui</a:t>
            </a:r>
            <a:r>
              <a:rPr lang="en-US" dirty="0"/>
              <a:t> ; Islam, Kristen </a:t>
            </a:r>
            <a:r>
              <a:rPr lang="en-US" dirty="0" err="1"/>
              <a:t>protestan</a:t>
            </a:r>
            <a:r>
              <a:rPr lang="en-US" dirty="0"/>
              <a:t>, </a:t>
            </a:r>
            <a:r>
              <a:rPr lang="en-US" dirty="0" err="1"/>
              <a:t>Katholik</a:t>
            </a:r>
            <a:r>
              <a:rPr lang="en-US" dirty="0"/>
              <a:t> , Hindu, </a:t>
            </a:r>
            <a:r>
              <a:rPr lang="en-US" dirty="0" err="1"/>
              <a:t>Budha</a:t>
            </a:r>
            <a:r>
              <a:rPr lang="en-US" dirty="0"/>
              <a:t>, 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hucu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berdoa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keyakinan</a:t>
            </a:r>
            <a:r>
              <a:rPr lang="en-US" dirty="0"/>
              <a:t>/ agama </a:t>
            </a:r>
          </a:p>
        </p:txBody>
      </p:sp>
    </p:spTree>
    <p:extLst>
      <p:ext uri="{BB962C8B-B14F-4D97-AF65-F5344CB8AC3E}">
        <p14:creationId xmlns:p14="http://schemas.microsoft.com/office/powerpoint/2010/main" val="412828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89;p18"/>
          <p:cNvSpPr txBox="1">
            <a:spLocks noGrp="1"/>
          </p:cNvSpPr>
          <p:nvPr>
            <p:ph type="title"/>
          </p:nvPr>
        </p:nvSpPr>
        <p:spPr>
          <a:xfrm>
            <a:off x="1299990" y="188912"/>
            <a:ext cx="8178972" cy="76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800" b="1" i="0" u="none" dirty="0">
                <a:solidFill>
                  <a:srgbClr val="C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PELAYANAN </a:t>
            </a:r>
            <a:br>
              <a:rPr lang="en-US" sz="2800" b="1" i="0" u="none" dirty="0">
                <a:solidFill>
                  <a:srgbClr val="C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</a:br>
            <a:r>
              <a:rPr lang="en-US" sz="2800" b="1" i="0" u="none" dirty="0">
                <a:solidFill>
                  <a:srgbClr val="C00000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NILAI-NILAI KEPERCAYAAN PASIEN</a:t>
            </a:r>
          </a:p>
        </p:txBody>
      </p:sp>
      <p:sp>
        <p:nvSpPr>
          <p:cNvPr id="1048667" name="Google Shape;190;p18"/>
          <p:cNvSpPr txBox="1">
            <a:spLocks noGrp="1"/>
          </p:cNvSpPr>
          <p:nvPr>
            <p:ph idx="1"/>
          </p:nvPr>
        </p:nvSpPr>
        <p:spPr>
          <a:xfrm>
            <a:off x="517792" y="1299991"/>
            <a:ext cx="8626207" cy="4461832"/>
          </a:xfrm>
          <a:prstGeom prst="rect">
            <a:avLst/>
          </a:prstGeom>
          <a:solidFill>
            <a:schemeClr val="accent1">
              <a:lumMod val="20000"/>
              <a:lumOff val="80000"/>
              <a:alpha val="6745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+mj-lt"/>
              <a:buAutoNum type="arabicPeriod"/>
            </a:pP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Setiap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adalah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unik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dengan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kebutuhan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kekuatan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budaya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kepercayaan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masing-masing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+mj-lt"/>
              <a:buAutoNum type="arabicPeriod"/>
            </a:pP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Petugas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menghormati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kepercayaan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pasien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terhadap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suatu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hal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sesuai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dengan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aturan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Rumah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Sakit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misalnya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: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+mj-lt"/>
              <a:buAutoNum type="alphaLcPeriod"/>
            </a:pP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Menolak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dilakukan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transfusi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darah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karena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kepercayaan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+mj-lt"/>
              <a:buAutoNum type="alphaLcPeriod"/>
            </a:pP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Menolak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pulang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hari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tertentu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karena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kepercayaan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+mj-lt"/>
              <a:buAutoNum type="alphaLcPeriod"/>
            </a:pP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Menolak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dilayani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oleh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petugas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laki-laki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perempuan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+mj-lt"/>
              <a:buAutoNum type="alphaLcPeriod"/>
            </a:pP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Menolak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diberikan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imunisasi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pada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anaknya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+mj-lt"/>
              <a:buAutoNum type="alphaLcPeriod"/>
            </a:pP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Menolak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dirawat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oleh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medis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dan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mencari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pengobatan</a:t>
            </a:r>
            <a:r>
              <a:rPr lang="en-US" sz="2200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alternative.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ts val="2000"/>
              <a:buFont typeface="+mj-lt"/>
              <a:buAutoNum type="alphaLcPeriod"/>
            </a:pP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Tidak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memakan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suatu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jenis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makanan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tertentu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misal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: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daging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sapi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ikan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tidak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bersisik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dirty="0" err="1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dll</a:t>
            </a:r>
            <a:r>
              <a:rPr lang="en-US" sz="2200" b="0" i="0" u="none" dirty="0">
                <a:solidFill>
                  <a:schemeClr val="tx1"/>
                </a:solidFill>
                <a:latin typeface="Comic Sans MS" panose="030F0702030302020204" pitchFamily="66" charset="0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0898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490</TotalTime>
  <Words>2382</Words>
  <Application>Microsoft Office PowerPoint</Application>
  <PresentationFormat>On-screen Show (4:3)</PresentationFormat>
  <Paragraphs>176</Paragraphs>
  <Slides>33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1" baseType="lpstr">
      <vt:lpstr>Times New Roman</vt:lpstr>
      <vt:lpstr>Wingdings</vt:lpstr>
      <vt:lpstr>Caveat</vt:lpstr>
      <vt:lpstr>Noto Sans Symbols</vt:lpstr>
      <vt:lpstr>Arial Narrow</vt:lpstr>
      <vt:lpstr>EB Garamond</vt:lpstr>
      <vt:lpstr>Jim Nightshade</vt:lpstr>
      <vt:lpstr>Calibri</vt:lpstr>
      <vt:lpstr>Nimbus Roman No9 L</vt:lpstr>
      <vt:lpstr>Century Gothic</vt:lpstr>
      <vt:lpstr>Arial Rounded</vt:lpstr>
      <vt:lpstr>DejaVu Sans</vt:lpstr>
      <vt:lpstr>Wingdings 3</vt:lpstr>
      <vt:lpstr>Comic Sans MS</vt:lpstr>
      <vt:lpstr>Arial</vt:lpstr>
      <vt:lpstr>Limelight</vt:lpstr>
      <vt:lpstr>Wisp</vt:lpstr>
      <vt:lpstr>Document</vt:lpstr>
      <vt:lpstr>HAK PASIEN DAN KELUARGA  ( HPK ) TAHUN 2023    </vt:lpstr>
      <vt:lpstr>KETENTUAN UMUM SESUAI DENGAN HPK RS </vt:lpstr>
      <vt:lpstr>Definisi </vt:lpstr>
      <vt:lpstr>TUJUAN </vt:lpstr>
      <vt:lpstr>HAK PASIEN DAN KELUARGA UU NO 44 TAHUN 2009 PASAL 32</vt:lpstr>
      <vt:lpstr>Lanjutan hak pasien dan keluarga </vt:lpstr>
      <vt:lpstr>KEWAJIBAN PASIEN DAN KELUARGA sesuai PMK NO 4 THN 2018 </vt:lpstr>
      <vt:lpstr>RS Menghargai agama, keyakinan dan nilai-nilai pribadi pasien </vt:lpstr>
      <vt:lpstr>PELAYANAN  NILAI-NILAI KEPERCAYAAN PASIEN</vt:lpstr>
      <vt:lpstr>PELAYANAN KEROHANIAN</vt:lpstr>
      <vt:lpstr>KERAHASIAAN INFORMASI &amp; PRIVASI PASIEN</vt:lpstr>
      <vt:lpstr>PERLINDUNGAN HARTA MILIK PASIEN</vt:lpstr>
      <vt:lpstr>PERLINDUNGAN TERHADAP KEKERASAN FISIK</vt:lpstr>
      <vt:lpstr>SECOND OPININION</vt:lpstr>
      <vt:lpstr>MANAJEMEN NYERI</vt:lpstr>
      <vt:lpstr>PowerPoint Presentation</vt:lpstr>
      <vt:lpstr>PENANGANAN KELUHAN &amp; KONFLIK PASIEN</vt:lpstr>
      <vt:lpstr>PowerPoint Presentation</vt:lpstr>
      <vt:lpstr>Alur penanganan konflik </vt:lpstr>
      <vt:lpstr>INFORMED CONSENT</vt:lpstr>
      <vt:lpstr>Pasien &amp; kel menerima informasi tentang penyakit , rencana tindakan oleh DPJP, PPJA , PPA lainnya untuk memutuskan </vt:lpstr>
      <vt:lpstr>RESUSITASI &amp;  DO NOT RESUSCITATE (DNR)</vt:lpstr>
      <vt:lpstr>PELAYANAN PASIEN TAHAP TERMINAL</vt:lpstr>
      <vt:lpstr>Persetujuan umum/ general consent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 SEMOGA BERMANFAAT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HAK PASIEN DAN KELUARGA  ( HPK )</dc:title>
  <dc:creator>Mariajose</dc:creator>
  <cp:lastModifiedBy>hp</cp:lastModifiedBy>
  <cp:revision>35</cp:revision>
  <cp:lastPrinted>2023-11-10T04:02:46Z</cp:lastPrinted>
  <dcterms:created xsi:type="dcterms:W3CDTF">2010-05-23T00:28:12Z</dcterms:created>
  <dcterms:modified xsi:type="dcterms:W3CDTF">2023-11-10T07:01:10Z</dcterms:modified>
</cp:coreProperties>
</file>