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4" r:id="rId3"/>
    <p:sldId id="283" r:id="rId4"/>
    <p:sldId id="272" r:id="rId5"/>
    <p:sldId id="257" r:id="rId6"/>
    <p:sldId id="270" r:id="rId7"/>
    <p:sldId id="273" r:id="rId8"/>
    <p:sldId id="285" r:id="rId9"/>
    <p:sldId id="286" r:id="rId10"/>
    <p:sldId id="287" r:id="rId11"/>
    <p:sldId id="288" r:id="rId12"/>
    <p:sldId id="289" r:id="rId13"/>
    <p:sldId id="258" r:id="rId14"/>
    <p:sldId id="274" r:id="rId15"/>
    <p:sldId id="275" r:id="rId16"/>
    <p:sldId id="259" r:id="rId17"/>
    <p:sldId id="276" r:id="rId18"/>
    <p:sldId id="260" r:id="rId19"/>
    <p:sldId id="277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80" r:id="rId30"/>
    <p:sldId id="278" r:id="rId31"/>
    <p:sldId id="279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04D2"/>
    <a:srgbClr val="FF0000"/>
    <a:srgbClr val="33CC33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image" Target="../media/image1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</c:spPr>
          </c:dPt>
          <c:dPt>
            <c:idx val="1"/>
            <c:spPr>
              <a:solidFill>
                <a:srgbClr val="1304D2"/>
              </a:solidFill>
            </c:spPr>
          </c:dPt>
          <c:dPt>
            <c:idx val="3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</c:spPr>
          </c:dPt>
          <c:dPt>
            <c:idx val="4"/>
            <c:spPr>
              <a:solidFill>
                <a:srgbClr val="FF0000"/>
              </a:solidFill>
            </c:spPr>
          </c:dPt>
          <c:dLbls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
</a:t>
                    </a:r>
                    <a:r>
                      <a:rPr lang="en-US" smtClean="0"/>
                      <a:t>Proposal</a:t>
                    </a:r>
                  </a:p>
                  <a:p>
                    <a:r>
                      <a:rPr lang="en-US" smtClean="0"/>
                      <a:t>10</a:t>
                    </a:r>
                    <a:r>
                      <a:rPr lang="en-US" dirty="0"/>
                      <a:t>%</a:t>
                    </a:r>
                  </a:p>
                </c:rich>
              </c:tx>
              <c:showCatName val="1"/>
              <c:showPercent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
</a:t>
                    </a:r>
                    <a:r>
                      <a:rPr lang="en-US" smtClean="0"/>
                      <a:t>Final</a:t>
                    </a:r>
                  </a:p>
                  <a:p>
                    <a:r>
                      <a:rPr lang="en-US" smtClean="0"/>
                      <a:t>50</a:t>
                    </a:r>
                    <a:r>
                      <a:rPr lang="en-US"/>
                      <a:t>%</a:t>
                    </a:r>
                  </a:p>
                </c:rich>
              </c:tx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Sheet1!$A$2:$A$4</c:f>
              <c:strCache>
                <c:ptCount val="3"/>
                <c:pt idx="0">
                  <c:v>Class Participation</c:v>
                </c:pt>
                <c:pt idx="1">
                  <c:v>Presentation</c:v>
                </c:pt>
                <c:pt idx="2">
                  <c:v>Midterm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0.2</c:v>
                </c:pt>
                <c:pt idx="3">
                  <c:v>0.1</c:v>
                </c:pt>
                <c:pt idx="4">
                  <c:v>0.5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F280B-7AB4-4B2F-AEE2-933D29BC1870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3FF58-47CD-4771-8C3C-2B904F8D7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3FF58-47CD-4771-8C3C-2B904F8D72B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3FF58-47CD-4771-8C3C-2B904F8D72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3A74-1BCB-41AD-819E-178C352A895D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E8B-3957-42EF-BE36-104E0F0B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3A74-1BCB-41AD-819E-178C352A895D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E8B-3957-42EF-BE36-104E0F0B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3A74-1BCB-41AD-819E-178C352A895D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E8B-3957-42EF-BE36-104E0F0B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3A74-1BCB-41AD-819E-178C352A895D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E8B-3957-42EF-BE36-104E0F0B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3A74-1BCB-41AD-819E-178C352A895D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E8B-3957-42EF-BE36-104E0F0B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3A74-1BCB-41AD-819E-178C352A895D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E8B-3957-42EF-BE36-104E0F0B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3A74-1BCB-41AD-819E-178C352A895D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E8B-3957-42EF-BE36-104E0F0B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3A74-1BCB-41AD-819E-178C352A895D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E8B-3957-42EF-BE36-104E0F0B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3A74-1BCB-41AD-819E-178C352A895D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E8B-3957-42EF-BE36-104E0F0B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3A74-1BCB-41AD-819E-178C352A895D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E8B-3957-42EF-BE36-104E0F0B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3A74-1BCB-41AD-819E-178C352A895D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E8B-3957-42EF-BE36-104E0F0B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3A74-1BCB-41AD-819E-178C352A895D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ECE8B-3957-42EF-BE36-104E0F0B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Welcome to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Natural Language 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304D2"/>
                </a:solidFill>
              </a:rPr>
              <a:t>Dr. </a:t>
            </a:r>
            <a:r>
              <a:rPr lang="en-US" dirty="0" smtClean="0">
                <a:solidFill>
                  <a:srgbClr val="1304D2"/>
                </a:solidFill>
              </a:rPr>
              <a:t>M. </a:t>
            </a:r>
            <a:r>
              <a:rPr lang="en-US" dirty="0" err="1" smtClean="0">
                <a:solidFill>
                  <a:srgbClr val="1304D2"/>
                </a:solidFill>
              </a:rPr>
              <a:t>Moshiul</a:t>
            </a:r>
            <a:r>
              <a:rPr lang="en-US" dirty="0" smtClean="0">
                <a:solidFill>
                  <a:srgbClr val="1304D2"/>
                </a:solidFill>
              </a:rPr>
              <a:t> </a:t>
            </a:r>
            <a:r>
              <a:rPr lang="en-US" dirty="0" err="1" smtClean="0">
                <a:solidFill>
                  <a:srgbClr val="1304D2"/>
                </a:solidFill>
              </a:rPr>
              <a:t>Hoque</a:t>
            </a:r>
            <a:endParaRPr lang="en-US" dirty="0" smtClean="0">
              <a:solidFill>
                <a:srgbClr val="1304D2"/>
              </a:solidFill>
            </a:endParaRPr>
          </a:p>
          <a:p>
            <a:r>
              <a:rPr lang="en-US" dirty="0" smtClean="0">
                <a:solidFill>
                  <a:srgbClr val="1304D2"/>
                </a:solidFill>
              </a:rPr>
              <a:t>CSE, CUET</a:t>
            </a:r>
            <a:endParaRPr lang="en-US" dirty="0">
              <a:solidFill>
                <a:srgbClr val="1304D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Commercial Importance</a:t>
            </a:r>
            <a:endParaRPr lang="en-US" dirty="0"/>
          </a:p>
        </p:txBody>
      </p:sp>
      <p:pic>
        <p:nvPicPr>
          <p:cNvPr id="4" name="Picture 3" descr="commerci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981200"/>
            <a:ext cx="3387590" cy="3017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819400"/>
            <a:ext cx="266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Highly paid job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Scientific Importance</a:t>
            </a:r>
            <a:endParaRPr lang="en-US" dirty="0"/>
          </a:p>
        </p:txBody>
      </p:sp>
      <p:pic>
        <p:nvPicPr>
          <p:cNvPr id="4" name="Picture 3" descr="scient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514600"/>
            <a:ext cx="3494188" cy="2834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810000"/>
            <a:ext cx="317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1304D2"/>
                </a:solidFill>
              </a:rPr>
              <a:t>Computer science</a:t>
            </a:r>
            <a:endParaRPr lang="en-US" sz="3200" dirty="0">
              <a:solidFill>
                <a:srgbClr val="1304D2"/>
              </a:solidFill>
            </a:endParaRPr>
          </a:p>
        </p:txBody>
      </p:sp>
      <p:pic>
        <p:nvPicPr>
          <p:cNvPr id="6" name="Picture 5" descr="g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572000"/>
            <a:ext cx="3332480" cy="1828800"/>
          </a:xfrm>
          <a:prstGeom prst="rect">
            <a:avLst/>
          </a:prstGeom>
        </p:spPr>
      </p:pic>
      <p:pic>
        <p:nvPicPr>
          <p:cNvPr id="7" name="Picture 6" descr="ish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676400"/>
            <a:ext cx="3267986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Philosophical Importance</a:t>
            </a:r>
            <a:endParaRPr lang="en-US" dirty="0"/>
          </a:p>
        </p:txBody>
      </p:sp>
      <p:pic>
        <p:nvPicPr>
          <p:cNvPr id="4" name="Picture 3" descr="darw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86000"/>
            <a:ext cx="1959996" cy="2651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1" y="22098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Correct knowledge interpretation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NLP Involves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1304D2"/>
                </a:solidFill>
              </a:rPr>
              <a:t>Two tasks: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33CC"/>
                </a:solidFill>
              </a:rPr>
              <a:t>Processing written text</a:t>
            </a:r>
          </a:p>
          <a:p>
            <a:pPr>
              <a:buNone/>
            </a:pPr>
            <a:r>
              <a:rPr lang="en-US" dirty="0" smtClean="0"/>
              <a:t>-Lexical </a:t>
            </a:r>
          </a:p>
          <a:p>
            <a:pPr>
              <a:buNone/>
            </a:pPr>
            <a:r>
              <a:rPr lang="en-US" dirty="0" smtClean="0"/>
              <a:t>-Syntactic</a:t>
            </a:r>
          </a:p>
          <a:p>
            <a:pPr>
              <a:buNone/>
            </a:pPr>
            <a:r>
              <a:rPr lang="en-US" dirty="0" smtClean="0"/>
              <a:t>-Semantic </a:t>
            </a:r>
          </a:p>
          <a:p>
            <a:pPr>
              <a:buNone/>
            </a:pPr>
            <a:r>
              <a:rPr lang="en-US" dirty="0" smtClean="0"/>
              <a:t>-Pragmatic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33CC"/>
                </a:solidFill>
              </a:rPr>
              <a:t>Processing spoken language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-Lexical, Syntactic, Semantic, Pragmatic+++</a:t>
            </a:r>
          </a:p>
          <a:p>
            <a:pPr>
              <a:buNone/>
            </a:pPr>
            <a:r>
              <a:rPr lang="en-US" dirty="0" smtClean="0"/>
              <a:t>- Phonology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Involves ….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4109448"/>
            <a:ext cx="1981200" cy="1066800"/>
          </a:xfrm>
          <a:prstGeom prst="rect">
            <a:avLst/>
          </a:prstGeom>
          <a:solidFill>
            <a:srgbClr val="1304D2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Machine</a:t>
            </a:r>
            <a:endParaRPr lang="en-US" sz="2400" b="1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5334000" y="4642848"/>
            <a:ext cx="990600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2133600" y="4642848"/>
            <a:ext cx="1219200" cy="0"/>
          </a:xfrm>
          <a:prstGeom prst="straightConnector1">
            <a:avLst/>
          </a:prstGeom>
          <a:ln w="38100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501" y="4489374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NL Input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4600" y="4451811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NL Output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2481213" y="3812268"/>
            <a:ext cx="381000" cy="310896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5808264" y="3812268"/>
            <a:ext cx="381000" cy="310896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5181" y="5718231"/>
            <a:ext cx="1755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CC33"/>
                </a:solidFill>
              </a:rPr>
              <a:t>Understanding</a:t>
            </a:r>
            <a:endParaRPr lang="en-US" sz="2000" b="1" dirty="0">
              <a:solidFill>
                <a:srgbClr val="33CC3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7899" y="5695695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Generation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8048" y="3655452"/>
            <a:ext cx="383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Natural Language Processing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1676400"/>
            <a:ext cx="7333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Natural Language Understanding (NLU): </a:t>
            </a:r>
            <a:r>
              <a:rPr lang="en-US" sz="2000" dirty="0" smtClean="0"/>
              <a:t>understanding &amp; reasoning </a:t>
            </a:r>
          </a:p>
          <a:p>
            <a:r>
              <a:rPr lang="en-US" sz="2000" dirty="0" smtClean="0"/>
              <a:t>while the input is NL</a:t>
            </a:r>
          </a:p>
          <a:p>
            <a:r>
              <a:rPr lang="en-US" sz="2000" dirty="0" smtClean="0"/>
              <a:t>-Internal structure of the input NL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27526" y="2775402"/>
            <a:ext cx="664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Natural Language Generation (NLG): </a:t>
            </a:r>
            <a:r>
              <a:rPr lang="en-US" sz="2000" dirty="0" smtClean="0"/>
              <a:t>generate other language</a:t>
            </a:r>
            <a:endParaRPr lang="en-US" sz="2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9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Linguistics and Language Processing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7203" y="797688"/>
            <a:ext cx="638175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981200"/>
            <a:ext cx="143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High-level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768" y="4038600"/>
            <a:ext cx="137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1304D2"/>
                </a:solidFill>
              </a:rPr>
              <a:t>Low-level</a:t>
            </a:r>
            <a:endParaRPr lang="en-US" sz="2400" dirty="0">
              <a:solidFill>
                <a:srgbClr val="1304D2"/>
              </a:solidFill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1752600" y="2133600"/>
            <a:ext cx="1371600" cy="381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1600200" y="4267200"/>
            <a:ext cx="1371600" cy="381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Steps in the NLP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1304D2"/>
                </a:solidFill>
                <a:latin typeface="Times New Roman" pitchFamily="18" charset="0"/>
                <a:cs typeface="Times New Roman" pitchFamily="18" charset="0"/>
              </a:rPr>
              <a:t>Morphological/Lexical Analysis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Individual words are analyzed into their components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-non-word tokens  such as punctuation are separated from the words.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-Divide the text into paragraphs, sentences &amp; words</a:t>
            </a:r>
          </a:p>
          <a:p>
            <a:pPr algn="just">
              <a:lnSpc>
                <a:spcPct val="8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1304D2"/>
                </a:solidFill>
                <a:latin typeface="Times New Roman" pitchFamily="18" charset="0"/>
                <a:cs typeface="Times New Roman" pitchFamily="18" charset="0"/>
              </a:rPr>
              <a:t>Syntactic Analysis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Linear sequences of words are transformed into structures that show how the words relate to each other.</a:t>
            </a:r>
          </a:p>
          <a:p>
            <a:pPr algn="just">
              <a:lnSpc>
                <a:spcPct val="80000"/>
              </a:lnSpc>
              <a:buNone/>
            </a:pPr>
            <a:r>
              <a:rPr lang="en-US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-Boy the go to store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rejected due to violate the rules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8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the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1304D2"/>
                </a:solidFill>
                <a:latin typeface="Times New Roman" pitchFamily="18" charset="0"/>
                <a:cs typeface="Times New Roman" pitchFamily="18" charset="0"/>
              </a:rPr>
              <a:t>Semantic Analysis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structures created by the syntactic analyzer are assigned meanings.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Manush</a:t>
            </a:r>
            <a:r>
              <a:rPr lang="en-US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gass</a:t>
            </a:r>
            <a:r>
              <a:rPr lang="en-US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syntactically correct but semantically not)</a:t>
            </a:r>
          </a:p>
          <a:p>
            <a:pPr algn="just">
              <a:lnSpc>
                <a:spcPct val="8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1304D2"/>
                </a:solidFill>
                <a:latin typeface="Times New Roman" pitchFamily="18" charset="0"/>
                <a:cs typeface="Times New Roman" pitchFamily="18" charset="0"/>
              </a:rPr>
              <a:t>Discourse integration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meaning of an individual sentence may depend on the sentences that precede it and may influence the meanings of the sentences that follow it.</a:t>
            </a:r>
          </a:p>
          <a:p>
            <a:pPr algn="just">
              <a:lnSpc>
                <a:spcPct val="8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you wanted 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depends on the prior discourse context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8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1304D2"/>
                </a:solidFill>
                <a:latin typeface="Times New Roman" pitchFamily="18" charset="0"/>
                <a:cs typeface="Times New Roman" pitchFamily="18" charset="0"/>
              </a:rPr>
              <a:t>Pragmatic Analysis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structure representing what was said is reinterpreted to determine what was actually meant.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-commonsense knowledge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Do you know what is it?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Morphological Analysis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1304D2"/>
                </a:solidFill>
              </a:rPr>
              <a:t>Morphology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C00000"/>
                </a:solidFill>
              </a:rPr>
              <a:t>analysis of words</a:t>
            </a:r>
            <a:r>
              <a:rPr lang="en-US" dirty="0" smtClean="0"/>
              <a:t> into morphemes &amp; conversely the synthesis of words from morphemes</a:t>
            </a:r>
          </a:p>
          <a:p>
            <a:pPr algn="just"/>
            <a:r>
              <a:rPr lang="en-US" b="1" dirty="0" smtClean="0">
                <a:solidFill>
                  <a:srgbClr val="1304D2"/>
                </a:solidFill>
              </a:rPr>
              <a:t>Morphemes</a:t>
            </a:r>
          </a:p>
          <a:p>
            <a:pPr algn="just">
              <a:buNone/>
            </a:pPr>
            <a:r>
              <a:rPr lang="en-US" dirty="0" smtClean="0"/>
              <a:t>-a smallest meaningful unit in the grammar </a:t>
            </a:r>
          </a:p>
          <a:p>
            <a:pPr algn="just">
              <a:buNone/>
            </a:pPr>
            <a:r>
              <a:rPr lang="en-US" dirty="0" smtClean="0"/>
              <a:t>-</a:t>
            </a:r>
            <a:r>
              <a:rPr lang="en-US" sz="2800" dirty="0" smtClean="0"/>
              <a:t>a smallest linguistic unit that has semantic meaning</a:t>
            </a:r>
          </a:p>
          <a:p>
            <a:pPr algn="just">
              <a:buNone/>
            </a:pPr>
            <a:r>
              <a:rPr lang="en-US" sz="2800" dirty="0" smtClean="0"/>
              <a:t>-a unit of language immediately below the ‘word level’</a:t>
            </a:r>
          </a:p>
          <a:p>
            <a:pPr algn="just">
              <a:buNone/>
            </a:pPr>
            <a:r>
              <a:rPr lang="en-US" sz="2800" dirty="0" smtClean="0"/>
              <a:t>-</a:t>
            </a:r>
            <a:r>
              <a:rPr lang="en-US" sz="2400" dirty="0" smtClean="0"/>
              <a:t>a smallest part of a word that can carry a discrete meaning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The word “</a:t>
            </a:r>
            <a:r>
              <a:rPr lang="en-US" dirty="0" smtClean="0">
                <a:solidFill>
                  <a:srgbClr val="1304D2"/>
                </a:solidFill>
              </a:rPr>
              <a:t>unbreakable</a:t>
            </a:r>
            <a:r>
              <a:rPr lang="en-US" dirty="0" smtClean="0"/>
              <a:t>” has 03 morphemes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1304D2"/>
                </a:solidFill>
              </a:rPr>
              <a:t>un</a:t>
            </a:r>
            <a:r>
              <a:rPr lang="en-US" dirty="0" smtClean="0"/>
              <a:t>-            a </a:t>
            </a:r>
            <a:r>
              <a:rPr lang="en-US" dirty="0" smtClean="0">
                <a:solidFill>
                  <a:srgbClr val="FF0000"/>
                </a:solidFill>
              </a:rPr>
              <a:t>bound</a:t>
            </a:r>
            <a:r>
              <a:rPr lang="en-US" dirty="0" smtClean="0"/>
              <a:t> morpheme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1304D2"/>
                </a:solidFill>
              </a:rPr>
              <a:t>-break-</a:t>
            </a:r>
            <a:r>
              <a:rPr lang="en-US" dirty="0" smtClean="0"/>
              <a:t>     a </a:t>
            </a:r>
            <a:r>
              <a:rPr lang="en-US" dirty="0" smtClean="0">
                <a:solidFill>
                  <a:srgbClr val="FF0000"/>
                </a:solidFill>
              </a:rPr>
              <a:t>free</a:t>
            </a:r>
            <a:r>
              <a:rPr lang="en-US" dirty="0" smtClean="0"/>
              <a:t> morpheme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1304D2"/>
                </a:solidFill>
              </a:rPr>
              <a:t>-able-</a:t>
            </a:r>
            <a:r>
              <a:rPr lang="en-US" dirty="0" smtClean="0"/>
              <a:t>       a </a:t>
            </a:r>
            <a:r>
              <a:rPr lang="en-US" dirty="0" smtClean="0">
                <a:solidFill>
                  <a:srgbClr val="FF0000"/>
                </a:solidFill>
              </a:rPr>
              <a:t>bound</a:t>
            </a:r>
            <a:r>
              <a:rPr lang="en-US" dirty="0" smtClean="0"/>
              <a:t> morpheme</a:t>
            </a:r>
          </a:p>
          <a:p>
            <a:pPr marL="514350" indent="-514350">
              <a:buNone/>
            </a:pPr>
            <a:r>
              <a:rPr lang="en-US" dirty="0" smtClean="0"/>
              <a:t>Also, </a:t>
            </a:r>
            <a:r>
              <a:rPr lang="en-US" dirty="0" smtClean="0">
                <a:solidFill>
                  <a:srgbClr val="FF0000"/>
                </a:solidFill>
              </a:rPr>
              <a:t>un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1304D2"/>
                </a:solidFill>
              </a:rPr>
              <a:t>prefix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able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1304D2"/>
                </a:solidFill>
              </a:rPr>
              <a:t>suffix</a:t>
            </a:r>
            <a:r>
              <a:rPr lang="en-US" dirty="0" smtClean="0"/>
              <a:t>--</a:t>
            </a:r>
            <a:r>
              <a:rPr lang="en-US" dirty="0" smtClean="0">
                <a:solidFill>
                  <a:srgbClr val="33CC33"/>
                </a:solidFill>
              </a:rPr>
              <a:t>affixes</a:t>
            </a:r>
            <a:endParaRPr lang="en-US" dirty="0">
              <a:solidFill>
                <a:srgbClr val="33CC3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5562600"/>
            <a:ext cx="4397742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How many morphemes?</a:t>
            </a:r>
          </a:p>
          <a:p>
            <a:r>
              <a:rPr lang="en-US" sz="2400" dirty="0" smtClean="0"/>
              <a:t>       “</a:t>
            </a:r>
            <a:r>
              <a:rPr lang="en-US" sz="2400" dirty="0" err="1" smtClean="0">
                <a:solidFill>
                  <a:srgbClr val="FF0000"/>
                </a:solidFill>
              </a:rPr>
              <a:t>aagniporikhha</a:t>
            </a:r>
            <a:r>
              <a:rPr lang="en-US" sz="2400" dirty="0" smtClean="0">
                <a:solidFill>
                  <a:srgbClr val="FF0000"/>
                </a:solidFill>
              </a:rPr>
              <a:t>” “unreliable”, 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240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Types of Morphemes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Free Morphemes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-can appear stand alone/free</a:t>
            </a:r>
          </a:p>
          <a:p>
            <a:pPr algn="ctr">
              <a:buNone/>
            </a:pPr>
            <a:r>
              <a:rPr lang="en-US" dirty="0" smtClean="0">
                <a:solidFill>
                  <a:srgbClr val="1304D2"/>
                </a:solidFill>
              </a:rPr>
              <a:t>town, dog</a:t>
            </a:r>
          </a:p>
          <a:p>
            <a:pPr>
              <a:buNone/>
            </a:pPr>
            <a:r>
              <a:rPr lang="en-US" dirty="0" smtClean="0"/>
              <a:t>-with other lexemes</a:t>
            </a:r>
          </a:p>
          <a:p>
            <a:pPr algn="ctr">
              <a:buNone/>
            </a:pPr>
            <a:r>
              <a:rPr lang="en-US" dirty="0" smtClean="0">
                <a:solidFill>
                  <a:srgbClr val="1304D2"/>
                </a:solidFill>
              </a:rPr>
              <a:t>town hall, dog house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Bound Morphemes</a:t>
            </a:r>
          </a:p>
          <a:p>
            <a:pPr>
              <a:buNone/>
            </a:pPr>
            <a:r>
              <a:rPr lang="en-US" dirty="0" smtClean="0"/>
              <a:t>-appear only together with other morphemes to form a lexeme</a:t>
            </a:r>
          </a:p>
          <a:p>
            <a:pPr algn="ctr">
              <a:buNone/>
            </a:pPr>
            <a:r>
              <a:rPr lang="en-US" dirty="0" smtClean="0">
                <a:solidFill>
                  <a:srgbClr val="FF33CC"/>
                </a:solidFill>
              </a:rPr>
              <a:t>un</a:t>
            </a:r>
            <a:r>
              <a:rPr lang="en-US" dirty="0" smtClean="0"/>
              <a:t>-: may be </a:t>
            </a:r>
            <a:r>
              <a:rPr lang="en-US" dirty="0" smtClean="0">
                <a:solidFill>
                  <a:srgbClr val="1304D2"/>
                </a:solidFill>
              </a:rPr>
              <a:t>prefix/suffix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Inflectional Morphemes</a:t>
            </a:r>
          </a:p>
          <a:p>
            <a:pPr>
              <a:buNone/>
            </a:pPr>
            <a:r>
              <a:rPr lang="en-US" dirty="0" smtClean="0"/>
              <a:t>-modify a word’s tense, number, aspects etc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33CC"/>
                </a:solidFill>
              </a:rPr>
              <a:t>dog</a:t>
            </a:r>
            <a:r>
              <a:rPr lang="en-US" dirty="0" smtClean="0"/>
              <a:t> morpheme with plural marker</a:t>
            </a:r>
          </a:p>
          <a:p>
            <a:pPr algn="ctr">
              <a:buNone/>
            </a:pPr>
            <a:r>
              <a:rPr lang="en-US" dirty="0" smtClean="0"/>
              <a:t> morpheme </a:t>
            </a:r>
            <a:r>
              <a:rPr lang="en-US" b="1" dirty="0" smtClean="0">
                <a:solidFill>
                  <a:srgbClr val="FF33CC"/>
                </a:solidFill>
              </a:rPr>
              <a:t>s</a:t>
            </a:r>
            <a:r>
              <a:rPr lang="en-US" dirty="0" smtClean="0"/>
              <a:t> becomes </a:t>
            </a:r>
            <a:r>
              <a:rPr lang="en-US" b="1" dirty="0" smtClean="0">
                <a:solidFill>
                  <a:srgbClr val="FF33CC"/>
                </a:solidFill>
              </a:rPr>
              <a:t>dogs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Types of Morphemes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10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1304D2"/>
                </a:solidFill>
              </a:rPr>
              <a:t>Derivational Morphemes</a:t>
            </a:r>
          </a:p>
          <a:p>
            <a:pPr>
              <a:buNone/>
            </a:pPr>
            <a:r>
              <a:rPr lang="en-US" dirty="0" smtClean="0"/>
              <a:t>-can be added to a word to derive another word</a:t>
            </a:r>
          </a:p>
          <a:p>
            <a:pPr algn="ctr">
              <a:buNone/>
            </a:pPr>
            <a:r>
              <a:rPr lang="en-US" dirty="0" smtClean="0"/>
              <a:t>Addition of </a:t>
            </a:r>
            <a:r>
              <a:rPr lang="en-US" dirty="0" smtClean="0">
                <a:solidFill>
                  <a:srgbClr val="FF33CC"/>
                </a:solidFill>
              </a:rPr>
              <a:t>“-</a:t>
            </a:r>
            <a:r>
              <a:rPr lang="en-US" dirty="0" err="1" smtClean="0">
                <a:solidFill>
                  <a:srgbClr val="FF33CC"/>
                </a:solidFill>
              </a:rPr>
              <a:t>nees</a:t>
            </a:r>
            <a:r>
              <a:rPr lang="en-US" dirty="0" smtClean="0"/>
              <a:t>” to </a:t>
            </a:r>
            <a:r>
              <a:rPr lang="en-US" dirty="0" smtClean="0">
                <a:solidFill>
                  <a:srgbClr val="1304D2"/>
                </a:solidFill>
              </a:rPr>
              <a:t>“happy</a:t>
            </a:r>
            <a:r>
              <a:rPr lang="en-US" dirty="0" smtClean="0"/>
              <a:t>”: </a:t>
            </a:r>
            <a:r>
              <a:rPr lang="en-US" dirty="0" smtClean="0">
                <a:solidFill>
                  <a:srgbClr val="FF0000"/>
                </a:solidFill>
              </a:rPr>
              <a:t>“happiness”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1304D2"/>
                </a:solidFill>
              </a:rPr>
              <a:t>Root Morphemes</a:t>
            </a:r>
          </a:p>
          <a:p>
            <a:pPr>
              <a:buNone/>
            </a:pPr>
            <a:r>
              <a:rPr lang="en-US" dirty="0" smtClean="0"/>
              <a:t>-primary lexical unit of a word. Roots can be either free or bound morphemes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chatters</a:t>
            </a:r>
            <a:r>
              <a:rPr lang="en-US" dirty="0" smtClean="0"/>
              <a:t> has the inflectional root </a:t>
            </a:r>
            <a:r>
              <a:rPr lang="en-US" dirty="0" smtClean="0">
                <a:solidFill>
                  <a:srgbClr val="FF0000"/>
                </a:solidFill>
              </a:rPr>
              <a:t>chatter</a:t>
            </a:r>
            <a:r>
              <a:rPr lang="en-US" dirty="0" smtClean="0"/>
              <a:t> but the lexical root </a:t>
            </a:r>
            <a:r>
              <a:rPr lang="en-US" dirty="0" smtClean="0">
                <a:solidFill>
                  <a:srgbClr val="1304D2"/>
                </a:solidFill>
              </a:rPr>
              <a:t>chat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1304D2"/>
                </a:solidFill>
              </a:rPr>
              <a:t>Null Morphemes</a:t>
            </a:r>
          </a:p>
          <a:p>
            <a:pPr>
              <a:buNone/>
            </a:pPr>
            <a:r>
              <a:rPr lang="en-US" dirty="0" smtClean="0"/>
              <a:t>-if is an </a:t>
            </a:r>
            <a:r>
              <a:rPr lang="en-US" dirty="0" smtClean="0">
                <a:solidFill>
                  <a:srgbClr val="1304D2"/>
                </a:solidFill>
              </a:rPr>
              <a:t>invisible affix</a:t>
            </a:r>
            <a:r>
              <a:rPr lang="en-US" dirty="0" smtClean="0"/>
              <a:t>, also called </a:t>
            </a:r>
            <a:r>
              <a:rPr lang="en-US" dirty="0" smtClean="0">
                <a:solidFill>
                  <a:srgbClr val="1304D2"/>
                </a:solidFill>
              </a:rPr>
              <a:t>zero morpheme </a:t>
            </a:r>
            <a:r>
              <a:rPr lang="en-US" dirty="0" smtClean="0"/>
              <a:t>represented as either the figure zero 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), the empty set symbol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</a:t>
            </a:r>
            <a:r>
              <a:rPr lang="en-US" dirty="0" smtClean="0"/>
              <a:t>, or its variant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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-Adding a null morpheme is called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null affixation/null derivation/zero derivation; 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1304D2"/>
                </a:solidFill>
                <a:sym typeface="Symbol"/>
              </a:rPr>
              <a:t>cat = cat + -0 = ROOT (“cat”) + singular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FF33CC"/>
                </a:solidFill>
                <a:sym typeface="Symbol"/>
              </a:rPr>
              <a:t>cats = cat + - s = ROOT (“cat”) + plural</a:t>
            </a:r>
            <a:endParaRPr lang="en-US" i="1" dirty="0">
              <a:solidFill>
                <a:srgbClr val="FF33CC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6162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Syntactic Analysis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33CC"/>
                </a:solidFill>
              </a:rPr>
              <a:t>Syntax</a:t>
            </a:r>
          </a:p>
          <a:p>
            <a:pPr>
              <a:buNone/>
            </a:pPr>
            <a:r>
              <a:rPr lang="en-US" dirty="0" smtClean="0"/>
              <a:t>-Syntax is the structure of language. </a:t>
            </a:r>
          </a:p>
          <a:p>
            <a:pPr>
              <a:buNone/>
            </a:pPr>
            <a:r>
              <a:rPr lang="en-US" dirty="0" smtClean="0"/>
              <a:t>-It is the </a:t>
            </a:r>
            <a:r>
              <a:rPr lang="en-US" dirty="0" smtClean="0">
                <a:solidFill>
                  <a:srgbClr val="1304D2"/>
                </a:solidFill>
              </a:rPr>
              <a:t>grammatical arrangement of the words </a:t>
            </a:r>
            <a:r>
              <a:rPr lang="en-US" dirty="0" smtClean="0"/>
              <a:t>in a sentence to show its relationship to one another in a sentence</a:t>
            </a:r>
          </a:p>
          <a:p>
            <a:pPr>
              <a:buNone/>
            </a:pPr>
            <a:r>
              <a:rPr lang="en-US" dirty="0" smtClean="0"/>
              <a:t>-Syntax is a </a:t>
            </a:r>
            <a:r>
              <a:rPr lang="en-US" dirty="0" smtClean="0">
                <a:solidFill>
                  <a:srgbClr val="1304D2"/>
                </a:solidFill>
              </a:rPr>
              <a:t>finite set of rules </a:t>
            </a:r>
            <a:r>
              <a:rPr lang="en-US" dirty="0" smtClean="0"/>
              <a:t>that specify a language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b="1" dirty="0" smtClean="0">
                <a:solidFill>
                  <a:srgbClr val="FF0000"/>
                </a:solidFill>
              </a:rPr>
              <a:t>Rules</a:t>
            </a:r>
            <a:r>
              <a:rPr lang="en-US" dirty="0" smtClean="0"/>
              <a:t>: Phase Structure Rules</a:t>
            </a:r>
          </a:p>
          <a:p>
            <a:pPr>
              <a:buNone/>
            </a:pPr>
            <a:r>
              <a:rPr lang="en-US" dirty="0" smtClean="0">
                <a:solidFill>
                  <a:srgbClr val="33CC33"/>
                </a:solidFill>
              </a:rPr>
              <a:t>  Context-Free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33CC33"/>
                </a:solidFill>
              </a:rPr>
              <a:t>Context-Sensitive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-Syntax rules govern </a:t>
            </a:r>
            <a:r>
              <a:rPr lang="en-US" dirty="0" smtClean="0">
                <a:solidFill>
                  <a:srgbClr val="1304D2"/>
                </a:solidFill>
              </a:rPr>
              <a:t>proper sentence structure</a:t>
            </a:r>
          </a:p>
          <a:p>
            <a:pPr>
              <a:buNone/>
            </a:pPr>
            <a:r>
              <a:rPr lang="en-US" dirty="0" smtClean="0"/>
              <a:t>-Syntax is represented by </a:t>
            </a:r>
            <a:r>
              <a:rPr lang="en-US" dirty="0" smtClean="0">
                <a:solidFill>
                  <a:srgbClr val="FF0000"/>
                </a:solidFill>
              </a:rPr>
              <a:t>Parse tree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          -a way to show the structure of a language  </a:t>
            </a:r>
          </a:p>
          <a:p>
            <a:pPr>
              <a:buNone/>
            </a:pPr>
            <a:r>
              <a:rPr lang="en-US" dirty="0" smtClean="0"/>
              <a:t>                 fragment or by </a:t>
            </a:r>
            <a:r>
              <a:rPr lang="en-US" dirty="0" smtClean="0">
                <a:solidFill>
                  <a:srgbClr val="FF33CC"/>
                </a:solidFill>
              </a:rPr>
              <a:t>a list</a:t>
            </a:r>
            <a:endParaRPr lang="en-US" dirty="0">
              <a:solidFill>
                <a:srgbClr val="FF33CC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09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Syntactic Analysis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70746" y="1301835"/>
            <a:ext cx="4585971" cy="3907840"/>
            <a:chOff x="1662429" y="1353351"/>
            <a:chExt cx="4585971" cy="3907840"/>
          </a:xfrm>
        </p:grpSpPr>
        <p:sp>
          <p:nvSpPr>
            <p:cNvPr id="4" name="Oval 3"/>
            <p:cNvSpPr/>
            <p:nvPr/>
          </p:nvSpPr>
          <p:spPr>
            <a:xfrm>
              <a:off x="1662429" y="2438400"/>
              <a:ext cx="1981200" cy="1828800"/>
            </a:xfrm>
            <a:prstGeom prst="ellipse">
              <a:avLst/>
            </a:prstGeom>
            <a:solidFill>
              <a:srgbClr val="7030A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FF33CC"/>
                  </a:solidFill>
                </a:rPr>
                <a:t>Parser</a:t>
              </a:r>
              <a:endParaRPr lang="en-US" sz="2800" b="1" dirty="0">
                <a:solidFill>
                  <a:srgbClr val="FF33CC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20190" y="1353351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33CC33"/>
                  </a:solidFill>
                </a:rPr>
                <a:t>Input String</a:t>
              </a:r>
              <a:endParaRPr lang="en-US" sz="2400" b="1" dirty="0">
                <a:solidFill>
                  <a:srgbClr val="33CC33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0"/>
            </p:cNvCxnSpPr>
            <p:nvPr/>
          </p:nvCxnSpPr>
          <p:spPr>
            <a:xfrm flipV="1">
              <a:off x="2653029" y="1828800"/>
              <a:ext cx="0" cy="6096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613318" y="4280079"/>
              <a:ext cx="0" cy="6096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419600" y="2744274"/>
              <a:ext cx="1828800" cy="1219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Lexicon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6"/>
            </p:cNvCxnSpPr>
            <p:nvPr/>
          </p:nvCxnSpPr>
          <p:spPr>
            <a:xfrm>
              <a:off x="3643629" y="3352800"/>
              <a:ext cx="77597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907148" y="4799526"/>
              <a:ext cx="15005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1304D2"/>
                  </a:solidFill>
                </a:rPr>
                <a:t>Parse Tree</a:t>
              </a:r>
              <a:endParaRPr lang="en-US" sz="2400" b="1" dirty="0">
                <a:solidFill>
                  <a:srgbClr val="1304D2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962400"/>
            <a:ext cx="3048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5310390" y="2972874"/>
            <a:ext cx="1752600" cy="18158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</a:rPr>
              <a:t>V</a:t>
            </a:r>
            <a:r>
              <a:rPr lang="en-US" sz="2800" dirty="0" smtClean="0"/>
              <a:t>-ate</a:t>
            </a:r>
          </a:p>
          <a:p>
            <a:r>
              <a:rPr lang="en-US" sz="2800" dirty="0" smtClean="0">
                <a:solidFill>
                  <a:srgbClr val="FF33CC"/>
                </a:solidFill>
              </a:rPr>
              <a:t>PRO</a:t>
            </a:r>
            <a:r>
              <a:rPr lang="en-US" sz="2800" dirty="0" smtClean="0"/>
              <a:t>-he</a:t>
            </a:r>
          </a:p>
          <a:p>
            <a:r>
              <a:rPr lang="en-US" sz="2800" dirty="0" smtClean="0">
                <a:solidFill>
                  <a:srgbClr val="FF33CC"/>
                </a:solidFill>
              </a:rPr>
              <a:t>N</a:t>
            </a:r>
            <a:r>
              <a:rPr lang="en-US" sz="2800" dirty="0" smtClean="0"/>
              <a:t>-pizza</a:t>
            </a:r>
          </a:p>
          <a:p>
            <a:r>
              <a:rPr lang="en-US" sz="2800" dirty="0" smtClean="0">
                <a:solidFill>
                  <a:srgbClr val="FF33CC"/>
                </a:solidFill>
              </a:rPr>
              <a:t>ART</a:t>
            </a:r>
            <a:r>
              <a:rPr lang="en-US" sz="2800" dirty="0" smtClean="0"/>
              <a:t>-the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193" y="903669"/>
            <a:ext cx="220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33CC"/>
                </a:solidFill>
              </a:rPr>
              <a:t>He ate the pizza</a:t>
            </a:r>
            <a:endParaRPr lang="en-US" sz="2400" b="1" dirty="0">
              <a:solidFill>
                <a:srgbClr val="FF33C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6017" y="1160166"/>
            <a:ext cx="156555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FF0000"/>
                </a:solidFill>
              </a:rPr>
              <a:t>PS  Rules</a:t>
            </a:r>
          </a:p>
          <a:p>
            <a:r>
              <a:rPr lang="en-US" sz="2000" b="1" dirty="0" smtClean="0">
                <a:solidFill>
                  <a:srgbClr val="1304D2"/>
                </a:solidFill>
              </a:rPr>
              <a:t>S</a:t>
            </a:r>
            <a:r>
              <a:rPr lang="en-US" sz="2000" b="1" dirty="0" smtClean="0">
                <a:solidFill>
                  <a:srgbClr val="1304D2"/>
                </a:solidFill>
                <a:sym typeface="Symbol"/>
              </a:rPr>
              <a:t> NP  VP</a:t>
            </a:r>
          </a:p>
          <a:p>
            <a:r>
              <a:rPr lang="en-US" sz="2000" b="1" dirty="0" smtClean="0">
                <a:solidFill>
                  <a:srgbClr val="1304D2"/>
                </a:solidFill>
                <a:sym typeface="Symbol"/>
              </a:rPr>
              <a:t>NP  PRO</a:t>
            </a:r>
          </a:p>
          <a:p>
            <a:r>
              <a:rPr lang="en-US" sz="2000" b="1" dirty="0" smtClean="0">
                <a:solidFill>
                  <a:srgbClr val="1304D2"/>
                </a:solidFill>
                <a:sym typeface="Symbol"/>
              </a:rPr>
              <a:t>NP  ART  N</a:t>
            </a:r>
          </a:p>
          <a:p>
            <a:r>
              <a:rPr lang="en-US" sz="2000" b="1" dirty="0" smtClean="0">
                <a:solidFill>
                  <a:srgbClr val="1304D2"/>
                </a:solidFill>
                <a:sym typeface="Symbol"/>
              </a:rPr>
              <a:t>VP  V  NP</a:t>
            </a:r>
            <a:endParaRPr lang="en-US" sz="2000" b="1" dirty="0">
              <a:solidFill>
                <a:srgbClr val="1304D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Classification Phrases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33CC"/>
                </a:solidFill>
              </a:rPr>
              <a:t>Sentence (</a:t>
            </a:r>
            <a:r>
              <a:rPr lang="en-US" b="1" dirty="0" smtClean="0">
                <a:solidFill>
                  <a:srgbClr val="1304D2"/>
                </a:solidFill>
              </a:rPr>
              <a:t>S</a:t>
            </a:r>
            <a:r>
              <a:rPr lang="en-US" b="1" dirty="0" smtClean="0">
                <a:solidFill>
                  <a:srgbClr val="FF33CC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1304D2"/>
                </a:solidFill>
              </a:rPr>
              <a:t>Noun Phrase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NP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33CC33"/>
                </a:solidFill>
              </a:rPr>
              <a:t>Noun/Pronoun</a:t>
            </a:r>
            <a:r>
              <a:rPr lang="en-US" dirty="0" smtClean="0"/>
              <a:t> as head</a:t>
            </a:r>
          </a:p>
          <a:p>
            <a:pPr>
              <a:buNone/>
            </a:pPr>
            <a:r>
              <a:rPr lang="en-US" dirty="0" smtClean="0"/>
              <a:t>-Optionally accompanied by a set of modifiers</a:t>
            </a:r>
          </a:p>
          <a:p>
            <a:pPr>
              <a:buNone/>
            </a:pPr>
            <a:r>
              <a:rPr lang="en-US" i="1" dirty="0" smtClean="0">
                <a:solidFill>
                  <a:srgbClr val="33CC33"/>
                </a:solidFill>
              </a:rPr>
              <a:t>Determiners</a:t>
            </a:r>
            <a:r>
              <a:rPr lang="en-US" dirty="0" smtClean="0"/>
              <a:t>: article (</a:t>
            </a:r>
            <a:r>
              <a:rPr lang="en-US" dirty="0" smtClean="0">
                <a:solidFill>
                  <a:srgbClr val="1304D2"/>
                </a:solidFill>
              </a:rPr>
              <a:t>the, a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b="1" i="1" dirty="0" smtClean="0"/>
              <a:t>Adjectives</a:t>
            </a:r>
            <a:r>
              <a:rPr lang="en-US" dirty="0" smtClean="0"/>
              <a:t> (the red ball)</a:t>
            </a:r>
          </a:p>
          <a:p>
            <a:pPr>
              <a:buNone/>
            </a:pPr>
            <a:r>
              <a:rPr lang="en-US" b="1" dirty="0" smtClean="0">
                <a:solidFill>
                  <a:srgbClr val="1304D2"/>
                </a:solidFill>
              </a:rPr>
              <a:t>the</a:t>
            </a:r>
            <a:r>
              <a:rPr lang="en-US" dirty="0" smtClean="0"/>
              <a:t> black cat, </a:t>
            </a:r>
            <a:r>
              <a:rPr lang="en-US" b="1" dirty="0" smtClean="0">
                <a:solidFill>
                  <a:srgbClr val="1304D2"/>
                </a:solidFill>
              </a:rPr>
              <a:t>a</a:t>
            </a:r>
            <a:r>
              <a:rPr lang="en-US" dirty="0" smtClean="0"/>
              <a:t> cat on the mat</a:t>
            </a:r>
          </a:p>
          <a:p>
            <a:r>
              <a:rPr lang="en-US" b="1" dirty="0" smtClean="0">
                <a:solidFill>
                  <a:srgbClr val="1304D2"/>
                </a:solidFill>
              </a:rPr>
              <a:t>Verb Phrase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VP)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1304D2"/>
                </a:solidFill>
              </a:rPr>
              <a:t>verb</a:t>
            </a:r>
            <a:r>
              <a:rPr lang="en-US" dirty="0" smtClean="0"/>
              <a:t> as head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“eat</a:t>
            </a:r>
            <a:r>
              <a:rPr lang="en-US" dirty="0" smtClean="0"/>
              <a:t> cheese”, “</a:t>
            </a:r>
            <a:r>
              <a:rPr lang="en-US" dirty="0" smtClean="0">
                <a:solidFill>
                  <a:srgbClr val="FF0000"/>
                </a:solidFill>
              </a:rPr>
              <a:t>jump</a:t>
            </a:r>
            <a:r>
              <a:rPr lang="en-US" dirty="0" smtClean="0"/>
              <a:t> up and down”</a:t>
            </a:r>
          </a:p>
          <a:p>
            <a:r>
              <a:rPr lang="en-US" b="1" dirty="0" smtClean="0">
                <a:solidFill>
                  <a:srgbClr val="1304D2"/>
                </a:solidFill>
              </a:rPr>
              <a:t>Adjective Phrase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AP)</a:t>
            </a:r>
            <a:r>
              <a:rPr lang="en-US" dirty="0" smtClean="0"/>
              <a:t>: adjective as head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full</a:t>
            </a:r>
            <a:r>
              <a:rPr lang="en-US" dirty="0" smtClean="0"/>
              <a:t> of toys, </a:t>
            </a:r>
            <a:r>
              <a:rPr lang="en-US" b="1" dirty="0" smtClean="0">
                <a:solidFill>
                  <a:srgbClr val="FF0000"/>
                </a:solidFill>
              </a:rPr>
              <a:t>good</a:t>
            </a:r>
            <a:r>
              <a:rPr lang="en-US" dirty="0" smtClean="0"/>
              <a:t> boy</a:t>
            </a:r>
          </a:p>
          <a:p>
            <a:r>
              <a:rPr lang="en-US" b="1" dirty="0" smtClean="0">
                <a:solidFill>
                  <a:srgbClr val="1304D2"/>
                </a:solidFill>
              </a:rPr>
              <a:t>Adverbial Phrase 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AdvP</a:t>
            </a:r>
            <a:r>
              <a:rPr lang="en-US" dirty="0" smtClean="0"/>
              <a:t>): adverb as head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very carefully</a:t>
            </a:r>
          </a:p>
          <a:p>
            <a:r>
              <a:rPr lang="en-US" b="1" dirty="0" smtClean="0">
                <a:solidFill>
                  <a:srgbClr val="1304D2"/>
                </a:solidFill>
              </a:rPr>
              <a:t>Prepositional Phrase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PP</a:t>
            </a:r>
            <a:r>
              <a:rPr lang="en-US" dirty="0" smtClean="0"/>
              <a:t>): preposition as head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love, </a:t>
            </a:r>
            <a:r>
              <a:rPr lang="en-US" b="1" dirty="0" smtClean="0">
                <a:solidFill>
                  <a:srgbClr val="FF0000"/>
                </a:solidFill>
              </a:rPr>
              <a:t>over</a:t>
            </a:r>
            <a:r>
              <a:rPr lang="en-US" dirty="0" smtClean="0"/>
              <a:t> the rainbow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84346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1304D2"/>
                </a:solidFill>
              </a:rPr>
              <a:t>Determiner Phrase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DP)</a:t>
            </a:r>
            <a:r>
              <a:rPr lang="en-US" dirty="0" smtClean="0"/>
              <a:t>: determiner as head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little dog, </a:t>
            </a:r>
            <a:r>
              <a:rPr lang="en-US" b="1" dirty="0" smtClean="0">
                <a:solidFill>
                  <a:srgbClr val="FF0000"/>
                </a:solidFill>
              </a:rPr>
              <a:t>the</a:t>
            </a:r>
            <a:r>
              <a:rPr lang="en-US" dirty="0" smtClean="0"/>
              <a:t> little dogs</a:t>
            </a:r>
          </a:p>
          <a:p>
            <a:r>
              <a:rPr lang="en-US" dirty="0" smtClean="0"/>
              <a:t>In English, determiners are usually placed before the noun as a noun modifier that includes: 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articles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33CC33"/>
                </a:solidFill>
              </a:rPr>
              <a:t>the, a</a:t>
            </a:r>
            <a:r>
              <a:rPr lang="en-US" dirty="0" smtClean="0"/>
              <a:t>), 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demonstratives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33CC33"/>
                </a:solidFill>
              </a:rPr>
              <a:t>this, that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numerals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33CC33"/>
                </a:solidFill>
              </a:rPr>
              <a:t>two, five, </a:t>
            </a:r>
            <a:r>
              <a:rPr lang="en-US" dirty="0" smtClean="0"/>
              <a:t>etc.), 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possessives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33CC33"/>
                </a:solidFill>
              </a:rPr>
              <a:t>my, their</a:t>
            </a:r>
            <a:r>
              <a:rPr lang="en-US" dirty="0" smtClean="0"/>
              <a:t>, etc.), 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quantifiers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33CC33"/>
                </a:solidFill>
              </a:rPr>
              <a:t>some, many,</a:t>
            </a:r>
            <a:r>
              <a:rPr lang="en-US" dirty="0" smtClean="0"/>
              <a:t> etc.)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PS Rules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PS rules are a way </a:t>
            </a:r>
            <a:r>
              <a:rPr lang="en-US" dirty="0" smtClean="0">
                <a:solidFill>
                  <a:srgbClr val="FF0000"/>
                </a:solidFill>
              </a:rPr>
              <a:t>to describe language syntax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Rules determine what goes into phrase &amp; how its constituents are ordered. </a:t>
            </a:r>
          </a:p>
          <a:p>
            <a:pPr algn="just"/>
            <a:r>
              <a:rPr lang="en-US" dirty="0" smtClean="0"/>
              <a:t>They are used to break a sentence down to its constituent parts namely </a:t>
            </a:r>
            <a:r>
              <a:rPr lang="en-US" dirty="0" smtClean="0">
                <a:solidFill>
                  <a:srgbClr val="FF0000"/>
                </a:solidFill>
              </a:rPr>
              <a:t>phrasal categories &amp; lexical categories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dirty="0" smtClean="0"/>
              <a:t>                 </a:t>
            </a:r>
            <a:r>
              <a:rPr lang="en-US" dirty="0" smtClean="0">
                <a:solidFill>
                  <a:srgbClr val="1304D2"/>
                </a:solidFill>
              </a:rPr>
              <a:t>Phrasal category include</a:t>
            </a:r>
            <a:r>
              <a:rPr lang="en-US" dirty="0" smtClean="0"/>
              <a:t>: noun phrase, verb  </a:t>
            </a:r>
          </a:p>
          <a:p>
            <a:pPr algn="just">
              <a:buNone/>
            </a:pPr>
            <a:r>
              <a:rPr lang="en-US" dirty="0" smtClean="0"/>
              <a:t>                                             phrase, prepositional phrase</a:t>
            </a:r>
          </a:p>
          <a:p>
            <a:pPr algn="just">
              <a:buNone/>
            </a:pPr>
            <a:r>
              <a:rPr lang="en-US" dirty="0" smtClean="0"/>
              <a:t>                </a:t>
            </a:r>
            <a:r>
              <a:rPr lang="en-US" dirty="0" smtClean="0">
                <a:solidFill>
                  <a:srgbClr val="1304D2"/>
                </a:solidFill>
              </a:rPr>
              <a:t>Lexical category include</a:t>
            </a:r>
            <a:r>
              <a:rPr lang="en-US" dirty="0" smtClean="0"/>
              <a:t>: noun, verb,   </a:t>
            </a:r>
          </a:p>
          <a:p>
            <a:pPr algn="just">
              <a:buNone/>
            </a:pPr>
            <a:r>
              <a:rPr lang="en-US" dirty="0" smtClean="0"/>
              <a:t>                                                     adjective, adverb, others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1304D2"/>
                </a:solidFill>
              </a:rPr>
              <a:t>PS rules are usually of the form </a:t>
            </a:r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 B  C</a:t>
            </a:r>
          </a:p>
          <a:p>
            <a:pPr>
              <a:buNone/>
            </a:pPr>
            <a:r>
              <a:rPr lang="en-US" dirty="0" smtClean="0">
                <a:solidFill>
                  <a:srgbClr val="1304D2"/>
                </a:solidFill>
                <a:sym typeface="Symbol"/>
              </a:rPr>
              <a:t>-meaning “constituent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dirty="0" smtClean="0">
                <a:solidFill>
                  <a:srgbClr val="1304D2"/>
                </a:solidFill>
                <a:sym typeface="Symbol"/>
              </a:rPr>
              <a:t> is separated into sub-constituents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B &amp; C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sym typeface="Symbol"/>
              </a:rPr>
              <a:t>-Or simply “ </a:t>
            </a:r>
            <a:r>
              <a:rPr lang="en-US" dirty="0" smtClean="0">
                <a:solidFill>
                  <a:srgbClr val="1304D2"/>
                </a:solidFill>
                <a:sym typeface="Symbol"/>
              </a:rPr>
              <a:t>A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smtClean="0">
                <a:solidFill>
                  <a:srgbClr val="1304D2"/>
                </a:solidFill>
                <a:sym typeface="Symbol"/>
              </a:rPr>
              <a:t>consists of B followed by C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”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1304D2"/>
                </a:solidFill>
                <a:sym typeface="Symbol"/>
              </a:rPr>
              <a:t>S  NP VP </a:t>
            </a:r>
            <a:r>
              <a:rPr lang="en-US" dirty="0" smtClean="0">
                <a:solidFill>
                  <a:srgbClr val="1304D2"/>
                </a:solidFill>
                <a:sym typeface="Symbol"/>
              </a:rPr>
              <a:t>Reads: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smtClean="0">
                <a:solidFill>
                  <a:srgbClr val="1304D2"/>
                </a:solidFill>
                <a:sym typeface="Symbol"/>
              </a:rPr>
              <a:t>S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consists of an </a:t>
            </a:r>
            <a:r>
              <a:rPr lang="en-US" dirty="0" smtClean="0">
                <a:solidFill>
                  <a:srgbClr val="1304D2"/>
                </a:solidFill>
                <a:sym typeface="Symbol"/>
              </a:rPr>
              <a:t>NP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followed by a </a:t>
            </a:r>
            <a:r>
              <a:rPr lang="en-US" dirty="0" smtClean="0">
                <a:solidFill>
                  <a:srgbClr val="1304D2"/>
                </a:solidFill>
                <a:sym typeface="Symbol"/>
              </a:rPr>
              <a:t>VP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sym typeface="Symbol"/>
              </a:rPr>
              <a:t>-Means a sentence consists of a noun phrase followed by a verb phrase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1304D2"/>
                </a:solidFill>
                <a:sym typeface="Symbol"/>
              </a:rPr>
              <a:t>NP</a:t>
            </a:r>
            <a:r>
              <a:rPr lang="en-US" b="1" dirty="0" smtClean="0">
                <a:solidFill>
                  <a:srgbClr val="1304D2"/>
                </a:solidFill>
                <a:sym typeface="Symbol"/>
              </a:rPr>
              <a:t> </a:t>
            </a:r>
            <a:r>
              <a:rPr lang="en-US" dirty="0" smtClean="0">
                <a:solidFill>
                  <a:srgbClr val="1304D2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1304D2"/>
                </a:solidFill>
                <a:sym typeface="Symbol"/>
              </a:rPr>
              <a:t>Det</a:t>
            </a:r>
            <a:r>
              <a:rPr lang="en-US" dirty="0" smtClean="0">
                <a:solidFill>
                  <a:srgbClr val="1304D2"/>
                </a:solidFill>
                <a:sym typeface="Symbol"/>
              </a:rPr>
              <a:t> N1 Reads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en-US" dirty="0" smtClean="0">
                <a:solidFill>
                  <a:srgbClr val="1304D2"/>
                </a:solidFill>
                <a:sym typeface="Symbol"/>
              </a:rPr>
              <a:t>NP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smtClean="0">
                <a:solidFill>
                  <a:srgbClr val="FF33CC"/>
                </a:solidFill>
                <a:sym typeface="Symbol"/>
              </a:rPr>
              <a:t>consists of an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1304D2"/>
                </a:solidFill>
                <a:sym typeface="Symbol"/>
              </a:rPr>
              <a:t>Det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smtClean="0">
                <a:solidFill>
                  <a:srgbClr val="FF33CC"/>
                </a:solidFill>
                <a:sym typeface="Symbol"/>
              </a:rPr>
              <a:t>followed by </a:t>
            </a:r>
            <a:r>
              <a:rPr lang="en-US" dirty="0" smtClean="0">
                <a:solidFill>
                  <a:srgbClr val="1304D2"/>
                </a:solidFill>
                <a:sym typeface="Symbol"/>
              </a:rPr>
              <a:t>N1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sym typeface="Symbol"/>
              </a:rPr>
              <a:t>-</a:t>
            </a:r>
            <a:r>
              <a:rPr lang="en-US" dirty="0" smtClean="0">
                <a:solidFill>
                  <a:srgbClr val="002060"/>
                </a:solidFill>
                <a:sym typeface="Symbol"/>
              </a:rPr>
              <a:t>Means a noun phrase consists of a determiner followed by a noun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PS Rules and Tress for NP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15681"/>
          <a:stretch>
            <a:fillRect/>
          </a:stretch>
        </p:blipFill>
        <p:spPr bwMode="auto">
          <a:xfrm>
            <a:off x="1295400" y="1138704"/>
            <a:ext cx="7001698" cy="1927536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913" y="3230443"/>
            <a:ext cx="7437522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0" y="974499"/>
            <a:ext cx="9144000" cy="0"/>
          </a:xfrm>
          <a:prstGeom prst="line">
            <a:avLst/>
          </a:prstGeom>
          <a:ln w="57150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PS Rules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38600" cy="5105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1304D2"/>
                </a:solidFill>
                <a:sym typeface="Symbol"/>
              </a:rPr>
              <a:t></a:t>
            </a:r>
            <a:r>
              <a:rPr lang="en-US" dirty="0" smtClean="0">
                <a:solidFill>
                  <a:srgbClr val="1304D2"/>
                </a:solidFill>
              </a:rPr>
              <a:t> NP VP</a:t>
            </a:r>
          </a:p>
          <a:p>
            <a:pPr>
              <a:buNone/>
            </a:pPr>
            <a:r>
              <a:rPr lang="en-US" dirty="0" smtClean="0">
                <a:solidFill>
                  <a:srgbClr val="1304D2"/>
                </a:solidFill>
              </a:rPr>
              <a:t>NP</a:t>
            </a:r>
            <a:r>
              <a:rPr lang="en-US" dirty="0" smtClean="0">
                <a:solidFill>
                  <a:srgbClr val="1304D2"/>
                </a:solidFill>
                <a:sym typeface="Symbol"/>
              </a:rPr>
              <a:t> </a:t>
            </a:r>
            <a:r>
              <a:rPr lang="en-US" dirty="0" smtClean="0">
                <a:solidFill>
                  <a:srgbClr val="1304D2"/>
                </a:solidFill>
              </a:rPr>
              <a:t> (</a:t>
            </a:r>
            <a:r>
              <a:rPr lang="en-US" dirty="0" err="1" smtClean="0">
                <a:solidFill>
                  <a:srgbClr val="1304D2"/>
                </a:solidFill>
              </a:rPr>
              <a:t>Det</a:t>
            </a:r>
            <a:r>
              <a:rPr lang="en-US" dirty="0" smtClean="0">
                <a:solidFill>
                  <a:srgbClr val="1304D2"/>
                </a:solidFill>
              </a:rPr>
              <a:t>) (ADJS) N</a:t>
            </a:r>
          </a:p>
          <a:p>
            <a:pPr>
              <a:buNone/>
            </a:pPr>
            <a:r>
              <a:rPr lang="en-US" dirty="0" smtClean="0">
                <a:solidFill>
                  <a:srgbClr val="1304D2"/>
                </a:solidFill>
              </a:rPr>
              <a:t>NP</a:t>
            </a:r>
            <a:r>
              <a:rPr lang="en-US" dirty="0" smtClean="0">
                <a:solidFill>
                  <a:srgbClr val="1304D2"/>
                </a:solidFill>
                <a:sym typeface="Symbol"/>
              </a:rPr>
              <a:t> </a:t>
            </a:r>
            <a:r>
              <a:rPr lang="en-US" dirty="0" smtClean="0">
                <a:solidFill>
                  <a:srgbClr val="1304D2"/>
                </a:solidFill>
              </a:rPr>
              <a:t> PRO</a:t>
            </a:r>
          </a:p>
          <a:p>
            <a:pPr>
              <a:buNone/>
            </a:pPr>
            <a:r>
              <a:rPr lang="en-US" dirty="0" smtClean="0">
                <a:solidFill>
                  <a:srgbClr val="1304D2"/>
                </a:solidFill>
              </a:rPr>
              <a:t>NP</a:t>
            </a:r>
            <a:r>
              <a:rPr lang="en-US" dirty="0" smtClean="0">
                <a:solidFill>
                  <a:srgbClr val="1304D2"/>
                </a:solidFill>
                <a:sym typeface="Symbol"/>
              </a:rPr>
              <a:t> PN</a:t>
            </a:r>
            <a:endParaRPr lang="en-US" dirty="0" smtClean="0">
              <a:solidFill>
                <a:srgbClr val="1304D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1304D2"/>
                </a:solidFill>
              </a:rPr>
              <a:t>ADJS</a:t>
            </a:r>
            <a:r>
              <a:rPr lang="en-US" dirty="0" smtClean="0">
                <a:solidFill>
                  <a:srgbClr val="1304D2"/>
                </a:solidFill>
                <a:sym typeface="Symbol"/>
              </a:rPr>
              <a:t> </a:t>
            </a:r>
            <a:r>
              <a:rPr lang="en-US" dirty="0" smtClean="0">
                <a:solidFill>
                  <a:srgbClr val="1304D2"/>
                </a:solidFill>
              </a:rPr>
              <a:t> ADJ |ADJS</a:t>
            </a:r>
          </a:p>
          <a:p>
            <a:pPr>
              <a:buNone/>
            </a:pPr>
            <a:r>
              <a:rPr lang="en-US" dirty="0" smtClean="0">
                <a:solidFill>
                  <a:srgbClr val="1304D2"/>
                </a:solidFill>
              </a:rPr>
              <a:t>VP </a:t>
            </a:r>
            <a:r>
              <a:rPr lang="en-US" dirty="0" smtClean="0">
                <a:solidFill>
                  <a:srgbClr val="1304D2"/>
                </a:solidFill>
                <a:sym typeface="Symbol"/>
              </a:rPr>
              <a:t> </a:t>
            </a:r>
            <a:r>
              <a:rPr lang="en-US" dirty="0" smtClean="0">
                <a:solidFill>
                  <a:srgbClr val="1304D2"/>
                </a:solidFill>
              </a:rPr>
              <a:t>V  (NP)</a:t>
            </a:r>
          </a:p>
          <a:p>
            <a:pPr>
              <a:buNone/>
            </a:pPr>
            <a:r>
              <a:rPr lang="en-US" dirty="0" smtClean="0">
                <a:solidFill>
                  <a:srgbClr val="1304D2"/>
                </a:solidFill>
              </a:rPr>
              <a:t>N</a:t>
            </a:r>
            <a:r>
              <a:rPr lang="en-US" dirty="0" smtClean="0">
                <a:sym typeface="Symbol"/>
              </a:rPr>
              <a:t> 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33CC"/>
                </a:solidFill>
              </a:rPr>
              <a:t>file|printer</a:t>
            </a:r>
            <a:endParaRPr lang="en-US" dirty="0" smtClean="0">
              <a:solidFill>
                <a:srgbClr val="FF33CC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1304D2"/>
                </a:solidFill>
              </a:rPr>
              <a:t>PN</a:t>
            </a:r>
            <a:r>
              <a:rPr lang="en-US" dirty="0" smtClean="0">
                <a:sym typeface="Symbol"/>
              </a:rPr>
              <a:t> 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33CC"/>
                </a:solidFill>
              </a:rPr>
              <a:t>Bill|Rahim|Bird</a:t>
            </a:r>
            <a:endParaRPr lang="en-US" dirty="0" smtClean="0">
              <a:solidFill>
                <a:srgbClr val="FF33CC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1304D2"/>
                </a:solidFill>
              </a:rPr>
              <a:t>PRO</a:t>
            </a:r>
            <a:r>
              <a:rPr lang="en-US" dirty="0" smtClean="0">
                <a:sym typeface="Symbol"/>
              </a:rPr>
              <a:t> 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33CC"/>
                </a:solidFill>
              </a:rPr>
              <a:t>I|he|she</a:t>
            </a:r>
            <a:endParaRPr lang="en-US" dirty="0" smtClean="0">
              <a:solidFill>
                <a:srgbClr val="FF33CC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1304D2"/>
                </a:solidFill>
              </a:rPr>
              <a:t>Det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err="1" smtClean="0">
                <a:solidFill>
                  <a:srgbClr val="FF33CC"/>
                </a:solidFill>
                <a:sym typeface="Symbol"/>
              </a:rPr>
              <a:t>the|a|an</a:t>
            </a:r>
            <a:endParaRPr lang="en-US" dirty="0" smtClean="0">
              <a:solidFill>
                <a:srgbClr val="FF33CC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1304D2"/>
                </a:solidFill>
              </a:rPr>
              <a:t>ADJ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err="1" smtClean="0">
                <a:solidFill>
                  <a:srgbClr val="FF33CC"/>
                </a:solidFill>
                <a:sym typeface="Symbol"/>
              </a:rPr>
              <a:t>s</a:t>
            </a:r>
            <a:r>
              <a:rPr lang="en-US" dirty="0" err="1" smtClean="0">
                <a:solidFill>
                  <a:srgbClr val="FF33CC"/>
                </a:solidFill>
              </a:rPr>
              <a:t>hort|long|want|red</a:t>
            </a:r>
            <a:endParaRPr lang="en-US" dirty="0" smtClean="0">
              <a:solidFill>
                <a:srgbClr val="FF33CC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1304D2"/>
                </a:solidFill>
              </a:rPr>
              <a:t>V</a:t>
            </a:r>
            <a:r>
              <a:rPr lang="en-US" dirty="0" smtClean="0">
                <a:sym typeface="Symbol"/>
              </a:rPr>
              <a:t> 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33CC"/>
                </a:solidFill>
              </a:rPr>
              <a:t>printed|created|want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4562343" y="1371600"/>
            <a:ext cx="3876621" cy="4229637"/>
            <a:chOff x="4562343" y="1371600"/>
            <a:chExt cx="3876621" cy="4229637"/>
          </a:xfrm>
        </p:grpSpPr>
        <p:sp>
          <p:nvSpPr>
            <p:cNvPr id="4" name="TextBox 3"/>
            <p:cNvSpPr txBox="1"/>
            <p:nvPr/>
          </p:nvSpPr>
          <p:spPr>
            <a:xfrm>
              <a:off x="4572000" y="1371600"/>
              <a:ext cx="3053528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33CC"/>
                  </a:solidFill>
                </a:rPr>
                <a:t>Bill printed the red file</a:t>
              </a:r>
              <a:endParaRPr lang="en-US" sz="2400" b="1" dirty="0">
                <a:solidFill>
                  <a:srgbClr val="FF33CC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86400" y="1905000"/>
              <a:ext cx="306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1304D2"/>
                  </a:solidFill>
                </a:rPr>
                <a:t>S</a:t>
              </a:r>
              <a:endParaRPr lang="en-US" sz="2000" b="1" dirty="0">
                <a:solidFill>
                  <a:srgbClr val="1304D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39608" y="2580069"/>
              <a:ext cx="2220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1304D2"/>
                  </a:solidFill>
                </a:rPr>
                <a:t>NP                         VP</a:t>
              </a:r>
              <a:endParaRPr lang="en-US" sz="2000" b="1" dirty="0">
                <a:solidFill>
                  <a:srgbClr val="1304D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0" y="3262647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1304D2"/>
                  </a:solidFill>
                </a:rPr>
                <a:t>PN</a:t>
              </a:r>
              <a:endParaRPr lang="en-US" sz="2000" b="1" dirty="0">
                <a:solidFill>
                  <a:srgbClr val="1304D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2600" y="3239037"/>
              <a:ext cx="20842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1304D2"/>
                  </a:solidFill>
                </a:rPr>
                <a:t>V                         NP</a:t>
              </a:r>
              <a:endParaRPr lang="en-US" sz="2000" b="1" dirty="0">
                <a:solidFill>
                  <a:srgbClr val="1304D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99536" y="3921615"/>
              <a:ext cx="1829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1304D2"/>
                  </a:solidFill>
                </a:rPr>
                <a:t>Det</a:t>
              </a:r>
              <a:r>
                <a:rPr lang="en-US" sz="2000" b="1" dirty="0" smtClean="0">
                  <a:solidFill>
                    <a:srgbClr val="1304D2"/>
                  </a:solidFill>
                </a:rPr>
                <a:t>     ADJS     N</a:t>
              </a:r>
              <a:endParaRPr lang="en-US" sz="2000" b="1" dirty="0">
                <a:solidFill>
                  <a:srgbClr val="1304D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88558" y="4546242"/>
              <a:ext cx="5840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1304D2"/>
                  </a:solidFill>
                </a:rPr>
                <a:t>ADJ</a:t>
              </a:r>
              <a:endParaRPr lang="en-US" sz="2000" b="1" dirty="0">
                <a:solidFill>
                  <a:srgbClr val="1304D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3170" y="3900144"/>
              <a:ext cx="964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printed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52316" y="4632099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the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Connector 13"/>
            <p:cNvCxnSpPr>
              <a:stCxn id="5" idx="2"/>
            </p:cNvCxnSpPr>
            <p:nvPr/>
          </p:nvCxnSpPr>
          <p:spPr>
            <a:xfrm flipH="1">
              <a:off x="4876800" y="2305110"/>
              <a:ext cx="762847" cy="2856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</p:cNvCxnSpPr>
            <p:nvPr/>
          </p:nvCxnSpPr>
          <p:spPr>
            <a:xfrm>
              <a:off x="5639647" y="2305110"/>
              <a:ext cx="837353" cy="3618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800600" y="2845158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867400" y="2895600"/>
              <a:ext cx="6858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53200" y="2895600"/>
              <a:ext cx="6858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15000" y="3543837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813479" y="363184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62343" y="3962391"/>
              <a:ext cx="5164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Bill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415010" y="3584613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705600" y="3584613"/>
              <a:ext cx="709410" cy="4539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428963" y="3581400"/>
              <a:ext cx="6096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467600" y="4229637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705600" y="424144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467600" y="4872513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153400" y="4267200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269430" y="5201127"/>
              <a:ext cx="5408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red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17667" y="4604193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file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Key Points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&amp; why NLP?</a:t>
            </a:r>
          </a:p>
          <a:p>
            <a:r>
              <a:rPr lang="en-US" dirty="0" smtClean="0">
                <a:solidFill>
                  <a:srgbClr val="1304D2"/>
                </a:solidFill>
              </a:rPr>
              <a:t>Steps involves in language processing</a:t>
            </a:r>
            <a:r>
              <a:rPr lang="en-US" dirty="0" smtClean="0"/>
              <a:t>: Morphological, syntactic, semantic, pragmatic, discourse integration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Parsing</a:t>
            </a:r>
            <a:r>
              <a:rPr lang="en-US" dirty="0" smtClean="0"/>
              <a:t>: bottom up vs. top down</a:t>
            </a:r>
          </a:p>
          <a:p>
            <a:r>
              <a:rPr lang="en-US" dirty="0" smtClean="0"/>
              <a:t>Parser Implementation: </a:t>
            </a:r>
            <a:r>
              <a:rPr lang="en-US" dirty="0" smtClean="0">
                <a:solidFill>
                  <a:srgbClr val="1304D2"/>
                </a:solidFill>
              </a:rPr>
              <a:t>ATN</a:t>
            </a:r>
          </a:p>
          <a:p>
            <a:r>
              <a:rPr lang="en-US" dirty="0" smtClean="0"/>
              <a:t>Why semantic is important?</a:t>
            </a:r>
          </a:p>
          <a:p>
            <a:r>
              <a:rPr lang="en-US" dirty="0" smtClean="0">
                <a:solidFill>
                  <a:srgbClr val="1304D2"/>
                </a:solidFill>
              </a:rPr>
              <a:t>CFG/CSG/TGG</a:t>
            </a:r>
            <a:endParaRPr lang="en-US" dirty="0">
              <a:solidFill>
                <a:srgbClr val="1304D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Parser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81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 parser is a </a:t>
            </a:r>
            <a:r>
              <a:rPr lang="en-US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/>
              <a:t>, that accepts as input a sequence of words in a natural language and breaks them up into parts (nouns, verbs, &amp; their attributes), to be managed by other programming.</a:t>
            </a:r>
          </a:p>
          <a:p>
            <a:pPr algn="just"/>
            <a:r>
              <a:rPr lang="en-US" dirty="0" smtClean="0"/>
              <a:t>Parsing can be defined as the </a:t>
            </a:r>
            <a:r>
              <a:rPr lang="en-US" dirty="0" smtClean="0">
                <a:solidFill>
                  <a:srgbClr val="FF0000"/>
                </a:solidFill>
              </a:rPr>
              <a:t>act of analyzing the grammatically</a:t>
            </a:r>
            <a:r>
              <a:rPr lang="en-US" dirty="0" smtClean="0"/>
              <a:t> an utterance according to some specific grammar</a:t>
            </a:r>
          </a:p>
          <a:p>
            <a:pPr algn="just"/>
            <a:r>
              <a:rPr lang="en-US" dirty="0" smtClean="0"/>
              <a:t>Parsing is the process </a:t>
            </a:r>
            <a:r>
              <a:rPr lang="en-US" dirty="0" smtClean="0">
                <a:solidFill>
                  <a:srgbClr val="FF0000"/>
                </a:solidFill>
              </a:rPr>
              <a:t>to check</a:t>
            </a:r>
            <a:r>
              <a:rPr lang="en-US" dirty="0" smtClean="0"/>
              <a:t>, that a particular sequence of words in  sentence correspond to a language defined by its grammar</a:t>
            </a:r>
          </a:p>
          <a:p>
            <a:pPr algn="just"/>
            <a:r>
              <a:rPr lang="en-US" dirty="0" smtClean="0"/>
              <a:t>Parsing means show how  we can get from the </a:t>
            </a:r>
            <a:r>
              <a:rPr lang="en-US" dirty="0" smtClean="0">
                <a:solidFill>
                  <a:srgbClr val="FF0000"/>
                </a:solidFill>
              </a:rPr>
              <a:t>start symbol </a:t>
            </a:r>
            <a:r>
              <a:rPr lang="en-US" dirty="0" smtClean="0"/>
              <a:t>of the grammar to the sentence of words using the production rules</a:t>
            </a:r>
          </a:p>
          <a:p>
            <a:pPr algn="just"/>
            <a:r>
              <a:rPr lang="en-US" dirty="0" smtClean="0">
                <a:solidFill>
                  <a:srgbClr val="1304D2"/>
                </a:solidFill>
              </a:rPr>
              <a:t>The output of a parser is </a:t>
            </a:r>
            <a:r>
              <a:rPr lang="en-US" dirty="0" smtClean="0"/>
              <a:t>a </a:t>
            </a:r>
            <a:r>
              <a:rPr lang="en-US" b="1" i="1" u="sng" dirty="0" smtClean="0">
                <a:solidFill>
                  <a:srgbClr val="FF0000"/>
                </a:solidFill>
              </a:rPr>
              <a:t>parse tree/Structural Representation (SR)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Properties of a Parse Tree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Parse tree is a </a:t>
            </a:r>
            <a:r>
              <a:rPr lang="en-US" dirty="0" smtClean="0">
                <a:solidFill>
                  <a:srgbClr val="FF0000"/>
                </a:solidFill>
              </a:rPr>
              <a:t>way of representing </a:t>
            </a:r>
            <a:r>
              <a:rPr lang="en-US" dirty="0" smtClean="0"/>
              <a:t>the output of a parser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Each </a:t>
            </a:r>
            <a:r>
              <a:rPr lang="en-US" dirty="0" smtClean="0">
                <a:solidFill>
                  <a:srgbClr val="1304D2"/>
                </a:solidFill>
              </a:rPr>
              <a:t>phrasal constituent </a:t>
            </a:r>
            <a:r>
              <a:rPr lang="en-US" dirty="0" smtClean="0"/>
              <a:t>found during parsing becomes a branch node of the parse tree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Every node corresponds either to an input word or to a non-terminal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Each level in the parse tree corresponds to the application of one PS rule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1304D2"/>
                </a:solidFill>
              </a:rPr>
              <a:t>words of the sentence become the leaves </a:t>
            </a:r>
            <a:r>
              <a:rPr lang="en-US" dirty="0" smtClean="0"/>
              <a:t>of the parse tree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There can be </a:t>
            </a:r>
            <a:r>
              <a:rPr lang="en-US" dirty="0" smtClean="0">
                <a:solidFill>
                  <a:srgbClr val="1304D2"/>
                </a:solidFill>
              </a:rPr>
              <a:t>more than one parse tree </a:t>
            </a:r>
            <a:r>
              <a:rPr lang="en-US" dirty="0" smtClean="0"/>
              <a:t>for a single sentence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Conclusion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894"/>
            <a:ext cx="4191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Why NLP is important?</a:t>
            </a:r>
          </a:p>
          <a:p>
            <a:r>
              <a:rPr lang="en-US" dirty="0" smtClean="0"/>
              <a:t>Steps involves in  language processing</a:t>
            </a:r>
          </a:p>
          <a:p>
            <a:r>
              <a:rPr lang="en-US" dirty="0" smtClean="0"/>
              <a:t>Morphological analysis</a:t>
            </a:r>
          </a:p>
          <a:p>
            <a:r>
              <a:rPr lang="en-US" dirty="0" smtClean="0"/>
              <a:t>Syntactic analysis using PS rules</a:t>
            </a:r>
          </a:p>
          <a:p>
            <a:r>
              <a:rPr lang="en-US" dirty="0" smtClean="0"/>
              <a:t>Structural Representation (SR): Parse tree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magesCAR41DXZ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2286000"/>
            <a:ext cx="3780172" cy="2651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1691" y="5534694"/>
            <a:ext cx="6998957" cy="1200329"/>
          </a:xfrm>
          <a:prstGeom prst="rect">
            <a:avLst/>
          </a:prstGeom>
          <a:noFill/>
          <a:ln w="28575">
            <a:solidFill>
              <a:srgbClr val="33CC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1304D2"/>
                </a:solidFill>
              </a:rPr>
              <a:t>Topics Covers:</a:t>
            </a:r>
          </a:p>
          <a:p>
            <a:pPr algn="ctr"/>
            <a:r>
              <a:rPr lang="en-US" sz="2400" b="1" dirty="0" smtClean="0">
                <a:solidFill>
                  <a:srgbClr val="1304D2"/>
                </a:solidFill>
              </a:rPr>
              <a:t>Artificial Intelligence: </a:t>
            </a:r>
            <a:r>
              <a:rPr lang="en-US" sz="2400" b="1" dirty="0" smtClean="0">
                <a:solidFill>
                  <a:srgbClr val="FF0000"/>
                </a:solidFill>
              </a:rPr>
              <a:t>Rich &amp; Knight</a:t>
            </a:r>
          </a:p>
          <a:p>
            <a:pPr algn="ctr"/>
            <a:r>
              <a:rPr lang="en-US" sz="2400" b="1" dirty="0" smtClean="0">
                <a:solidFill>
                  <a:srgbClr val="1304D2"/>
                </a:solidFill>
              </a:rPr>
              <a:t>Artificial Intelligent &amp; Expert System: </a:t>
            </a:r>
            <a:r>
              <a:rPr lang="en-US" sz="2400" b="1" dirty="0" smtClean="0">
                <a:solidFill>
                  <a:srgbClr val="FF0000"/>
                </a:solidFill>
              </a:rPr>
              <a:t>Patterson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229600" cy="93490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Any Light at The End of The Tunnel?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143000"/>
            <a:ext cx="2209800" cy="1657350"/>
            <a:chOff x="457200" y="1143000"/>
            <a:chExt cx="2209800" cy="1657350"/>
          </a:xfrm>
        </p:grpSpPr>
        <p:pic>
          <p:nvPicPr>
            <p:cNvPr id="6" name="Picture 8" descr="tunne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1143000"/>
              <a:ext cx="2209800" cy="165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7" descr="bd04924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6800" y="1447800"/>
              <a:ext cx="827088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3048000"/>
            <a:ext cx="8763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Yahoo, Google, Microsoft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Information Retrieval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Monster.com, HotJobs.com (Job finders)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Information Extraction + Information Retrieval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Systran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powers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Babelfish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 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Machine Translation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Ask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Jeeves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 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Question Answering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Myspace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Facebook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Blogspot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 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Processing of User-Generated Content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Tools for “business intelligence”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All “Big Guys” have (several) strong NLP research labs: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IBM, Microsoft, AT&amp;T, Xerox, Sun,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Academia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  <a:sym typeface="Wingdings" pitchFamily="2" charset="2"/>
              </a:rPr>
              <a:t>research in an university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Natural Language Processing (NLP)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rgbClr val="1304D2"/>
                </a:solidFill>
              </a:rPr>
              <a:t>Natural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rgbClr val="1304D2"/>
                </a:solidFill>
              </a:rPr>
              <a:t>Language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smtClean="0"/>
              <a:t>Refers to the language </a:t>
            </a:r>
            <a:r>
              <a:rPr lang="en-US" sz="2400" dirty="0" smtClean="0">
                <a:solidFill>
                  <a:srgbClr val="FF33CC"/>
                </a:solidFill>
              </a:rPr>
              <a:t>spoken/written by people</a:t>
            </a:r>
            <a:r>
              <a:rPr lang="en-US" sz="2400" dirty="0" smtClean="0"/>
              <a:t>, e.g. English, Japanese, Bengali, as opposed to artificial languages, like C++, Java, LISP, Prolog, etc.</a:t>
            </a:r>
          </a:p>
          <a:p>
            <a:r>
              <a:rPr lang="en-US" sz="2800" dirty="0" smtClean="0">
                <a:solidFill>
                  <a:srgbClr val="1304D2"/>
                </a:solidFill>
              </a:rPr>
              <a:t>Natural Language Processing</a:t>
            </a:r>
          </a:p>
          <a:p>
            <a:pPr lvl="1"/>
            <a:r>
              <a:rPr lang="en-US" sz="2400" dirty="0" smtClean="0"/>
              <a:t>Applications that deal with natural language in a way or another</a:t>
            </a:r>
          </a:p>
          <a:p>
            <a:pPr lvl="1"/>
            <a:r>
              <a:rPr lang="en-US" sz="2400" dirty="0" smtClean="0"/>
              <a:t>Computers use (</a:t>
            </a:r>
            <a:r>
              <a:rPr lang="en-US" sz="2400" dirty="0" smtClean="0">
                <a:solidFill>
                  <a:srgbClr val="FF33CC"/>
                </a:solidFill>
              </a:rPr>
              <a:t>analyze, understand, generate</a:t>
            </a:r>
            <a:r>
              <a:rPr lang="en-US" sz="2400" dirty="0" smtClean="0"/>
              <a:t>) natural language</a:t>
            </a:r>
          </a:p>
          <a:p>
            <a:pPr lvl="1"/>
            <a:r>
              <a:rPr lang="en-US" sz="2400" dirty="0" smtClean="0"/>
              <a:t>A somewhat applied field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33CC33"/>
                </a:solidFill>
              </a:rPr>
              <a:t>Computational Linguistics</a:t>
            </a:r>
          </a:p>
          <a:p>
            <a:pPr lvl="1"/>
            <a:r>
              <a:rPr lang="en-US" sz="2400" dirty="0" smtClean="0"/>
              <a:t>Doing linguistics on computers</a:t>
            </a:r>
          </a:p>
          <a:p>
            <a:pPr lvl="1"/>
            <a:r>
              <a:rPr lang="en-US" sz="2400" dirty="0" smtClean="0"/>
              <a:t>More on the linguistic side than NLP, but closely related</a:t>
            </a:r>
          </a:p>
          <a:p>
            <a:pPr lvl="1"/>
            <a:r>
              <a:rPr lang="en-US" sz="2400" dirty="0" smtClean="0"/>
              <a:t>More theoretical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Why NLP?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4191000" cy="4754563"/>
          </a:xfrm>
        </p:spPr>
        <p:txBody>
          <a:bodyPr>
            <a:normAutofit fontScale="92500" lnSpcReduction="20000"/>
          </a:bodyPr>
          <a:lstStyle/>
          <a:p>
            <a:pPr lvl="1">
              <a:buFont typeface="Calibri" pitchFamily="34" charset="0"/>
              <a:buChar char="•"/>
            </a:pPr>
            <a:r>
              <a:rPr lang="en-US" dirty="0" smtClean="0"/>
              <a:t>Language is meant for </a:t>
            </a:r>
            <a:r>
              <a:rPr lang="en-US" dirty="0" smtClean="0">
                <a:solidFill>
                  <a:srgbClr val="1304D2"/>
                </a:solidFill>
              </a:rPr>
              <a:t>communicating about the world</a:t>
            </a:r>
          </a:p>
          <a:p>
            <a:pPr lvl="1"/>
            <a:r>
              <a:rPr lang="en-US" dirty="0" smtClean="0"/>
              <a:t>NLP offers insights into language</a:t>
            </a:r>
          </a:p>
          <a:p>
            <a:r>
              <a:rPr lang="en-US" dirty="0" smtClean="0"/>
              <a:t>Language is the medium of the web</a:t>
            </a:r>
          </a:p>
          <a:p>
            <a:r>
              <a:rPr lang="en-US" dirty="0" smtClean="0"/>
              <a:t>Help in communication</a:t>
            </a:r>
          </a:p>
          <a:p>
            <a:pPr lvl="1"/>
            <a:r>
              <a:rPr lang="en-US" dirty="0" smtClean="0">
                <a:solidFill>
                  <a:srgbClr val="1304D2"/>
                </a:solidFill>
              </a:rPr>
              <a:t>With computers </a:t>
            </a:r>
          </a:p>
          <a:p>
            <a:pPr lvl="1"/>
            <a:r>
              <a:rPr lang="en-US" dirty="0" smtClean="0">
                <a:solidFill>
                  <a:srgbClr val="1304D2"/>
                </a:solidFill>
              </a:rPr>
              <a:t>With other humans (MT)</a:t>
            </a:r>
          </a:p>
          <a:p>
            <a:pPr lvl="1"/>
            <a:r>
              <a:rPr lang="en-US" dirty="0" smtClean="0">
                <a:solidFill>
                  <a:srgbClr val="1304D2"/>
                </a:solidFill>
              </a:rPr>
              <a:t>HCI/HRI</a:t>
            </a:r>
          </a:p>
        </p:txBody>
      </p:sp>
      <p:pic>
        <p:nvPicPr>
          <p:cNvPr id="6" name="Picture 5" descr="imagesCA32YQA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3999" y="2285998"/>
            <a:ext cx="3383280" cy="234323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200" y="4800600"/>
            <a:ext cx="243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Kismet:</a:t>
            </a:r>
            <a:r>
              <a:rPr lang="en-US" dirty="0" smtClean="0"/>
              <a:t> MIT Media Lab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Why NLP?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971800" y="1295400"/>
            <a:ext cx="6019800" cy="48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Classify text into categories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 and search large texts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Automatic translation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Speech understanding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 phone conversations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extraction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Extract useful information from resumes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Automatic summarization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Condense 1 book into 1 page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 answering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Knowledge acquisition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04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generations / dialogues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981200"/>
            <a:ext cx="2667000" cy="2246769"/>
          </a:xfrm>
          <a:prstGeom prst="rect">
            <a:avLst/>
          </a:prstGeom>
          <a:ln w="28575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Applications for processing large amounts of texts </a:t>
            </a:r>
          </a:p>
          <a:p>
            <a:pPr>
              <a:buNone/>
            </a:pPr>
            <a:r>
              <a:rPr lang="en-US" sz="2800" dirty="0" smtClean="0">
                <a:solidFill>
                  <a:srgbClr val="CC3300"/>
                </a:solidFill>
              </a:rPr>
              <a:t>-require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C3300"/>
                </a:solidFill>
              </a:rPr>
              <a:t>NLP expertise</a:t>
            </a:r>
            <a:endParaRPr lang="en-US" sz="28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BLP (</a:t>
            </a:r>
            <a:r>
              <a:rPr lang="en-US" dirty="0" err="1" smtClean="0"/>
              <a:t>Bangla</a:t>
            </a:r>
            <a:r>
              <a:rPr lang="en-US" dirty="0" smtClean="0"/>
              <a:t> Language Processing)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International Day of Mother Language </a:t>
            </a:r>
            <a:r>
              <a:rPr lang="en-US" dirty="0" smtClean="0"/>
              <a:t>[Feb. 01]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Widest possible distribution of </a:t>
            </a:r>
            <a:r>
              <a:rPr lang="en-US" dirty="0" err="1" smtClean="0"/>
              <a:t>Bangla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Social/Political Importance</a:t>
            </a:r>
            <a:endParaRPr lang="en-US" dirty="0"/>
          </a:p>
        </p:txBody>
      </p:sp>
      <p:pic>
        <p:nvPicPr>
          <p:cNvPr id="4" name="Picture 3" descr="soci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133600"/>
            <a:ext cx="3602932" cy="2651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95600"/>
            <a:ext cx="4285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1304D2"/>
                </a:solidFill>
              </a:rPr>
              <a:t>More than one language</a:t>
            </a:r>
            <a:endParaRPr lang="en-US" sz="3200" dirty="0">
              <a:solidFill>
                <a:srgbClr val="1304D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1699</Words>
  <Application>Microsoft Office PowerPoint</Application>
  <PresentationFormat>On-screen Show (4:3)</PresentationFormat>
  <Paragraphs>271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Welcome to Natural Language Processing</vt:lpstr>
      <vt:lpstr>Evaluation</vt:lpstr>
      <vt:lpstr>Key Points</vt:lpstr>
      <vt:lpstr>Any Light at The End of The Tunnel?</vt:lpstr>
      <vt:lpstr>Natural Language Processing (NLP)</vt:lpstr>
      <vt:lpstr>Why NLP?</vt:lpstr>
      <vt:lpstr>Why NLP?</vt:lpstr>
      <vt:lpstr>Why BLP (Bangla Language Processing)</vt:lpstr>
      <vt:lpstr>Social/Political Importance</vt:lpstr>
      <vt:lpstr>Commercial Importance</vt:lpstr>
      <vt:lpstr>Scientific Importance</vt:lpstr>
      <vt:lpstr>Philosophical Importance</vt:lpstr>
      <vt:lpstr>NLP Involves ….</vt:lpstr>
      <vt:lpstr>NLP Involves ….</vt:lpstr>
      <vt:lpstr>Linguistics and Language Processing</vt:lpstr>
      <vt:lpstr>Steps in the NLP</vt:lpstr>
      <vt:lpstr>Steps in the NLP</vt:lpstr>
      <vt:lpstr>Morphological Analysis</vt:lpstr>
      <vt:lpstr>Morphological Analysis</vt:lpstr>
      <vt:lpstr>Types of Morphemes</vt:lpstr>
      <vt:lpstr>Types of Morphemes</vt:lpstr>
      <vt:lpstr>Syntactic Analysis</vt:lpstr>
      <vt:lpstr>Syntactic Analysis</vt:lpstr>
      <vt:lpstr>Classification Phrases</vt:lpstr>
      <vt:lpstr>Classification Phrases</vt:lpstr>
      <vt:lpstr>PS Rules</vt:lpstr>
      <vt:lpstr>PS Rules</vt:lpstr>
      <vt:lpstr>PS Rules and Tress for NP</vt:lpstr>
      <vt:lpstr>PS Rules</vt:lpstr>
      <vt:lpstr>Parser</vt:lpstr>
      <vt:lpstr>Properties of a Parse Tree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Moshiul</dc:creator>
  <cp:lastModifiedBy>Administrator</cp:lastModifiedBy>
  <cp:revision>77</cp:revision>
  <dcterms:created xsi:type="dcterms:W3CDTF">2013-03-29T17:15:03Z</dcterms:created>
  <dcterms:modified xsi:type="dcterms:W3CDTF">2015-02-24T07:33:39Z</dcterms:modified>
</cp:coreProperties>
</file>