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3" r:id="rId10"/>
    <p:sldId id="267" r:id="rId11"/>
    <p:sldId id="268" r:id="rId12"/>
    <p:sldId id="272" r:id="rId13"/>
    <p:sldId id="273" r:id="rId14"/>
    <p:sldId id="269" r:id="rId15"/>
    <p:sldId id="274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62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2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5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78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2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4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23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5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3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06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8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51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5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367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81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8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C71-5F94-4F45-A5D2-144565680AF4}" type="datetimeFigureOut">
              <a:rPr lang="id-ID" smtClean="0"/>
              <a:t>16/07/2021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1F58-E6F6-46B9-BCA5-AE97D2336F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350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quid-demo.programming.systems/index.html" TargetMode="External"/><Relationship Id="rId2" Type="http://schemas.openxmlformats.org/officeDocument/2006/relationships/hyperlink" Target="http://goto.ucsd.edu:8090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BC52-3704-4EA4-8AEB-A960625BB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4000" b="1" dirty="0"/>
              <a:t>VERIFIKASI ALGORITMA PENGHAPUSAN POHON MERAH-HITAM MIGHT MENGGUNAKAN LIQUID HASKELL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C2CEF-DCA6-4108-AE43-9F2FEE8A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08720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Seminar TA II Hafizh Afkar Makmur</a:t>
            </a:r>
          </a:p>
          <a:p>
            <a:r>
              <a:rPr lang="en-US" dirty="0"/>
              <a:t>13514062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500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Penanganan</a:t>
            </a:r>
            <a:r>
              <a:rPr lang="en-US" b="1" dirty="0"/>
              <a:t> Exception/Error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8CB1C-65FD-47CE-8DF1-CED9A5EFC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31" y="2842627"/>
            <a:ext cx="5290737" cy="35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152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4" y="1846087"/>
            <a:ext cx="10820400" cy="4024125"/>
          </a:xfrm>
        </p:spPr>
        <p:txBody>
          <a:bodyPr/>
          <a:lstStyle/>
          <a:p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RBT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F0B2B-F2CD-4363-B64D-8E394E31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71" y="2800609"/>
            <a:ext cx="5811061" cy="2915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9ADD2-81C1-4FB3-AB79-F62D8F62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2428264"/>
            <a:ext cx="5335017" cy="39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6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RBT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4606E-C4FF-4275-B149-75A91C194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" y="3066996"/>
            <a:ext cx="6472999" cy="245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41370-322A-4199-B290-2F34746E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94" y="3066996"/>
            <a:ext cx="4867555" cy="22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oleh </a:t>
            </a:r>
            <a:r>
              <a:rPr lang="en-US" b="1" dirty="0" err="1"/>
              <a:t>Fungsi</a:t>
            </a:r>
            <a:r>
              <a:rPr lang="en-US" b="1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6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oleh </a:t>
            </a:r>
            <a:r>
              <a:rPr lang="en-US" b="1" dirty="0" err="1"/>
              <a:t>Fungsi</a:t>
            </a:r>
            <a:r>
              <a:rPr lang="en-US" b="1" dirty="0"/>
              <a:t> Lain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9E73-3903-4D0F-9BF8-77E1CD1B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17" y="3141653"/>
            <a:ext cx="8505166" cy="26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b="1" dirty="0" err="1"/>
              <a:t>Pembuktian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670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b="1" dirty="0"/>
              <a:t>Normalisasi Seluruh Warna pada Pohon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19548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pelaksanaan</a:t>
            </a:r>
            <a:r>
              <a:rPr lang="en-US" sz="3600" dirty="0"/>
              <a:t> </a:t>
            </a:r>
            <a:r>
              <a:rPr lang="en-US" sz="3600" dirty="0" err="1"/>
              <a:t>verifikasi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liquid</a:t>
            </a:r>
            <a:r>
              <a:rPr lang="id-ID" sz="4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&lt;nama dan lokasi </a:t>
            </a:r>
            <a:r>
              <a:rPr lang="id-ID" sz="4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id-ID" sz="4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en-US" sz="40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40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hlinkClick r:id="rId2"/>
            </a:endParaRPr>
          </a:p>
          <a:p>
            <a:r>
              <a:rPr lang="id-ID" sz="4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http://goto.ucsd.edu:8090/index.html</a:t>
            </a:r>
            <a:r>
              <a:rPr lang="id-ID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atau </a:t>
            </a:r>
            <a:r>
              <a:rPr lang="id-ID" sz="4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https://liquid-demo.programming.systems/index.html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254667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Fungsi-fungsi</a:t>
            </a:r>
            <a:r>
              <a:rPr lang="en-US" sz="2400" b="1" dirty="0"/>
              <a:t> </a:t>
            </a:r>
            <a:r>
              <a:rPr lang="en-US" sz="2400" b="1" dirty="0" err="1"/>
              <a:t>Pembantu</a:t>
            </a:r>
            <a:endParaRPr lang="en-US" sz="2400" b="1" dirty="0"/>
          </a:p>
          <a:p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0232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50BD-E2E2-4BEC-981A-23B93281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D3B6-3564-4DD1-80D0-CBA7CE74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/>
              <a:t>Banyaknya </a:t>
            </a:r>
            <a:r>
              <a:rPr lang="id-ID" sz="2800" dirty="0" err="1"/>
              <a:t>bug</a:t>
            </a:r>
            <a:r>
              <a:rPr lang="id-ID" sz="2800" dirty="0"/>
              <a:t> pada program bisa diatasi dengan Metode Formal</a:t>
            </a:r>
          </a:p>
          <a:p>
            <a:endParaRPr lang="id-ID" sz="2800" dirty="0"/>
          </a:p>
          <a:p>
            <a:r>
              <a:rPr lang="id-ID" sz="2800" dirty="0"/>
              <a:t>Metode Formal bisa dilakukan dengan otomatis dan tanpa modifikasi program dengan menggunakan </a:t>
            </a:r>
            <a:r>
              <a:rPr lang="id-ID" sz="2800" dirty="0" err="1"/>
              <a:t>Liquid</a:t>
            </a:r>
            <a:r>
              <a:rPr lang="id-ID" sz="2800" dirty="0"/>
              <a:t> </a:t>
            </a:r>
            <a:r>
              <a:rPr lang="id-ID" sz="2800" dirty="0" err="1"/>
              <a:t>Haskell</a:t>
            </a:r>
            <a:endParaRPr lang="id-ID" sz="2800" dirty="0"/>
          </a:p>
          <a:p>
            <a:endParaRPr lang="id-ID" sz="2800" dirty="0"/>
          </a:p>
          <a:p>
            <a:r>
              <a:rPr lang="id-ID" sz="2800" dirty="0"/>
              <a:t>Salah satu algoritma yang mudah untuk diuji menggunakan metode formal adalah algoritma untuk struktur data fungsional seperti Red-Black Tree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633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Fungsi-fungsi</a:t>
            </a:r>
            <a:r>
              <a:rPr lang="en-US" sz="2400" dirty="0"/>
              <a:t> </a:t>
            </a:r>
            <a:r>
              <a:rPr lang="en-US" sz="2400" dirty="0" err="1"/>
              <a:t>Pembantu</a:t>
            </a:r>
            <a:endParaRPr lang="en-US" sz="2400" dirty="0"/>
          </a:p>
          <a:p>
            <a:r>
              <a:rPr lang="en-US" sz="2400" b="1" dirty="0" err="1"/>
              <a:t>Spesifikasi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09457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Hasil </a:t>
            </a:r>
            <a:r>
              <a:rPr lang="en-US" sz="3600" dirty="0" err="1"/>
              <a:t>verifikasi</a:t>
            </a:r>
            <a:r>
              <a:rPr lang="en-US" sz="3600" dirty="0"/>
              <a:t> dan </a:t>
            </a:r>
            <a:r>
              <a:rPr lang="en-US" sz="3600" dirty="0" err="1"/>
              <a:t>analisis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kecuali</a:t>
            </a:r>
            <a:r>
              <a:rPr lang="en-US" sz="2400" dirty="0"/>
              <a:t> pada 3 </a:t>
            </a:r>
            <a:r>
              <a:rPr lang="en-US" sz="2400" dirty="0" err="1"/>
              <a:t>tempat</a:t>
            </a:r>
            <a:r>
              <a:rPr lang="en-US" sz="2400" dirty="0"/>
              <a:t>:</a:t>
            </a:r>
          </a:p>
          <a:p>
            <a:r>
              <a:rPr lang="en-US" sz="2400" dirty="0"/>
              <a:t>Kode </a:t>
            </a:r>
            <a:r>
              <a:rPr lang="en-US" sz="2400" dirty="0" err="1"/>
              <a:t>QuickCheck</a:t>
            </a:r>
            <a:endParaRPr lang="en-US" sz="2400" dirty="0"/>
          </a:p>
          <a:p>
            <a:r>
              <a:rPr lang="en-US" sz="2400" dirty="0" err="1"/>
              <a:t>Properti</a:t>
            </a:r>
            <a:r>
              <a:rPr lang="en-US" sz="2400" dirty="0"/>
              <a:t> BST</a:t>
            </a:r>
          </a:p>
          <a:p>
            <a:r>
              <a:rPr lang="en-US" sz="2400" dirty="0"/>
              <a:t>Baris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balance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0624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err="1"/>
              <a:t>Hilangkan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QuickCheck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dirty="0" err="1"/>
              <a:t>Tukar</a:t>
            </a:r>
            <a:r>
              <a:rPr lang="en-US" dirty="0"/>
              <a:t> parameter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RBT</a:t>
            </a:r>
          </a:p>
          <a:p>
            <a:pPr marL="457200" indent="-457200">
              <a:buAutoNum type="arabicPeriod"/>
            </a:pPr>
            <a:r>
              <a:rPr lang="en-US" dirty="0" err="1"/>
              <a:t>Ubah</a:t>
            </a:r>
            <a:r>
              <a:rPr lang="en-US" dirty="0"/>
              <a:t> baris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balance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458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QuickCheck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b="1" dirty="0" err="1"/>
              <a:t>Tukar</a:t>
            </a:r>
            <a:r>
              <a:rPr lang="en-US" b="1" dirty="0"/>
              <a:t> parameter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RBT</a:t>
            </a:r>
          </a:p>
          <a:p>
            <a:pPr marL="457200" indent="-457200">
              <a:buAutoNum type="arabicPeriod"/>
            </a:pPr>
            <a:r>
              <a:rPr lang="en-US" dirty="0" err="1"/>
              <a:t>Ubah</a:t>
            </a:r>
            <a:r>
              <a:rPr lang="en-US" dirty="0"/>
              <a:t> baris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balance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263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Tukar</a:t>
            </a:r>
            <a:r>
              <a:rPr lang="en-US" b="1" dirty="0"/>
              <a:t> parameter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RBT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A2E7F-9D62-4019-9034-E80137E4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73" y="2900153"/>
            <a:ext cx="4265054" cy="33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0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6B7-7296-45CB-A786-668FC25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Modifikasi Program untuk Memenuhi Verifikasi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2125-25AB-4291-B014-4D5A560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Ubah</a:t>
            </a:r>
            <a:r>
              <a:rPr lang="en-US" b="1" dirty="0"/>
              <a:t> baris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balance</a:t>
            </a:r>
            <a:endParaRPr lang="id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DECEF-FDB4-4DDA-B146-12549813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29"/>
          <a:stretch/>
        </p:blipFill>
        <p:spPr>
          <a:xfrm>
            <a:off x="685800" y="2787097"/>
            <a:ext cx="4868193" cy="3568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E73A2-9E6A-4725-88F3-9B5DE1289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28" y="3336613"/>
            <a:ext cx="573485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CFB1-E800-464B-A721-66A65A8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BDF8-F127-49E2-8136-BBBAF231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implementasi</a:t>
            </a:r>
            <a:r>
              <a:rPr lang="en-US" dirty="0"/>
              <a:t> RBT Might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r>
              <a:rPr lang="id-ID" dirty="0" err="1"/>
              <a:t>Liquid</a:t>
            </a:r>
            <a:r>
              <a:rPr lang="id-ID" dirty="0"/>
              <a:t> </a:t>
            </a:r>
            <a:r>
              <a:rPr lang="id-ID" dirty="0" err="1"/>
              <a:t>Haskell</a:t>
            </a:r>
            <a:r>
              <a:rPr lang="id-ID" dirty="0"/>
              <a:t> dapat mempermudah dan mempersingkat beberapa bagian dari verifikasi dengan melakukan </a:t>
            </a:r>
            <a:r>
              <a:rPr lang="id-ID" dirty="0" err="1"/>
              <a:t>otomasi</a:t>
            </a:r>
            <a:r>
              <a:rPr lang="id-ID" dirty="0"/>
              <a:t> terhadap bagian-bagian tersebut. Namun, keterbatasan </a:t>
            </a:r>
            <a:r>
              <a:rPr lang="id-ID" dirty="0" err="1"/>
              <a:t>syntax</a:t>
            </a:r>
            <a:r>
              <a:rPr lang="id-ID" dirty="0"/>
              <a:t> dari </a:t>
            </a:r>
            <a:r>
              <a:rPr lang="id-ID" dirty="0" err="1"/>
              <a:t>Liquid</a:t>
            </a:r>
            <a:r>
              <a:rPr lang="id-ID" dirty="0"/>
              <a:t> </a:t>
            </a:r>
            <a:r>
              <a:rPr lang="id-ID" dirty="0" err="1"/>
              <a:t>Haskell</a:t>
            </a:r>
            <a:r>
              <a:rPr lang="id-ID" dirty="0"/>
              <a:t> masih mencegah penulisan verifikasi yang lebih kompleks untuk kebutuhan penulisan spesifikasi yang lebih rumit yang sangat dibutuhkan untuk memverifikasi sumber kode yang digunakan dalam dunia nyata.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695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CFB1-E800-464B-A721-66A65A8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BDF8-F127-49E2-8136-BBBAF231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Percobaan verifikasi selanjutnya dapat dilakukan pada beberapa </a:t>
            </a:r>
            <a:r>
              <a:rPr lang="id-ID" dirty="0" err="1"/>
              <a:t>library</a:t>
            </a:r>
            <a:r>
              <a:rPr lang="id-ID" dirty="0"/>
              <a:t> resmi yang dimiliki oleh </a:t>
            </a:r>
            <a:r>
              <a:rPr lang="id-ID" dirty="0" err="1"/>
              <a:t>Haskell</a:t>
            </a:r>
            <a:r>
              <a:rPr lang="id-ID" dirty="0"/>
              <a:t> seperti </a:t>
            </a:r>
            <a:r>
              <a:rPr lang="id-ID" dirty="0" err="1"/>
              <a:t>IntMap</a:t>
            </a:r>
            <a:r>
              <a:rPr lang="id-ID" dirty="0"/>
              <a:t> yang sudah ditulis benar-benar secara fungsional. Hal ini akan mempermudah pemahaman dan akan membantu menjadi dasar untuk melakukan verifikasi terhadap sumber kode yang lebih kompleks.</a:t>
            </a:r>
          </a:p>
          <a:p>
            <a:r>
              <a:rPr lang="id-ID" dirty="0" err="1"/>
              <a:t>Liquid</a:t>
            </a:r>
            <a:r>
              <a:rPr lang="id-ID" dirty="0"/>
              <a:t> </a:t>
            </a:r>
            <a:r>
              <a:rPr lang="id-ID" dirty="0" err="1"/>
              <a:t>Haskell</a:t>
            </a:r>
            <a:r>
              <a:rPr lang="id-ID" dirty="0"/>
              <a:t> memiliki beberapa fitur tambahan yang tidak dibahas dalam studi ini seperti </a:t>
            </a:r>
            <a:r>
              <a:rPr lang="id-ID" dirty="0" err="1"/>
              <a:t>abstract</a:t>
            </a:r>
            <a:r>
              <a:rPr lang="id-ID" dirty="0"/>
              <a:t> </a:t>
            </a:r>
            <a:r>
              <a:rPr lang="id-ID" dirty="0" err="1"/>
              <a:t>refinements</a:t>
            </a:r>
            <a:r>
              <a:rPr lang="id-ID" dirty="0"/>
              <a:t> atau </a:t>
            </a:r>
            <a:r>
              <a:rPr lang="id-ID" dirty="0" err="1"/>
              <a:t>reflection</a:t>
            </a:r>
            <a:r>
              <a:rPr lang="id-ID" dirty="0"/>
              <a:t>. Penggunaan dan pemahaman yang lebih paham terhadap fitur-fitur ini dapat membantu verifikasi yang lebih mendalam.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30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3F28-21F8-4DCE-B073-D7773E9A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D64B-315E-452B-9E5C-B2BC40F0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200" dirty="0"/>
              <a:t>Menggunakan </a:t>
            </a:r>
            <a:r>
              <a:rPr lang="id-ID" sz="3200" dirty="0" err="1"/>
              <a:t>Liquid</a:t>
            </a:r>
            <a:r>
              <a:rPr lang="id-ID" sz="3200" dirty="0"/>
              <a:t> </a:t>
            </a:r>
            <a:r>
              <a:rPr lang="id-ID" sz="3200" dirty="0" err="1"/>
              <a:t>Haskell</a:t>
            </a:r>
            <a:r>
              <a:rPr lang="id-ID" sz="3200" dirty="0"/>
              <a:t> untuk memverifikasi program penghapusan Red-Black Tree oleh </a:t>
            </a:r>
            <a:r>
              <a:rPr lang="id-ID" sz="3200" dirty="0" err="1"/>
              <a:t>Matt</a:t>
            </a:r>
            <a:r>
              <a:rPr lang="id-ID" sz="3200" dirty="0"/>
              <a:t> </a:t>
            </a:r>
            <a:r>
              <a:rPr lang="id-ID" sz="3200" dirty="0" err="1"/>
              <a:t>Might</a:t>
            </a:r>
            <a:endParaRPr lang="id-ID" sz="3200" dirty="0"/>
          </a:p>
          <a:p>
            <a:endParaRPr lang="en-US" sz="3200" dirty="0"/>
          </a:p>
          <a:p>
            <a:r>
              <a:rPr lang="id-ID" sz="3200" dirty="0"/>
              <a:t>Menganalisis kemampuan </a:t>
            </a:r>
            <a:r>
              <a:rPr lang="id-ID" sz="3200" dirty="0" err="1"/>
              <a:t>Liquid</a:t>
            </a:r>
            <a:r>
              <a:rPr lang="id-ID" sz="3200" dirty="0"/>
              <a:t> </a:t>
            </a:r>
            <a:r>
              <a:rPr lang="id-ID" sz="3200" dirty="0" err="1"/>
              <a:t>Haskell</a:t>
            </a:r>
            <a:r>
              <a:rPr lang="id-ID" sz="3200" dirty="0"/>
              <a:t> untuk memverifikasi sebuah kode yang berasal dari dunia nyata tanpa modifikasi dan mengidentifikasi kekurangan </a:t>
            </a:r>
            <a:r>
              <a:rPr lang="id-ID" sz="3200" dirty="0" err="1"/>
              <a:t>Liquid</a:t>
            </a:r>
            <a:r>
              <a:rPr lang="id-ID" sz="3200" dirty="0"/>
              <a:t> </a:t>
            </a:r>
            <a:r>
              <a:rPr lang="id-ID" sz="3200" dirty="0" err="1"/>
              <a:t>Haskell</a:t>
            </a:r>
            <a:r>
              <a:rPr lang="id-ID" sz="3200" dirty="0"/>
              <a:t> jika hal itu tidak mampu dilakukan. </a:t>
            </a: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78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3C54-8B9A-43BD-81CB-BF8413D7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A8F9-6A03-48BC-BB6B-9C0B43BF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CEF53-C0F3-4338-9018-183581A8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" y="2194560"/>
            <a:ext cx="11220823" cy="32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6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0F9-6AE6-4D47-AED2-F001C12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6B9-FE8A-4901-B095-37C15198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0400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{nama variabel : tipe | kondisi}</a:t>
            </a:r>
            <a:endParaRPr lang="id-ID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9563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0F9-6AE6-4D47-AED2-F001C12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Haskell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6B9-FE8A-4901-B095-37C15198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10" y="2788537"/>
            <a:ext cx="1005518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{-@ </a:t>
            </a: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inverse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:: {</a:t>
            </a: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x:Int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x &gt; 0} -&gt; {</a:t>
            </a: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v:Int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v &lt; 0} @-}</a:t>
            </a:r>
          </a:p>
          <a:p>
            <a:pPr marL="0" indent="0">
              <a:buNone/>
            </a:pP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inverse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:: Int -&gt; Int</a:t>
            </a:r>
          </a:p>
          <a:p>
            <a:pPr marL="0" indent="0">
              <a:buNone/>
            </a:pPr>
            <a:r>
              <a:rPr lang="id-ID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inverse</a:t>
            </a:r>
            <a:r>
              <a:rPr lang="id-ID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x = x * (-1) </a:t>
            </a:r>
          </a:p>
        </p:txBody>
      </p:sp>
    </p:spTree>
    <p:extLst>
      <p:ext uri="{BB962C8B-B14F-4D97-AF65-F5344CB8AC3E}">
        <p14:creationId xmlns:p14="http://schemas.microsoft.com/office/powerpoint/2010/main" val="41011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2E6-5806-443F-B3C0-A411F09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Merah-</a:t>
            </a:r>
            <a:r>
              <a:rPr lang="en-US" dirty="0" err="1"/>
              <a:t>Hitam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94C7D-1082-4976-BFB1-7F705B45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232562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4789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2E6-5806-443F-B3C0-A411F09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Merah-</a:t>
            </a:r>
            <a:r>
              <a:rPr lang="en-US" dirty="0" err="1"/>
              <a:t>Hitam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94C7D-1082-4976-BFB1-7F705B45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3125" y="2232562"/>
            <a:ext cx="5365750" cy="4024312"/>
          </a:xfrm>
        </p:spPr>
      </p:pic>
    </p:spTree>
    <p:extLst>
      <p:ext uri="{BB962C8B-B14F-4D97-AF65-F5344CB8AC3E}">
        <p14:creationId xmlns:p14="http://schemas.microsoft.com/office/powerpoint/2010/main" val="379530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FD-360B-467C-AF80-64F1FF1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D66-F5E0-4B9D-B2A8-19865028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Exception/Error</a:t>
            </a: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RBT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Fungsi</a:t>
            </a:r>
            <a:r>
              <a:rPr lang="en-US" dirty="0"/>
              <a:t> Lain</a:t>
            </a:r>
          </a:p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Utama</a:t>
            </a:r>
          </a:p>
          <a:p>
            <a:r>
              <a:rPr lang="fi-FI" dirty="0"/>
              <a:t>Normalisasi Seluruh Warna pada Pohon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28493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191</TotalTime>
  <Words>608</Words>
  <Application>Microsoft Office PowerPoint</Application>
  <PresentationFormat>Widescreen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Courier New</vt:lpstr>
      <vt:lpstr>Times New Roman</vt:lpstr>
      <vt:lpstr>Vapor Trail</vt:lpstr>
      <vt:lpstr>VERIFIKASI ALGORITMA PENGHAPUSAN POHON MERAH-HITAM MIGHT MENGGUNAKAN LIQUID HASKELL</vt:lpstr>
      <vt:lpstr>Latar Belakang</vt:lpstr>
      <vt:lpstr>Tujuan</vt:lpstr>
      <vt:lpstr>Liquid Haskell</vt:lpstr>
      <vt:lpstr>Liquid Haskell</vt:lpstr>
      <vt:lpstr>Liquid Haskell</vt:lpstr>
      <vt:lpstr>Pohon Merah-Hitam</vt:lpstr>
      <vt:lpstr>Pohon Merah-Hitam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Analisa Spesifikasi Kebutuhan</vt:lpstr>
      <vt:lpstr>Rencana pelaksanaan verifikasi</vt:lpstr>
      <vt:lpstr>Implementasi spesifikasi</vt:lpstr>
      <vt:lpstr>Implementasi spesifikasi</vt:lpstr>
      <vt:lpstr>Hasil verifikasi dan analisis</vt:lpstr>
      <vt:lpstr>Modifikasi Program untuk Memenuhi Verifikasi</vt:lpstr>
      <vt:lpstr>Modifikasi Program untuk Memenuhi Verifikasi</vt:lpstr>
      <vt:lpstr>Modifikasi Program untuk Memenuhi Verifikasi</vt:lpstr>
      <vt:lpstr>Modifikasi Program untuk Memenuhi Verifikasi</vt:lpstr>
      <vt:lpstr>Kesimpulan dan saran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Hafizh Afkar Makmur</dc:creator>
  <cp:lastModifiedBy>Hafizh Afkar Makmur</cp:lastModifiedBy>
  <cp:revision>13</cp:revision>
  <dcterms:created xsi:type="dcterms:W3CDTF">2021-07-16T03:05:32Z</dcterms:created>
  <dcterms:modified xsi:type="dcterms:W3CDTF">2021-07-16T06:17:18Z</dcterms:modified>
</cp:coreProperties>
</file>