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91" r:id="rId8"/>
    <p:sldId id="261" r:id="rId9"/>
    <p:sldId id="265" r:id="rId10"/>
    <p:sldId id="292" r:id="rId11"/>
    <p:sldId id="263" r:id="rId12"/>
    <p:sldId id="267" r:id="rId13"/>
    <p:sldId id="268" r:id="rId14"/>
    <p:sldId id="272" r:id="rId15"/>
    <p:sldId id="273" r:id="rId16"/>
    <p:sldId id="269" r:id="rId17"/>
    <p:sldId id="274" r:id="rId18"/>
    <p:sldId id="270" r:id="rId19"/>
    <p:sldId id="271" r:id="rId20"/>
    <p:sldId id="275" r:id="rId21"/>
    <p:sldId id="276" r:id="rId22"/>
    <p:sldId id="293" r:id="rId23"/>
    <p:sldId id="295" r:id="rId24"/>
    <p:sldId id="296" r:id="rId25"/>
    <p:sldId id="297" r:id="rId26"/>
    <p:sldId id="298" r:id="rId27"/>
    <p:sldId id="299" r:id="rId28"/>
    <p:sldId id="300" r:id="rId29"/>
    <p:sldId id="277" r:id="rId30"/>
    <p:sldId id="294" r:id="rId31"/>
    <p:sldId id="301" r:id="rId32"/>
    <p:sldId id="302" r:id="rId33"/>
    <p:sldId id="303" r:id="rId34"/>
    <p:sldId id="304" r:id="rId35"/>
    <p:sldId id="305" r:id="rId36"/>
    <p:sldId id="306" r:id="rId37"/>
    <p:sldId id="278" r:id="rId38"/>
    <p:sldId id="279" r:id="rId39"/>
    <p:sldId id="288" r:id="rId40"/>
    <p:sldId id="280" r:id="rId41"/>
    <p:sldId id="286" r:id="rId42"/>
    <p:sldId id="289" r:id="rId43"/>
    <p:sldId id="287" r:id="rId44"/>
    <p:sldId id="281" r:id="rId45"/>
    <p:sldId id="290" r:id="rId46"/>
    <p:sldId id="283" r:id="rId47"/>
    <p:sldId id="28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562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823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65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94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78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526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94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623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5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43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06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880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518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51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367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81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384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7C71-5F94-4F45-A5D2-144565680AF4}" type="datetimeFigureOut">
              <a:rPr lang="id-ID" smtClean="0"/>
              <a:t>25/07/2021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3507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iquid-demo.programming.systems/index.html" TargetMode="External"/><Relationship Id="rId2" Type="http://schemas.openxmlformats.org/officeDocument/2006/relationships/hyperlink" Target="http://goto.ucsd.edu:8090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BC52-3704-4EA4-8AEB-A960625BB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4000" b="1" dirty="0"/>
              <a:t>VERIFIKASI ALGORITMA PENGHAPUSAN POHON MERAH-HITAM MIGHT MENGGUNAKAN LIQUID HASKELL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C2CEF-DCA6-4108-AE43-9F2FEE8A3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08720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Sidang</a:t>
            </a:r>
            <a:r>
              <a:rPr lang="en-US" dirty="0"/>
              <a:t> TA II Hafizh Afkar Makmur</a:t>
            </a:r>
          </a:p>
          <a:p>
            <a:r>
              <a:rPr lang="en-US" dirty="0"/>
              <a:t>13514062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500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12E6-5806-443F-B3C0-A411F09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Merah-</a:t>
            </a:r>
            <a:r>
              <a:rPr lang="en-US" dirty="0" err="1"/>
              <a:t>Hitam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C4119-6822-406C-8F29-E9680792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Aplikasi</a:t>
            </a:r>
            <a:r>
              <a:rPr lang="en-US" sz="3200" b="1" dirty="0"/>
              <a:t> </a:t>
            </a:r>
            <a:r>
              <a:rPr lang="en-US" sz="3200" b="1" dirty="0" err="1"/>
              <a:t>Pohon</a:t>
            </a:r>
            <a:r>
              <a:rPr lang="en-US" sz="3200" b="1" dirty="0"/>
              <a:t> Merah-</a:t>
            </a:r>
            <a:r>
              <a:rPr lang="en-US" sz="3200" b="1" dirty="0" err="1"/>
              <a:t>Hitam</a:t>
            </a:r>
            <a:endParaRPr lang="en-US" sz="3200" b="1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2800" dirty="0"/>
              <a:t>I</a:t>
            </a:r>
            <a:r>
              <a:rPr lang="id-ID" sz="2800" dirty="0" err="1"/>
              <a:t>mplementasi</a:t>
            </a:r>
            <a:r>
              <a:rPr lang="id-ID" sz="2800" dirty="0"/>
              <a:t> fungsi </a:t>
            </a:r>
            <a:r>
              <a:rPr lang="id-ID" sz="2800" b="1" dirty="0" err="1"/>
              <a:t>TreeSet</a:t>
            </a:r>
            <a:r>
              <a:rPr lang="id-ID" sz="2800" dirty="0"/>
              <a:t>, </a:t>
            </a:r>
            <a:r>
              <a:rPr lang="id-ID" sz="2800" b="1" dirty="0" err="1"/>
              <a:t>TreeMap</a:t>
            </a:r>
            <a:r>
              <a:rPr lang="id-ID" sz="2800" dirty="0"/>
              <a:t>, dan </a:t>
            </a:r>
            <a:r>
              <a:rPr lang="id-ID" sz="2800" b="1" dirty="0" err="1"/>
              <a:t>HashMap</a:t>
            </a:r>
            <a:r>
              <a:rPr lang="id-ID" sz="2800" dirty="0"/>
              <a:t> pada Java </a:t>
            </a:r>
            <a:r>
              <a:rPr lang="id-ID" sz="2800" dirty="0" err="1"/>
              <a:t>Collections</a:t>
            </a:r>
            <a:r>
              <a:rPr lang="id-ID" sz="2800" dirty="0"/>
              <a:t> </a:t>
            </a:r>
            <a:r>
              <a:rPr lang="id-ID" sz="2800" dirty="0" err="1"/>
              <a:t>Library</a:t>
            </a:r>
            <a:r>
              <a:rPr lang="id-ID" sz="2800" dirty="0"/>
              <a:t> </a:t>
            </a:r>
            <a:endParaRPr lang="en-US" sz="2800" dirty="0"/>
          </a:p>
          <a:p>
            <a:r>
              <a:rPr lang="en-US" sz="2800" dirty="0"/>
              <a:t>O</a:t>
            </a:r>
            <a:r>
              <a:rPr lang="id-ID" sz="2800" dirty="0" err="1"/>
              <a:t>perasi</a:t>
            </a:r>
            <a:r>
              <a:rPr lang="id-ID" sz="2800" dirty="0"/>
              <a:t> </a:t>
            </a:r>
            <a:r>
              <a:rPr lang="id-ID" sz="2800" b="1" dirty="0" err="1"/>
              <a:t>mmap</a:t>
            </a:r>
            <a:r>
              <a:rPr lang="id-ID" sz="2800" dirty="0"/>
              <a:t> dan </a:t>
            </a:r>
            <a:r>
              <a:rPr lang="id-ID" sz="2800" b="1" dirty="0" err="1"/>
              <a:t>mummap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Linux</a:t>
            </a:r>
          </a:p>
          <a:p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bidang</a:t>
            </a:r>
            <a:r>
              <a:rPr lang="en-US" sz="2800" dirty="0"/>
              <a:t> lain </a:t>
            </a:r>
            <a:r>
              <a:rPr lang="en-US" sz="2800" dirty="0" err="1"/>
              <a:t>seperti</a:t>
            </a:r>
            <a:r>
              <a:rPr lang="en-US" sz="2800" dirty="0"/>
              <a:t> k-means clustering, geometric range searching, </a:t>
            </a:r>
            <a:r>
              <a:rPr lang="en-US" sz="2800" dirty="0" err="1"/>
              <a:t>serta</a:t>
            </a:r>
            <a:r>
              <a:rPr lang="en-US" sz="2800" dirty="0"/>
              <a:t> text-mining.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8437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Exception/Error</a:t>
            </a:r>
          </a:p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RBT</a:t>
            </a:r>
          </a:p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Fungsi</a:t>
            </a:r>
            <a:r>
              <a:rPr lang="en-US" dirty="0"/>
              <a:t> Lain</a:t>
            </a:r>
          </a:p>
          <a:p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Utama</a:t>
            </a:r>
          </a:p>
          <a:p>
            <a:r>
              <a:rPr lang="fi-FI" dirty="0"/>
              <a:t>Normalisasi Seluruh Warna pada Pohon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284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Penanganan</a:t>
            </a:r>
            <a:r>
              <a:rPr lang="en-US" b="1" dirty="0"/>
              <a:t> Exception/Error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8CB1C-65FD-47CE-8DF1-CED9A5EFC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31" y="2842627"/>
            <a:ext cx="5290737" cy="35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3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Exception/Error</a:t>
            </a:r>
          </a:p>
          <a:p>
            <a:r>
              <a:rPr lang="en-US" b="1" dirty="0" err="1"/>
              <a:t>Tiga</a:t>
            </a:r>
            <a:r>
              <a:rPr lang="en-US" b="1" dirty="0"/>
              <a:t> </a:t>
            </a:r>
            <a:r>
              <a:rPr lang="en-US" b="1" dirty="0" err="1"/>
              <a:t>Properti</a:t>
            </a:r>
            <a:r>
              <a:rPr lang="en-US" b="1" dirty="0"/>
              <a:t> RBT</a:t>
            </a:r>
          </a:p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Fungsi</a:t>
            </a:r>
            <a:r>
              <a:rPr lang="en-US" dirty="0"/>
              <a:t> Lain</a:t>
            </a:r>
          </a:p>
          <a:p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Utama</a:t>
            </a:r>
          </a:p>
          <a:p>
            <a:r>
              <a:rPr lang="fi-FI" dirty="0"/>
              <a:t>Normalisasi Seluruh Warna pada Pohon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152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54" y="1846087"/>
            <a:ext cx="10820400" cy="4024125"/>
          </a:xfrm>
        </p:spPr>
        <p:txBody>
          <a:bodyPr/>
          <a:lstStyle/>
          <a:p>
            <a:r>
              <a:rPr lang="en-US" b="1" dirty="0" err="1"/>
              <a:t>Tiga</a:t>
            </a:r>
            <a:r>
              <a:rPr lang="en-US" b="1" dirty="0"/>
              <a:t> </a:t>
            </a:r>
            <a:r>
              <a:rPr lang="en-US" b="1" dirty="0" err="1"/>
              <a:t>Properti</a:t>
            </a:r>
            <a:r>
              <a:rPr lang="en-US" b="1" dirty="0"/>
              <a:t> RBT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F0B2B-F2CD-4363-B64D-8E394E31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71" y="2800609"/>
            <a:ext cx="5811061" cy="2915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9ADD2-81C1-4FB3-AB79-F62D8F62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6" y="2428264"/>
            <a:ext cx="5335017" cy="39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6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Tiga</a:t>
            </a:r>
            <a:r>
              <a:rPr lang="en-US" b="1" dirty="0"/>
              <a:t> </a:t>
            </a:r>
            <a:r>
              <a:rPr lang="en-US" b="1" dirty="0" err="1"/>
              <a:t>Properti</a:t>
            </a:r>
            <a:r>
              <a:rPr lang="en-US" b="1" dirty="0"/>
              <a:t> RBT</a:t>
            </a:r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64606E-C4FF-4275-B149-75A91C194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" y="3066996"/>
            <a:ext cx="6472999" cy="2457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41370-322A-4199-B290-2F34746E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794" y="3066996"/>
            <a:ext cx="4867555" cy="22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Exception/Error</a:t>
            </a:r>
          </a:p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RBT</a:t>
            </a:r>
          </a:p>
          <a:p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yang </a:t>
            </a:r>
            <a:r>
              <a:rPr lang="en-US" b="1" dirty="0" err="1"/>
              <a:t>digunakan</a:t>
            </a:r>
            <a:r>
              <a:rPr lang="en-US" b="1" dirty="0"/>
              <a:t> oleh </a:t>
            </a:r>
            <a:r>
              <a:rPr lang="en-US" b="1" dirty="0" err="1"/>
              <a:t>Fungsi</a:t>
            </a:r>
            <a:r>
              <a:rPr lang="en-US" b="1" dirty="0"/>
              <a:t> Lain</a:t>
            </a:r>
          </a:p>
          <a:p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Utama</a:t>
            </a:r>
          </a:p>
          <a:p>
            <a:r>
              <a:rPr lang="fi-FI" dirty="0"/>
              <a:t>Normalisasi Seluruh Warna pada Pohon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16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yang </a:t>
            </a:r>
            <a:r>
              <a:rPr lang="en-US" b="1" dirty="0" err="1"/>
              <a:t>digunakan</a:t>
            </a:r>
            <a:r>
              <a:rPr lang="en-US" b="1" dirty="0"/>
              <a:t> oleh </a:t>
            </a:r>
            <a:r>
              <a:rPr lang="en-US" b="1" dirty="0" err="1"/>
              <a:t>Fungsi</a:t>
            </a:r>
            <a:r>
              <a:rPr lang="en-US" b="1" dirty="0"/>
              <a:t> Lain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9E73-3903-4D0F-9BF8-77E1CD1B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17" y="3141653"/>
            <a:ext cx="8505166" cy="26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Exception/Error</a:t>
            </a:r>
          </a:p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RBT</a:t>
            </a:r>
          </a:p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Fungsi</a:t>
            </a:r>
            <a:r>
              <a:rPr lang="en-US" dirty="0"/>
              <a:t> Lain</a:t>
            </a:r>
          </a:p>
          <a:p>
            <a:r>
              <a:rPr lang="en-US" b="1" dirty="0" err="1"/>
              <a:t>Pembuktian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Utama</a:t>
            </a:r>
          </a:p>
          <a:p>
            <a:r>
              <a:rPr lang="fi-FI" dirty="0"/>
              <a:t>Normalisasi Seluruh Warna pada Pohon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670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Exception/Error</a:t>
            </a:r>
          </a:p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RBT</a:t>
            </a:r>
          </a:p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Fungsi</a:t>
            </a:r>
            <a:r>
              <a:rPr lang="en-US" dirty="0"/>
              <a:t> Lain</a:t>
            </a:r>
          </a:p>
          <a:p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Utama</a:t>
            </a:r>
          </a:p>
          <a:p>
            <a:r>
              <a:rPr lang="fi-FI" b="1" dirty="0"/>
              <a:t>Normalisasi Seluruh Warna pada Pohon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19548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50BD-E2E2-4BEC-981A-23B93281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D3B6-3564-4DD1-80D0-CBA7CE74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800" dirty="0"/>
              <a:t>Banyaknya </a:t>
            </a:r>
            <a:r>
              <a:rPr lang="id-ID" sz="2800" dirty="0" err="1"/>
              <a:t>bug</a:t>
            </a:r>
            <a:r>
              <a:rPr lang="id-ID" sz="2800" dirty="0"/>
              <a:t> pada program bisa diatasi dengan Metode Formal</a:t>
            </a:r>
          </a:p>
          <a:p>
            <a:endParaRPr lang="id-ID" sz="2800" dirty="0"/>
          </a:p>
          <a:p>
            <a:r>
              <a:rPr lang="id-ID" sz="2800" dirty="0"/>
              <a:t>Metode Formal bisa dilakukan dengan otomatis dan tanpa modifikasi program dengan menggunakan </a:t>
            </a:r>
            <a:r>
              <a:rPr lang="id-ID" sz="2800" dirty="0" err="1"/>
              <a:t>Liquid</a:t>
            </a:r>
            <a:r>
              <a:rPr lang="id-ID" sz="2800" dirty="0"/>
              <a:t> </a:t>
            </a:r>
            <a:r>
              <a:rPr lang="id-ID" sz="2800" dirty="0" err="1"/>
              <a:t>Haskell</a:t>
            </a:r>
            <a:endParaRPr lang="id-ID" sz="2800" dirty="0"/>
          </a:p>
          <a:p>
            <a:endParaRPr lang="id-ID" sz="2800" dirty="0"/>
          </a:p>
          <a:p>
            <a:r>
              <a:rPr lang="id-ID" sz="2800" dirty="0"/>
              <a:t>Salah satu algoritma yang mudah untuk diuji menggunakan metode formal adalah algoritma untuk struktur data fungsional seperti Red-Black Tree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26332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Rencana</a:t>
            </a:r>
            <a:r>
              <a:rPr lang="en-US" sz="3600" dirty="0"/>
              <a:t> </a:t>
            </a:r>
            <a:r>
              <a:rPr lang="en-US" sz="3600" dirty="0" err="1"/>
              <a:t>pelaksanaan</a:t>
            </a:r>
            <a:r>
              <a:rPr lang="en-US" sz="3600" dirty="0"/>
              <a:t> </a:t>
            </a:r>
            <a:r>
              <a:rPr lang="en-US" sz="3600" dirty="0" err="1"/>
              <a:t>verifikasi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liquid</a:t>
            </a:r>
            <a:r>
              <a:rPr lang="id-ID" sz="4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&lt;nama dan lokasi </a:t>
            </a:r>
            <a:r>
              <a:rPr lang="id-ID" sz="4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id-ID" sz="4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en-US" sz="40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40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hlinkClick r:id="rId2"/>
            </a:endParaRPr>
          </a:p>
          <a:p>
            <a:r>
              <a:rPr lang="id-ID" sz="4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http://goto.ucsd.edu:8090/index.html</a:t>
            </a:r>
            <a:r>
              <a:rPr lang="id-ID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atau </a:t>
            </a:r>
            <a:r>
              <a:rPr lang="id-ID" sz="4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https://liquid-demo.programming.systems/index.html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2546678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Fungsi-fungsi</a:t>
            </a:r>
            <a:r>
              <a:rPr lang="en-US" sz="2400" b="1" dirty="0"/>
              <a:t> </a:t>
            </a:r>
            <a:r>
              <a:rPr lang="en-US" sz="2400" b="1" dirty="0" err="1"/>
              <a:t>Pembantu</a:t>
            </a:r>
            <a:endParaRPr lang="en-US" sz="2400" b="1" dirty="0"/>
          </a:p>
          <a:p>
            <a:r>
              <a:rPr lang="en-US" sz="2400" dirty="0" err="1"/>
              <a:t>Spesifikasi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0232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Fungsi-fungsi</a:t>
            </a:r>
            <a:r>
              <a:rPr lang="en-US" sz="2400" b="1" dirty="0"/>
              <a:t> </a:t>
            </a:r>
            <a:r>
              <a:rPr lang="en-US" sz="2400" b="1" dirty="0" err="1"/>
              <a:t>Pembantu</a:t>
            </a:r>
            <a:r>
              <a:rPr lang="en-US" sz="2400" b="1" dirty="0"/>
              <a:t> – </a:t>
            </a:r>
            <a:r>
              <a:rPr lang="en-US" sz="2400" b="1" dirty="0" err="1"/>
              <a:t>Predikat</a:t>
            </a:r>
            <a:r>
              <a:rPr lang="en-US" sz="2400" b="1" dirty="0"/>
              <a:t> </a:t>
            </a:r>
            <a:r>
              <a:rPr lang="en-US" sz="2400" b="1" dirty="0" err="1"/>
              <a:t>Pengecek</a:t>
            </a:r>
            <a:r>
              <a:rPr lang="en-US" sz="2400" b="1" dirty="0"/>
              <a:t> </a:t>
            </a:r>
            <a:r>
              <a:rPr lang="en-US" sz="2400" b="1" dirty="0" err="1"/>
              <a:t>Pohon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18BD4-F992-4DF1-A154-3B7221C8F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49" y="3341187"/>
            <a:ext cx="3496163" cy="176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39874-C4E4-4237-B4A7-E5591A261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22" y="3341187"/>
            <a:ext cx="396295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27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Fungsi-fungsi</a:t>
            </a:r>
            <a:r>
              <a:rPr lang="en-US" sz="2400" b="1" dirty="0"/>
              <a:t> </a:t>
            </a:r>
            <a:r>
              <a:rPr lang="en-US" sz="2400" b="1" dirty="0" err="1"/>
              <a:t>Pembantu</a:t>
            </a:r>
            <a:r>
              <a:rPr lang="en-US" sz="2400" b="1" dirty="0"/>
              <a:t> – </a:t>
            </a:r>
            <a:r>
              <a:rPr lang="en-US" sz="2400" b="1" dirty="0" err="1"/>
              <a:t>Predikat</a:t>
            </a:r>
            <a:r>
              <a:rPr lang="en-US" sz="2400" b="1" dirty="0"/>
              <a:t> </a:t>
            </a:r>
            <a:r>
              <a:rPr lang="en-US" sz="2400" b="1" dirty="0" err="1"/>
              <a:t>Pengecek</a:t>
            </a:r>
            <a:r>
              <a:rPr lang="en-US" sz="2400" b="1" dirty="0"/>
              <a:t> </a:t>
            </a:r>
            <a:r>
              <a:rPr lang="en-US" sz="2400" b="1" dirty="0" err="1"/>
              <a:t>Pohon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71BAB-39FA-470F-9426-80EFB3CCF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47" y="2995223"/>
            <a:ext cx="3381847" cy="1743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BA9650-FB56-4265-87C8-B0C8696D4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02" y="3223855"/>
            <a:ext cx="3905795" cy="1286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17B05C-303D-40E8-B6AB-13FEBC0F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47" y="5047634"/>
            <a:ext cx="294363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Fungsi-fungsi</a:t>
            </a:r>
            <a:r>
              <a:rPr lang="en-US" sz="2400" b="1" dirty="0"/>
              <a:t> </a:t>
            </a:r>
            <a:r>
              <a:rPr lang="en-US" sz="2400" b="1" dirty="0" err="1"/>
              <a:t>Pembantu</a:t>
            </a:r>
            <a:r>
              <a:rPr lang="en-US" sz="2400" b="1" dirty="0"/>
              <a:t> – </a:t>
            </a:r>
            <a:r>
              <a:rPr lang="en-US" sz="2400" b="1" dirty="0" err="1"/>
              <a:t>Predikat</a:t>
            </a:r>
            <a:r>
              <a:rPr lang="en-US" sz="2400" b="1" dirty="0"/>
              <a:t> </a:t>
            </a:r>
            <a:r>
              <a:rPr lang="en-US" sz="2400" b="1" dirty="0" err="1"/>
              <a:t>Pengecek</a:t>
            </a:r>
            <a:r>
              <a:rPr lang="en-US" sz="2400" b="1" dirty="0"/>
              <a:t> </a:t>
            </a:r>
            <a:r>
              <a:rPr lang="en-US" sz="2400" b="1" dirty="0" err="1"/>
              <a:t>Pohon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66EE1-626C-417D-AB8A-6AECDBEEF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21" y="2738652"/>
            <a:ext cx="6197958" cy="207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C3007-D410-48F5-8E94-1F25AB40C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74" y="5029785"/>
            <a:ext cx="7878651" cy="1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92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Fungsi-fungsi</a:t>
            </a:r>
            <a:r>
              <a:rPr lang="en-US" sz="2400" b="1" dirty="0"/>
              <a:t> </a:t>
            </a:r>
            <a:r>
              <a:rPr lang="en-US" sz="2400" b="1" dirty="0" err="1"/>
              <a:t>Pembantu</a:t>
            </a:r>
            <a:r>
              <a:rPr lang="en-US" sz="2400" b="1" dirty="0"/>
              <a:t> – </a:t>
            </a:r>
            <a:r>
              <a:rPr lang="en-US" sz="2400" b="1" dirty="0" err="1"/>
              <a:t>Properti-Properti</a:t>
            </a:r>
            <a:r>
              <a:rPr lang="en-US" sz="2400" b="1" dirty="0"/>
              <a:t> RBT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438E7-6544-41F0-9D1B-0E1F0BBC4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8" y="2849536"/>
            <a:ext cx="4528899" cy="3369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C6EF6-2C63-4E62-B2E1-5E312DDBB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12" y="2939724"/>
            <a:ext cx="6498033" cy="327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75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Fungsi-fungsi</a:t>
            </a:r>
            <a:r>
              <a:rPr lang="en-US" sz="2400" b="1" dirty="0"/>
              <a:t> </a:t>
            </a:r>
            <a:r>
              <a:rPr lang="en-US" sz="2400" b="1" dirty="0" err="1"/>
              <a:t>Pembantu</a:t>
            </a:r>
            <a:r>
              <a:rPr lang="en-US" sz="2400" b="1" dirty="0"/>
              <a:t> – </a:t>
            </a:r>
            <a:r>
              <a:rPr lang="en-US" sz="2400" b="1" dirty="0" err="1"/>
              <a:t>Properti-Properti</a:t>
            </a:r>
            <a:r>
              <a:rPr lang="en-US" sz="2400" b="1" dirty="0"/>
              <a:t> RBT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4BA9C-2E1E-4564-93D7-AD9C00A0E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0" y="3083944"/>
            <a:ext cx="5301859" cy="2659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DA134-0478-4C05-AD05-9FFA44038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33" y="2681481"/>
            <a:ext cx="5882657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72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Fungsi-fungsi</a:t>
            </a:r>
            <a:r>
              <a:rPr lang="en-US" sz="2400" b="1" dirty="0"/>
              <a:t> </a:t>
            </a:r>
            <a:r>
              <a:rPr lang="en-US" sz="2400" b="1" dirty="0" err="1"/>
              <a:t>Pembantu</a:t>
            </a:r>
            <a:r>
              <a:rPr lang="en-US" sz="2400" b="1" dirty="0"/>
              <a:t> – </a:t>
            </a:r>
            <a:r>
              <a:rPr lang="en-US" sz="2400" b="1" dirty="0" err="1"/>
              <a:t>Properti-Properti</a:t>
            </a:r>
            <a:r>
              <a:rPr lang="en-US" sz="2400" b="1" dirty="0"/>
              <a:t> RBT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74E5A0-C780-41B3-B19A-73C0B373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42" y="2870966"/>
            <a:ext cx="5287915" cy="375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Fungsi-fungsi</a:t>
            </a:r>
            <a:r>
              <a:rPr lang="en-US" sz="2400" b="1" dirty="0"/>
              <a:t> </a:t>
            </a:r>
            <a:r>
              <a:rPr lang="en-US" sz="2400" b="1" dirty="0" err="1"/>
              <a:t>Pembantu</a:t>
            </a:r>
            <a:r>
              <a:rPr lang="en-US" sz="2400" b="1" dirty="0"/>
              <a:t> – </a:t>
            </a:r>
            <a:r>
              <a:rPr lang="en-US" sz="2400" b="1" dirty="0" err="1"/>
              <a:t>Properti-Properti</a:t>
            </a:r>
            <a:r>
              <a:rPr lang="en-US" sz="2400" b="1" dirty="0"/>
              <a:t> RBT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9B3E9-8DB0-42A1-A0C4-F47778DD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40065"/>
            <a:ext cx="4296375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98E13-E9F8-4027-80C1-BD99EC830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1" y="3187802"/>
            <a:ext cx="4972744" cy="2591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31C06-6B03-4346-8AB5-F5A7763FE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44315"/>
            <a:ext cx="511563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Fungsi-fungsi</a:t>
            </a:r>
            <a:r>
              <a:rPr lang="en-US" sz="2400" dirty="0"/>
              <a:t> </a:t>
            </a:r>
            <a:r>
              <a:rPr lang="en-US" sz="2400" dirty="0" err="1"/>
              <a:t>Pembantu</a:t>
            </a:r>
            <a:endParaRPr lang="en-US" sz="2400" dirty="0"/>
          </a:p>
          <a:p>
            <a:r>
              <a:rPr lang="en-US" sz="2400" b="1" dirty="0" err="1"/>
              <a:t>Spesifikasi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Fungsi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109457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3F28-21F8-4DCE-B073-D7773E9A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D64B-315E-452B-9E5C-B2BC40F0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3200" dirty="0"/>
              <a:t>Menggunakan </a:t>
            </a:r>
            <a:r>
              <a:rPr lang="id-ID" sz="3200" dirty="0" err="1"/>
              <a:t>Liquid</a:t>
            </a:r>
            <a:r>
              <a:rPr lang="id-ID" sz="3200" dirty="0"/>
              <a:t> </a:t>
            </a:r>
            <a:r>
              <a:rPr lang="id-ID" sz="3200" dirty="0" err="1"/>
              <a:t>Haskell</a:t>
            </a:r>
            <a:r>
              <a:rPr lang="id-ID" sz="3200" dirty="0"/>
              <a:t> untuk memverifikasi program penghapusan Red-Black Tree oleh </a:t>
            </a:r>
            <a:r>
              <a:rPr lang="id-ID" sz="3200" dirty="0" err="1"/>
              <a:t>Matt</a:t>
            </a:r>
            <a:r>
              <a:rPr lang="id-ID" sz="3200" dirty="0"/>
              <a:t> </a:t>
            </a:r>
            <a:r>
              <a:rPr lang="id-ID" sz="3200" dirty="0" err="1"/>
              <a:t>Might</a:t>
            </a:r>
            <a:endParaRPr lang="id-ID" sz="3200" dirty="0"/>
          </a:p>
          <a:p>
            <a:endParaRPr lang="en-US" sz="3200" dirty="0"/>
          </a:p>
          <a:p>
            <a:r>
              <a:rPr lang="id-ID" sz="3200" dirty="0"/>
              <a:t>Menganalisis kemampuan </a:t>
            </a:r>
            <a:r>
              <a:rPr lang="id-ID" sz="3200" dirty="0" err="1"/>
              <a:t>Liquid</a:t>
            </a:r>
            <a:r>
              <a:rPr lang="id-ID" sz="3200" dirty="0"/>
              <a:t> </a:t>
            </a:r>
            <a:r>
              <a:rPr lang="id-ID" sz="3200" dirty="0" err="1"/>
              <a:t>Haskell</a:t>
            </a:r>
            <a:r>
              <a:rPr lang="id-ID" sz="3200" dirty="0"/>
              <a:t> untuk memverifikasi sebuah kode yang berasal dari dunia nyata tanpa modifikasi dan mengidentifikasi kekurangan </a:t>
            </a:r>
            <a:r>
              <a:rPr lang="id-ID" sz="3200" dirty="0" err="1"/>
              <a:t>Liquid</a:t>
            </a:r>
            <a:r>
              <a:rPr lang="id-ID" sz="3200" dirty="0"/>
              <a:t> </a:t>
            </a:r>
            <a:r>
              <a:rPr lang="id-ID" sz="3200" dirty="0" err="1"/>
              <a:t>Haskell</a:t>
            </a:r>
            <a:r>
              <a:rPr lang="id-ID" sz="3200" dirty="0"/>
              <a:t> jika hal itu tidak mampu dilakukan. </a:t>
            </a:r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57814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Spesifikasi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Fungsi</a:t>
            </a:r>
            <a:r>
              <a:rPr lang="en-US" sz="2400" b="1" dirty="0"/>
              <a:t> – </a:t>
            </a:r>
            <a:r>
              <a:rPr lang="en-US" sz="2400" b="1" dirty="0" err="1"/>
              <a:t>Fungsi</a:t>
            </a:r>
            <a:r>
              <a:rPr lang="en-US" sz="2400" b="1" dirty="0"/>
              <a:t> Insert</a:t>
            </a:r>
            <a:endParaRPr lang="id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FDC5A-F0EE-480A-B874-7115EC6ED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87" y="3651024"/>
            <a:ext cx="4163006" cy="187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31E8A-C108-45B7-B464-D7E86A8E2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1" y="3429000"/>
            <a:ext cx="7061313" cy="23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8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Spesifikasi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Fungsi</a:t>
            </a:r>
            <a:r>
              <a:rPr lang="en-US" sz="2400" b="1" dirty="0"/>
              <a:t> – </a:t>
            </a:r>
            <a:r>
              <a:rPr lang="en-US" sz="2400" b="1" dirty="0" err="1"/>
              <a:t>Fungsi</a:t>
            </a:r>
            <a:r>
              <a:rPr lang="en-US" sz="2400" b="1" dirty="0"/>
              <a:t> Insert</a:t>
            </a:r>
            <a:endParaRPr lang="id-ID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5C990-491B-4EFB-B1EB-CD388659B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867" y="3493395"/>
            <a:ext cx="6071315" cy="2092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684BAD-4BE9-44C7-B565-33EBF0832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8" y="2761478"/>
            <a:ext cx="5016067" cy="38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8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Spesifikasi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Fungsi</a:t>
            </a:r>
            <a:r>
              <a:rPr lang="en-US" sz="2400" b="1" dirty="0"/>
              <a:t> – </a:t>
            </a:r>
            <a:r>
              <a:rPr lang="en-US" sz="2400" b="1" dirty="0" err="1"/>
              <a:t>Fungsi</a:t>
            </a:r>
            <a:r>
              <a:rPr lang="en-US" sz="2400" b="1" dirty="0"/>
              <a:t> Delete</a:t>
            </a:r>
            <a:endParaRPr lang="id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E0BE4-8C76-4F86-8FE5-19844D71B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3" y="3016623"/>
            <a:ext cx="6858957" cy="3077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2664C4-C7AE-4526-96E5-F94F05AF8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57" y="3429000"/>
            <a:ext cx="417253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1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Spesifikasi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Fungsi</a:t>
            </a:r>
            <a:r>
              <a:rPr lang="en-US" sz="2400" b="1" dirty="0"/>
              <a:t> – </a:t>
            </a:r>
            <a:r>
              <a:rPr lang="en-US" sz="2400" b="1" dirty="0" err="1"/>
              <a:t>Fungsi</a:t>
            </a:r>
            <a:r>
              <a:rPr lang="en-US" sz="2400" b="1" dirty="0"/>
              <a:t> Delete</a:t>
            </a:r>
            <a:endParaRPr lang="id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E0BE4-8C76-4F86-8FE5-19844D71B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3" y="3016623"/>
            <a:ext cx="6858957" cy="3077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2664C4-C7AE-4526-96E5-F94F05AF8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57" y="3429000"/>
            <a:ext cx="417253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58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Spesifikasi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Fungsi</a:t>
            </a:r>
            <a:r>
              <a:rPr lang="en-US" sz="2400" b="1" dirty="0"/>
              <a:t> – </a:t>
            </a:r>
            <a:r>
              <a:rPr lang="en-US" sz="2400" b="1" dirty="0" err="1"/>
              <a:t>Fungsi</a:t>
            </a:r>
            <a:r>
              <a:rPr lang="en-US" sz="2400" b="1" dirty="0"/>
              <a:t> Delete</a:t>
            </a:r>
            <a:endParaRPr lang="id-ID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30336-DFFE-45C4-9669-10999247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58" y="4728433"/>
            <a:ext cx="6653019" cy="193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72A441-394F-400D-9AF5-60F323B36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2" y="2681183"/>
            <a:ext cx="4437727" cy="402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7F4968-8357-4837-875A-B12A9B7A5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20" y="2762816"/>
            <a:ext cx="5865694" cy="18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8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Spesifikasi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Fungsi</a:t>
            </a:r>
            <a:r>
              <a:rPr lang="en-US" sz="2400" b="1" dirty="0"/>
              <a:t> – </a:t>
            </a:r>
            <a:r>
              <a:rPr lang="en-US" sz="2400" b="1" dirty="0" err="1"/>
              <a:t>Fungsi</a:t>
            </a:r>
            <a:r>
              <a:rPr lang="en-US" sz="2400" b="1" dirty="0"/>
              <a:t> Delete</a:t>
            </a:r>
            <a:endParaRPr lang="id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CF46D-7847-4A75-9F4E-44832442A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46" y="2767569"/>
            <a:ext cx="7967708" cy="39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57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Spesifikasi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Fungsi</a:t>
            </a:r>
            <a:r>
              <a:rPr lang="en-US" sz="2400" b="1" dirty="0"/>
              <a:t> – </a:t>
            </a:r>
            <a:r>
              <a:rPr lang="en-US" sz="2400" b="1" dirty="0" err="1"/>
              <a:t>Fungsi</a:t>
            </a:r>
            <a:r>
              <a:rPr lang="en-US" sz="2400" b="1" dirty="0"/>
              <a:t> Delete</a:t>
            </a:r>
            <a:endParaRPr lang="id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CF46D-7847-4A75-9F4E-44832442A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6" y="3192038"/>
            <a:ext cx="5302067" cy="2616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40E85E-8F4D-4A54-91A1-4C42E252A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53" y="4693060"/>
            <a:ext cx="5300445" cy="1912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30E60B-AB22-4EC7-BF6B-301CDD019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40" y="2704530"/>
            <a:ext cx="6310273" cy="17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Hasil </a:t>
            </a:r>
            <a:r>
              <a:rPr lang="en-US" sz="3600" dirty="0" err="1"/>
              <a:t>verifikasi</a:t>
            </a:r>
            <a:r>
              <a:rPr lang="en-US" sz="3600" dirty="0"/>
              <a:t> dan </a:t>
            </a:r>
            <a:r>
              <a:rPr lang="en-US" sz="3600" dirty="0" err="1"/>
              <a:t>analisis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kecuali</a:t>
            </a:r>
            <a:r>
              <a:rPr lang="en-US" sz="2400" dirty="0"/>
              <a:t> pada 3 </a:t>
            </a:r>
            <a:r>
              <a:rPr lang="en-US" sz="2400" dirty="0" err="1"/>
              <a:t>tempat</a:t>
            </a:r>
            <a:r>
              <a:rPr lang="en-US" sz="2400" dirty="0"/>
              <a:t>:</a:t>
            </a:r>
          </a:p>
          <a:p>
            <a:r>
              <a:rPr lang="en-US" sz="2400" dirty="0"/>
              <a:t>Kode </a:t>
            </a:r>
            <a:r>
              <a:rPr lang="en-US" sz="2400" dirty="0" err="1"/>
              <a:t>QuickCheck</a:t>
            </a:r>
            <a:endParaRPr lang="en-US" sz="2400" dirty="0"/>
          </a:p>
          <a:p>
            <a:r>
              <a:rPr lang="en-US" sz="2400" dirty="0" err="1"/>
              <a:t>Properti</a:t>
            </a:r>
            <a:r>
              <a:rPr lang="en-US" sz="2400" dirty="0"/>
              <a:t> BST</a:t>
            </a:r>
          </a:p>
          <a:p>
            <a:r>
              <a:rPr lang="en-US" sz="2400" dirty="0"/>
              <a:t>Baris </a:t>
            </a:r>
            <a:r>
              <a:rPr lang="en-US" sz="2400" dirty="0" err="1"/>
              <a:t>terakhir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balance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706247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 err="1"/>
              <a:t>Hilangkan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b="1" dirty="0"/>
              <a:t> </a:t>
            </a:r>
            <a:r>
              <a:rPr lang="en-US" b="1" dirty="0" err="1"/>
              <a:t>QuickCheck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en-US" dirty="0" err="1"/>
              <a:t>Tukar</a:t>
            </a:r>
            <a:r>
              <a:rPr lang="en-US" dirty="0"/>
              <a:t> parameter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RBT</a:t>
            </a:r>
          </a:p>
          <a:p>
            <a:pPr marL="457200" indent="-457200">
              <a:buAutoNum type="arabicPeriod"/>
            </a:pPr>
            <a:r>
              <a:rPr lang="en-US" dirty="0" err="1"/>
              <a:t>Ubah</a:t>
            </a:r>
            <a:r>
              <a:rPr lang="en-US" dirty="0"/>
              <a:t> baris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balance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4586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6527"/>
            <a:ext cx="10820400" cy="48424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 err="1"/>
              <a:t>Hilangkan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b="1" dirty="0"/>
              <a:t> </a:t>
            </a:r>
            <a:r>
              <a:rPr lang="en-US" b="1" dirty="0" err="1"/>
              <a:t>QuickCheck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78EFB-3213-4DEE-8245-570388780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8" y="2145747"/>
            <a:ext cx="6154009" cy="451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28507-B95B-4BEC-804A-699A00855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49" y="2145747"/>
            <a:ext cx="546811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3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3C54-8B9A-43BD-81CB-BF8413D7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Haskell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A8F9-6A03-48BC-BB6B-9C0B43BF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CEF53-C0F3-4338-9018-183581A8E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8" y="2194560"/>
            <a:ext cx="11220823" cy="32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63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QuickCheck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b="1" dirty="0" err="1"/>
              <a:t>Tukar</a:t>
            </a:r>
            <a:r>
              <a:rPr lang="en-US" b="1" dirty="0"/>
              <a:t> parameter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pohon</a:t>
            </a:r>
            <a:r>
              <a:rPr lang="en-US" b="1" dirty="0"/>
              <a:t> RBT</a:t>
            </a:r>
          </a:p>
          <a:p>
            <a:pPr marL="457200" indent="-457200">
              <a:buAutoNum type="arabicPeriod"/>
            </a:pPr>
            <a:r>
              <a:rPr lang="en-US" dirty="0" err="1"/>
              <a:t>Ubah</a:t>
            </a:r>
            <a:r>
              <a:rPr lang="en-US" dirty="0"/>
              <a:t> baris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balance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2631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Tukar</a:t>
            </a:r>
            <a:r>
              <a:rPr lang="en-US" b="1" dirty="0"/>
              <a:t> parameter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pohon</a:t>
            </a:r>
            <a:r>
              <a:rPr lang="en-US" b="1" dirty="0"/>
              <a:t> RBT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D12C7-C25A-4D5E-A80B-15A3988A0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01204"/>
            <a:ext cx="4972744" cy="220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E0C2D-442A-4BBB-95CD-55BCF07BD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54" y="3463241"/>
            <a:ext cx="5468449" cy="20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5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B5E18F-630B-4041-A351-837CD855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08" y="3382152"/>
            <a:ext cx="5144218" cy="2238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Tukar</a:t>
            </a:r>
            <a:r>
              <a:rPr lang="en-US" b="1" dirty="0"/>
              <a:t> parameter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pohon</a:t>
            </a:r>
            <a:r>
              <a:rPr lang="en-US" b="1" dirty="0"/>
              <a:t> RBT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D12C7-C25A-4D5E-A80B-15A3988A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01204"/>
            <a:ext cx="497274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60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Tukar</a:t>
            </a:r>
            <a:r>
              <a:rPr lang="en-US" b="1" dirty="0"/>
              <a:t> parameter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pohon</a:t>
            </a:r>
            <a:r>
              <a:rPr lang="en-US" b="1" dirty="0"/>
              <a:t> RBT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A2E7F-9D62-4019-9034-E80137E48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60" y="2900153"/>
            <a:ext cx="4265054" cy="3318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FD12C7-C25A-4D5E-A80B-15A3988A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46" y="3382152"/>
            <a:ext cx="4972744" cy="2200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5E18F-630B-4041-A351-837CD855C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08" y="3382152"/>
            <a:ext cx="514421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1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Ubah</a:t>
            </a:r>
            <a:r>
              <a:rPr lang="en-US" b="1" dirty="0"/>
              <a:t> baris </a:t>
            </a:r>
            <a:r>
              <a:rPr lang="en-US" b="1" dirty="0" err="1"/>
              <a:t>terakhir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balance</a:t>
            </a:r>
            <a:endParaRPr lang="id-ID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DECEF-FDB4-4DDA-B146-125498131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29"/>
          <a:stretch/>
        </p:blipFill>
        <p:spPr>
          <a:xfrm>
            <a:off x="685800" y="2787097"/>
            <a:ext cx="4868193" cy="356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D4ED6-D646-4728-A138-922408E54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28" y="4006568"/>
            <a:ext cx="5788321" cy="7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2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Ubah</a:t>
            </a:r>
            <a:r>
              <a:rPr lang="en-US" b="1" dirty="0"/>
              <a:t> baris </a:t>
            </a:r>
            <a:r>
              <a:rPr lang="en-US" b="1" dirty="0" err="1"/>
              <a:t>terakhir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balance</a:t>
            </a:r>
            <a:endParaRPr lang="id-ID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DECEF-FDB4-4DDA-B146-125498131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29"/>
          <a:stretch/>
        </p:blipFill>
        <p:spPr>
          <a:xfrm>
            <a:off x="685800" y="2787097"/>
            <a:ext cx="4868193" cy="3568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1E73A2-9E6A-4725-88F3-9B5DE1289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28" y="3336613"/>
            <a:ext cx="573485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31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CFB1-E800-464B-A721-66A65A88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BDF8-F127-49E2-8136-BBBAF231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implementasi</a:t>
            </a:r>
            <a:r>
              <a:rPr lang="en-US" dirty="0"/>
              <a:t> RBT Might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r>
              <a:rPr lang="id-ID" dirty="0" err="1"/>
              <a:t>Liquid</a:t>
            </a:r>
            <a:r>
              <a:rPr lang="id-ID" dirty="0"/>
              <a:t> </a:t>
            </a:r>
            <a:r>
              <a:rPr lang="id-ID" dirty="0" err="1"/>
              <a:t>Haskell</a:t>
            </a:r>
            <a:r>
              <a:rPr lang="id-ID" dirty="0"/>
              <a:t> dapat mempermudah dan mempersingkat beberapa bagian dari verifikasi dengan melakukan </a:t>
            </a:r>
            <a:r>
              <a:rPr lang="id-ID" dirty="0" err="1"/>
              <a:t>otomasi</a:t>
            </a:r>
            <a:r>
              <a:rPr lang="id-ID" dirty="0"/>
              <a:t> terhadap bagian-bagian tersebut. Namun, keterbatasan </a:t>
            </a:r>
            <a:r>
              <a:rPr lang="id-ID" dirty="0" err="1"/>
              <a:t>syntax</a:t>
            </a:r>
            <a:r>
              <a:rPr lang="id-ID" dirty="0"/>
              <a:t> dari </a:t>
            </a:r>
            <a:r>
              <a:rPr lang="id-ID" dirty="0" err="1"/>
              <a:t>Liquid</a:t>
            </a:r>
            <a:r>
              <a:rPr lang="id-ID" dirty="0"/>
              <a:t> </a:t>
            </a:r>
            <a:r>
              <a:rPr lang="id-ID" dirty="0" err="1"/>
              <a:t>Haskell</a:t>
            </a:r>
            <a:r>
              <a:rPr lang="id-ID" dirty="0"/>
              <a:t> masih mencegah penulisan verifikasi yang lebih kompleks untuk kebutuhan penulisan spesifikasi yang lebih rumit yang sangat dibutuhkan untuk memverifikasi sumber kode yang digunakan dalam dunia nyata.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6955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CFB1-E800-464B-A721-66A65A88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BDF8-F127-49E2-8136-BBBAF231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Percobaan verifikasi selanjutnya dapat dilakukan pada beberapa </a:t>
            </a:r>
            <a:r>
              <a:rPr lang="id-ID" dirty="0" err="1"/>
              <a:t>library</a:t>
            </a:r>
            <a:r>
              <a:rPr lang="id-ID" dirty="0"/>
              <a:t> resmi yang dimiliki oleh </a:t>
            </a:r>
            <a:r>
              <a:rPr lang="id-ID" dirty="0" err="1"/>
              <a:t>Haskell</a:t>
            </a:r>
            <a:r>
              <a:rPr lang="id-ID" dirty="0"/>
              <a:t> seperti </a:t>
            </a:r>
            <a:r>
              <a:rPr lang="id-ID" dirty="0" err="1"/>
              <a:t>IntMap</a:t>
            </a:r>
            <a:r>
              <a:rPr lang="id-ID" dirty="0"/>
              <a:t> yang sudah ditulis benar-benar secara fungsional. Hal ini akan mempermudah pemahaman dan akan membantu menjadi dasar untuk melakukan verifikasi terhadap sumber kode yang lebih kompleks.</a:t>
            </a:r>
          </a:p>
          <a:p>
            <a:r>
              <a:rPr lang="id-ID" dirty="0" err="1"/>
              <a:t>Liquid</a:t>
            </a:r>
            <a:r>
              <a:rPr lang="id-ID" dirty="0"/>
              <a:t> </a:t>
            </a:r>
            <a:r>
              <a:rPr lang="id-ID" dirty="0" err="1"/>
              <a:t>Haskell</a:t>
            </a:r>
            <a:r>
              <a:rPr lang="id-ID" dirty="0"/>
              <a:t> memiliki beberapa fitur tambahan yang tidak dibahas dalam studi ini seperti </a:t>
            </a:r>
            <a:r>
              <a:rPr lang="id-ID" dirty="0" err="1"/>
              <a:t>abstract</a:t>
            </a:r>
            <a:r>
              <a:rPr lang="id-ID" dirty="0"/>
              <a:t> </a:t>
            </a:r>
            <a:r>
              <a:rPr lang="id-ID" dirty="0" err="1"/>
              <a:t>refinements</a:t>
            </a:r>
            <a:r>
              <a:rPr lang="id-ID" dirty="0"/>
              <a:t> atau </a:t>
            </a:r>
            <a:r>
              <a:rPr lang="id-ID" dirty="0" err="1"/>
              <a:t>reflection</a:t>
            </a:r>
            <a:r>
              <a:rPr lang="id-ID" dirty="0"/>
              <a:t>. Penggunaan dan pemahaman yang lebih paham terhadap fitur-fitur ini dapat membantu verifikasi yang lebih mendalam.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306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80F9-6AE6-4D47-AED2-F001C12D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Haskell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C6B9-FE8A-4901-B095-37C15198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64" y="2578121"/>
            <a:ext cx="10820400" cy="36582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{nama variabel : tipe | kondisi}</a:t>
            </a:r>
            <a:endParaRPr lang="id-ID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72EAE-8EC4-4E64-A0CF-E5E75C44C309}"/>
              </a:ext>
            </a:extLst>
          </p:cNvPr>
          <p:cNvSpPr txBox="1">
            <a:spLocks/>
          </p:cNvSpPr>
          <p:nvPr/>
        </p:nvSpPr>
        <p:spPr>
          <a:xfrm>
            <a:off x="685800" y="4414814"/>
            <a:ext cx="1005518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{-@ </a:t>
            </a:r>
            <a:r>
              <a:rPr lang="id-ID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inverse</a:t>
            </a:r>
            <a:r>
              <a:rPr lang="id-ID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:: {</a:t>
            </a:r>
            <a:r>
              <a:rPr lang="id-ID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x:Int</a:t>
            </a:r>
            <a:r>
              <a:rPr lang="id-ID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| x &gt; 0} -&gt; {</a:t>
            </a:r>
            <a:r>
              <a:rPr lang="id-ID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v:Int</a:t>
            </a:r>
            <a:r>
              <a:rPr lang="id-ID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| v &lt; 0} @-}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inverse</a:t>
            </a:r>
            <a:r>
              <a:rPr lang="id-ID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:: Int -&gt; 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inverse</a:t>
            </a:r>
            <a:r>
              <a:rPr lang="id-ID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x = x * (-1)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ECD50-3771-4CDA-900A-BAEF4C4C32FA}"/>
              </a:ext>
            </a:extLst>
          </p:cNvPr>
          <p:cNvSpPr txBox="1"/>
          <p:nvPr/>
        </p:nvSpPr>
        <p:spPr>
          <a:xfrm>
            <a:off x="685800" y="1711986"/>
            <a:ext cx="2291012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Liquid Types</a:t>
            </a:r>
            <a:endParaRPr lang="id-ID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5A4BD-C4F9-4B94-8AF1-C6511791DFDA}"/>
              </a:ext>
            </a:extLst>
          </p:cNvPr>
          <p:cNvSpPr txBox="1"/>
          <p:nvPr/>
        </p:nvSpPr>
        <p:spPr>
          <a:xfrm>
            <a:off x="685800" y="3753910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Contoh</a:t>
            </a:r>
            <a:r>
              <a:rPr lang="en-US" sz="2000" b="1" dirty="0"/>
              <a:t> </a:t>
            </a:r>
            <a:r>
              <a:rPr lang="en-US" sz="2000" b="1" dirty="0" err="1"/>
              <a:t>Penggunaan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9563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80F9-6AE6-4D47-AED2-F001C12D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Haskell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C6B9-FE8A-4901-B095-37C15198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10" y="3688158"/>
            <a:ext cx="1005518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{-@ </a:t>
            </a:r>
            <a:r>
              <a:rPr lang="id-ID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inline</a:t>
            </a: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id-ID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isPositiveEven</a:t>
            </a: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@-}</a:t>
            </a:r>
          </a:p>
          <a:p>
            <a:pPr marL="0" indent="0">
              <a:buNone/>
            </a:pPr>
            <a:r>
              <a:rPr lang="id-ID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isPositiveEven</a:t>
            </a: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:: Int -&gt; Bool</a:t>
            </a:r>
          </a:p>
          <a:p>
            <a:pPr marL="0" indent="0">
              <a:buNone/>
            </a:pPr>
            <a:r>
              <a:rPr lang="id-ID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isPositiveEven</a:t>
            </a: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x = (x &gt; 0) &amp;&amp; (x `</a:t>
            </a:r>
            <a:r>
              <a:rPr lang="id-ID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mod</a:t>
            </a: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` 2 == 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CC6F2-77A3-4D66-980C-A9590D5A348C}"/>
              </a:ext>
            </a:extLst>
          </p:cNvPr>
          <p:cNvSpPr txBox="1"/>
          <p:nvPr/>
        </p:nvSpPr>
        <p:spPr>
          <a:xfrm>
            <a:off x="1068410" y="2249826"/>
            <a:ext cx="2263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INLINE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41011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80F9-6AE6-4D47-AED2-F001C12D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Haskell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C6B9-FE8A-4901-B095-37C15198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00" y="2272979"/>
            <a:ext cx="10055180" cy="196771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{-@ measure color @-}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 ::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RBSet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 -&gt; Color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 (T c _ _ _) =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 E =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 EE = BB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CC6F2-77A3-4D66-980C-A9590D5A348C}"/>
              </a:ext>
            </a:extLst>
          </p:cNvPr>
          <p:cNvSpPr txBox="1"/>
          <p:nvPr/>
        </p:nvSpPr>
        <p:spPr>
          <a:xfrm>
            <a:off x="685800" y="1688203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MEASURE</a:t>
            </a:r>
            <a:endParaRPr lang="id-ID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2A409-2772-4CED-867A-FC4C7EA07DF0}"/>
              </a:ext>
            </a:extLst>
          </p:cNvPr>
          <p:cNvSpPr txBox="1"/>
          <p:nvPr/>
        </p:nvSpPr>
        <p:spPr>
          <a:xfrm>
            <a:off x="587599" y="5041185"/>
            <a:ext cx="7893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{-@ redden ::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x:RBSet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| color x == B}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@-}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redden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redden (T _ x a b) = T R x a b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A4CC9-59C7-43F7-9013-603FDEBAF5D4}"/>
              </a:ext>
            </a:extLst>
          </p:cNvPr>
          <p:cNvSpPr txBox="1"/>
          <p:nvPr/>
        </p:nvSpPr>
        <p:spPr>
          <a:xfrm>
            <a:off x="587599" y="4456275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93655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12E6-5806-443F-B3C0-A411F09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Merah-</a:t>
            </a:r>
            <a:r>
              <a:rPr lang="en-US" dirty="0" err="1"/>
              <a:t>Hitam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94C7D-1082-4976-BFB1-7F705B45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2232562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47891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12E6-5806-443F-B3C0-A411F09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Merah-</a:t>
            </a:r>
            <a:r>
              <a:rPr lang="en-US" dirty="0" err="1"/>
              <a:t>Hitam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94C7D-1082-4976-BFB1-7F705B45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3125" y="2232562"/>
            <a:ext cx="5365750" cy="4024312"/>
          </a:xfrm>
        </p:spPr>
      </p:pic>
    </p:spTree>
    <p:extLst>
      <p:ext uri="{BB962C8B-B14F-4D97-AF65-F5344CB8AC3E}">
        <p14:creationId xmlns:p14="http://schemas.microsoft.com/office/powerpoint/2010/main" val="37953042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511</TotalTime>
  <Words>911</Words>
  <Application>Microsoft Office PowerPoint</Application>
  <PresentationFormat>Widescreen</PresentationFormat>
  <Paragraphs>152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Century Gothic</vt:lpstr>
      <vt:lpstr>Courier New</vt:lpstr>
      <vt:lpstr>Times New Roman</vt:lpstr>
      <vt:lpstr>Vapor Trail</vt:lpstr>
      <vt:lpstr>VERIFIKASI ALGORITMA PENGHAPUSAN POHON MERAH-HITAM MIGHT MENGGUNAKAN LIQUID HASKELL</vt:lpstr>
      <vt:lpstr>Latar Belakang</vt:lpstr>
      <vt:lpstr>Tujuan</vt:lpstr>
      <vt:lpstr>Liquid Haskell</vt:lpstr>
      <vt:lpstr>Liquid Haskell</vt:lpstr>
      <vt:lpstr>Liquid Haskell</vt:lpstr>
      <vt:lpstr>Liquid Haskell</vt:lpstr>
      <vt:lpstr>Pohon Merah-Hitam</vt:lpstr>
      <vt:lpstr>Pohon Merah-Hitam</vt:lpstr>
      <vt:lpstr>Pohon Merah-Hitam</vt:lpstr>
      <vt:lpstr>Analisa Spesifikasi Kebutuhan</vt:lpstr>
      <vt:lpstr>Analisa Spesifikasi Kebutuhan</vt:lpstr>
      <vt:lpstr>Analisa Spesifikasi Kebutuhan</vt:lpstr>
      <vt:lpstr>Analisa Spesifikasi Kebutuhan</vt:lpstr>
      <vt:lpstr>Analisa Spesifikasi Kebutuhan</vt:lpstr>
      <vt:lpstr>Analisa Spesifikasi Kebutuhan</vt:lpstr>
      <vt:lpstr>Analisa Spesifikasi Kebutuhan</vt:lpstr>
      <vt:lpstr>Analisa Spesifikasi Kebutuhan</vt:lpstr>
      <vt:lpstr>Analisa Spesifikasi Kebutuhan</vt:lpstr>
      <vt:lpstr>Rencana pelaksanaan verifikasi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Implementasi spesifikasi</vt:lpstr>
      <vt:lpstr>Hasil verifikasi dan analisis</vt:lpstr>
      <vt:lpstr>Modifikasi Program untuk Memenuhi Verifikasi</vt:lpstr>
      <vt:lpstr>Modifikasi Program untuk Memenuhi Verifikasi</vt:lpstr>
      <vt:lpstr>Modifikasi Program untuk Memenuhi Verifikasi</vt:lpstr>
      <vt:lpstr>Modifikasi Program untuk Memenuhi Verifikasi</vt:lpstr>
      <vt:lpstr>Modifikasi Program untuk Memenuhi Verifikasi</vt:lpstr>
      <vt:lpstr>Modifikasi Program untuk Memenuhi Verifikasi</vt:lpstr>
      <vt:lpstr>Modifikasi Program untuk Memenuhi Verifikasi</vt:lpstr>
      <vt:lpstr>Modifikasi Program untuk Memenuhi Verifikasi</vt:lpstr>
      <vt:lpstr>Kesimpulan dan saran</vt:lpstr>
      <vt:lpstr>Kesimpulan dan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Hafizh Afkar Makmur</dc:creator>
  <cp:lastModifiedBy>Hafizh Afkar Makmur</cp:lastModifiedBy>
  <cp:revision>33</cp:revision>
  <dcterms:created xsi:type="dcterms:W3CDTF">2021-07-16T03:05:32Z</dcterms:created>
  <dcterms:modified xsi:type="dcterms:W3CDTF">2021-07-25T15:18:19Z</dcterms:modified>
</cp:coreProperties>
</file>