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</p:sldIdLst>
  <p:sldSz cy="5143500" cx="9144000"/>
  <p:notesSz cx="6858000" cy="9144000"/>
  <p:embeddedFontLst>
    <p:embeddedFont>
      <p:font typeface="Raleway"/>
      <p:regular r:id="rId39"/>
      <p:bold r:id="rId40"/>
      <p:italic r:id="rId41"/>
      <p:boldItalic r:id="rId42"/>
    </p:embeddedFont>
    <p:embeddedFont>
      <p:font typeface="Roboto"/>
      <p:regular r:id="rId43"/>
      <p:bold r:id="rId44"/>
      <p:italic r:id="rId45"/>
      <p:boldItalic r:id="rId46"/>
    </p:embeddedFont>
    <p:embeddedFont>
      <p:font typeface="Lato"/>
      <p:regular r:id="rId47"/>
      <p:bold r:id="rId48"/>
      <p:italic r:id="rId49"/>
      <p:boldItalic r:id="rId5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aleway-bold.fntdata"/><Relationship Id="rId42" Type="http://schemas.openxmlformats.org/officeDocument/2006/relationships/font" Target="fonts/Raleway-boldItalic.fntdata"/><Relationship Id="rId41" Type="http://schemas.openxmlformats.org/officeDocument/2006/relationships/font" Target="fonts/Raleway-italic.fntdata"/><Relationship Id="rId44" Type="http://schemas.openxmlformats.org/officeDocument/2006/relationships/font" Target="fonts/Roboto-bold.fntdata"/><Relationship Id="rId43" Type="http://schemas.openxmlformats.org/officeDocument/2006/relationships/font" Target="fonts/Roboto-regular.fntdata"/><Relationship Id="rId46" Type="http://schemas.openxmlformats.org/officeDocument/2006/relationships/font" Target="fonts/Roboto-boldItalic.fntdata"/><Relationship Id="rId45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Lato-bold.fntdata"/><Relationship Id="rId47" Type="http://schemas.openxmlformats.org/officeDocument/2006/relationships/font" Target="fonts/Lato-regular.fntdata"/><Relationship Id="rId49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font" Target="fonts/Raleway-regular.fntdata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6fa3c898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6fa3c8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1f27162d9c_0_2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1f27162d9c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1f27162d9c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1f27162d9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1f27162d9c_0_4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1f27162d9c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1ef30515fd_0_2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1ef30515f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1f27162d9c_0_4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1f27162d9c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1ef30515fd_0_1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1ef30515fd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1cc75478b5_0_8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1cc75478b5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1cc75478b5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31cc75478b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1cc75478b5_0_6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31cc75478b5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1cc75478b5_0_7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1cc75478b5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6fa3c898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6fa3c89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1cc75478b5_0_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31cc75478b5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1ef30515fd_0_4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31ef30515f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1cc75478b5_0_5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31cc75478b5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1cc75478b5_0_4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31cc75478b5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31cc75478b5_0_3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31cc75478b5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31cc75478b5_0_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31cc75478b5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31cc75478b5_0_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31cc75478b5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31cc75478b5_0_1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31cc75478b5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31cc75478b5_0_13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31cc75478b5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31cc75478b5_0_12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31cc75478b5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c6fa3c898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c6fa3c89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31cc75478b5_0_15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31cc75478b5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31ef30515fd_0_5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31ef30515fd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31cc75478b5_0_9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31cc75478b5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c6fa3c898_0_7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c6fa3c898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1ef30515fd_0_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1ef30515fd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c6fa3c898_0_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c6fa3c89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1f27162d9c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1f27162d9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c6fa3c898_0_2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c6fa3c898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1f27162d9c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1f27162d9c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1ef30515fd_0_3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1ef30515fd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9.png"/><Relationship Id="rId4" Type="http://schemas.openxmlformats.org/officeDocument/2006/relationships/image" Target="../media/image7.png"/><Relationship Id="rId5" Type="http://schemas.openxmlformats.org/officeDocument/2006/relationships/image" Target="../media/image1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9.png"/><Relationship Id="rId4" Type="http://schemas.openxmlformats.org/officeDocument/2006/relationships/image" Target="../media/image7.png"/><Relationship Id="rId5" Type="http://schemas.openxmlformats.org/officeDocument/2006/relationships/image" Target="../media/image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9.png"/><Relationship Id="rId4" Type="http://schemas.openxmlformats.org/officeDocument/2006/relationships/image" Target="../media/image7.png"/><Relationship Id="rId5" Type="http://schemas.openxmlformats.org/officeDocument/2006/relationships/image" Target="../media/image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9.png"/><Relationship Id="rId4" Type="http://schemas.openxmlformats.org/officeDocument/2006/relationships/image" Target="../media/image15.png"/><Relationship Id="rId5" Type="http://schemas.openxmlformats.org/officeDocument/2006/relationships/image" Target="../media/image14.png"/><Relationship Id="rId6" Type="http://schemas.openxmlformats.org/officeDocument/2006/relationships/image" Target="../media/image2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6.png"/><Relationship Id="rId4" Type="http://schemas.openxmlformats.org/officeDocument/2006/relationships/image" Target="../media/image28.png"/><Relationship Id="rId5" Type="http://schemas.openxmlformats.org/officeDocument/2006/relationships/image" Target="../media/image21.png"/><Relationship Id="rId6" Type="http://schemas.openxmlformats.org/officeDocument/2006/relationships/image" Target="../media/image30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4.png"/><Relationship Id="rId4" Type="http://schemas.openxmlformats.org/officeDocument/2006/relationships/image" Target="../media/image29.png"/><Relationship Id="rId5" Type="http://schemas.openxmlformats.org/officeDocument/2006/relationships/image" Target="../media/image27.png"/><Relationship Id="rId6" Type="http://schemas.openxmlformats.org/officeDocument/2006/relationships/image" Target="../media/image2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3.png"/><Relationship Id="rId4" Type="http://schemas.openxmlformats.org/officeDocument/2006/relationships/image" Target="../media/image25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1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forbes.com/advisor/business/software/startups-failure-rate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forbes.com/advisor/business/software/startups-failure-rate/" TargetMode="External"/><Relationship Id="rId4" Type="http://schemas.openxmlformats.org/officeDocument/2006/relationships/hyperlink" Target="https://www.capchase.com/blog/the-top-4-reasons-why-startups-fail-and-how-to-avoid-them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369675"/>
            <a:ext cx="6331500" cy="320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4700"/>
              <a:t>Startup </a:t>
            </a:r>
            <a:r>
              <a:rPr lang="id" sz="4700"/>
              <a:t>Fail </a:t>
            </a:r>
            <a:r>
              <a:rPr lang="id" sz="4700"/>
              <a:t>Analysis:</a:t>
            </a:r>
            <a:endParaRPr sz="4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4700"/>
              <a:t>Unveiling the Patterns Behind Startup Failure</a:t>
            </a:r>
            <a:endParaRPr sz="4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71717" y="34700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Hafizh Maulana</a:t>
            </a:r>
            <a:r>
              <a:rPr lang="id"/>
              <a:t> • DS 27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/>
          <p:nvPr>
            <p:ph type="title"/>
          </p:nvPr>
        </p:nvSpPr>
        <p:spPr>
          <a:xfrm>
            <a:off x="412325" y="651150"/>
            <a:ext cx="28881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Data Manipulation</a:t>
            </a:r>
            <a:endParaRPr/>
          </a:p>
        </p:txBody>
      </p:sp>
      <p:sp>
        <p:nvSpPr>
          <p:cNvPr id="132" name="Google Shape;132;p22"/>
          <p:cNvSpPr txBox="1"/>
          <p:nvPr>
            <p:ph idx="2" type="body"/>
          </p:nvPr>
        </p:nvSpPr>
        <p:spPr>
          <a:xfrm>
            <a:off x="412325" y="1601925"/>
            <a:ext cx="3399600" cy="271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id" sz="1200">
                <a:solidFill>
                  <a:srgbClr val="1F1F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Drop Some Columns</a:t>
            </a:r>
            <a:r>
              <a:rPr b="1" lang="id" sz="1200">
                <a:solidFill>
                  <a:srgbClr val="1F1F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:</a:t>
            </a:r>
            <a:endParaRPr b="1" sz="1200">
              <a:solidFill>
                <a:srgbClr val="1F1F1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600"/>
              </a:spcBef>
              <a:spcAft>
                <a:spcPts val="0"/>
              </a:spcAft>
              <a:buClr>
                <a:srgbClr val="1F1F1F"/>
              </a:buClr>
              <a:buSzPts val="1200"/>
              <a:buFont typeface="Roboto"/>
              <a:buAutoNum type="arabicPeriod"/>
            </a:pPr>
            <a:r>
              <a:rPr lang="id" sz="1200">
                <a:solidFill>
                  <a:srgbClr val="1F1F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Labels is the same as Status</a:t>
            </a:r>
            <a:endParaRPr sz="1200">
              <a:solidFill>
                <a:srgbClr val="1F1F1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200"/>
              <a:buFont typeface="Roboto"/>
              <a:buAutoNum type="arabicPeriod"/>
            </a:pPr>
            <a:r>
              <a:rPr lang="id" sz="1200">
                <a:solidFill>
                  <a:srgbClr val="1F1F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Drop Irrelevant columns</a:t>
            </a:r>
            <a:endParaRPr sz="1200">
              <a:solidFill>
                <a:srgbClr val="1F1F1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200"/>
              <a:buFont typeface="Roboto"/>
              <a:buAutoNum type="arabicPeriod"/>
            </a:pPr>
            <a:r>
              <a:rPr lang="id" sz="1200">
                <a:solidFill>
                  <a:srgbClr val="1F1F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Drop anomaly in Data</a:t>
            </a:r>
            <a:endParaRPr sz="1200">
              <a:solidFill>
                <a:srgbClr val="1F1F1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200"/>
              <a:buFont typeface="Roboto"/>
              <a:buAutoNum type="arabicPeriod"/>
            </a:pPr>
            <a:r>
              <a:rPr lang="id" sz="1200">
                <a:solidFill>
                  <a:srgbClr val="1F1F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Drop minus row in age first and last funding</a:t>
            </a:r>
            <a:endParaRPr sz="1200">
              <a:solidFill>
                <a:srgbClr val="1F1F1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id" sz="1200">
                <a:solidFill>
                  <a:srgbClr val="1F1F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Creating New Features :</a:t>
            </a:r>
            <a:endParaRPr sz="1200">
              <a:solidFill>
                <a:srgbClr val="1F1F1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1F1F1F"/>
              </a:buClr>
              <a:buSzPts val="1200"/>
              <a:buFont typeface="Roboto"/>
              <a:buAutoNum type="arabicPeriod"/>
            </a:pPr>
            <a:r>
              <a:rPr lang="id" sz="1200">
                <a:solidFill>
                  <a:srgbClr val="1F1F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Lifespan for EDA</a:t>
            </a:r>
            <a:endParaRPr sz="1200">
              <a:solidFill>
                <a:srgbClr val="1F1F1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200"/>
              <a:buFont typeface="Roboto"/>
              <a:buAutoNum type="arabicPeriod"/>
            </a:pPr>
            <a:r>
              <a:rPr lang="id" sz="1200">
                <a:solidFill>
                  <a:srgbClr val="1F1F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Funding_age</a:t>
            </a:r>
            <a:endParaRPr sz="1300">
              <a:solidFill>
                <a:srgbClr val="1F1F1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3" name="Google Shape;13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3425" y="1201425"/>
            <a:ext cx="562525" cy="1616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2"/>
          <p:cNvSpPr txBox="1"/>
          <p:nvPr/>
        </p:nvSpPr>
        <p:spPr>
          <a:xfrm>
            <a:off x="4513425" y="3192225"/>
            <a:ext cx="4210200" cy="11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>
                <a:solidFill>
                  <a:srgbClr val="1F1F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Irrelevant Columns : </a:t>
            </a:r>
            <a:r>
              <a:rPr lang="id" sz="1200">
                <a:solidFill>
                  <a:srgbClr val="1F1F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['Unnamed:6', 'state_code.1', 'zip_code', 'id', 'Unnamed: 0','object_id', 'state_code', 'name', 'latitude', 'longitude', 'first_funding_at', 'last_funding_at', 'founded_at', 'closed_at', 'category_code', 'city']</a:t>
            </a:r>
            <a:endParaRPr sz="1200">
              <a:solidFill>
                <a:srgbClr val="1F1F1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5" name="Google Shape;135;p22"/>
          <p:cNvSpPr txBox="1"/>
          <p:nvPr/>
        </p:nvSpPr>
        <p:spPr>
          <a:xfrm>
            <a:off x="4437225" y="784200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>
                <a:solidFill>
                  <a:srgbClr val="1F1F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Anomaly Data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solidFill>
                  <a:srgbClr val="FFFFFF"/>
                </a:solidFill>
              </a:rPr>
              <a:t>EDA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/>
          <p:nvPr>
            <p:ph idx="2" type="body"/>
          </p:nvPr>
        </p:nvSpPr>
        <p:spPr>
          <a:xfrm>
            <a:off x="233600" y="1086825"/>
            <a:ext cx="3399600" cy="314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id" sz="1200">
                <a:solidFill>
                  <a:srgbClr val="1F1F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data is Left-skewed, with a peak at around </a:t>
            </a:r>
            <a:r>
              <a:rPr b="1" lang="id" sz="1200">
                <a:solidFill>
                  <a:srgbClr val="1F1F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1000–2500 days (about 3–6.5 years)</a:t>
            </a:r>
            <a:r>
              <a:rPr lang="id" sz="1200">
                <a:solidFill>
                  <a:srgbClr val="1F1F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 The frequency gradually decreases as the lifespan increases.</a:t>
            </a:r>
            <a:endParaRPr sz="1200">
              <a:solidFill>
                <a:srgbClr val="1F1F1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600"/>
              </a:spcBef>
              <a:spcAft>
                <a:spcPts val="0"/>
              </a:spcAft>
              <a:buClr>
                <a:srgbClr val="1F1F1F"/>
              </a:buClr>
              <a:buSzPts val="1200"/>
              <a:buFont typeface="Roboto"/>
              <a:buAutoNum type="arabicPeriod"/>
            </a:pPr>
            <a:r>
              <a:rPr b="1" lang="id" sz="1200">
                <a:solidFill>
                  <a:srgbClr val="1F1F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1-3 years (Adapt Phase)</a:t>
            </a:r>
            <a:endParaRPr sz="1200">
              <a:solidFill>
                <a:srgbClr val="1F1F1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200"/>
              <a:buFont typeface="Roboto"/>
              <a:buAutoNum type="arabicPeriod"/>
            </a:pPr>
            <a:r>
              <a:rPr b="1" lang="id" sz="1200">
                <a:solidFill>
                  <a:srgbClr val="1F1F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3-6,5 years (Critical Phase)</a:t>
            </a:r>
            <a:endParaRPr sz="1200">
              <a:solidFill>
                <a:srgbClr val="1F1F1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200"/>
              <a:buFont typeface="Roboto"/>
              <a:buAutoNum type="arabicPeriod"/>
            </a:pPr>
            <a:r>
              <a:rPr b="1" lang="id" sz="1200">
                <a:solidFill>
                  <a:srgbClr val="1F1F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&gt; 6,5 years (Maturity Phase)</a:t>
            </a:r>
            <a:endParaRPr sz="1200">
              <a:solidFill>
                <a:srgbClr val="1F1F1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6" name="Google Shape;146;p24"/>
          <p:cNvSpPr txBox="1"/>
          <p:nvPr>
            <p:ph type="title"/>
          </p:nvPr>
        </p:nvSpPr>
        <p:spPr>
          <a:xfrm>
            <a:off x="183725" y="651150"/>
            <a:ext cx="36474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Startup Lifespan</a:t>
            </a:r>
            <a:endParaRPr/>
          </a:p>
        </p:txBody>
      </p:sp>
      <p:pic>
        <p:nvPicPr>
          <p:cNvPr id="147" name="Google Shape;14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7099" y="453300"/>
            <a:ext cx="4320175" cy="314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68196" y="3599396"/>
            <a:ext cx="4230501" cy="109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5"/>
          <p:cNvSpPr txBox="1"/>
          <p:nvPr>
            <p:ph type="title"/>
          </p:nvPr>
        </p:nvSpPr>
        <p:spPr>
          <a:xfrm>
            <a:off x="412325" y="651150"/>
            <a:ext cx="21237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Funding Analysis</a:t>
            </a:r>
            <a:endParaRPr/>
          </a:p>
        </p:txBody>
      </p:sp>
      <p:sp>
        <p:nvSpPr>
          <p:cNvPr id="154" name="Google Shape;154;p25"/>
          <p:cNvSpPr txBox="1"/>
          <p:nvPr>
            <p:ph idx="2" type="body"/>
          </p:nvPr>
        </p:nvSpPr>
        <p:spPr>
          <a:xfrm>
            <a:off x="0" y="1553675"/>
            <a:ext cx="3399600" cy="271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600"/>
              </a:spcBef>
              <a:spcAft>
                <a:spcPts val="0"/>
              </a:spcAft>
              <a:buClr>
                <a:srgbClr val="1F1F1F"/>
              </a:buClr>
              <a:buSzPts val="1300"/>
              <a:buFont typeface="Roboto"/>
              <a:buAutoNum type="arabicPeriod"/>
            </a:pPr>
            <a:r>
              <a:rPr lang="id" sz="1300">
                <a:solidFill>
                  <a:srgbClr val="1F1F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median funding for existing startups is higher than failed startups, This suggests that startups with higher funding tend to survive more often.</a:t>
            </a:r>
            <a:endParaRPr sz="1300">
              <a:solidFill>
                <a:srgbClr val="1F1F1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300"/>
              <a:buFont typeface="Roboto"/>
              <a:buAutoNum type="arabicPeriod"/>
            </a:pPr>
            <a:r>
              <a:rPr lang="id" sz="1300">
                <a:solidFill>
                  <a:srgbClr val="1F1F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existing have wider range of funding total, it means some successful startup gain more funding that most failed startups.</a:t>
            </a:r>
            <a:endParaRPr sz="1300">
              <a:solidFill>
                <a:srgbClr val="1F1F1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300"/>
              <a:buFont typeface="Roboto"/>
              <a:buAutoNum type="arabicPeriod"/>
            </a:pPr>
            <a:r>
              <a:rPr lang="id" sz="1300">
                <a:solidFill>
                  <a:srgbClr val="1F1F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Existing have more extreme funding outliers. The farthest outlier for fail startup just reach the beginning of existing outliers.</a:t>
            </a:r>
            <a:endParaRPr sz="1300">
              <a:solidFill>
                <a:srgbClr val="1F1F1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 sz="1700"/>
          </a:p>
        </p:txBody>
      </p:sp>
      <p:pic>
        <p:nvPicPr>
          <p:cNvPr id="155" name="Google Shape;15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4775" y="481550"/>
            <a:ext cx="5089975" cy="418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6"/>
          <p:cNvSpPr txBox="1"/>
          <p:nvPr>
            <p:ph type="title"/>
          </p:nvPr>
        </p:nvSpPr>
        <p:spPr>
          <a:xfrm>
            <a:off x="412325" y="651150"/>
            <a:ext cx="21237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Funding Analysis</a:t>
            </a:r>
            <a:endParaRPr/>
          </a:p>
        </p:txBody>
      </p:sp>
      <p:sp>
        <p:nvSpPr>
          <p:cNvPr id="161" name="Google Shape;161;p26"/>
          <p:cNvSpPr txBox="1"/>
          <p:nvPr>
            <p:ph idx="2" type="body"/>
          </p:nvPr>
        </p:nvSpPr>
        <p:spPr>
          <a:xfrm>
            <a:off x="0" y="1553675"/>
            <a:ext cx="3399600" cy="271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600"/>
              </a:spcBef>
              <a:spcAft>
                <a:spcPts val="0"/>
              </a:spcAft>
              <a:buClr>
                <a:srgbClr val="1F1F1F"/>
              </a:buClr>
              <a:buSzPts val="1300"/>
              <a:buFont typeface="Roboto"/>
              <a:buAutoNum type="arabicPeriod"/>
            </a:pPr>
            <a:r>
              <a:rPr lang="id" sz="1300">
                <a:solidFill>
                  <a:srgbClr val="1F1F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43.7% of startups that received funding have closed, This suggests that while funding can help, analyzing other factors like market fit or execution being critical for survival.</a:t>
            </a:r>
            <a:endParaRPr sz="1300">
              <a:solidFill>
                <a:srgbClr val="1F1F1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300"/>
              <a:buFont typeface="Roboto"/>
              <a:buAutoNum type="arabicPeriod"/>
            </a:pPr>
            <a:r>
              <a:rPr lang="id" sz="1300">
                <a:solidFill>
                  <a:srgbClr val="1F1F1F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VC  and Angel funding may not always correlate with long-term survival, possibly due to high-risk investments.</a:t>
            </a:r>
            <a:endParaRPr sz="1300">
              <a:solidFill>
                <a:srgbClr val="1F1F1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300"/>
              <a:buFont typeface="Roboto"/>
              <a:buAutoNum type="arabicPeriod"/>
            </a:pPr>
            <a:r>
              <a:rPr lang="id" sz="1300">
                <a:solidFill>
                  <a:srgbClr val="1F1F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To improve survivability, startups should aim to advance to later funding stages while balancing growth with operational stability.</a:t>
            </a:r>
            <a:endParaRPr sz="1300">
              <a:solidFill>
                <a:srgbClr val="1F1F1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2" name="Google Shape;16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0851" y="728575"/>
            <a:ext cx="5321824" cy="368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7"/>
          <p:cNvSpPr txBox="1"/>
          <p:nvPr>
            <p:ph type="title"/>
          </p:nvPr>
        </p:nvSpPr>
        <p:spPr>
          <a:xfrm>
            <a:off x="412325" y="651150"/>
            <a:ext cx="21237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RelationsAnalysis</a:t>
            </a:r>
            <a:endParaRPr/>
          </a:p>
        </p:txBody>
      </p:sp>
      <p:sp>
        <p:nvSpPr>
          <p:cNvPr id="168" name="Google Shape;168;p27"/>
          <p:cNvSpPr txBox="1"/>
          <p:nvPr>
            <p:ph idx="2" type="body"/>
          </p:nvPr>
        </p:nvSpPr>
        <p:spPr>
          <a:xfrm>
            <a:off x="412325" y="1814225"/>
            <a:ext cx="2521200" cy="271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id" sz="1500"/>
              <a:t>we found that startup that have more relations tend to survive. If a startups have more than 20 Professional Relationship, they will strongly survive! </a:t>
            </a:r>
            <a:endParaRPr sz="950"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69" name="Google Shape;169;p27"/>
          <p:cNvPicPr preferRelativeResize="0"/>
          <p:nvPr/>
        </p:nvPicPr>
        <p:blipFill rotWithShape="1">
          <a:blip r:embed="rId3">
            <a:alphaModFix/>
          </a:blip>
          <a:srcRect b="0" l="709" r="709" t="0"/>
          <a:stretch/>
        </p:blipFill>
        <p:spPr>
          <a:xfrm>
            <a:off x="3604775" y="481550"/>
            <a:ext cx="5089975" cy="418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8"/>
          <p:cNvSpPr txBox="1"/>
          <p:nvPr>
            <p:ph type="title"/>
          </p:nvPr>
        </p:nvSpPr>
        <p:spPr>
          <a:xfrm>
            <a:off x="412325" y="651150"/>
            <a:ext cx="21237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RelationsAnalysis</a:t>
            </a:r>
            <a:endParaRPr/>
          </a:p>
        </p:txBody>
      </p:sp>
      <p:pic>
        <p:nvPicPr>
          <p:cNvPr id="175" name="Google Shape;17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0100" y="462875"/>
            <a:ext cx="5114975" cy="4200925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8"/>
          <p:cNvSpPr txBox="1"/>
          <p:nvPr>
            <p:ph idx="2" type="body"/>
          </p:nvPr>
        </p:nvSpPr>
        <p:spPr>
          <a:xfrm>
            <a:off x="412325" y="1814225"/>
            <a:ext cx="2521200" cy="200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id" sz="1500"/>
              <a:t>Surprisingly, Relations and total funding is not highly correlated. </a:t>
            </a:r>
            <a:endParaRPr sz="16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9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solidFill>
                  <a:srgbClr val="FFFFFF"/>
                </a:solidFill>
              </a:rPr>
              <a:t>Feature Engineering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0"/>
          <p:cNvSpPr txBox="1"/>
          <p:nvPr>
            <p:ph type="title"/>
          </p:nvPr>
        </p:nvSpPr>
        <p:spPr>
          <a:xfrm>
            <a:off x="412325" y="651150"/>
            <a:ext cx="21237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Encoding</a:t>
            </a:r>
            <a:endParaRPr/>
          </a:p>
        </p:txBody>
      </p:sp>
      <p:sp>
        <p:nvSpPr>
          <p:cNvPr id="187" name="Google Shape;187;p30"/>
          <p:cNvSpPr txBox="1"/>
          <p:nvPr>
            <p:ph idx="2" type="body"/>
          </p:nvPr>
        </p:nvSpPr>
        <p:spPr>
          <a:xfrm>
            <a:off x="412325" y="1210350"/>
            <a:ext cx="2521200" cy="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id" sz="1500"/>
              <a:t>This </a:t>
            </a:r>
            <a:r>
              <a:rPr lang="id" sz="1500"/>
              <a:t>dataset</a:t>
            </a:r>
            <a:r>
              <a:rPr lang="id" sz="1500"/>
              <a:t> has already encoded well as we saw on Data Understanding</a:t>
            </a:r>
            <a:endParaRPr sz="950"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88" name="Google Shape;188;p30"/>
          <p:cNvSpPr txBox="1"/>
          <p:nvPr>
            <p:ph type="title"/>
          </p:nvPr>
        </p:nvSpPr>
        <p:spPr>
          <a:xfrm>
            <a:off x="412325" y="2233750"/>
            <a:ext cx="21237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Multicol </a:t>
            </a:r>
            <a:endParaRPr/>
          </a:p>
        </p:txBody>
      </p:sp>
      <p:sp>
        <p:nvSpPr>
          <p:cNvPr id="189" name="Google Shape;189;p30"/>
          <p:cNvSpPr txBox="1"/>
          <p:nvPr>
            <p:ph idx="2" type="body"/>
          </p:nvPr>
        </p:nvSpPr>
        <p:spPr>
          <a:xfrm>
            <a:off x="412325" y="2716750"/>
            <a:ext cx="2521200" cy="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id" sz="1500"/>
              <a:t>We don’t need to handle it because we use a model that strong against it. And there is no features that have strong correlation with status</a:t>
            </a:r>
            <a:endParaRPr sz="950"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90" name="Google Shape;19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6275" y="446900"/>
            <a:ext cx="5703202" cy="424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1"/>
          <p:cNvSpPr txBox="1"/>
          <p:nvPr>
            <p:ph type="title"/>
          </p:nvPr>
        </p:nvSpPr>
        <p:spPr>
          <a:xfrm>
            <a:off x="412325" y="651150"/>
            <a:ext cx="21237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Outliers</a:t>
            </a:r>
            <a:endParaRPr/>
          </a:p>
        </p:txBody>
      </p:sp>
      <p:sp>
        <p:nvSpPr>
          <p:cNvPr id="196" name="Google Shape;196;p31"/>
          <p:cNvSpPr txBox="1"/>
          <p:nvPr>
            <p:ph idx="2" type="body"/>
          </p:nvPr>
        </p:nvSpPr>
        <p:spPr>
          <a:xfrm>
            <a:off x="412325" y="1286550"/>
            <a:ext cx="3052200" cy="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id" sz="1500"/>
              <a:t>We don’t handling any outliers because we see that the outliers is important and we use tree-based model</a:t>
            </a:r>
            <a:endParaRPr sz="950"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97" name="Google Shape;197;p31"/>
          <p:cNvSpPr txBox="1"/>
          <p:nvPr>
            <p:ph type="title"/>
          </p:nvPr>
        </p:nvSpPr>
        <p:spPr>
          <a:xfrm>
            <a:off x="412325" y="2690950"/>
            <a:ext cx="21237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Scaling</a:t>
            </a:r>
            <a:endParaRPr/>
          </a:p>
        </p:txBody>
      </p:sp>
      <p:sp>
        <p:nvSpPr>
          <p:cNvPr id="198" name="Google Shape;198;p31"/>
          <p:cNvSpPr txBox="1"/>
          <p:nvPr>
            <p:ph idx="2" type="body"/>
          </p:nvPr>
        </p:nvSpPr>
        <p:spPr>
          <a:xfrm>
            <a:off x="412325" y="3326350"/>
            <a:ext cx="3052200" cy="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id" sz="1500"/>
              <a:t>We use standard scaler for scaling the data.</a:t>
            </a:r>
            <a:endParaRPr sz="1600"/>
          </a:p>
        </p:txBody>
      </p:sp>
      <p:pic>
        <p:nvPicPr>
          <p:cNvPr id="199" name="Google Shape;19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3325" y="472850"/>
            <a:ext cx="4729800" cy="41977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Summary</a:t>
            </a:r>
            <a:endParaRPr/>
          </a:p>
        </p:txBody>
      </p:sp>
      <p:sp>
        <p:nvSpPr>
          <p:cNvPr id="79" name="Google Shape;79;p14"/>
          <p:cNvSpPr txBox="1"/>
          <p:nvPr>
            <p:ph idx="2" type="body"/>
          </p:nvPr>
        </p:nvSpPr>
        <p:spPr>
          <a:xfrm>
            <a:off x="4939500" y="299150"/>
            <a:ext cx="3837000" cy="412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id"/>
              <a:t>Objectives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id" sz="1500"/>
              <a:t>Find the biggest cause of failing startups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id"/>
              <a:t>Datasets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id" sz="1500"/>
              <a:t>Startup Success Prediction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id"/>
              <a:t>Why Startups fail?</a:t>
            </a:r>
            <a:endParaRPr b="1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id" sz="1500">
                <a:solidFill>
                  <a:srgbClr val="FFFFFF"/>
                </a:solidFill>
              </a:rPr>
              <a:t>Can’t make a good and lot connection!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id" sz="1500">
                <a:solidFill>
                  <a:srgbClr val="FFFFFF"/>
                </a:solidFill>
              </a:rPr>
              <a:t>Lack of Financing/ Investors</a:t>
            </a:r>
            <a:endParaRPr sz="15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2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solidFill>
                  <a:srgbClr val="FFFFFF"/>
                </a:solidFill>
              </a:rPr>
              <a:t>Modeling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3"/>
          <p:cNvSpPr txBox="1"/>
          <p:nvPr>
            <p:ph type="title"/>
          </p:nvPr>
        </p:nvSpPr>
        <p:spPr>
          <a:xfrm>
            <a:off x="257925" y="575950"/>
            <a:ext cx="33222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2800"/>
              <a:t>Random Forest Evaluation</a:t>
            </a:r>
            <a:endParaRPr sz="2800"/>
          </a:p>
        </p:txBody>
      </p:sp>
      <p:pic>
        <p:nvPicPr>
          <p:cNvPr id="210" name="Google Shape;210;p33"/>
          <p:cNvPicPr preferRelativeResize="0"/>
          <p:nvPr/>
        </p:nvPicPr>
        <p:blipFill rotWithShape="1">
          <a:blip r:embed="rId3">
            <a:alphaModFix/>
          </a:blip>
          <a:srcRect b="884" l="0" r="0" t="884"/>
          <a:stretch/>
        </p:blipFill>
        <p:spPr>
          <a:xfrm>
            <a:off x="4688500" y="1040027"/>
            <a:ext cx="3975450" cy="3063425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33"/>
          <p:cNvSpPr txBox="1"/>
          <p:nvPr/>
        </p:nvSpPr>
        <p:spPr>
          <a:xfrm>
            <a:off x="257925" y="3183625"/>
            <a:ext cx="3000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id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Test Data</a:t>
            </a:r>
            <a:endParaRPr/>
          </a:p>
        </p:txBody>
      </p:sp>
      <p:pic>
        <p:nvPicPr>
          <p:cNvPr id="212" name="Google Shape;212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7925" y="2005775"/>
            <a:ext cx="3322250" cy="1153225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33"/>
          <p:cNvSpPr txBox="1"/>
          <p:nvPr/>
        </p:nvSpPr>
        <p:spPr>
          <a:xfrm>
            <a:off x="257925" y="1620875"/>
            <a:ext cx="3000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id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Train </a:t>
            </a:r>
            <a:r>
              <a:rPr lang="id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Data</a:t>
            </a:r>
            <a:endParaRPr/>
          </a:p>
        </p:txBody>
      </p:sp>
      <p:pic>
        <p:nvPicPr>
          <p:cNvPr id="214" name="Google Shape;214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7925" y="3568525"/>
            <a:ext cx="3322250" cy="92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4"/>
          <p:cNvSpPr txBox="1"/>
          <p:nvPr>
            <p:ph type="title"/>
          </p:nvPr>
        </p:nvSpPr>
        <p:spPr>
          <a:xfrm>
            <a:off x="257925" y="575950"/>
            <a:ext cx="33222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2800"/>
              <a:t>XGBoost Eval</a:t>
            </a:r>
            <a:endParaRPr sz="2800"/>
          </a:p>
        </p:txBody>
      </p:sp>
      <p:pic>
        <p:nvPicPr>
          <p:cNvPr id="220" name="Google Shape;220;p34"/>
          <p:cNvPicPr preferRelativeResize="0"/>
          <p:nvPr/>
        </p:nvPicPr>
        <p:blipFill rotWithShape="1">
          <a:blip r:embed="rId3">
            <a:alphaModFix/>
          </a:blip>
          <a:srcRect b="884" l="0" r="0" t="884"/>
          <a:stretch/>
        </p:blipFill>
        <p:spPr>
          <a:xfrm>
            <a:off x="4688500" y="1040027"/>
            <a:ext cx="3975450" cy="3063425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34"/>
          <p:cNvSpPr txBox="1"/>
          <p:nvPr/>
        </p:nvSpPr>
        <p:spPr>
          <a:xfrm>
            <a:off x="257925" y="3183625"/>
            <a:ext cx="3000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id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Test Data</a:t>
            </a:r>
            <a:endParaRPr/>
          </a:p>
        </p:txBody>
      </p:sp>
      <p:pic>
        <p:nvPicPr>
          <p:cNvPr id="222" name="Google Shape;222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7925" y="2005775"/>
            <a:ext cx="3322250" cy="1153225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34"/>
          <p:cNvSpPr txBox="1"/>
          <p:nvPr/>
        </p:nvSpPr>
        <p:spPr>
          <a:xfrm>
            <a:off x="257925" y="1620875"/>
            <a:ext cx="3000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id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Train Data</a:t>
            </a:r>
            <a:endParaRPr/>
          </a:p>
        </p:txBody>
      </p:sp>
      <p:pic>
        <p:nvPicPr>
          <p:cNvPr id="224" name="Google Shape;224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7925" y="3593150"/>
            <a:ext cx="3322250" cy="9201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5"/>
          <p:cNvSpPr txBox="1"/>
          <p:nvPr>
            <p:ph type="title"/>
          </p:nvPr>
        </p:nvSpPr>
        <p:spPr>
          <a:xfrm>
            <a:off x="257925" y="575950"/>
            <a:ext cx="33222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2800"/>
              <a:t>LGBM Evaluation</a:t>
            </a:r>
            <a:endParaRPr sz="2800"/>
          </a:p>
        </p:txBody>
      </p:sp>
      <p:pic>
        <p:nvPicPr>
          <p:cNvPr id="230" name="Google Shape;230;p35"/>
          <p:cNvPicPr preferRelativeResize="0"/>
          <p:nvPr/>
        </p:nvPicPr>
        <p:blipFill rotWithShape="1">
          <a:blip r:embed="rId3">
            <a:alphaModFix/>
          </a:blip>
          <a:srcRect b="884" l="0" r="0" t="884"/>
          <a:stretch/>
        </p:blipFill>
        <p:spPr>
          <a:xfrm>
            <a:off x="4688500" y="1040027"/>
            <a:ext cx="3975450" cy="3063425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35"/>
          <p:cNvSpPr txBox="1"/>
          <p:nvPr/>
        </p:nvSpPr>
        <p:spPr>
          <a:xfrm>
            <a:off x="257925" y="3183625"/>
            <a:ext cx="3000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id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Test Data</a:t>
            </a:r>
            <a:endParaRPr/>
          </a:p>
        </p:txBody>
      </p:sp>
      <p:pic>
        <p:nvPicPr>
          <p:cNvPr id="232" name="Google Shape;232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7925" y="2005775"/>
            <a:ext cx="3322250" cy="1153225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35"/>
          <p:cNvSpPr txBox="1"/>
          <p:nvPr/>
        </p:nvSpPr>
        <p:spPr>
          <a:xfrm>
            <a:off x="257925" y="1620875"/>
            <a:ext cx="3000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id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Train Data</a:t>
            </a:r>
            <a:endParaRPr/>
          </a:p>
        </p:txBody>
      </p:sp>
      <p:pic>
        <p:nvPicPr>
          <p:cNvPr id="234" name="Google Shape;234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7925" y="3568526"/>
            <a:ext cx="3322249" cy="9635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6"/>
          <p:cNvSpPr txBox="1"/>
          <p:nvPr>
            <p:ph type="title"/>
          </p:nvPr>
        </p:nvSpPr>
        <p:spPr>
          <a:xfrm>
            <a:off x="257925" y="575950"/>
            <a:ext cx="33222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2800"/>
              <a:t>LGBM w SMOTE Evaluation</a:t>
            </a:r>
            <a:endParaRPr sz="2800"/>
          </a:p>
        </p:txBody>
      </p:sp>
      <p:pic>
        <p:nvPicPr>
          <p:cNvPr id="240" name="Google Shape;240;p36"/>
          <p:cNvPicPr preferRelativeResize="0"/>
          <p:nvPr/>
        </p:nvPicPr>
        <p:blipFill rotWithShape="1">
          <a:blip r:embed="rId3">
            <a:alphaModFix/>
          </a:blip>
          <a:srcRect b="884" l="0" r="0" t="884"/>
          <a:stretch/>
        </p:blipFill>
        <p:spPr>
          <a:xfrm>
            <a:off x="4688500" y="1040027"/>
            <a:ext cx="3975450" cy="306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7924" y="3568527"/>
            <a:ext cx="3322250" cy="957872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36"/>
          <p:cNvSpPr txBox="1"/>
          <p:nvPr/>
        </p:nvSpPr>
        <p:spPr>
          <a:xfrm>
            <a:off x="257925" y="3183625"/>
            <a:ext cx="3000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id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Test Data</a:t>
            </a:r>
            <a:endParaRPr/>
          </a:p>
        </p:txBody>
      </p:sp>
      <p:pic>
        <p:nvPicPr>
          <p:cNvPr id="243" name="Google Shape;243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7925" y="2005775"/>
            <a:ext cx="3322250" cy="1153225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36"/>
          <p:cNvSpPr txBox="1"/>
          <p:nvPr/>
        </p:nvSpPr>
        <p:spPr>
          <a:xfrm>
            <a:off x="257925" y="1620875"/>
            <a:ext cx="3000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id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Train Data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7"/>
          <p:cNvSpPr txBox="1"/>
          <p:nvPr>
            <p:ph type="title"/>
          </p:nvPr>
        </p:nvSpPr>
        <p:spPr>
          <a:xfrm>
            <a:off x="257925" y="575950"/>
            <a:ext cx="33222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2800"/>
              <a:t>LGBM w SMOTE &amp; Tuning Evaluation</a:t>
            </a:r>
            <a:endParaRPr sz="2800"/>
          </a:p>
        </p:txBody>
      </p:sp>
      <p:pic>
        <p:nvPicPr>
          <p:cNvPr id="250" name="Google Shape;250;p37"/>
          <p:cNvPicPr preferRelativeResize="0"/>
          <p:nvPr/>
        </p:nvPicPr>
        <p:blipFill rotWithShape="1">
          <a:blip r:embed="rId3">
            <a:alphaModFix/>
          </a:blip>
          <a:srcRect b="884" l="0" r="0" t="884"/>
          <a:stretch/>
        </p:blipFill>
        <p:spPr>
          <a:xfrm>
            <a:off x="4688500" y="1040027"/>
            <a:ext cx="3975450" cy="3063425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37"/>
          <p:cNvSpPr txBox="1"/>
          <p:nvPr/>
        </p:nvSpPr>
        <p:spPr>
          <a:xfrm>
            <a:off x="257925" y="3183625"/>
            <a:ext cx="3000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id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Test Data</a:t>
            </a:r>
            <a:endParaRPr/>
          </a:p>
        </p:txBody>
      </p:sp>
      <p:sp>
        <p:nvSpPr>
          <p:cNvPr id="252" name="Google Shape;252;p37"/>
          <p:cNvSpPr txBox="1"/>
          <p:nvPr/>
        </p:nvSpPr>
        <p:spPr>
          <a:xfrm>
            <a:off x="257925" y="1620875"/>
            <a:ext cx="3000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id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Train Data</a:t>
            </a:r>
            <a:endParaRPr/>
          </a:p>
        </p:txBody>
      </p:sp>
      <p:pic>
        <p:nvPicPr>
          <p:cNvPr id="253" name="Google Shape;253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8500" y="1023152"/>
            <a:ext cx="3975450" cy="311847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7925" y="2005781"/>
            <a:ext cx="3322200" cy="101234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3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57917" y="3568517"/>
            <a:ext cx="3482332" cy="101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8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solidFill>
                  <a:srgbClr val="FFFFFF"/>
                </a:solidFill>
              </a:rPr>
              <a:t>Feature Importance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9"/>
          <p:cNvSpPr txBox="1"/>
          <p:nvPr>
            <p:ph type="title"/>
          </p:nvPr>
        </p:nvSpPr>
        <p:spPr>
          <a:xfrm>
            <a:off x="257925" y="575950"/>
            <a:ext cx="3426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2800"/>
              <a:t>Variable Importance</a:t>
            </a:r>
            <a:endParaRPr sz="2800"/>
          </a:p>
        </p:txBody>
      </p:sp>
      <p:pic>
        <p:nvPicPr>
          <p:cNvPr id="266" name="Google Shape;266;p39"/>
          <p:cNvPicPr preferRelativeResize="0"/>
          <p:nvPr/>
        </p:nvPicPr>
        <p:blipFill rotWithShape="1">
          <a:blip r:embed="rId3">
            <a:alphaModFix/>
          </a:blip>
          <a:srcRect b="10968" l="1229" r="1219" t="0"/>
          <a:stretch/>
        </p:blipFill>
        <p:spPr>
          <a:xfrm>
            <a:off x="3684677" y="575950"/>
            <a:ext cx="5048648" cy="2503925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39"/>
          <p:cNvSpPr txBox="1"/>
          <p:nvPr>
            <p:ph idx="1" type="body"/>
          </p:nvPr>
        </p:nvSpPr>
        <p:spPr>
          <a:xfrm>
            <a:off x="257925" y="1518575"/>
            <a:ext cx="3303000" cy="32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>
                <a:solidFill>
                  <a:schemeClr val="dk1"/>
                </a:solidFill>
              </a:rPr>
              <a:t>relationship 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300"/>
              <a:t>Relation have the biggest impact to the success or the close of a startup.</a:t>
            </a:r>
            <a:endParaRPr sz="13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id">
                <a:solidFill>
                  <a:schemeClr val="dk1"/>
                </a:solidFill>
              </a:rPr>
              <a:t>funding_total_usd 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300"/>
              <a:t>Surprisingly, funding is the next after relationship. And from EDA we don’t see </a:t>
            </a:r>
            <a:r>
              <a:rPr lang="id" sz="1300"/>
              <a:t>any</a:t>
            </a:r>
            <a:r>
              <a:rPr lang="id" sz="1300"/>
              <a:t> correlations between them.</a:t>
            </a:r>
            <a:endParaRPr sz="13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id">
                <a:solidFill>
                  <a:schemeClr val="dk1"/>
                </a:solidFill>
              </a:rPr>
              <a:t>Age last milestone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>
                <a:solidFill>
                  <a:schemeClr val="dk1"/>
                </a:solidFill>
              </a:rPr>
              <a:t>is_top500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>
                <a:solidFill>
                  <a:schemeClr val="dk1"/>
                </a:solidFill>
              </a:rPr>
              <a:t>age first milestone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 sz="21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0"/>
          <p:cNvSpPr txBox="1"/>
          <p:nvPr/>
        </p:nvSpPr>
        <p:spPr>
          <a:xfrm>
            <a:off x="2480050" y="463225"/>
            <a:ext cx="4535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Relationship is the KEY!</a:t>
            </a:r>
            <a:endParaRPr b="1" sz="28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273" name="Google Shape;273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325" y="1078825"/>
            <a:ext cx="2091450" cy="1733102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8050" y="1078825"/>
            <a:ext cx="2091599" cy="173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7325" y="2926075"/>
            <a:ext cx="2091450" cy="1739067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40"/>
          <p:cNvSpPr txBox="1"/>
          <p:nvPr/>
        </p:nvSpPr>
        <p:spPr>
          <a:xfrm>
            <a:off x="2468775" y="1233175"/>
            <a:ext cx="2091600" cy="14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-The more relationships are established, the more a startup will survive.</a:t>
            </a:r>
            <a:endParaRPr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id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- After reach 20 relations, it will strongly survive</a:t>
            </a:r>
            <a:endParaRPr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7" name="Google Shape;277;p40"/>
          <p:cNvSpPr txBox="1"/>
          <p:nvPr/>
        </p:nvSpPr>
        <p:spPr>
          <a:xfrm>
            <a:off x="2540250" y="3171975"/>
            <a:ext cx="20916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id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-Startups with a large total funding amount have a higher chance of success, but there is a point where the effect plateaus.</a:t>
            </a:r>
            <a:endParaRPr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8" name="Google Shape;278;p40"/>
          <p:cNvSpPr txBox="1"/>
          <p:nvPr/>
        </p:nvSpPr>
        <p:spPr>
          <a:xfrm>
            <a:off x="6905800" y="2376175"/>
            <a:ext cx="2091600" cy="7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id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- Startups that located in Massachusets and New York exist more.</a:t>
            </a:r>
            <a:endParaRPr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79" name="Google Shape;279;p4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84400" y="2789560"/>
            <a:ext cx="2091450" cy="18830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1"/>
          <p:cNvSpPr txBox="1"/>
          <p:nvPr/>
        </p:nvSpPr>
        <p:spPr>
          <a:xfrm>
            <a:off x="2480050" y="463225"/>
            <a:ext cx="6234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Funding &amp; Milestones vs Failure</a:t>
            </a:r>
            <a:endParaRPr b="1" sz="28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85" name="Google Shape;285;p41"/>
          <p:cNvSpPr txBox="1"/>
          <p:nvPr/>
        </p:nvSpPr>
        <p:spPr>
          <a:xfrm>
            <a:off x="2468775" y="1233175"/>
            <a:ext cx="2091600" cy="14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id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-</a:t>
            </a:r>
            <a:r>
              <a:rPr lang="id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Reaching the first milestone early seems to have a positive impact on startup success. Profitability increases up to a certain period.</a:t>
            </a:r>
            <a:endParaRPr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86" name="Google Shape;286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6574" y="1002625"/>
            <a:ext cx="2163076" cy="1784443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41"/>
          <p:cNvSpPr txBox="1"/>
          <p:nvPr/>
        </p:nvSpPr>
        <p:spPr>
          <a:xfrm>
            <a:off x="2540250" y="3171975"/>
            <a:ext cx="2091600" cy="16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id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-</a:t>
            </a:r>
            <a:r>
              <a:rPr lang="id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If the last milestone year is too long ago, there is a potential that the startup is losing its competitive edge, but they may survive because they have built a solid base of operations.</a:t>
            </a:r>
            <a:endParaRPr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8" name="Google Shape;288;p41"/>
          <p:cNvSpPr txBox="1"/>
          <p:nvPr/>
        </p:nvSpPr>
        <p:spPr>
          <a:xfrm>
            <a:off x="6905800" y="2342075"/>
            <a:ext cx="2091600" cy="10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id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- </a:t>
            </a:r>
            <a:r>
              <a:rPr lang="id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Startups with older first or last funding years tend to have a better chance of success.</a:t>
            </a:r>
            <a:endParaRPr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89" name="Google Shape;289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4250" y="2923856"/>
            <a:ext cx="1969150" cy="1743518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2656" y="1002625"/>
            <a:ext cx="1949920" cy="165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4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4840" y="2878925"/>
            <a:ext cx="1873010" cy="1784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Business Understanding</a:t>
            </a:r>
            <a:endParaRPr/>
          </a:p>
        </p:txBody>
      </p:sp>
      <p:sp>
        <p:nvSpPr>
          <p:cNvPr id="85" name="Google Shape;85;p15"/>
          <p:cNvSpPr txBox="1"/>
          <p:nvPr>
            <p:ph idx="1" type="body"/>
          </p:nvPr>
        </p:nvSpPr>
        <p:spPr>
          <a:xfrm>
            <a:off x="2400300" y="1273800"/>
            <a:ext cx="6321600" cy="345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2100">
                <a:solidFill>
                  <a:srgbClr val="F46524"/>
                </a:solidFill>
              </a:rPr>
              <a:t>As</a:t>
            </a:r>
            <a:r>
              <a:rPr lang="id" sz="2100">
                <a:solidFill>
                  <a:srgbClr val="F46524"/>
                </a:solidFill>
              </a:rPr>
              <a:t> a tech consultant company. Our stakeholders find</a:t>
            </a:r>
            <a:r>
              <a:rPr b="1" lang="id" sz="2100">
                <a:solidFill>
                  <a:srgbClr val="F46524"/>
                </a:solidFill>
              </a:rPr>
              <a:t> that most of our client is the new startup that worried that they will fail so fast.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id" sz="1600"/>
              <a:t>Get some information about what is the biggest cause of startup failure. 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id" sz="1600"/>
              <a:t>What recommendation we can give to the most of our client, so we have the same foundation for the same problem?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1200"/>
              </a:spcAft>
              <a:buSzPts val="1600"/>
              <a:buChar char="●"/>
            </a:pPr>
            <a:r>
              <a:rPr lang="id" sz="1600"/>
              <a:t>What is the key of the success startups? So we can give some suggestion to our client.</a:t>
            </a:r>
            <a:endParaRPr sz="16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2"/>
          <p:cNvSpPr txBox="1"/>
          <p:nvPr/>
        </p:nvSpPr>
        <p:spPr>
          <a:xfrm>
            <a:off x="2480050" y="463225"/>
            <a:ext cx="4535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Join top 500 clubs!</a:t>
            </a:r>
            <a:endParaRPr b="1" sz="28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97" name="Google Shape;297;p42"/>
          <p:cNvSpPr txBox="1"/>
          <p:nvPr/>
        </p:nvSpPr>
        <p:spPr>
          <a:xfrm>
            <a:off x="5095250" y="1233175"/>
            <a:ext cx="3619200" cy="7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id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- Startups with multiple rounds of seed funding show higher profitability, but after a certain number of rounds, the impact levels off.</a:t>
            </a:r>
            <a:endParaRPr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8" name="Google Shape;298;p42"/>
          <p:cNvSpPr txBox="1"/>
          <p:nvPr/>
        </p:nvSpPr>
        <p:spPr>
          <a:xfrm>
            <a:off x="5127575" y="3324375"/>
            <a:ext cx="3619200" cy="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id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- Startups that join top 500 clubs will be existing more that than the others that not joining</a:t>
            </a:r>
            <a:endParaRPr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99" name="Google Shape;299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0049" y="1002625"/>
            <a:ext cx="2091600" cy="173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80055" y="2662913"/>
            <a:ext cx="2235451" cy="19322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3"/>
          <p:cNvSpPr txBox="1"/>
          <p:nvPr>
            <p:ph type="title"/>
          </p:nvPr>
        </p:nvSpPr>
        <p:spPr>
          <a:xfrm>
            <a:off x="3889000" y="575950"/>
            <a:ext cx="48330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Relationship still the no.1</a:t>
            </a:r>
            <a:endParaRPr/>
          </a:p>
        </p:txBody>
      </p:sp>
      <p:sp>
        <p:nvSpPr>
          <p:cNvPr id="306" name="Google Shape;306;p43"/>
          <p:cNvSpPr txBox="1"/>
          <p:nvPr>
            <p:ph idx="1" type="body"/>
          </p:nvPr>
        </p:nvSpPr>
        <p:spPr>
          <a:xfrm>
            <a:off x="3889003" y="1595775"/>
            <a:ext cx="4842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2100">
                <a:solidFill>
                  <a:schemeClr val="dk1"/>
                </a:solidFill>
              </a:rPr>
              <a:t>Top 5 success/fail features: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id" sz="1600"/>
              <a:t>Relationship : almost twice the funding total.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id" sz="1600"/>
              <a:t>Funding total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id" sz="1600"/>
              <a:t>top 500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id" sz="1600"/>
              <a:t>age first milestone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id" sz="1600"/>
              <a:t>age first funding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307" name="Google Shape;307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7300" y="438575"/>
            <a:ext cx="3585549" cy="426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4"/>
          <p:cNvSpPr txBox="1"/>
          <p:nvPr>
            <p:ph type="title"/>
          </p:nvPr>
        </p:nvSpPr>
        <p:spPr>
          <a:xfrm>
            <a:off x="2477425" y="575950"/>
            <a:ext cx="38145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2800"/>
              <a:t>Why Relationship?</a:t>
            </a:r>
            <a:endParaRPr sz="2800"/>
          </a:p>
        </p:txBody>
      </p:sp>
      <p:sp>
        <p:nvSpPr>
          <p:cNvPr id="313" name="Google Shape;313;p44"/>
          <p:cNvSpPr txBox="1"/>
          <p:nvPr>
            <p:ph idx="1" type="body"/>
          </p:nvPr>
        </p:nvSpPr>
        <p:spPr>
          <a:xfrm>
            <a:off x="2477424" y="1211350"/>
            <a:ext cx="6333000" cy="3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>
                <a:solidFill>
                  <a:schemeClr val="dk1"/>
                </a:solidFill>
              </a:rPr>
              <a:t>Access to Resources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300"/>
              <a:t>Strong relationships enable startups to obtain funding, mentorship, and relevant technology. Investors not only provide money but also open access to partner or customer networks.</a:t>
            </a:r>
            <a:endParaRPr sz="13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id">
                <a:solidFill>
                  <a:schemeClr val="dk1"/>
                </a:solidFill>
              </a:rPr>
              <a:t>Reputation and Credibility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300"/>
              <a:t>Relationships with influential figures (political figures/influencers or artist) can increase market trust and accelerate startup growth.</a:t>
            </a:r>
            <a:endParaRPr sz="13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id">
                <a:solidFill>
                  <a:schemeClr val="dk1"/>
                </a:solidFill>
              </a:rPr>
              <a:t>Growth Acceleration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id" sz="1300"/>
              <a:t>Partnering with large companies or institutions can expand market access and facilitate product penetration. Example: Fintech startups that start with large banks gain credibility and customers faster.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 sz="21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5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Suggestion</a:t>
            </a:r>
            <a:endParaRPr/>
          </a:p>
        </p:txBody>
      </p:sp>
      <p:sp>
        <p:nvSpPr>
          <p:cNvPr id="319" name="Google Shape;319;p4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Make a great connections with the total of 20 including :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d"/>
              <a:t>The Right Mentor (Airbnb)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d"/>
              <a:t>Public Figure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d"/>
              <a:t>Industry (Spotify)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d"/>
              <a:t>Investors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d"/>
              <a:t>Government (Mining company)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id"/>
              <a:t>Gain More Funding, Optimize spending, focus on focus on stable and sustainable funding not just big at the beginning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What Happened?</a:t>
            </a:r>
            <a:endParaRPr/>
          </a:p>
        </p:txBody>
      </p:sp>
      <p:sp>
        <p:nvSpPr>
          <p:cNvPr id="91" name="Google Shape;91;p16"/>
          <p:cNvSpPr txBox="1"/>
          <p:nvPr>
            <p:ph idx="1" type="body"/>
          </p:nvPr>
        </p:nvSpPr>
        <p:spPr>
          <a:xfrm>
            <a:off x="2400297" y="1602675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2100">
                <a:solidFill>
                  <a:srgbClr val="F46524"/>
                </a:solidFill>
              </a:rPr>
              <a:t>According to the Bureau of Labor Statistics BLS, ⅕ of startups fail within their first year. and up to 65% of startups will fail within 10 years of opening for businesses.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500"/>
              </a:spcAft>
              <a:buNone/>
            </a:pPr>
            <a:r>
              <a:rPr lang="id" sz="1200">
                <a:solidFill>
                  <a:srgbClr val="1F1F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source : </a:t>
            </a:r>
            <a:r>
              <a:rPr lang="id" sz="1200" u="sng">
                <a:solidFill>
                  <a:schemeClr val="hlink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  <a:hlinkClick r:id="rId3"/>
              </a:rPr>
              <a:t>https://www.forbes.com/advisor/business/software/startups-failure-rate/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2400250" y="50840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Why did it happen?</a:t>
            </a:r>
            <a:endParaRPr/>
          </a:p>
        </p:txBody>
      </p:sp>
      <p:sp>
        <p:nvSpPr>
          <p:cNvPr id="97" name="Google Shape;97;p17"/>
          <p:cNvSpPr txBox="1"/>
          <p:nvPr>
            <p:ph idx="1" type="body"/>
          </p:nvPr>
        </p:nvSpPr>
        <p:spPr>
          <a:xfrm>
            <a:off x="2400253" y="1143800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id" sz="2100">
                <a:solidFill>
                  <a:srgbClr val="F46524"/>
                </a:solidFill>
              </a:rPr>
              <a:t>Source 1</a:t>
            </a:r>
            <a:endParaRPr b="1" sz="21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Clr>
                <a:srgbClr val="1F1F1F"/>
              </a:buClr>
              <a:buSzPts val="1200"/>
              <a:buFont typeface="Roboto"/>
              <a:buChar char="●"/>
            </a:pPr>
            <a:r>
              <a:rPr lang="id" sz="1200">
                <a:solidFill>
                  <a:srgbClr val="1F1F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38% of startup failures occur due to financial issues</a:t>
            </a:r>
            <a:endParaRPr sz="1200">
              <a:solidFill>
                <a:srgbClr val="1F1F1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200"/>
              <a:buFont typeface="Roboto"/>
              <a:buChar char="●"/>
            </a:pPr>
            <a:r>
              <a:rPr lang="id" sz="1200">
                <a:solidFill>
                  <a:srgbClr val="1F1F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35% of businesses fail due to lack of market need</a:t>
            </a:r>
            <a:endParaRPr sz="1200">
              <a:solidFill>
                <a:srgbClr val="1F1F1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200"/>
              <a:buFont typeface="Roboto"/>
              <a:buChar char="●"/>
            </a:pPr>
            <a:r>
              <a:rPr lang="id" sz="1200">
                <a:solidFill>
                  <a:srgbClr val="1F1F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20% of businesses fail due to industry competition</a:t>
            </a:r>
            <a:endParaRPr sz="1200">
              <a:solidFill>
                <a:srgbClr val="1F1F1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200"/>
              <a:buFont typeface="Roboto"/>
              <a:buChar char="●"/>
            </a:pPr>
            <a:r>
              <a:rPr lang="id" sz="1200">
                <a:solidFill>
                  <a:srgbClr val="1F1F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19% of businesses fail due to unsuccessful business model</a:t>
            </a:r>
            <a:endParaRPr sz="1200">
              <a:solidFill>
                <a:srgbClr val="1F1F1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200"/>
              <a:buFont typeface="Roboto"/>
              <a:buChar char="●"/>
            </a:pPr>
            <a:r>
              <a:rPr lang="id" sz="1200">
                <a:solidFill>
                  <a:srgbClr val="1F1F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18% of businesses fail due to legal challenges</a:t>
            </a:r>
            <a:endParaRPr sz="1200">
              <a:solidFill>
                <a:srgbClr val="1F1F1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500"/>
              </a:spcAft>
              <a:buNone/>
            </a:pPr>
            <a:r>
              <a:rPr lang="id" sz="1200">
                <a:solidFill>
                  <a:srgbClr val="1F1F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source : </a:t>
            </a:r>
            <a:r>
              <a:rPr lang="id" sz="1200" u="sng">
                <a:solidFill>
                  <a:schemeClr val="hlink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  <a:hlinkClick r:id="rId3"/>
              </a:rPr>
              <a:t>https://www.forbes.com/advisor/business/software/startups-failure-rate/</a:t>
            </a:r>
            <a:endParaRPr sz="1200">
              <a:solidFill>
                <a:srgbClr val="1F1F1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" name="Google Shape;98;p17"/>
          <p:cNvSpPr txBox="1"/>
          <p:nvPr>
            <p:ph idx="1" type="body"/>
          </p:nvPr>
        </p:nvSpPr>
        <p:spPr>
          <a:xfrm>
            <a:off x="5650453" y="1143800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id" sz="2100">
                <a:solidFill>
                  <a:srgbClr val="F46524"/>
                </a:solidFill>
              </a:rPr>
              <a:t>Source 2</a:t>
            </a:r>
            <a:endParaRPr b="1" sz="21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22000"/>
              </a:lnSpc>
              <a:spcBef>
                <a:spcPts val="1600"/>
              </a:spcBef>
              <a:spcAft>
                <a:spcPts val="0"/>
              </a:spcAft>
              <a:buClr>
                <a:srgbClr val="1F1F1F"/>
              </a:buClr>
              <a:buSzPts val="1200"/>
              <a:buFont typeface="Roboto"/>
              <a:buChar char="●"/>
            </a:pPr>
            <a:r>
              <a:rPr lang="id" sz="1200">
                <a:solidFill>
                  <a:srgbClr val="1F1F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Reason 1: Lack of financing or investors 47%</a:t>
            </a:r>
            <a:endParaRPr sz="1200">
              <a:solidFill>
                <a:srgbClr val="1F1F1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22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200"/>
              <a:buFont typeface="Roboto"/>
              <a:buChar char="●"/>
            </a:pPr>
            <a:r>
              <a:rPr lang="id" sz="1200">
                <a:solidFill>
                  <a:srgbClr val="1F1F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Reason 2: Running out of cash 44%</a:t>
            </a:r>
            <a:endParaRPr sz="1200">
              <a:solidFill>
                <a:srgbClr val="1F1F1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22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200"/>
              <a:buFont typeface="Roboto"/>
              <a:buChar char="●"/>
            </a:pPr>
            <a:r>
              <a:rPr lang="id" sz="1200">
                <a:solidFill>
                  <a:srgbClr val="1F1F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Reason 3: Lack of market demand or poor timing</a:t>
            </a:r>
            <a:endParaRPr sz="1200">
              <a:solidFill>
                <a:srgbClr val="1F1F1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22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200"/>
              <a:buFont typeface="Roboto"/>
              <a:buChar char="●"/>
            </a:pPr>
            <a:r>
              <a:rPr lang="id" sz="1200">
                <a:solidFill>
                  <a:srgbClr val="1F1F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Reason 4: People problems—Clashing between leadership, teams, and investors </a:t>
            </a:r>
            <a:endParaRPr sz="1200">
              <a:solidFill>
                <a:srgbClr val="1F1F1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22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F1F1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id" sz="1200">
                <a:solidFill>
                  <a:srgbClr val="1F1F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source : </a:t>
            </a:r>
            <a:r>
              <a:rPr lang="id" sz="1200" u="sng">
                <a:solidFill>
                  <a:schemeClr val="hlink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  <a:hlinkClick r:id="rId4"/>
              </a:rPr>
              <a:t>https://www.capchase.com/blog/the-top-4-reasons-why-startups-fail-and-how-to-avoid-them</a:t>
            </a:r>
            <a:endParaRPr sz="1200">
              <a:solidFill>
                <a:srgbClr val="1F1F1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600"/>
              </a:spcBef>
              <a:spcAft>
                <a:spcPts val="500"/>
              </a:spcAft>
              <a:buNone/>
            </a:pPr>
            <a:r>
              <a:t/>
            </a:r>
            <a:endParaRPr sz="1200">
              <a:solidFill>
                <a:srgbClr val="1F1F1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Objectives</a:t>
            </a:r>
            <a:endParaRPr/>
          </a:p>
        </p:txBody>
      </p:sp>
      <p:sp>
        <p:nvSpPr>
          <p:cNvPr id="104" name="Google Shape;104;p18"/>
          <p:cNvSpPr txBox="1"/>
          <p:nvPr>
            <p:ph idx="1" type="body"/>
          </p:nvPr>
        </p:nvSpPr>
        <p:spPr>
          <a:xfrm>
            <a:off x="2400297" y="1602675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2100">
                <a:solidFill>
                  <a:srgbClr val="F46524"/>
                </a:solidFill>
              </a:rPr>
              <a:t>From this Dataset, we’re gonna explore every features that have impact to the success or fail condition. We will validate 1 of top 10 google search about “the reason behind startups failure” then </a:t>
            </a:r>
            <a:r>
              <a:rPr lang="id" sz="2100">
                <a:solidFill>
                  <a:srgbClr val="F46524"/>
                </a:solidFill>
              </a:rPr>
              <a:t>finding</a:t>
            </a:r>
            <a:r>
              <a:rPr lang="id" sz="2100">
                <a:solidFill>
                  <a:srgbClr val="F46524"/>
                </a:solidFill>
              </a:rPr>
              <a:t> the biggest cause of startup failing.</a:t>
            </a:r>
            <a:endParaRPr sz="2100">
              <a:solidFill>
                <a:srgbClr val="F46524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id" sz="2100">
                <a:solidFill>
                  <a:srgbClr val="F46524"/>
                </a:solidFill>
              </a:rPr>
              <a:t>It would help us and our client’s common issues.</a:t>
            </a:r>
            <a:endParaRPr b="1" sz="2100">
              <a:solidFill>
                <a:srgbClr val="F46524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solidFill>
                  <a:srgbClr val="FFFFFF"/>
                </a:solidFill>
              </a:rPr>
              <a:t>Data Understanding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361900" y="35600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2800"/>
              <a:t>What Data do we have?</a:t>
            </a:r>
            <a:endParaRPr sz="2800"/>
          </a:p>
        </p:txBody>
      </p:sp>
      <p:sp>
        <p:nvSpPr>
          <p:cNvPr id="115" name="Google Shape;115;p20"/>
          <p:cNvSpPr txBox="1"/>
          <p:nvPr>
            <p:ph idx="1" type="body"/>
          </p:nvPr>
        </p:nvSpPr>
        <p:spPr>
          <a:xfrm>
            <a:off x="2628853" y="1143800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050"/>
              <a:buFont typeface="Roboto"/>
              <a:buChar char="-"/>
            </a:pPr>
            <a:r>
              <a:rPr b="1" lang="id" sz="1050">
                <a:solidFill>
                  <a:srgbClr val="1F1F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age_first_funding_year</a:t>
            </a:r>
            <a:endParaRPr b="1" sz="1050">
              <a:solidFill>
                <a:srgbClr val="1F1F1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050"/>
              <a:buFont typeface="Roboto"/>
              <a:buChar char="-"/>
            </a:pPr>
            <a:r>
              <a:rPr b="1" lang="id" sz="1050">
                <a:solidFill>
                  <a:srgbClr val="1F1F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age_last_funding_year</a:t>
            </a:r>
            <a:endParaRPr b="1" sz="1050">
              <a:solidFill>
                <a:srgbClr val="1F1F1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050"/>
              <a:buFont typeface="Roboto"/>
              <a:buChar char="-"/>
            </a:pPr>
            <a:r>
              <a:rPr b="1" lang="id" sz="1050">
                <a:solidFill>
                  <a:srgbClr val="1F1F1F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age_first_milestone_year</a:t>
            </a:r>
            <a:endParaRPr b="1" sz="1050">
              <a:solidFill>
                <a:srgbClr val="1F1F1F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050"/>
              <a:buFont typeface="Roboto"/>
              <a:buChar char="-"/>
            </a:pPr>
            <a:r>
              <a:rPr b="1" lang="id" sz="1050">
                <a:solidFill>
                  <a:srgbClr val="1F1F1F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age_last_milestone_year</a:t>
            </a:r>
            <a:endParaRPr b="1" sz="1050">
              <a:solidFill>
                <a:srgbClr val="1F1F1F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050"/>
              <a:buFont typeface="Roboto"/>
              <a:buChar char="-"/>
            </a:pPr>
            <a:r>
              <a:rPr b="1" lang="id" sz="1050">
                <a:solidFill>
                  <a:srgbClr val="1F1F1F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relationship</a:t>
            </a:r>
            <a:endParaRPr b="1" sz="1050">
              <a:solidFill>
                <a:srgbClr val="1F1F1F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050"/>
              <a:buFont typeface="Roboto"/>
              <a:buChar char="-"/>
            </a:pPr>
            <a:r>
              <a:rPr b="1" lang="id" sz="1050">
                <a:solidFill>
                  <a:srgbClr val="1F1F1F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funding_rounds</a:t>
            </a:r>
            <a:endParaRPr b="1" sz="1050">
              <a:solidFill>
                <a:srgbClr val="1F1F1F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050"/>
              <a:buFont typeface="Roboto"/>
              <a:buChar char="-"/>
            </a:pPr>
            <a:r>
              <a:rPr b="1" lang="id" sz="1050">
                <a:solidFill>
                  <a:srgbClr val="1F1F1F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has_VC</a:t>
            </a:r>
            <a:endParaRPr b="1" sz="1050">
              <a:solidFill>
                <a:srgbClr val="1F1F1F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050"/>
              <a:buFont typeface="Roboto"/>
              <a:buChar char="-"/>
            </a:pPr>
            <a:r>
              <a:rPr b="1" lang="id" sz="1050">
                <a:solidFill>
                  <a:srgbClr val="1F1F1F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has_angel</a:t>
            </a:r>
            <a:endParaRPr b="1" sz="1050">
              <a:solidFill>
                <a:srgbClr val="1F1F1F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050"/>
              <a:buFont typeface="Roboto"/>
              <a:buChar char="-"/>
            </a:pPr>
            <a:r>
              <a:rPr b="1" lang="id" sz="1050">
                <a:solidFill>
                  <a:srgbClr val="1F1F1F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has_roundA</a:t>
            </a:r>
            <a:endParaRPr b="1" sz="1050">
              <a:solidFill>
                <a:srgbClr val="1F1F1F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050"/>
              <a:buFont typeface="Roboto"/>
              <a:buChar char="-"/>
            </a:pPr>
            <a:r>
              <a:rPr b="1" lang="id" sz="1050">
                <a:solidFill>
                  <a:srgbClr val="1F1F1F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has_roundB</a:t>
            </a:r>
            <a:endParaRPr b="1" sz="1050">
              <a:solidFill>
                <a:srgbClr val="1F1F1F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050"/>
              <a:buFont typeface="Roboto"/>
              <a:buChar char="-"/>
            </a:pPr>
            <a:r>
              <a:rPr b="1" lang="id" sz="1050">
                <a:solidFill>
                  <a:srgbClr val="1F1F1F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has_roundC</a:t>
            </a:r>
            <a:endParaRPr b="1" sz="1050">
              <a:solidFill>
                <a:srgbClr val="1F1F1F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050"/>
              <a:buFont typeface="Roboto"/>
              <a:buChar char="-"/>
            </a:pPr>
            <a:r>
              <a:rPr b="1" lang="id" sz="1050">
                <a:solidFill>
                  <a:srgbClr val="1F1F1F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has_roundD</a:t>
            </a:r>
            <a:endParaRPr b="1" sz="1050">
              <a:solidFill>
                <a:srgbClr val="1F1F1F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050"/>
              <a:buFont typeface="Roboto"/>
              <a:buChar char="-"/>
            </a:pPr>
            <a:r>
              <a:rPr b="1" lang="id" sz="1050">
                <a:solidFill>
                  <a:srgbClr val="1F1F1F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funding_total_usd</a:t>
            </a:r>
            <a:endParaRPr b="1" sz="1050">
              <a:solidFill>
                <a:srgbClr val="1F1F1F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050"/>
              <a:buFont typeface="Roboto"/>
              <a:buChar char="-"/>
            </a:pPr>
            <a:r>
              <a:rPr lang="id" sz="1050">
                <a:solidFill>
                  <a:srgbClr val="1F1F1F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object_id</a:t>
            </a:r>
            <a:endParaRPr sz="1050">
              <a:solidFill>
                <a:srgbClr val="1F1F1F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500"/>
              </a:spcAft>
              <a:buNone/>
            </a:pPr>
            <a:r>
              <a:t/>
            </a:r>
            <a:endParaRPr sz="1200">
              <a:solidFill>
                <a:srgbClr val="1F1F1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" name="Google Shape;116;p20"/>
          <p:cNvSpPr txBox="1"/>
          <p:nvPr>
            <p:ph idx="1" type="body"/>
          </p:nvPr>
        </p:nvSpPr>
        <p:spPr>
          <a:xfrm>
            <a:off x="5650453" y="1143800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050"/>
              <a:buFont typeface="Roboto"/>
              <a:buChar char="-"/>
            </a:pPr>
            <a:r>
              <a:rPr lang="id" sz="1050">
                <a:solidFill>
                  <a:srgbClr val="1F1F1F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city</a:t>
            </a:r>
            <a:endParaRPr sz="1050">
              <a:solidFill>
                <a:srgbClr val="1F1F1F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5275" lvl="1" marL="9144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050"/>
              <a:buFont typeface="Roboto"/>
              <a:buChar char="-"/>
            </a:pPr>
            <a:r>
              <a:rPr b="1" lang="id" sz="1050">
                <a:solidFill>
                  <a:srgbClr val="1F1F1F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is_CA</a:t>
            </a:r>
            <a:endParaRPr b="1" sz="1050">
              <a:solidFill>
                <a:srgbClr val="1F1F1F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5275" lvl="1" marL="9144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050"/>
              <a:buFont typeface="Roboto"/>
              <a:buChar char="-"/>
            </a:pPr>
            <a:r>
              <a:rPr b="1" lang="id" sz="1050">
                <a:solidFill>
                  <a:srgbClr val="1F1F1F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is_NY</a:t>
            </a:r>
            <a:endParaRPr b="1" sz="1050">
              <a:solidFill>
                <a:srgbClr val="1F1F1F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5275" lvl="1" marL="9144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050"/>
              <a:buFont typeface="Roboto"/>
              <a:buChar char="-"/>
            </a:pPr>
            <a:r>
              <a:rPr b="1" lang="id" sz="1050">
                <a:solidFill>
                  <a:srgbClr val="1F1F1F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is_MA</a:t>
            </a:r>
            <a:endParaRPr b="1" sz="1050">
              <a:solidFill>
                <a:srgbClr val="1F1F1F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5275" lvl="1" marL="9144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050"/>
              <a:buFont typeface="Roboto"/>
              <a:buChar char="-"/>
            </a:pPr>
            <a:r>
              <a:rPr b="1" lang="id" sz="1050">
                <a:solidFill>
                  <a:srgbClr val="1F1F1F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is_TX</a:t>
            </a:r>
            <a:endParaRPr b="1" sz="1050">
              <a:solidFill>
                <a:srgbClr val="1F1F1F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5275" lvl="1" marL="9144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050"/>
              <a:buFont typeface="Roboto"/>
              <a:buChar char="-"/>
            </a:pPr>
            <a:r>
              <a:rPr b="1" lang="id" sz="1050">
                <a:solidFill>
                  <a:srgbClr val="1F1F1F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is_otherstate</a:t>
            </a:r>
            <a:endParaRPr b="1" sz="1050">
              <a:solidFill>
                <a:srgbClr val="1F1F1F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050"/>
              <a:buFont typeface="Roboto"/>
              <a:buChar char="-"/>
            </a:pPr>
            <a:r>
              <a:rPr lang="id" sz="1050">
                <a:solidFill>
                  <a:srgbClr val="1F1F1F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category_code</a:t>
            </a:r>
            <a:endParaRPr sz="1050">
              <a:solidFill>
                <a:srgbClr val="1F1F1F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5275" lvl="1" marL="9144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050"/>
              <a:buFont typeface="Roboto"/>
              <a:buChar char="-"/>
            </a:pPr>
            <a:r>
              <a:rPr b="1" lang="id" sz="1050">
                <a:solidFill>
                  <a:srgbClr val="1F1F1F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is_software</a:t>
            </a:r>
            <a:endParaRPr b="1" sz="1050">
              <a:solidFill>
                <a:srgbClr val="1F1F1F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5275" lvl="1" marL="9144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050"/>
              <a:buFont typeface="Roboto"/>
              <a:buChar char="-"/>
            </a:pPr>
            <a:r>
              <a:rPr b="1" lang="id" sz="1050">
                <a:solidFill>
                  <a:srgbClr val="1F1F1F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is_web</a:t>
            </a:r>
            <a:endParaRPr b="1" sz="1050">
              <a:solidFill>
                <a:srgbClr val="1F1F1F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5275" lvl="1" marL="9144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050"/>
              <a:buFont typeface="Roboto"/>
              <a:buChar char="-"/>
            </a:pPr>
            <a:r>
              <a:rPr b="1" lang="id" sz="1050">
                <a:solidFill>
                  <a:srgbClr val="1F1F1F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is_mobile</a:t>
            </a:r>
            <a:endParaRPr b="1" sz="1050">
              <a:solidFill>
                <a:srgbClr val="1F1F1F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5275" lvl="1" marL="9144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050"/>
              <a:buFont typeface="Roboto"/>
              <a:buChar char="-"/>
            </a:pPr>
            <a:r>
              <a:rPr b="1" lang="id" sz="1050">
                <a:solidFill>
                  <a:srgbClr val="1F1F1F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is_enterprise</a:t>
            </a:r>
            <a:endParaRPr b="1" sz="1050">
              <a:solidFill>
                <a:srgbClr val="1F1F1F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5275" lvl="1" marL="9144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050"/>
              <a:buFont typeface="Roboto"/>
              <a:buChar char="-"/>
            </a:pPr>
            <a:r>
              <a:rPr b="1" lang="id" sz="1050">
                <a:solidFill>
                  <a:srgbClr val="1F1F1F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is_advertising</a:t>
            </a:r>
            <a:endParaRPr b="1" sz="1050">
              <a:solidFill>
                <a:srgbClr val="1F1F1F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5275" lvl="1" marL="9144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050"/>
              <a:buFont typeface="Roboto"/>
              <a:buChar char="-"/>
            </a:pPr>
            <a:r>
              <a:rPr b="1" lang="id" sz="1050">
                <a:solidFill>
                  <a:srgbClr val="1F1F1F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is_gamesvideo</a:t>
            </a:r>
            <a:endParaRPr sz="1050">
              <a:solidFill>
                <a:srgbClr val="1F1F1F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5275" lvl="1" marL="9144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050"/>
              <a:buFont typeface="Roboto"/>
              <a:buChar char="-"/>
            </a:pPr>
            <a:r>
              <a:rPr b="1" lang="id" sz="1050">
                <a:solidFill>
                  <a:srgbClr val="1F1F1F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is_ecommerce</a:t>
            </a:r>
            <a:endParaRPr sz="1050">
              <a:solidFill>
                <a:srgbClr val="1F1F1F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5275" lvl="1" marL="9144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050"/>
              <a:buFont typeface="Roboto"/>
              <a:buChar char="-"/>
            </a:pPr>
            <a:r>
              <a:rPr b="1" lang="id" sz="1050">
                <a:solidFill>
                  <a:srgbClr val="1F1F1F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is_biotech</a:t>
            </a:r>
            <a:endParaRPr b="1" sz="1050">
              <a:solidFill>
                <a:srgbClr val="1F1F1F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5275" lvl="1" marL="9144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050"/>
              <a:buFont typeface="Roboto"/>
              <a:buChar char="-"/>
            </a:pPr>
            <a:r>
              <a:rPr b="1" lang="id" sz="1050">
                <a:solidFill>
                  <a:srgbClr val="1F1F1F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is_consulting</a:t>
            </a:r>
            <a:endParaRPr b="1" sz="1050">
              <a:solidFill>
                <a:srgbClr val="1F1F1F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5275" lvl="1" marL="9144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050"/>
              <a:buFont typeface="Roboto"/>
              <a:buChar char="-"/>
            </a:pPr>
            <a:r>
              <a:rPr b="1" lang="id" sz="1050">
                <a:solidFill>
                  <a:srgbClr val="1F1F1F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is_othercategory</a:t>
            </a:r>
            <a:endParaRPr sz="1200">
              <a:solidFill>
                <a:srgbClr val="1F1F1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" name="Google Shape;117;p20"/>
          <p:cNvSpPr txBox="1"/>
          <p:nvPr>
            <p:ph idx="1" type="body"/>
          </p:nvPr>
        </p:nvSpPr>
        <p:spPr>
          <a:xfrm>
            <a:off x="361900" y="1143800"/>
            <a:ext cx="3071400" cy="321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050"/>
              <a:buFont typeface="Roboto"/>
              <a:buChar char="-"/>
            </a:pPr>
            <a:r>
              <a:rPr lang="id" sz="1050">
                <a:solidFill>
                  <a:srgbClr val="1F1F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unnamed: 0</a:t>
            </a:r>
            <a:endParaRPr sz="1050">
              <a:solidFill>
                <a:srgbClr val="1F1F1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050"/>
              <a:buFont typeface="Roboto"/>
              <a:buChar char="-"/>
            </a:pPr>
            <a:r>
              <a:rPr lang="id" sz="1050">
                <a:solidFill>
                  <a:srgbClr val="1F1F1F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state_code</a:t>
            </a:r>
            <a:endParaRPr sz="1050">
              <a:solidFill>
                <a:srgbClr val="1F1F1F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050"/>
              <a:buFont typeface="Roboto"/>
              <a:buChar char="-"/>
            </a:pPr>
            <a:r>
              <a:rPr lang="id" sz="1050">
                <a:solidFill>
                  <a:srgbClr val="1F1F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latitude</a:t>
            </a:r>
            <a:endParaRPr sz="1050">
              <a:solidFill>
                <a:srgbClr val="1F1F1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050"/>
              <a:buFont typeface="Roboto"/>
              <a:buChar char="-"/>
            </a:pPr>
            <a:r>
              <a:rPr lang="id" sz="1050">
                <a:solidFill>
                  <a:srgbClr val="1F1F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longitude</a:t>
            </a:r>
            <a:endParaRPr sz="1050">
              <a:solidFill>
                <a:srgbClr val="1F1F1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050"/>
              <a:buFont typeface="Roboto"/>
              <a:buChar char="-"/>
            </a:pPr>
            <a:r>
              <a:rPr lang="id" sz="1050">
                <a:solidFill>
                  <a:srgbClr val="1F1F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zip_code</a:t>
            </a:r>
            <a:endParaRPr sz="1050">
              <a:solidFill>
                <a:srgbClr val="1F1F1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050"/>
              <a:buFont typeface="Roboto"/>
              <a:buChar char="-"/>
            </a:pPr>
            <a:r>
              <a:rPr lang="id" sz="1050">
                <a:solidFill>
                  <a:srgbClr val="1F1F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id</a:t>
            </a:r>
            <a:endParaRPr sz="1050">
              <a:solidFill>
                <a:srgbClr val="1F1F1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050"/>
              <a:buFont typeface="Roboto"/>
              <a:buChar char="-"/>
            </a:pPr>
            <a:r>
              <a:rPr lang="id" sz="1050">
                <a:solidFill>
                  <a:srgbClr val="1F1F1F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state_code.1</a:t>
            </a:r>
            <a:endParaRPr sz="1050">
              <a:solidFill>
                <a:srgbClr val="1F1F1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050"/>
              <a:buFont typeface="Roboto"/>
              <a:buChar char="-"/>
            </a:pPr>
            <a:r>
              <a:rPr lang="id" sz="1050">
                <a:solidFill>
                  <a:srgbClr val="1F1F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unnamed: 6</a:t>
            </a:r>
            <a:endParaRPr sz="1050">
              <a:solidFill>
                <a:srgbClr val="1F1F1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050"/>
              <a:buFont typeface="Roboto"/>
              <a:buChar char="-"/>
            </a:pPr>
            <a:r>
              <a:rPr lang="id" sz="1050">
                <a:solidFill>
                  <a:srgbClr val="1F1F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name</a:t>
            </a:r>
            <a:endParaRPr sz="1050">
              <a:solidFill>
                <a:srgbClr val="1F1F1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050"/>
              <a:buFont typeface="Roboto"/>
              <a:buChar char="-"/>
            </a:pPr>
            <a:r>
              <a:rPr lang="id" sz="1050">
                <a:solidFill>
                  <a:srgbClr val="1F1F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founded_at</a:t>
            </a:r>
            <a:endParaRPr sz="1050">
              <a:solidFill>
                <a:srgbClr val="1F1F1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050"/>
              <a:buFont typeface="Roboto"/>
              <a:buChar char="-"/>
            </a:pPr>
            <a:r>
              <a:rPr lang="id" sz="1050">
                <a:solidFill>
                  <a:srgbClr val="1F1F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closed_at</a:t>
            </a:r>
            <a:endParaRPr sz="1050">
              <a:solidFill>
                <a:srgbClr val="1F1F1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050"/>
              <a:buFont typeface="Roboto"/>
              <a:buChar char="-"/>
            </a:pPr>
            <a:r>
              <a:rPr lang="id" sz="1050">
                <a:solidFill>
                  <a:srgbClr val="1F1F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first_funding_at</a:t>
            </a:r>
            <a:endParaRPr sz="1050">
              <a:solidFill>
                <a:srgbClr val="1F1F1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050"/>
              <a:buFont typeface="Roboto"/>
              <a:buChar char="-"/>
            </a:pPr>
            <a:r>
              <a:rPr lang="id" sz="1050">
                <a:solidFill>
                  <a:srgbClr val="1F1F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closed_funding_at</a:t>
            </a:r>
            <a:endParaRPr sz="1050">
              <a:solidFill>
                <a:srgbClr val="1F1F1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050"/>
              <a:buFont typeface="Roboto"/>
              <a:buChar char="-"/>
            </a:pPr>
            <a:r>
              <a:rPr b="1" lang="id" sz="1050">
                <a:solidFill>
                  <a:srgbClr val="1F1F1F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milestones</a:t>
            </a:r>
            <a:endParaRPr b="1" sz="1050">
              <a:solidFill>
                <a:srgbClr val="1F1F1F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050"/>
              <a:buFont typeface="Roboto"/>
              <a:buChar char="-"/>
            </a:pPr>
            <a:r>
              <a:rPr b="1" lang="id" sz="1050">
                <a:solidFill>
                  <a:srgbClr val="1F1F1F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avg_participants</a:t>
            </a:r>
            <a:endParaRPr b="1" sz="1050">
              <a:solidFill>
                <a:srgbClr val="1F1F1F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050"/>
              <a:buFont typeface="Roboto"/>
              <a:buChar char="-"/>
            </a:pPr>
            <a:r>
              <a:rPr b="1" lang="id" sz="1050">
                <a:solidFill>
                  <a:srgbClr val="1F1F1F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is_top500</a:t>
            </a:r>
            <a:endParaRPr b="1" sz="1050">
              <a:solidFill>
                <a:srgbClr val="1F1F1F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050"/>
              <a:buFont typeface="Roboto"/>
              <a:buChar char="-"/>
            </a:pPr>
            <a:r>
              <a:rPr lang="id" sz="1050">
                <a:solidFill>
                  <a:srgbClr val="1F1F1F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labels</a:t>
            </a:r>
            <a:endParaRPr sz="1050">
              <a:solidFill>
                <a:srgbClr val="1F1F1F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rgbClr val="F46524"/>
              </a:buClr>
              <a:buSzPts val="1050"/>
              <a:buFont typeface="Roboto"/>
              <a:buChar char="-"/>
            </a:pPr>
            <a:r>
              <a:rPr b="1" lang="id" sz="1050">
                <a:solidFill>
                  <a:srgbClr val="F46524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status</a:t>
            </a:r>
            <a:endParaRPr b="1" sz="1050">
              <a:solidFill>
                <a:srgbClr val="F465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500"/>
              </a:spcAft>
              <a:buNone/>
            </a:pPr>
            <a:r>
              <a:t/>
            </a:r>
            <a:endParaRPr sz="1200">
              <a:solidFill>
                <a:srgbClr val="1F1F1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" name="Google Shape;118;p20"/>
          <p:cNvSpPr txBox="1"/>
          <p:nvPr/>
        </p:nvSpPr>
        <p:spPr>
          <a:xfrm>
            <a:off x="2471650" y="4736200"/>
            <a:ext cx="62502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id" sz="1050">
                <a:solidFill>
                  <a:srgbClr val="1F1F1F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Data Source : https://www.kaggle.com/datasets/manishkc06/startup-success-prediction</a:t>
            </a:r>
            <a:endParaRPr/>
          </a:p>
        </p:txBody>
      </p:sp>
      <p:sp>
        <p:nvSpPr>
          <p:cNvPr id="119" name="Google Shape;119;p20"/>
          <p:cNvSpPr txBox="1"/>
          <p:nvPr/>
        </p:nvSpPr>
        <p:spPr>
          <a:xfrm>
            <a:off x="643550" y="770800"/>
            <a:ext cx="30000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id" sz="1050">
                <a:solidFill>
                  <a:srgbClr val="1F1F1F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923 Rows and 49 Columns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/>
          <p:nvPr>
            <p:ph type="title"/>
          </p:nvPr>
        </p:nvSpPr>
        <p:spPr>
          <a:xfrm>
            <a:off x="412325" y="651150"/>
            <a:ext cx="21237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Data Cleaning</a:t>
            </a:r>
            <a:endParaRPr/>
          </a:p>
        </p:txBody>
      </p:sp>
      <p:sp>
        <p:nvSpPr>
          <p:cNvPr id="125" name="Google Shape;125;p21"/>
          <p:cNvSpPr txBox="1"/>
          <p:nvPr>
            <p:ph idx="2" type="body"/>
          </p:nvPr>
        </p:nvSpPr>
        <p:spPr>
          <a:xfrm>
            <a:off x="412325" y="1601925"/>
            <a:ext cx="3399600" cy="271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id" sz="1200">
                <a:solidFill>
                  <a:srgbClr val="1F1F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Handling Missing Values :</a:t>
            </a:r>
            <a:endParaRPr b="1" sz="1200">
              <a:solidFill>
                <a:srgbClr val="1F1F1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600"/>
              </a:spcBef>
              <a:spcAft>
                <a:spcPts val="0"/>
              </a:spcAft>
              <a:buClr>
                <a:srgbClr val="1F1F1F"/>
              </a:buClr>
              <a:buSzPts val="1200"/>
              <a:buFont typeface="Roboto"/>
              <a:buAutoNum type="arabicPeriod"/>
            </a:pPr>
            <a:r>
              <a:rPr lang="id" sz="1200">
                <a:solidFill>
                  <a:srgbClr val="1F1F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drop unnamed 6 columns</a:t>
            </a:r>
            <a:endParaRPr sz="1200">
              <a:solidFill>
                <a:srgbClr val="1F1F1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200"/>
              <a:buFont typeface="Roboto"/>
              <a:buAutoNum type="arabicPeriod"/>
            </a:pPr>
            <a:r>
              <a:rPr lang="id" sz="1200">
                <a:solidFill>
                  <a:srgbClr val="1F1F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drop closed_at column after add lifespan columns.</a:t>
            </a:r>
            <a:endParaRPr sz="1200">
              <a:solidFill>
                <a:srgbClr val="1F1F1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200"/>
              <a:buFont typeface="Roboto"/>
              <a:buAutoNum type="arabicPeriod"/>
            </a:pPr>
            <a:r>
              <a:rPr lang="id" sz="1200">
                <a:solidFill>
                  <a:srgbClr val="1F1F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age_last_milestone_year and first_milestone probably because they don't have any milestone. If true, we gonna fill it with 0</a:t>
            </a:r>
            <a:endParaRPr sz="1200">
              <a:solidFill>
                <a:srgbClr val="1F1F1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200"/>
              <a:buFont typeface="Roboto"/>
              <a:buAutoNum type="arabicPeriod"/>
            </a:pPr>
            <a:r>
              <a:rPr lang="id" sz="1200">
                <a:solidFill>
                  <a:srgbClr val="1F1F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Drop state code columns</a:t>
            </a:r>
            <a:endParaRPr sz="1200">
              <a:solidFill>
                <a:srgbClr val="1F1F1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id" sz="1200">
                <a:solidFill>
                  <a:srgbClr val="1F1F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There is No Duplicate in the data</a:t>
            </a:r>
            <a:endParaRPr b="1" sz="1200">
              <a:solidFill>
                <a:srgbClr val="1F1F1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 sz="1300">
              <a:solidFill>
                <a:srgbClr val="1F1F1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6" name="Google Shape;12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5650" y="524925"/>
            <a:ext cx="2344075" cy="409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