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K Grotesk Light Bold" panose="020B0604020202020204" charset="0"/>
      <p:regular r:id="rId17"/>
    </p:embeddedFont>
    <p:embeddedFont>
      <p:font typeface="HK Grotesk Medium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22" autoAdjust="0"/>
  </p:normalViewPr>
  <p:slideViewPr>
    <p:cSldViewPr>
      <p:cViewPr varScale="1">
        <p:scale>
          <a:sx n="47" d="100"/>
          <a:sy n="47" d="100"/>
        </p:scale>
        <p:origin x="6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56780" y="3063929"/>
            <a:ext cx="8705080" cy="3806094"/>
            <a:chOff x="0" y="0"/>
            <a:chExt cx="4994894" cy="32751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4894" cy="3275133"/>
            </a:xfrm>
            <a:custGeom>
              <a:avLst/>
              <a:gdLst/>
              <a:ahLst/>
              <a:cxnLst/>
              <a:rect l="l" t="t" r="r" b="b"/>
              <a:pathLst>
                <a:path w="4994894" h="3275133">
                  <a:moveTo>
                    <a:pt x="469009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970333"/>
                  </a:lnTo>
                  <a:cubicBezTo>
                    <a:pt x="0" y="3139243"/>
                    <a:pt x="135890" y="3275133"/>
                    <a:pt x="304800" y="3275133"/>
                  </a:cubicBezTo>
                  <a:lnTo>
                    <a:pt x="4690094" y="3275133"/>
                  </a:lnTo>
                  <a:cubicBezTo>
                    <a:pt x="4859003" y="3275133"/>
                    <a:pt x="4994894" y="3139243"/>
                    <a:pt x="4994894" y="2970333"/>
                  </a:cubicBezTo>
                  <a:lnTo>
                    <a:pt x="4994894" y="304800"/>
                  </a:lnTo>
                  <a:cubicBezTo>
                    <a:pt x="4994894" y="135890"/>
                    <a:pt x="4859003" y="0"/>
                    <a:pt x="4690094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9144000" y="3769360"/>
            <a:ext cx="8900160" cy="2383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3242" lvl="1">
              <a:lnSpc>
                <a:spcPts val="4710"/>
              </a:lnSpc>
            </a:pPr>
            <a:r>
              <a:rPr lang="en-US" sz="3200" dirty="0" err="1">
                <a:solidFill>
                  <a:srgbClr val="414042"/>
                </a:solidFill>
                <a:latin typeface="HK Grotesk Light Bold" panose="020B0604020202020204" charset="0"/>
              </a:rPr>
              <a:t>Anggota</a:t>
            </a:r>
            <a:r>
              <a:rPr lang="en-US" sz="3200" dirty="0">
                <a:solidFill>
                  <a:srgbClr val="414042"/>
                </a:solidFill>
                <a:latin typeface="HK Grotesk Light Bold" panose="020B0604020202020204" charset="0"/>
              </a:rPr>
              <a:t> </a:t>
            </a:r>
            <a:r>
              <a:rPr lang="en-US" sz="3200" dirty="0" err="1">
                <a:solidFill>
                  <a:srgbClr val="414042"/>
                </a:solidFill>
                <a:latin typeface="HK Grotesk Light Bold" panose="020B0604020202020204" charset="0"/>
              </a:rPr>
              <a:t>Kelompok</a:t>
            </a:r>
            <a:r>
              <a:rPr lang="en-US" sz="3200" dirty="0">
                <a:solidFill>
                  <a:srgbClr val="414042"/>
                </a:solidFill>
                <a:latin typeface="HK Grotesk Light Bold" panose="020B0604020202020204" charset="0"/>
              </a:rPr>
              <a:t>:</a:t>
            </a:r>
          </a:p>
          <a:p>
            <a:pPr marL="877592" lvl="1" indent="-514350">
              <a:lnSpc>
                <a:spcPts val="471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14042"/>
                </a:solidFill>
                <a:latin typeface="HK Grotesk Light Bold" panose="020B0604020202020204" charset="0"/>
              </a:rPr>
              <a:t>Muhammad Hafizh Maulidan (J0304211157)</a:t>
            </a:r>
          </a:p>
          <a:p>
            <a:pPr marL="877592" lvl="1" indent="-514350">
              <a:lnSpc>
                <a:spcPts val="4710"/>
              </a:lnSpc>
              <a:buFont typeface="+mj-lt"/>
              <a:buAutoNum type="arabicPeriod"/>
            </a:pPr>
            <a:r>
              <a:rPr lang="en-US" sz="3200" dirty="0" err="1">
                <a:solidFill>
                  <a:srgbClr val="414042"/>
                </a:solidFill>
                <a:latin typeface="HK Grotesk Light Bold" panose="020B0604020202020204" charset="0"/>
              </a:rPr>
              <a:t>Zaki</a:t>
            </a:r>
            <a:r>
              <a:rPr lang="en-US" sz="3200" dirty="0">
                <a:solidFill>
                  <a:srgbClr val="414042"/>
                </a:solidFill>
                <a:latin typeface="HK Grotesk Light Bold" panose="020B0604020202020204" charset="0"/>
              </a:rPr>
              <a:t> Rafi </a:t>
            </a:r>
            <a:r>
              <a:rPr lang="en-US" sz="3200" dirty="0" err="1">
                <a:solidFill>
                  <a:srgbClr val="414042"/>
                </a:solidFill>
                <a:latin typeface="HK Grotesk Light Bold" panose="020B0604020202020204" charset="0"/>
              </a:rPr>
              <a:t>Athallah</a:t>
            </a:r>
            <a:r>
              <a:rPr lang="en-US" sz="3200" dirty="0">
                <a:solidFill>
                  <a:srgbClr val="414042"/>
                </a:solidFill>
                <a:latin typeface="HK Grotesk Light Bold" panose="020B0604020202020204" charset="0"/>
              </a:rPr>
              <a:t> (J0304211163)</a:t>
            </a:r>
          </a:p>
          <a:p>
            <a:pPr marL="877591" lvl="1" indent="-514350">
              <a:lnSpc>
                <a:spcPts val="4710"/>
              </a:lnSpc>
              <a:buFont typeface="+mj-lt"/>
              <a:buAutoNum type="arabicPeriod"/>
            </a:pPr>
            <a:r>
              <a:rPr lang="en-US" sz="3200" dirty="0" err="1">
                <a:solidFill>
                  <a:srgbClr val="414042"/>
                </a:solidFill>
                <a:latin typeface="HK Grotesk Light Bold" panose="020B0604020202020204" charset="0"/>
              </a:rPr>
              <a:t>Dhia</a:t>
            </a:r>
            <a:r>
              <a:rPr lang="en-US" sz="3200" dirty="0">
                <a:solidFill>
                  <a:srgbClr val="414042"/>
                </a:solidFill>
                <a:latin typeface="HK Grotesk Light Bold" panose="020B0604020202020204" charset="0"/>
              </a:rPr>
              <a:t> </a:t>
            </a:r>
            <a:r>
              <a:rPr lang="en-US" sz="3200" dirty="0" err="1">
                <a:solidFill>
                  <a:srgbClr val="414042"/>
                </a:solidFill>
                <a:latin typeface="HK Grotesk Light Bold" panose="020B0604020202020204" charset="0"/>
              </a:rPr>
              <a:t>Suhaila</a:t>
            </a:r>
            <a:r>
              <a:rPr lang="en-US" sz="3200" dirty="0">
                <a:solidFill>
                  <a:srgbClr val="414042"/>
                </a:solidFill>
                <a:latin typeface="HK Grotesk Light Bold" panose="020B0604020202020204" charset="0"/>
              </a:rPr>
              <a:t> (J0304211164)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" y="3771900"/>
            <a:ext cx="7790682" cy="222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6"/>
              </a:lnSpc>
            </a:pPr>
            <a:r>
              <a:rPr lang="en-US" sz="7213" dirty="0" err="1">
                <a:solidFill>
                  <a:srgbClr val="FFFFFF"/>
                </a:solidFill>
                <a:latin typeface="HK Grotesk Medium Bold"/>
              </a:rPr>
              <a:t>Kelompok</a:t>
            </a:r>
            <a:endParaRPr lang="en-US" sz="7213" dirty="0">
              <a:solidFill>
                <a:srgbClr val="FFFFFF"/>
              </a:solidFill>
              <a:latin typeface="HK Grotesk Medium Bold"/>
            </a:endParaRPr>
          </a:p>
          <a:p>
            <a:pPr algn="ctr">
              <a:lnSpc>
                <a:spcPts val="8656"/>
              </a:lnSpc>
            </a:pPr>
            <a:r>
              <a:rPr lang="en-US" sz="7213" dirty="0">
                <a:solidFill>
                  <a:srgbClr val="FFFFFF"/>
                </a:solidFill>
                <a:latin typeface="HK Grotesk Medium Bold"/>
              </a:rPr>
              <a:t>Python Vector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8100" y="299678"/>
            <a:ext cx="10188787" cy="9625666"/>
            <a:chOff x="0" y="0"/>
            <a:chExt cx="6262255" cy="53676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62255" cy="5367647"/>
            </a:xfrm>
            <a:custGeom>
              <a:avLst/>
              <a:gdLst/>
              <a:ahLst/>
              <a:cxnLst/>
              <a:rect l="l" t="t" r="r" b="b"/>
              <a:pathLst>
                <a:path w="6262255" h="5367647">
                  <a:moveTo>
                    <a:pt x="5957455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062847"/>
                  </a:lnTo>
                  <a:cubicBezTo>
                    <a:pt x="0" y="5231757"/>
                    <a:pt x="135890" y="5367647"/>
                    <a:pt x="304800" y="5367647"/>
                  </a:cubicBezTo>
                  <a:lnTo>
                    <a:pt x="5957455" y="5367647"/>
                  </a:lnTo>
                  <a:cubicBezTo>
                    <a:pt x="6126364" y="5367647"/>
                    <a:pt x="6262255" y="5231757"/>
                    <a:pt x="6262255" y="5062847"/>
                  </a:cubicBezTo>
                  <a:lnTo>
                    <a:pt x="6262255" y="304800"/>
                  </a:lnTo>
                  <a:cubicBezTo>
                    <a:pt x="6262255" y="135890"/>
                    <a:pt x="6126364" y="0"/>
                    <a:pt x="59574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1113" y="1445743"/>
            <a:ext cx="6699670" cy="340421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1113" y="5506830"/>
            <a:ext cx="6694778" cy="375147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924800" y="653724"/>
            <a:ext cx="9677400" cy="10310431"/>
            <a:chOff x="0" y="328550"/>
            <a:chExt cx="11131889" cy="13587338"/>
          </a:xfrm>
        </p:grpSpPr>
        <p:sp>
          <p:nvSpPr>
            <p:cNvPr id="7" name="TextBox 7"/>
            <p:cNvSpPr txBox="1"/>
            <p:nvPr/>
          </p:nvSpPr>
          <p:spPr>
            <a:xfrm>
              <a:off x="0" y="1922947"/>
              <a:ext cx="11131889" cy="11992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Banyak orang yang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tertarik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untuk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menggunakan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Python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karena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dianggap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mudah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untuk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dipelajari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,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sekalipun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oleh para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pemula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 Kode-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kode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yang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ada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didalamnya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mudah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dibaca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dan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dapat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menjalankan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banyak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fungsi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kompleks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dengan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mudah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karena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banyaknya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standard library. </a:t>
              </a: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rgbClr val="414042"/>
                </a:solidFill>
                <a:latin typeface="HK Grotesk Light Bold" panose="020B060402020202020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Pengembangan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program pada Python pun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dapat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dilakukan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dengan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cepat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dan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menggunakan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lebih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sedikit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kode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Bahkan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Python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mampu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menjadikan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program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dengan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skala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sangat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rumit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menjadi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mudah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 Python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sendiri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mendukung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multi platform dan multi system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serta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memiliki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sistem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pengelolaan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memori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otomatis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seperti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Java.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28550"/>
              <a:ext cx="11131889" cy="1093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94"/>
                </a:lnSpc>
              </a:pPr>
              <a:r>
                <a:rPr lang="en-US" sz="5149" dirty="0">
                  <a:solidFill>
                    <a:srgbClr val="222A9B"/>
                  </a:solidFill>
                  <a:latin typeface="HK Grotesk Medium Bold"/>
                </a:rPr>
                <a:t>Kesimpulan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AB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732827" y="1338050"/>
            <a:ext cx="2822345" cy="334005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181600" y="4152900"/>
            <a:ext cx="7315200" cy="4050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748045" y="1028700"/>
            <a:ext cx="3145090" cy="31097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06729" y="3827220"/>
            <a:ext cx="4862329" cy="457059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315200" y="3208973"/>
            <a:ext cx="6616697" cy="5155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423"/>
              </a:lnSpc>
            </a:pPr>
            <a:r>
              <a:rPr lang="en-US" sz="10000" dirty="0">
                <a:solidFill>
                  <a:srgbClr val="414042"/>
                </a:solidFill>
                <a:latin typeface="HK Grotesk Bold Bold"/>
              </a:rPr>
              <a:t>Program </a:t>
            </a:r>
            <a:r>
              <a:rPr lang="en-US" sz="10000" dirty="0" err="1">
                <a:solidFill>
                  <a:srgbClr val="414042"/>
                </a:solidFill>
                <a:latin typeface="HK Grotesk Bold Bold"/>
              </a:rPr>
              <a:t>Kalkulator</a:t>
            </a:r>
            <a:r>
              <a:rPr lang="en-US" sz="10000" dirty="0">
                <a:solidFill>
                  <a:srgbClr val="414042"/>
                </a:solidFill>
                <a:latin typeface="HK Grotesk Bold Bold"/>
              </a:rPr>
              <a:t> </a:t>
            </a:r>
            <a:r>
              <a:rPr lang="en-US" sz="10000" dirty="0" err="1">
                <a:solidFill>
                  <a:srgbClr val="414042"/>
                </a:solidFill>
                <a:latin typeface="HK Grotesk Bold Bold"/>
              </a:rPr>
              <a:t>Sederhana</a:t>
            </a:r>
            <a:endParaRPr lang="en-US" sz="10000" dirty="0">
              <a:solidFill>
                <a:srgbClr val="414042"/>
              </a:solidFill>
              <a:latin typeface="HK Grotesk Bold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8220" y="3871846"/>
            <a:ext cx="8115300" cy="6415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Bahasa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pemrograman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saat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ini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jumlahnya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sangat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banyak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. Python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merupakan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salah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satu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Bahasa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pemrograman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populer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yang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digunakan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oleh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banyak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developer. Python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menjadi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salah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satu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bahasa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pemrograman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yang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dapat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digunakan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untuk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membangun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aplikasi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,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baik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itu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berbasis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desktop, web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ataupun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berbasis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mobile.Untuk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membangun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aplikasi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berbasis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web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bisa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menggunakan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framework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atau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tanpa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framework.</a:t>
            </a:r>
          </a:p>
          <a:p>
            <a:pPr>
              <a:lnSpc>
                <a:spcPts val="3990"/>
              </a:lnSpc>
            </a:pPr>
            <a:endParaRPr lang="en-US" sz="2850" dirty="0">
              <a:solidFill>
                <a:srgbClr val="414042"/>
              </a:solidFill>
              <a:latin typeface="HK Grotesk Light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8220" y="800100"/>
            <a:ext cx="13020419" cy="2220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4"/>
              </a:lnSpc>
            </a:pPr>
            <a:r>
              <a:rPr lang="en-US" sz="7253" dirty="0" err="1">
                <a:solidFill>
                  <a:srgbClr val="414042"/>
                </a:solidFill>
                <a:latin typeface="HK Grotesk Medium Bold"/>
              </a:rPr>
              <a:t>Latar</a:t>
            </a:r>
            <a:r>
              <a:rPr lang="en-US" sz="7253" dirty="0">
                <a:solidFill>
                  <a:srgbClr val="414042"/>
                </a:solidFill>
                <a:latin typeface="HK Grotesk Medium Bold"/>
              </a:rPr>
              <a:t> </a:t>
            </a:r>
            <a:r>
              <a:rPr lang="en-US" sz="7253" dirty="0" err="1">
                <a:solidFill>
                  <a:srgbClr val="414042"/>
                </a:solidFill>
                <a:latin typeface="HK Grotesk Medium Bold"/>
              </a:rPr>
              <a:t>Belakang</a:t>
            </a:r>
            <a:r>
              <a:rPr lang="en-US" sz="7253" dirty="0">
                <a:solidFill>
                  <a:srgbClr val="414042"/>
                </a:solidFill>
                <a:latin typeface="HK Grotesk Medium Bold"/>
              </a:rPr>
              <a:t> </a:t>
            </a:r>
          </a:p>
          <a:p>
            <a:pPr>
              <a:lnSpc>
                <a:spcPts val="8704"/>
              </a:lnSpc>
            </a:pPr>
            <a:r>
              <a:rPr lang="en-US" sz="7253" dirty="0">
                <a:solidFill>
                  <a:srgbClr val="414042"/>
                </a:solidFill>
                <a:latin typeface="HK Grotesk Medium Bold"/>
              </a:rPr>
              <a:t>Bahasa </a:t>
            </a:r>
            <a:r>
              <a:rPr lang="en-US" sz="7253" dirty="0" err="1">
                <a:solidFill>
                  <a:srgbClr val="414042"/>
                </a:solidFill>
                <a:latin typeface="HK Grotesk Medium Bold"/>
              </a:rPr>
              <a:t>Pemprograman</a:t>
            </a:r>
            <a:r>
              <a:rPr lang="en-US" sz="7253" dirty="0">
                <a:solidFill>
                  <a:srgbClr val="414042"/>
                </a:solidFill>
                <a:latin typeface="HK Grotesk Medium Bold"/>
              </a:rPr>
              <a:t> Python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677400" y="3871846"/>
            <a:ext cx="7974047" cy="382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Menurut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survei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bahasa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pemrograman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versi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www.tiobe.com, Python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berada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diperingkat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ke-5 pada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tahun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2016.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Selain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itu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, Python juga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bisa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digunakan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untuk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enterprise.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Dalam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tingkatan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bahasa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pemrograman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, Python </a:t>
            </a:r>
            <a:r>
              <a:rPr lang="en-US" sz="2800" dirty="0" err="1">
                <a:solidFill>
                  <a:srgbClr val="414042"/>
                </a:solidFill>
                <a:latin typeface="HK Grotesk Light Bold"/>
              </a:rPr>
              <a:t>termasuk</a:t>
            </a:r>
            <a:r>
              <a:rPr lang="en-US" sz="2800" dirty="0">
                <a:solidFill>
                  <a:srgbClr val="414042"/>
                </a:solidFill>
                <a:latin typeface="HK Grotesk Light Bold"/>
              </a:rPr>
              <a:t> high level language.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23843" y="435257"/>
            <a:ext cx="11252737" cy="9416487"/>
            <a:chOff x="0" y="0"/>
            <a:chExt cx="6925564" cy="5795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25564" cy="5795433"/>
            </a:xfrm>
            <a:custGeom>
              <a:avLst/>
              <a:gdLst/>
              <a:ahLst/>
              <a:cxnLst/>
              <a:rect l="l" t="t" r="r" b="b"/>
              <a:pathLst>
                <a:path w="6925564" h="5795433">
                  <a:moveTo>
                    <a:pt x="662076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5490633"/>
                  </a:lnTo>
                  <a:cubicBezTo>
                    <a:pt x="0" y="5659543"/>
                    <a:pt x="135890" y="5795433"/>
                    <a:pt x="304800" y="5795433"/>
                  </a:cubicBezTo>
                  <a:lnTo>
                    <a:pt x="6620764" y="5795433"/>
                  </a:lnTo>
                  <a:cubicBezTo>
                    <a:pt x="6789674" y="5795433"/>
                    <a:pt x="6925564" y="5659543"/>
                    <a:pt x="6925564" y="5490633"/>
                  </a:cubicBezTo>
                  <a:lnTo>
                    <a:pt x="6925564" y="304800"/>
                  </a:lnTo>
                  <a:cubicBezTo>
                    <a:pt x="6925564" y="135890"/>
                    <a:pt x="6789674" y="0"/>
                    <a:pt x="6620764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378900" y="4275815"/>
            <a:ext cx="5612423" cy="164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dirty="0" err="1">
                <a:solidFill>
                  <a:srgbClr val="222A9B"/>
                </a:solidFill>
                <a:latin typeface="HK Grotesk Medium Bold"/>
              </a:rPr>
              <a:t>Tujuan</a:t>
            </a:r>
            <a:r>
              <a:rPr lang="en-US" sz="5000" dirty="0">
                <a:solidFill>
                  <a:srgbClr val="222A9B"/>
                </a:solidFill>
                <a:latin typeface="HK Grotesk Medium Bold"/>
              </a:rPr>
              <a:t> dan </a:t>
            </a:r>
            <a:r>
              <a:rPr lang="en-US" sz="5000" dirty="0" err="1">
                <a:solidFill>
                  <a:srgbClr val="222A9B"/>
                </a:solidFill>
                <a:latin typeface="HK Grotesk Medium Bold"/>
              </a:rPr>
              <a:t>Manfaat</a:t>
            </a:r>
            <a:r>
              <a:rPr lang="en-US" sz="5000" dirty="0">
                <a:solidFill>
                  <a:srgbClr val="222A9B"/>
                </a:solidFill>
                <a:latin typeface="HK Grotesk Medium Bold"/>
              </a:rPr>
              <a:t> </a:t>
            </a:r>
            <a:r>
              <a:rPr lang="en-US" sz="5000" dirty="0" err="1">
                <a:solidFill>
                  <a:srgbClr val="222A9B"/>
                </a:solidFill>
                <a:latin typeface="HK Grotesk Medium Bold"/>
              </a:rPr>
              <a:t>Penelitian</a:t>
            </a:r>
            <a:endParaRPr lang="en-US" sz="5000" dirty="0">
              <a:solidFill>
                <a:srgbClr val="222A9B"/>
              </a:solidFill>
              <a:latin typeface="HK Grotesk Medium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547185" y="876507"/>
            <a:ext cx="10394835" cy="3268152"/>
            <a:chOff x="0" y="-76200"/>
            <a:chExt cx="13859780" cy="4357536"/>
          </a:xfrm>
        </p:grpSpPr>
        <p:sp>
          <p:nvSpPr>
            <p:cNvPr id="6" name="TextBox 6"/>
            <p:cNvSpPr txBox="1"/>
            <p:nvPr/>
          </p:nvSpPr>
          <p:spPr>
            <a:xfrm>
              <a:off x="0" y="906137"/>
              <a:ext cx="13859780" cy="3375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78816" lvl="1" indent="-339408" algn="just">
                <a:lnSpc>
                  <a:spcPct val="150000"/>
                </a:lnSpc>
                <a:buFont typeface="Arial"/>
                <a:buChar char="•"/>
              </a:pP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Pembuatan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Algoritma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kalkulator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sederhana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menggunakan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bahasa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pemrograman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python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untuk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menghasilkan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hitungan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yang di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inginkan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</a:t>
              </a:r>
            </a:p>
            <a:p>
              <a:pPr marL="678817" lvl="1" indent="-339408" algn="just">
                <a:lnSpc>
                  <a:spcPct val="150000"/>
                </a:lnSpc>
                <a:buFont typeface="Arial"/>
                <a:buChar char="•"/>
              </a:pP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Untuk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mendapatkan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alternatif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kalkulator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3859780" cy="789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Tujuan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dalam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penyusunan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tugas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akhir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ini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adalah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: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31945" y="4427872"/>
            <a:ext cx="10712115" cy="5140659"/>
            <a:chOff x="0" y="-66675"/>
            <a:chExt cx="14282820" cy="6854213"/>
          </a:xfrm>
        </p:grpSpPr>
        <p:sp>
          <p:nvSpPr>
            <p:cNvPr id="9" name="TextBox 9"/>
            <p:cNvSpPr txBox="1"/>
            <p:nvPr/>
          </p:nvSpPr>
          <p:spPr>
            <a:xfrm>
              <a:off x="0" y="827016"/>
              <a:ext cx="14282820" cy="5960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3607" lvl="1" indent="-311803" algn="just">
                <a:lnSpc>
                  <a:spcPct val="150000"/>
                </a:lnSpc>
                <a:buFont typeface="Arial"/>
                <a:buChar char="•"/>
              </a:pP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Dapat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digunakan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sebagai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media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pembelajaran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dalam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mata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kuliah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Algoritma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pemprograman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yang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saat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ini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menggunakan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bahasa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pemrograman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python.</a:t>
              </a:r>
            </a:p>
            <a:p>
              <a:pPr marL="623607" lvl="1" indent="-311803" algn="just">
                <a:lnSpc>
                  <a:spcPct val="150000"/>
                </a:lnSpc>
                <a:buFont typeface="Arial"/>
                <a:buChar char="•"/>
              </a:pP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Mengaplikasikan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ilmu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yang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sudah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dipelajari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di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mata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kuliah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ini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</a:t>
              </a:r>
            </a:p>
            <a:p>
              <a:pPr marL="623607" lvl="1" indent="-311803" algn="just">
                <a:lnSpc>
                  <a:spcPct val="150000"/>
                </a:lnSpc>
                <a:buFont typeface="Arial"/>
                <a:buChar char="•"/>
              </a:pP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Menjadi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salah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satu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dasar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mashasiswa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untuk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mengembangankan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pontesi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dan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bakat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di Bahasa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peprograman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</a:t>
              </a:r>
            </a:p>
            <a:p>
              <a:pPr marL="623607" lvl="1" indent="-311804" algn="just">
                <a:lnSpc>
                  <a:spcPct val="150000"/>
                </a:lnSpc>
                <a:buFont typeface="Arial"/>
                <a:buChar char="•"/>
              </a:pP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Melatih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kreatifitas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mahasiswa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4282820" cy="789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Adapun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manfaat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dari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penelitian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ini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</a:t>
              </a:r>
              <a:r>
                <a:rPr lang="en-US" sz="2800" dirty="0" err="1">
                  <a:solidFill>
                    <a:srgbClr val="222A9B"/>
                  </a:solidFill>
                  <a:latin typeface="HK Grotesk Light Bold"/>
                </a:rPr>
                <a:t>adalah</a:t>
              </a:r>
              <a:r>
                <a:rPr lang="en-US" sz="2800" dirty="0">
                  <a:solidFill>
                    <a:srgbClr val="222A9B"/>
                  </a:solidFill>
                  <a:latin typeface="HK Grotesk Light Bold"/>
                </a:rPr>
                <a:t> :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7625" y="1722465"/>
            <a:ext cx="16772749" cy="6658054"/>
            <a:chOff x="0" y="0"/>
            <a:chExt cx="22363666" cy="887740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22363666" cy="15059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893"/>
                </a:lnSpc>
              </a:pPr>
              <a:r>
                <a:rPr lang="en-US" sz="7411">
                  <a:solidFill>
                    <a:srgbClr val="222A9B"/>
                  </a:solidFill>
                  <a:latin typeface="HK Grotesk Medium Bold"/>
                </a:rPr>
                <a:t>Landasan Teori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55109"/>
              <a:ext cx="17993315" cy="68222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Python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adalah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salah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satu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bahasa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pemrograman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yang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dapat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melakukan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eksekusi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sejumlah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instruksi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multi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guna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secara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langsung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(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interpretatif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)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dengan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metode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orientasi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objek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 Python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adalah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bahasa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pemrograman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yang paling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mudah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dipahami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rgbClr val="414042"/>
                </a:solidFill>
                <a:latin typeface="HK Grotesk Light Bold" panose="020B060402020202020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Python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dibuat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pada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akhir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1980-an oleh Guido van Rossum di Centrum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Wiskunde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&amp; Informatica (CWI) di Belanda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sebagai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penerus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bahasa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ABC (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sendiri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terinspirasi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oleh SETL),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mampu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menangani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pengecualian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dan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berinteraksi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dengansistem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operasi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Amoeba.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Implementasinya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dimulai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pada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bulan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</a:t>
              </a:r>
              <a:r>
                <a:rPr lang="en-US" sz="2800" dirty="0" err="1">
                  <a:solidFill>
                    <a:srgbClr val="414042"/>
                  </a:solidFill>
                  <a:latin typeface="HK Grotesk Light Bold" panose="020B0604020202020204" charset="0"/>
                </a:rPr>
                <a:t>Desember</a:t>
              </a:r>
              <a:r>
                <a:rPr lang="en-US" sz="2800" dirty="0">
                  <a:solidFill>
                    <a:srgbClr val="414042"/>
                  </a:solidFill>
                  <a:latin typeface="HK Grotesk Light Bold" panose="020B0604020202020204" charset="0"/>
                </a:rPr>
                <a:t> 1989.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820531" y="0"/>
            <a:ext cx="6858000" cy="10287000"/>
            <a:chOff x="0" y="0"/>
            <a:chExt cx="6350000" cy="952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43676" r="-43676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762000" y="3877800"/>
            <a:ext cx="9196446" cy="2531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Dirancang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oleh: Guido van Rossum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Lisensi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: Python Software Foundation License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Pengembang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: Python Software Foundation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Rilis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perdana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: 1990; 31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tahun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lalu</a:t>
            </a:r>
            <a:endParaRPr lang="en-US" sz="2800" dirty="0">
              <a:solidFill>
                <a:srgbClr val="FFFFFF"/>
              </a:solidFill>
              <a:latin typeface="HK Grotesk Light 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692" y="0"/>
            <a:ext cx="9495692" cy="10287000"/>
            <a:chOff x="0" y="0"/>
            <a:chExt cx="6193439" cy="67095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93439" cy="6709559"/>
            </a:xfrm>
            <a:custGeom>
              <a:avLst/>
              <a:gdLst/>
              <a:ahLst/>
              <a:cxnLst/>
              <a:rect l="l" t="t" r="r" b="b"/>
              <a:pathLst>
                <a:path w="6193439" h="6709559">
                  <a:moveTo>
                    <a:pt x="588863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6404758"/>
                  </a:lnTo>
                  <a:cubicBezTo>
                    <a:pt x="0" y="6573669"/>
                    <a:pt x="135890" y="6709559"/>
                    <a:pt x="304800" y="6709559"/>
                  </a:cubicBezTo>
                  <a:lnTo>
                    <a:pt x="5888639" y="6709559"/>
                  </a:lnTo>
                  <a:cubicBezTo>
                    <a:pt x="6057548" y="6709559"/>
                    <a:pt x="6193439" y="6573669"/>
                    <a:pt x="6193439" y="6404758"/>
                  </a:cubicBezTo>
                  <a:lnTo>
                    <a:pt x="6193439" y="304800"/>
                  </a:lnTo>
                  <a:cubicBezTo>
                    <a:pt x="6193439" y="135890"/>
                    <a:pt x="6057548" y="0"/>
                    <a:pt x="5888639" y="0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42452" y="2247900"/>
            <a:ext cx="6713178" cy="674959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619470" y="519442"/>
            <a:ext cx="4630947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dirty="0">
                <a:solidFill>
                  <a:srgbClr val="222A9B"/>
                </a:solidFill>
                <a:latin typeface="HK Grotesk Medium Bold"/>
              </a:rPr>
              <a:t>Code Input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89920" y="519442"/>
            <a:ext cx="581257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 dirty="0">
                <a:solidFill>
                  <a:srgbClr val="222A9B"/>
                </a:solidFill>
                <a:latin typeface="HK Grotesk Medium Bold"/>
              </a:rPr>
              <a:t>Code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2AD0D-5C66-4986-B3BF-75F3DB24D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10" y="1230276"/>
            <a:ext cx="4665222" cy="3628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284CFD-8EDD-43FE-B4C1-B70BF8656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80" y="4945652"/>
            <a:ext cx="6169548" cy="3076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2B268-92AE-4475-AF77-627700E4F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33575"/>
            <a:ext cx="7707536" cy="1846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47700"/>
            <a:ext cx="16230600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999" dirty="0" err="1">
                <a:solidFill>
                  <a:srgbClr val="222A9B"/>
                </a:solidFill>
                <a:latin typeface="HK Grotesk Medium Bold"/>
              </a:rPr>
              <a:t>Studi</a:t>
            </a:r>
            <a:r>
              <a:rPr lang="en-US" sz="6999" dirty="0">
                <a:solidFill>
                  <a:srgbClr val="222A9B"/>
                </a:solidFill>
                <a:latin typeface="HK Grotesk Medium Bold"/>
              </a:rPr>
              <a:t> </a:t>
            </a:r>
            <a:r>
              <a:rPr lang="en-US" sz="6999" dirty="0" err="1">
                <a:solidFill>
                  <a:srgbClr val="222A9B"/>
                </a:solidFill>
                <a:latin typeface="HK Grotesk Medium Bold"/>
              </a:rPr>
              <a:t>Kasus</a:t>
            </a:r>
            <a:endParaRPr lang="en-US" sz="6999" dirty="0">
              <a:solidFill>
                <a:srgbClr val="222A9B"/>
              </a:solidFill>
              <a:latin typeface="HK Grotesk Medium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910320" y="3086100"/>
            <a:ext cx="8343900" cy="4599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Nilai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tersebut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akan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dimasukan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oleh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pengguna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saat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program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berjalan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menggunakan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fungsi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input() yang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kemudian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nilainya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di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konversi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ke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tipe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integer dan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disimpan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di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dalam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variabel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/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objek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dengan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nama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“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Pilihan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”.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Pengguna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juga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akan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memasukan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bilangan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1 dan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bilangan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2 yang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akan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di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tampung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pada </a:t>
            </a:r>
            <a:r>
              <a:rPr lang="en-US" sz="2881" dirty="0" err="1">
                <a:solidFill>
                  <a:srgbClr val="414042"/>
                </a:solidFill>
                <a:latin typeface="HK Grotesk Light Bold"/>
              </a:rPr>
              <a:t>objek</a:t>
            </a:r>
            <a:r>
              <a:rPr lang="en-US" sz="2881" dirty="0">
                <a:solidFill>
                  <a:srgbClr val="414042"/>
                </a:solidFill>
                <a:latin typeface="HK Grotesk Light Bold"/>
              </a:rPr>
              <a:t> B1 dan B2.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200" y="3088640"/>
            <a:ext cx="7367131" cy="5262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Program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kalkulator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bisa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dibuat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dengan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mudah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berbasis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CLI (Command Line Interface)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jika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ingin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dikembangkan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berbasis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GUI pun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bisa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Pada program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kalkulator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sederhana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berjalan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secara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secara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sekuensial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, di mana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pengguna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akan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diminta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memasukan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pilihan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operasi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yang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diinginkan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berdasarkan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pilihan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operasi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 yang </a:t>
            </a:r>
            <a:r>
              <a:rPr lang="en-US" sz="2880" dirty="0" err="1">
                <a:solidFill>
                  <a:srgbClr val="414042"/>
                </a:solidFill>
                <a:latin typeface="HK Grotesk Light Bold"/>
              </a:rPr>
              <a:t>ada</a:t>
            </a:r>
            <a:r>
              <a:rPr lang="en-US" sz="2880" dirty="0">
                <a:solidFill>
                  <a:srgbClr val="414042"/>
                </a:solidFill>
                <a:latin typeface="HK Grotesk Light Bold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4224" r="53779"/>
          <a:stretch>
            <a:fillRect/>
          </a:stretch>
        </p:blipFill>
        <p:spPr>
          <a:xfrm>
            <a:off x="9804319" y="2084805"/>
            <a:ext cx="7454981" cy="679120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877800"/>
            <a:ext cx="7613897" cy="317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Dalam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source code yang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saya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gunakan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terdapat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percabangan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if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untuk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menentukan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pilihan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operasi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berdasarkan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pilihan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user.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Setiap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operasi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yang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dilakukan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hasilnya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akan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di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simpan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 pada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objek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/variable </a:t>
            </a:r>
            <a:r>
              <a:rPr lang="en-US" sz="2800" dirty="0" err="1">
                <a:solidFill>
                  <a:srgbClr val="FFFFFF"/>
                </a:solidFill>
                <a:latin typeface="HK Grotesk Light Bold" panose="020B0604020202020204" charset="0"/>
              </a:rPr>
              <a:t>hasil</a:t>
            </a:r>
            <a:r>
              <a:rPr lang="en-US" sz="2800" dirty="0">
                <a:solidFill>
                  <a:srgbClr val="FFFFFF"/>
                </a:solidFill>
                <a:latin typeface="HK Grotesk Light Bold" panose="020B060402020202020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ED418-F070-4D1B-96A8-F5FACC8E54B8}"/>
              </a:ext>
            </a:extLst>
          </p:cNvPr>
          <p:cNvSpPr txBox="1"/>
          <p:nvPr/>
        </p:nvSpPr>
        <p:spPr>
          <a:xfrm>
            <a:off x="4572000" y="875459"/>
            <a:ext cx="777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chemeClr val="bg1"/>
                </a:solidFill>
                <a:latin typeface="HK Grotesk Light Bold" panose="020B0604020202020204" charset="0"/>
              </a:rPr>
              <a:t>Pembahasan</a:t>
            </a:r>
            <a:r>
              <a:rPr lang="en-US" sz="3500" dirty="0">
                <a:solidFill>
                  <a:schemeClr val="bg1"/>
                </a:solidFill>
              </a:rPr>
              <a:t> Output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536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HK Grotesk Medium Bold</vt:lpstr>
      <vt:lpstr>HK Grotesk Light Bold</vt:lpstr>
      <vt:lpstr>Arial</vt:lpstr>
      <vt:lpstr>HK Grotesk Bold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Isometrik Elemen &amp; Mockup Teknologi dalam Hidup Konsumen Teknologi Presentasi</dc:title>
  <dc:creator>User</dc:creator>
  <cp:lastModifiedBy>J0304211157 Hafizh maulidan</cp:lastModifiedBy>
  <cp:revision>6</cp:revision>
  <dcterms:created xsi:type="dcterms:W3CDTF">2006-08-16T00:00:00Z</dcterms:created>
  <dcterms:modified xsi:type="dcterms:W3CDTF">2021-11-27T12:53:33Z</dcterms:modified>
  <dc:identifier>DAEwea8avcg</dc:identifier>
</cp:coreProperties>
</file>