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5F4773-08B7-4CE5-8794-5EF8192A5DCB}" v="18" dt="2020-07-18T06:50:57.712"/>
    <p1510:client id="{964B467A-9194-1437-05AA-052DF59C58E6}" v="999" dt="2020-07-19T15:52:23.8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iotrminkowski.com/2018/12/27/rabbitmq-cluster-with-consul-and-vaul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RabbitMQ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en-US" dirty="0"/>
              <a:t>Message Broker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047B-D0A4-4725-BF17-BA518377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 Broker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346AB-35D4-4B6B-A31E-EA92E85C5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/>
              <a:t>Message broker </a:t>
            </a:r>
            <a:r>
              <a:rPr lang="en-US" sz="2400"/>
              <a:t>merupakan </a:t>
            </a:r>
            <a:r>
              <a:rPr lang="en-US" sz="2400" i="1"/>
              <a:t>software </a:t>
            </a:r>
            <a:r>
              <a:rPr lang="en-US" sz="2400"/>
              <a:t>yang mengatur pengiriman pesan yang dikirimkan oleh sender (publisher/producer) agar dapat sampai ke receiver (subscriber/consumer).</a:t>
            </a:r>
          </a:p>
          <a:p>
            <a:r>
              <a:rPr lang="en-US" sz="2400"/>
              <a:t>Contoh: RabbitMQ, Apache Kafka, Apache Pulsar, Azure Service Bus, Google Cloud Pub/Sub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576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F8EB-EE3B-4825-A383-A2740D0F8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kasus (Tanpa message broker)</a:t>
            </a:r>
          </a:p>
        </p:txBody>
      </p:sp>
      <p:pic>
        <p:nvPicPr>
          <p:cNvPr id="6" name="Graphic 6" descr="Computer">
            <a:extLst>
              <a:ext uri="{FF2B5EF4-FFF2-40B4-BE49-F238E27FC236}">
                <a16:creationId xmlns:a16="http://schemas.microsoft.com/office/drawing/2014/main" id="{20537E8F-0BDA-4FF0-B9CA-B81E5BE1A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5074" y="2936681"/>
            <a:ext cx="914400" cy="9144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192FE21-D93F-4B98-A371-4AED1B452A22}"/>
              </a:ext>
            </a:extLst>
          </p:cNvPr>
          <p:cNvSpPr/>
          <p:nvPr/>
        </p:nvSpPr>
        <p:spPr>
          <a:xfrm>
            <a:off x="4114800" y="2971799"/>
            <a:ext cx="2190749" cy="9167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Order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7A9135-BED3-4C5F-9CCE-098FE65A96D1}"/>
              </a:ext>
            </a:extLst>
          </p:cNvPr>
          <p:cNvSpPr/>
          <p:nvPr/>
        </p:nvSpPr>
        <p:spPr>
          <a:xfrm>
            <a:off x="7115175" y="2971798"/>
            <a:ext cx="2190749" cy="9167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Notification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757CE3-0728-4245-AA64-827C53D6B1C0}"/>
              </a:ext>
            </a:extLst>
          </p:cNvPr>
          <p:cNvCxnSpPr/>
          <p:nvPr/>
        </p:nvCxnSpPr>
        <p:spPr>
          <a:xfrm flipV="1">
            <a:off x="2828925" y="3409949"/>
            <a:ext cx="1235867" cy="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A857E3-7A30-4AEF-B484-CB6F25C87231}"/>
              </a:ext>
            </a:extLst>
          </p:cNvPr>
          <p:cNvCxnSpPr>
            <a:cxnSpLocks/>
          </p:cNvCxnSpPr>
          <p:nvPr/>
        </p:nvCxnSpPr>
        <p:spPr>
          <a:xfrm flipV="1">
            <a:off x="6305549" y="3415901"/>
            <a:ext cx="807243" cy="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9" descr="Close">
            <a:extLst>
              <a:ext uri="{FF2B5EF4-FFF2-40B4-BE49-F238E27FC236}">
                <a16:creationId xmlns:a16="http://schemas.microsoft.com/office/drawing/2014/main" id="{99315C84-F325-4D09-86B6-B2B0987B1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68691" y="2555081"/>
            <a:ext cx="1128712" cy="112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2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F8EB-EE3B-4825-A383-A2740D0F8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kasus (message broker)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92FE21-D93F-4B98-A371-4AED1B452A22}"/>
              </a:ext>
            </a:extLst>
          </p:cNvPr>
          <p:cNvSpPr/>
          <p:nvPr/>
        </p:nvSpPr>
        <p:spPr>
          <a:xfrm>
            <a:off x="1769268" y="4120752"/>
            <a:ext cx="2190749" cy="9167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Order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7A9135-BED3-4C5F-9CCE-098FE65A96D1}"/>
              </a:ext>
            </a:extLst>
          </p:cNvPr>
          <p:cNvSpPr/>
          <p:nvPr/>
        </p:nvSpPr>
        <p:spPr>
          <a:xfrm>
            <a:off x="8365331" y="4120752"/>
            <a:ext cx="2190749" cy="9167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Notification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A41BB5-A6DD-40CE-9A07-FEF4077F9C02}"/>
              </a:ext>
            </a:extLst>
          </p:cNvPr>
          <p:cNvSpPr/>
          <p:nvPr/>
        </p:nvSpPr>
        <p:spPr>
          <a:xfrm>
            <a:off x="5156596" y="4120751"/>
            <a:ext cx="2190749" cy="9167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Message Broker</a:t>
            </a:r>
            <a:endParaRPr lang="en-US"/>
          </a:p>
        </p:txBody>
      </p:sp>
      <p:pic>
        <p:nvPicPr>
          <p:cNvPr id="10" name="Graphic 6" descr="Computer">
            <a:extLst>
              <a:ext uri="{FF2B5EF4-FFF2-40B4-BE49-F238E27FC236}">
                <a16:creationId xmlns:a16="http://schemas.microsoft.com/office/drawing/2014/main" id="{E250032D-91B8-41CF-8DDF-8B84F68D8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8417" y="1853212"/>
            <a:ext cx="1343024" cy="1343024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859503-0BBD-4249-AAC8-D222F5FC8C6E}"/>
              </a:ext>
            </a:extLst>
          </p:cNvPr>
          <p:cNvCxnSpPr/>
          <p:nvPr/>
        </p:nvCxnSpPr>
        <p:spPr>
          <a:xfrm>
            <a:off x="3971925" y="4573189"/>
            <a:ext cx="1182289" cy="1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920456-4B4C-4A82-B174-4BC10B95B9B4}"/>
              </a:ext>
            </a:extLst>
          </p:cNvPr>
          <p:cNvCxnSpPr>
            <a:cxnSpLocks/>
          </p:cNvCxnSpPr>
          <p:nvPr/>
        </p:nvCxnSpPr>
        <p:spPr>
          <a:xfrm flipV="1">
            <a:off x="7341392" y="4624386"/>
            <a:ext cx="1021555" cy="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528CAC-7416-4805-9241-A7575817F57A}"/>
              </a:ext>
            </a:extLst>
          </p:cNvPr>
          <p:cNvCxnSpPr>
            <a:cxnSpLocks/>
          </p:cNvCxnSpPr>
          <p:nvPr/>
        </p:nvCxnSpPr>
        <p:spPr>
          <a:xfrm flipH="1">
            <a:off x="2356244" y="2965845"/>
            <a:ext cx="8335" cy="115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9" descr="Close">
            <a:extLst>
              <a:ext uri="{FF2B5EF4-FFF2-40B4-BE49-F238E27FC236}">
                <a16:creationId xmlns:a16="http://schemas.microsoft.com/office/drawing/2014/main" id="{4968DE90-856A-4A9C-8A20-75D7D2477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95035" y="3733800"/>
            <a:ext cx="1128712" cy="112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8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F41B-5439-421E-9105-59890728E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RabbitMQ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B3F8B-FAB8-47CD-BB39-4A9E17601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Producer/Publisher: Program yang bertugas mengirim pesan ke message broker</a:t>
            </a:r>
          </a:p>
          <a:p>
            <a:r>
              <a:rPr lang="en-US"/>
              <a:t>Consumer/Subscriber: program yang bertugas menerima pesan dari message broker</a:t>
            </a:r>
          </a:p>
          <a:p>
            <a:r>
              <a:rPr lang="en-US"/>
              <a:t>Queue: Tempat menyimpan pesan</a:t>
            </a:r>
          </a:p>
          <a:p>
            <a:r>
              <a:rPr lang="en-US"/>
              <a:t>Exchange: Program yang bertugas menerima pesan dari producer dan mengarahkan ke queue</a:t>
            </a:r>
          </a:p>
          <a:p>
            <a:r>
              <a:rPr lang="en-US"/>
              <a:t>Binding: Penghubung antara exchange dengan queue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70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124BD-3F56-4508-8C09-A2A97121B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Exchanges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40A5FC-90B4-4C82-8E27-6C4E0D0CEE7F}"/>
              </a:ext>
            </a:extLst>
          </p:cNvPr>
          <p:cNvSpPr/>
          <p:nvPr/>
        </p:nvSpPr>
        <p:spPr>
          <a:xfrm>
            <a:off x="1328737" y="2888455"/>
            <a:ext cx="1619249" cy="916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Producer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BCE8AA-C239-4D89-B04C-6E405727463F}"/>
              </a:ext>
            </a:extLst>
          </p:cNvPr>
          <p:cNvSpPr/>
          <p:nvPr/>
        </p:nvSpPr>
        <p:spPr>
          <a:xfrm>
            <a:off x="3692127" y="2888455"/>
            <a:ext cx="1619249" cy="916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Exchange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4EE987-37D1-41E4-B387-118115EC6248}"/>
              </a:ext>
            </a:extLst>
          </p:cNvPr>
          <p:cNvSpPr/>
          <p:nvPr/>
        </p:nvSpPr>
        <p:spPr>
          <a:xfrm>
            <a:off x="6579392" y="2650331"/>
            <a:ext cx="1964530" cy="392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Email Queue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45248C-B364-4A44-A61A-A9B978E319BF}"/>
              </a:ext>
            </a:extLst>
          </p:cNvPr>
          <p:cNvSpPr/>
          <p:nvPr/>
        </p:nvSpPr>
        <p:spPr>
          <a:xfrm>
            <a:off x="6579391" y="3983830"/>
            <a:ext cx="1964530" cy="321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SMS Queue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2ECBD8-05E8-4B72-895F-02B9935327D6}"/>
              </a:ext>
            </a:extLst>
          </p:cNvPr>
          <p:cNvCxnSpPr/>
          <p:nvPr/>
        </p:nvCxnSpPr>
        <p:spPr>
          <a:xfrm flipV="1">
            <a:off x="2959893" y="3368277"/>
            <a:ext cx="717946" cy="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7F5492-8EEE-476B-8F87-4A5992D29C94}"/>
              </a:ext>
            </a:extLst>
          </p:cNvPr>
          <p:cNvCxnSpPr>
            <a:cxnSpLocks/>
          </p:cNvCxnSpPr>
          <p:nvPr/>
        </p:nvCxnSpPr>
        <p:spPr>
          <a:xfrm flipV="1">
            <a:off x="5317330" y="2886075"/>
            <a:ext cx="1247774" cy="425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C335A7-6905-494F-8512-E677B0B47FE4}"/>
              </a:ext>
            </a:extLst>
          </p:cNvPr>
          <p:cNvCxnSpPr>
            <a:cxnSpLocks/>
          </p:cNvCxnSpPr>
          <p:nvPr/>
        </p:nvCxnSpPr>
        <p:spPr>
          <a:xfrm>
            <a:off x="5323283" y="3323035"/>
            <a:ext cx="1229914" cy="78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B5D6A83-DB99-4A0A-86A2-701F333A196F}"/>
              </a:ext>
            </a:extLst>
          </p:cNvPr>
          <p:cNvSpPr txBox="1"/>
          <p:nvPr/>
        </p:nvSpPr>
        <p:spPr>
          <a:xfrm>
            <a:off x="5593556" y="3563540"/>
            <a:ext cx="9215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binding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DAC750-389A-4A60-BFD3-92313E00AE23}"/>
              </a:ext>
            </a:extLst>
          </p:cNvPr>
          <p:cNvSpPr txBox="1"/>
          <p:nvPr/>
        </p:nvSpPr>
        <p:spPr>
          <a:xfrm>
            <a:off x="5480446" y="2914649"/>
            <a:ext cx="9215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binding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C7F71D-C517-4DDC-9DD5-BDAA8F9CDF36}"/>
              </a:ext>
            </a:extLst>
          </p:cNvPr>
          <p:cNvSpPr/>
          <p:nvPr/>
        </p:nvSpPr>
        <p:spPr>
          <a:xfrm>
            <a:off x="9544050" y="2418157"/>
            <a:ext cx="1702592" cy="916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Consumer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CA458F-AB39-4391-B215-4C19BA3D142A}"/>
              </a:ext>
            </a:extLst>
          </p:cNvPr>
          <p:cNvSpPr/>
          <p:nvPr/>
        </p:nvSpPr>
        <p:spPr>
          <a:xfrm>
            <a:off x="9460706" y="3674266"/>
            <a:ext cx="1779983" cy="916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Consumer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46E124-2422-4811-A371-98331FD755C0}"/>
              </a:ext>
            </a:extLst>
          </p:cNvPr>
          <p:cNvCxnSpPr>
            <a:cxnSpLocks/>
          </p:cNvCxnSpPr>
          <p:nvPr/>
        </p:nvCxnSpPr>
        <p:spPr>
          <a:xfrm>
            <a:off x="8555831" y="2876549"/>
            <a:ext cx="1015602" cy="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86A705-38C2-4A99-9A6B-FD79B4C4192A}"/>
              </a:ext>
            </a:extLst>
          </p:cNvPr>
          <p:cNvCxnSpPr>
            <a:cxnSpLocks/>
          </p:cNvCxnSpPr>
          <p:nvPr/>
        </p:nvCxnSpPr>
        <p:spPr>
          <a:xfrm>
            <a:off x="8484393" y="4162423"/>
            <a:ext cx="1015602" cy="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41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DFA4C-760A-4FB5-9D1F-15EB296DA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Service Bus VS RabbitMQ (Feature)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3B958B-EA04-4890-8AC2-820DA916C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2954546"/>
              </p:ext>
            </p:extLst>
          </p:nvPr>
        </p:nvGraphicFramePr>
        <p:xfrm>
          <a:off x="1450975" y="2016125"/>
          <a:ext cx="9604374" cy="2225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458">
                  <a:extLst>
                    <a:ext uri="{9D8B030D-6E8A-4147-A177-3AD203B41FA5}">
                      <a16:colId xmlns:a16="http://schemas.microsoft.com/office/drawing/2014/main" val="1805692146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1968621182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2916760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Azure Service 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RabbitMQ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95754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>
                          <a:latin typeface="Aldhabi"/>
                        </a:rPr>
                        <a:t>1:</a:t>
                      </a:r>
                      <a:r>
                        <a:rPr lang="en-US" sz="1800" b="1" i="1" u="none" strike="noStrike" noProof="0" dirty="0">
                          <a:latin typeface="Aldhabi"/>
                        </a:rPr>
                        <a:t>n</a:t>
                      </a:r>
                      <a:r>
                        <a:rPr lang="en-US" sz="1800" b="1" i="0" u="none" strike="noStrike" noProof="0">
                          <a:latin typeface="Aldhabi"/>
                        </a:rPr>
                        <a:t> relationships </a:t>
                      </a:r>
                      <a:endParaRPr lang="en-US" b="1">
                        <a:latin typeface="Aldhab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64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0"/>
                        <a:t>Dead-letter queue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243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0"/>
                        <a:t>Scheduled delivery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2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0"/>
                        <a:t>Filtering and action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171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Auto-Scalling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Docker + Kubernetes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543999"/>
                  </a:ext>
                </a:extLst>
              </a:tr>
            </a:tbl>
          </a:graphicData>
        </a:graphic>
      </p:graphicFrame>
      <p:pic>
        <p:nvPicPr>
          <p:cNvPr id="5" name="Graphic 5" descr="Checkmark">
            <a:extLst>
              <a:ext uri="{FF2B5EF4-FFF2-40B4-BE49-F238E27FC236}">
                <a16:creationId xmlns:a16="http://schemas.microsoft.com/office/drawing/2014/main" id="{DEBA5BEF-437E-444A-965A-1FCF028F5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9799" y="2436017"/>
            <a:ext cx="307183" cy="295277"/>
          </a:xfrm>
          <a:prstGeom prst="rect">
            <a:avLst/>
          </a:prstGeom>
        </p:spPr>
      </p:pic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71790E2B-68B4-4652-97C2-6F087491D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9798" y="2787251"/>
            <a:ext cx="307183" cy="295277"/>
          </a:xfrm>
          <a:prstGeom prst="rect">
            <a:avLst/>
          </a:prstGeom>
        </p:spPr>
      </p:pic>
      <p:pic>
        <p:nvPicPr>
          <p:cNvPr id="7" name="Graphic 5" descr="Checkmark">
            <a:extLst>
              <a:ext uri="{FF2B5EF4-FFF2-40B4-BE49-F238E27FC236}">
                <a16:creationId xmlns:a16="http://schemas.microsoft.com/office/drawing/2014/main" id="{F3E4EFAC-0082-4407-8F83-5288008C2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9798" y="3132533"/>
            <a:ext cx="307183" cy="295277"/>
          </a:xfrm>
          <a:prstGeom prst="rect">
            <a:avLst/>
          </a:prstGeom>
        </p:spPr>
      </p:pic>
      <p:pic>
        <p:nvPicPr>
          <p:cNvPr id="8" name="Graphic 5" descr="Checkmark">
            <a:extLst>
              <a:ext uri="{FF2B5EF4-FFF2-40B4-BE49-F238E27FC236}">
                <a16:creationId xmlns:a16="http://schemas.microsoft.com/office/drawing/2014/main" id="{45107521-3720-4B51-8F96-474F35F51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8298" y="2400298"/>
            <a:ext cx="307183" cy="295277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859A7A63-2EEB-43EC-8339-D57410F16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8297" y="2751531"/>
            <a:ext cx="307183" cy="295277"/>
          </a:xfrm>
          <a:prstGeom prst="rect">
            <a:avLst/>
          </a:prstGeom>
        </p:spPr>
      </p:pic>
      <p:pic>
        <p:nvPicPr>
          <p:cNvPr id="10" name="Graphic 5" descr="Checkmark">
            <a:extLst>
              <a:ext uri="{FF2B5EF4-FFF2-40B4-BE49-F238E27FC236}">
                <a16:creationId xmlns:a16="http://schemas.microsoft.com/office/drawing/2014/main" id="{95350B2D-5EB8-4848-87B6-D25391273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8297" y="3096814"/>
            <a:ext cx="307183" cy="295277"/>
          </a:xfrm>
          <a:prstGeom prst="rect">
            <a:avLst/>
          </a:prstGeom>
        </p:spPr>
      </p:pic>
      <p:pic>
        <p:nvPicPr>
          <p:cNvPr id="11" name="Graphic 5" descr="Checkmark">
            <a:extLst>
              <a:ext uri="{FF2B5EF4-FFF2-40B4-BE49-F238E27FC236}">
                <a16:creationId xmlns:a16="http://schemas.microsoft.com/office/drawing/2014/main" id="{48C35D2F-54A8-4719-BFED-3EB47B724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9797" y="3537346"/>
            <a:ext cx="307183" cy="295277"/>
          </a:xfrm>
          <a:prstGeom prst="rect">
            <a:avLst/>
          </a:prstGeom>
        </p:spPr>
      </p:pic>
      <p:pic>
        <p:nvPicPr>
          <p:cNvPr id="12" name="Graphic 5" descr="Checkmark">
            <a:extLst>
              <a:ext uri="{FF2B5EF4-FFF2-40B4-BE49-F238E27FC236}">
                <a16:creationId xmlns:a16="http://schemas.microsoft.com/office/drawing/2014/main" id="{5712AEBF-A4D1-4FE9-8931-BB83450F4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9797" y="3888580"/>
            <a:ext cx="307183" cy="295277"/>
          </a:xfrm>
          <a:prstGeom prst="rect">
            <a:avLst/>
          </a:prstGeom>
        </p:spPr>
      </p:pic>
      <p:pic>
        <p:nvPicPr>
          <p:cNvPr id="13" name="Graphic 5" descr="Checkmark">
            <a:extLst>
              <a:ext uri="{FF2B5EF4-FFF2-40B4-BE49-F238E27FC236}">
                <a16:creationId xmlns:a16="http://schemas.microsoft.com/office/drawing/2014/main" id="{A97DBBC9-F2A0-461E-8A6A-0A0B6CABC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8297" y="3537346"/>
            <a:ext cx="307183" cy="29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640D-7BDA-45E1-BECB-959AF0977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Clustering RabbitMQ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2"/>
              </a:rPr>
              <a:t>https://piotrminkowski.com/2018/12/27/rabbitmq-cluster-with-consul-and-vault/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1640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Gallery</vt:lpstr>
      <vt:lpstr>RabbitMQ</vt:lpstr>
      <vt:lpstr>Message Broker</vt:lpstr>
      <vt:lpstr>Contoh kasus (Tanpa message broker)</vt:lpstr>
      <vt:lpstr>Contoh kasus (message broker)</vt:lpstr>
      <vt:lpstr>RabbitMQ</vt:lpstr>
      <vt:lpstr>Exchanges</vt:lpstr>
      <vt:lpstr>Azure Service Bus VS RabbitMQ (Feature)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280</cp:revision>
  <dcterms:created xsi:type="dcterms:W3CDTF">2020-07-18T06:48:46Z</dcterms:created>
  <dcterms:modified xsi:type="dcterms:W3CDTF">2020-07-19T15:53:19Z</dcterms:modified>
</cp:coreProperties>
</file>