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6"/>
    <p:restoredTop sz="94490"/>
  </p:normalViewPr>
  <p:slideViewPr>
    <p:cSldViewPr snapToGrid="0">
      <p:cViewPr>
        <p:scale>
          <a:sx n="73" d="100"/>
          <a:sy n="73" d="100"/>
        </p:scale>
        <p:origin x="2616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2F54-E741-2F46-1B82-4B4AAD26D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B8975-D4E4-95C9-D354-2735FCF2E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86C21-4059-2BAB-8B02-79CED51A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27B4-D1BC-434E-8581-40A171C351E2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EC443-083B-7DAD-FC3E-27FF5EBA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3B171-B5C4-30D2-03A5-7A625FE5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0925-9F1A-9E4A-B780-3FF7B60C5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8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3DDC-EB7C-9F27-7AEA-0994B761F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46698-5432-FC8F-D624-2E6B05B56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683F3-D2C4-ED37-8CA9-A99CBC18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27B4-D1BC-434E-8581-40A171C351E2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1395F-45EF-4BF4-F45E-CDE69AE4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6CB30-A749-0C8B-67F3-E4BECD84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0925-9F1A-9E4A-B780-3FF7B60C5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5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92B76-B644-06ED-78EF-35A49D15B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6BD07-FD3F-BAC2-D714-46B656EE0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81D35-1E90-6770-8265-987CA492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27B4-D1BC-434E-8581-40A171C351E2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E78D2-3D71-9820-C4F2-CA826D8E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75102-24EA-39E4-622A-36E25BC8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0925-9F1A-9E4A-B780-3FF7B60C5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8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F66F6-0C66-0DC7-5D2A-1388F928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B3D2F-7F39-5FBF-30C0-15B2984EA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8C1DF-F72A-852B-F948-8C7A2057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27B4-D1BC-434E-8581-40A171C351E2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E450C-9770-2978-617D-C4E249056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870BC-FB57-BF8A-564F-6B28CD90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0925-9F1A-9E4A-B780-3FF7B60C5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2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ED4C-F912-6E56-888A-49D4986E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E274C-F58E-7A28-E265-143EECA91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61A95-94F5-CD4A-AD1B-1ACC2970C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27B4-D1BC-434E-8581-40A171C351E2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0913C-BECF-8083-4581-BBBB5219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AC6F3-7698-8C34-454B-C633120F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0925-9F1A-9E4A-B780-3FF7B60C5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6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09809-D326-386B-45CC-AA3CF190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5CA01-0334-8471-4E41-20124E866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2AD42-B952-A1B0-A387-905531A7B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D3B0D-B4DF-C1BC-5943-60CD8BF7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27B4-D1BC-434E-8581-40A171C351E2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461D8-8EF9-B8C8-8B87-DEF4851F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A535A-AB92-F7BD-2884-6CD3BE5E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0925-9F1A-9E4A-B780-3FF7B60C5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8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6D57-6514-C339-2B1F-6839E7C3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C3EAA-1C3A-1016-1477-94CF3D701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AA9ED-4F66-58BF-2CC1-B9CD13A19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B88B9-26A3-C951-FB57-0162B0827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22E0A-8ECD-F67D-5252-466A8C868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7577B4-0DA7-CF46-29DA-F4410A62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27B4-D1BC-434E-8581-40A171C351E2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83CED-AF15-B2C7-596F-C7C8E6F03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7AB627-DF26-284C-D622-91D54874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0925-9F1A-9E4A-B780-3FF7B60C5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0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C5B8-B1ED-9863-1C91-50CE4074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65AE0-CBB8-133E-A080-638525F7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27B4-D1BC-434E-8581-40A171C351E2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451CD-3A9E-02B4-3C6F-6EDDC7A7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A6793-9431-7FBE-F6CE-28626410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0925-9F1A-9E4A-B780-3FF7B60C5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1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AA445-2347-2A67-46E7-2077088E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27B4-D1BC-434E-8581-40A171C351E2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0B662-1B9C-1743-99C9-1FC2F848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9FE07-B580-C91F-9102-8B04B9E7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0925-9F1A-9E4A-B780-3FF7B60C5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4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F510-1E2C-0815-97B9-359BBD0C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A3772-02E1-13BC-182E-AC9CF6E7F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5580B-1091-076F-661A-2F370E96B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8F74A-7E46-E914-E09A-F0E6E5B6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27B4-D1BC-434E-8581-40A171C351E2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8D8FC-859C-3CEE-01E4-D1118E52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23E7F-A5EC-8830-9110-A24D03E4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0925-9F1A-9E4A-B780-3FF7B60C5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4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29FA-D86C-807B-B63B-3FC2FAA71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C00A86-E1FD-6F50-C2FD-429EF763E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CCB17-AB28-40AE-6173-F1899EF54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AA94E-2868-361E-1FDF-80879E26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27B4-D1BC-434E-8581-40A171C351E2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DF0DD-CAB5-9DE9-B717-5982F360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DB22C-929B-4DF9-1A53-FDD64D84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0925-9F1A-9E4A-B780-3FF7B60C5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08E10-8FD8-4AF9-1DDA-DBEC91E0D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A69A3-8185-343A-B3E2-94AFDAE63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F4E14-7913-7337-0352-0CDE5AD5C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927B4-D1BC-434E-8581-40A171C351E2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0E5C8-EB5C-E119-98B5-7A4D3F266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A26DD-C060-4B24-74DE-974741F12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30925-9F1A-9E4A-B780-3FF7B60C5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0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FB68-77FA-FDDF-4C39-D265D5552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Pertemuan</a:t>
            </a:r>
            <a:r>
              <a:rPr lang="en-US" dirty="0"/>
              <a:t> 4 </a:t>
            </a:r>
            <a:br>
              <a:rPr lang="en-US" dirty="0"/>
            </a:br>
            <a:r>
              <a:rPr lang="en-US" dirty="0"/>
              <a:t>Model 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F22D4-0BF3-BDC3-EFBB-63D1315F27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Hafiz </a:t>
            </a:r>
            <a:r>
              <a:rPr lang="en-US" dirty="0" err="1"/>
              <a:t>Irwandi,S.Kom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27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6D77-7169-E87B-06B8-0850E774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Snowflake Schema?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000E0-D853-EFB8-9AAC-EBE72C856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Snowflake Schema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model </a:t>
            </a:r>
            <a:r>
              <a:rPr lang="en-ID" dirty="0" err="1"/>
              <a:t>desain</a:t>
            </a:r>
            <a:r>
              <a:rPr lang="en-ID" dirty="0"/>
              <a:t> data warehouse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kompleks</a:t>
            </a:r>
            <a:r>
              <a:rPr lang="en-ID" dirty="0"/>
              <a:t> </a:t>
            </a:r>
            <a:r>
              <a:rPr lang="en-ID" dirty="0" err="1"/>
              <a:t>dibandingkan</a:t>
            </a:r>
            <a:r>
              <a:rPr lang="en-ID" dirty="0"/>
              <a:t> Star Schema. Di </a:t>
            </a:r>
            <a:r>
              <a:rPr lang="en-ID" dirty="0" err="1"/>
              <a:t>sini</a:t>
            </a:r>
            <a:r>
              <a:rPr lang="en-ID" dirty="0"/>
              <a:t>,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dimensi</a:t>
            </a:r>
            <a:r>
              <a:rPr lang="en-ID" dirty="0"/>
              <a:t> </a:t>
            </a:r>
            <a:r>
              <a:rPr lang="en-ID" dirty="0" err="1"/>
              <a:t>dipecah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b="1" dirty="0" err="1"/>
              <a:t>dinormalisasi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redundansi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b="1" dirty="0"/>
              <a:t>Snowflake Schema</a:t>
            </a:r>
            <a:r>
              <a:rPr lang="en-ID" dirty="0"/>
              <a:t>,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dimensi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mengelilingi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fakta</a:t>
            </a:r>
            <a:r>
              <a:rPr lang="en-ID" dirty="0"/>
              <a:t>.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sub-</a:t>
            </a:r>
            <a:r>
              <a:rPr lang="en-ID" dirty="0" err="1"/>
              <a:t>tabel</a:t>
            </a:r>
            <a:r>
              <a:rPr lang="en-ID" dirty="0"/>
              <a:t> yang </a:t>
            </a:r>
            <a:r>
              <a:rPr lang="en-ID" dirty="0" err="1"/>
              <a:t>memecah</a:t>
            </a:r>
            <a:r>
              <a:rPr lang="en-ID" dirty="0"/>
              <a:t> data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menyerupai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serpihan</a:t>
            </a:r>
            <a:r>
              <a:rPr lang="en-ID" dirty="0"/>
              <a:t> </a:t>
            </a:r>
            <a:r>
              <a:rPr lang="en-ID" dirty="0" err="1"/>
              <a:t>salju</a:t>
            </a:r>
            <a:r>
              <a:rPr lang="en-ID" dirty="0"/>
              <a:t> (snowflake).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89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164B-E45A-D31A-CEE2-8EA0696E6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Tujuan</a:t>
            </a:r>
            <a:r>
              <a:rPr lang="en-ID" dirty="0"/>
              <a:t> Snowflake Schema: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1098E-3DD5-7407-4F2B-07D671DF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 err="1"/>
              <a:t>Mengurangi</a:t>
            </a:r>
            <a:r>
              <a:rPr lang="en-ID" b="1" dirty="0"/>
              <a:t> </a:t>
            </a:r>
            <a:r>
              <a:rPr lang="en-ID" b="1" dirty="0" err="1"/>
              <a:t>redundansi</a:t>
            </a:r>
            <a:r>
              <a:rPr lang="en-ID" b="1" dirty="0"/>
              <a:t> data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memecah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dimensi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dan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penyimpanan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data yang </a:t>
            </a:r>
            <a:r>
              <a:rPr lang="en-ID" dirty="0" err="1"/>
              <a:t>berulang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sekali</a:t>
            </a:r>
            <a:r>
              <a:rPr lang="en-ID" dirty="0"/>
              <a:t>.</a:t>
            </a:r>
          </a:p>
          <a:p>
            <a:r>
              <a:rPr lang="en-ID" b="1" dirty="0" err="1"/>
              <a:t>Meningkatkan</a:t>
            </a:r>
            <a:r>
              <a:rPr lang="en-ID" b="1" dirty="0"/>
              <a:t> </a:t>
            </a:r>
            <a:r>
              <a:rPr lang="en-ID" b="1" dirty="0" err="1"/>
              <a:t>integritas</a:t>
            </a:r>
            <a:r>
              <a:rPr lang="en-ID" b="1" dirty="0"/>
              <a:t> data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disimpan</a:t>
            </a:r>
            <a:r>
              <a:rPr lang="en-ID" dirty="0"/>
              <a:t> di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konsisten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1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5B88-8E77-BCB5-5FC1-BD6A7EA3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Snowflake Schema: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DF478-2315-AA34-A467-84D51C7F6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 err="1"/>
              <a:t>Mengoptimalkan</a:t>
            </a:r>
            <a:r>
              <a:rPr lang="en-ID" b="1" dirty="0"/>
              <a:t> </a:t>
            </a:r>
            <a:r>
              <a:rPr lang="en-ID" b="1" dirty="0" err="1"/>
              <a:t>penyimpanan</a:t>
            </a:r>
            <a:r>
              <a:rPr lang="en-ID" dirty="0"/>
              <a:t>: Karena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dimensi</a:t>
            </a:r>
            <a:r>
              <a:rPr lang="en-ID" dirty="0"/>
              <a:t> </a:t>
            </a:r>
            <a:r>
              <a:rPr lang="en-ID" dirty="0" err="1"/>
              <a:t>dinormalisasi</a:t>
            </a:r>
            <a:r>
              <a:rPr lang="en-ID" dirty="0"/>
              <a:t>, </a:t>
            </a:r>
            <a:r>
              <a:rPr lang="en-ID" dirty="0" err="1"/>
              <a:t>ruang</a:t>
            </a:r>
            <a:r>
              <a:rPr lang="en-ID" dirty="0"/>
              <a:t> </a:t>
            </a:r>
            <a:r>
              <a:rPr lang="en-ID" dirty="0" err="1"/>
              <a:t>penyimpanan</a:t>
            </a:r>
            <a:r>
              <a:rPr lang="en-ID" dirty="0"/>
              <a:t> yang </a:t>
            </a:r>
            <a:r>
              <a:rPr lang="en-ID" dirty="0" err="1"/>
              <a:t>dibutuhkan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sedikit</a:t>
            </a:r>
            <a:r>
              <a:rPr lang="en-ID" dirty="0"/>
              <a:t>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Star Schema.</a:t>
            </a:r>
          </a:p>
          <a:p>
            <a:r>
              <a:rPr lang="en-ID" b="1" dirty="0" err="1"/>
              <a:t>Menjaga</a:t>
            </a:r>
            <a:r>
              <a:rPr lang="en-ID" b="1" dirty="0"/>
              <a:t> </a:t>
            </a:r>
            <a:r>
              <a:rPr lang="en-ID" b="1" dirty="0" err="1"/>
              <a:t>integritas</a:t>
            </a:r>
            <a:r>
              <a:rPr lang="en-ID" b="1" dirty="0"/>
              <a:t> data</a:t>
            </a:r>
            <a:r>
              <a:rPr lang="en-ID" dirty="0"/>
              <a:t>: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normalisasi</a:t>
            </a:r>
            <a:r>
              <a:rPr lang="en-ID" dirty="0"/>
              <a:t>, data yang </a:t>
            </a:r>
            <a:r>
              <a:rPr lang="en-ID" dirty="0" err="1"/>
              <a:t>berulang</a:t>
            </a:r>
            <a:r>
              <a:rPr lang="en-ID" dirty="0"/>
              <a:t> </a:t>
            </a:r>
            <a:r>
              <a:rPr lang="en-ID" dirty="0" err="1"/>
              <a:t>dipecah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terpisah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meminimalkan</a:t>
            </a:r>
            <a:r>
              <a:rPr lang="en-ID" dirty="0"/>
              <a:t> </a:t>
            </a:r>
            <a:r>
              <a:rPr lang="en-ID" dirty="0" err="1"/>
              <a:t>kemungkinan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data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konsisten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ganda</a:t>
            </a:r>
            <a:r>
              <a:rPr lang="en-ID" dirty="0"/>
              <a:t>.</a:t>
            </a:r>
          </a:p>
          <a:p>
            <a:r>
              <a:rPr lang="en-ID" b="1" dirty="0"/>
              <a:t>Query </a:t>
            </a:r>
            <a:r>
              <a:rPr lang="en-ID" b="1" dirty="0" err="1"/>
              <a:t>lebih</a:t>
            </a:r>
            <a:r>
              <a:rPr lang="en-ID" b="1" dirty="0"/>
              <a:t> </a:t>
            </a:r>
            <a:r>
              <a:rPr lang="en-ID" b="1" dirty="0" err="1"/>
              <a:t>kompleks</a:t>
            </a:r>
            <a:r>
              <a:rPr lang="en-ID" dirty="0"/>
              <a:t>: Karena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dimensi</a:t>
            </a:r>
            <a:r>
              <a:rPr lang="en-ID" dirty="0"/>
              <a:t> </a:t>
            </a:r>
            <a:r>
              <a:rPr lang="en-ID" dirty="0" err="1"/>
              <a:t>terpecah</a:t>
            </a:r>
            <a:r>
              <a:rPr lang="en-ID" dirty="0"/>
              <a:t>, proses query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kompleks</a:t>
            </a:r>
            <a:r>
              <a:rPr lang="en-ID" dirty="0"/>
              <a:t> dan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penggabungan</a:t>
            </a:r>
            <a:r>
              <a:rPr lang="en-ID" dirty="0"/>
              <a:t> (join),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eksekusi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lambat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23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D54B-2AF5-FA3F-94EB-823E50E8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Perbandingan</a:t>
            </a:r>
            <a:r>
              <a:rPr lang="en-ID" dirty="0"/>
              <a:t> </a:t>
            </a:r>
            <a:r>
              <a:rPr lang="en-ID" dirty="0" err="1"/>
              <a:t>Singkat</a:t>
            </a:r>
            <a:r>
              <a:rPr lang="en-ID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86459-DA59-5BA4-20A3-25839BCA9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Star Schema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b="1" dirty="0" err="1"/>
              <a:t>sederhana</a:t>
            </a:r>
            <a:r>
              <a:rPr lang="en-ID" dirty="0"/>
              <a:t> dan </a:t>
            </a:r>
            <a:r>
              <a:rPr lang="en-ID" b="1" dirty="0" err="1"/>
              <a:t>cepat</a:t>
            </a:r>
            <a:r>
              <a:rPr lang="en-ID" dirty="0"/>
              <a:t>, </a:t>
            </a:r>
            <a:r>
              <a:rPr lang="en-ID" dirty="0" err="1"/>
              <a:t>cocok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yang </a:t>
            </a:r>
            <a:r>
              <a:rPr lang="en-ID" dirty="0" err="1"/>
              <a:t>langsung</a:t>
            </a:r>
            <a:r>
              <a:rPr lang="en-ID" dirty="0"/>
              <a:t> dan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dipahami</a:t>
            </a:r>
            <a:r>
              <a:rPr lang="en-ID" dirty="0"/>
              <a:t>.</a:t>
            </a:r>
          </a:p>
          <a:p>
            <a:r>
              <a:rPr lang="en-ID" b="1" dirty="0"/>
              <a:t>Snowflake Schema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b="1" dirty="0" err="1"/>
              <a:t>efisien</a:t>
            </a:r>
            <a:r>
              <a:rPr lang="en-ID" b="1" dirty="0"/>
              <a:t> </a:t>
            </a:r>
            <a:r>
              <a:rPr lang="en-ID" b="1" dirty="0" err="1"/>
              <a:t>dalam</a:t>
            </a:r>
            <a:r>
              <a:rPr lang="en-ID" b="1" dirty="0"/>
              <a:t> </a:t>
            </a:r>
            <a:r>
              <a:rPr lang="en-ID" b="1" dirty="0" err="1"/>
              <a:t>penyimpanan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b="1" dirty="0" err="1"/>
              <a:t>lebih</a:t>
            </a:r>
            <a:r>
              <a:rPr lang="en-ID" b="1" dirty="0"/>
              <a:t> </a:t>
            </a:r>
            <a:r>
              <a:rPr lang="en-ID" b="1" dirty="0" err="1"/>
              <a:t>kompleks</a:t>
            </a:r>
            <a:r>
              <a:rPr lang="en-ID" dirty="0"/>
              <a:t> dan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eksekusi</a:t>
            </a:r>
            <a:r>
              <a:rPr lang="en-ID" dirty="0"/>
              <a:t> query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6D79-6FBD-6A5C-FD08-5C05339DC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76539-FB26-E5E2-AB97-F798A4819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dan </a:t>
            </a:r>
            <a:r>
              <a:rPr lang="en-ID" dirty="0" err="1"/>
              <a:t>perbandingan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model </a:t>
            </a:r>
            <a:r>
              <a:rPr lang="en-ID" b="1" dirty="0"/>
              <a:t>Star Schema</a:t>
            </a:r>
            <a:r>
              <a:rPr lang="en-ID" dirty="0"/>
              <a:t> dan </a:t>
            </a:r>
            <a:r>
              <a:rPr lang="en-ID" b="1" dirty="0"/>
              <a:t>Snowflake Schema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konteks</a:t>
            </a:r>
            <a:r>
              <a:rPr lang="en-ID" dirty="0"/>
              <a:t> data warehouse,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peran</a:t>
            </a:r>
            <a:r>
              <a:rPr lang="en-ID" dirty="0"/>
              <a:t> </a:t>
            </a:r>
            <a:r>
              <a:rPr lang="en-ID" b="1" dirty="0" err="1"/>
              <a:t>dimensi</a:t>
            </a:r>
            <a:r>
              <a:rPr lang="en-ID" dirty="0"/>
              <a:t> dan </a:t>
            </a:r>
            <a:r>
              <a:rPr lang="en-ID" b="1" dirty="0" err="1"/>
              <a:t>fakta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5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AA01-492E-7890-B703-3011C4D3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196"/>
            <a:ext cx="10515600" cy="1325563"/>
          </a:xfrm>
        </p:spPr>
        <p:txBody>
          <a:bodyPr/>
          <a:lstStyle/>
          <a:p>
            <a:r>
              <a:rPr lang="en-US" dirty="0"/>
              <a:t>Star Schema vs Snowflake Schema</a:t>
            </a:r>
          </a:p>
        </p:txBody>
      </p:sp>
      <p:pic>
        <p:nvPicPr>
          <p:cNvPr id="1026" name="Picture 2" descr="Mang'oli Martin on LinkedIn: Tip of the day Star vs Snowflake Data  Warehouse Schemas Star Schema:…">
            <a:extLst>
              <a:ext uri="{FF2B5EF4-FFF2-40B4-BE49-F238E27FC236}">
                <a16:creationId xmlns:a16="http://schemas.microsoft.com/office/drawing/2014/main" id="{346CC8B1-FB87-7A24-D529-33E0746DF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86759"/>
            <a:ext cx="9011693" cy="478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13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9A24-72DE-6ABA-2C29-4CAAF084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Star Schema?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877C2-9145-CB92-CBE8-A16C7FD72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Star Schema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model </a:t>
            </a:r>
            <a:r>
              <a:rPr lang="en-ID" dirty="0" err="1"/>
              <a:t>desain</a:t>
            </a:r>
            <a:r>
              <a:rPr lang="en-ID" dirty="0"/>
              <a:t> data warehouse yang paling </a:t>
            </a:r>
            <a:r>
              <a:rPr lang="en-ID" dirty="0" err="1"/>
              <a:t>sederhana</a:t>
            </a:r>
            <a:r>
              <a:rPr lang="en-ID" dirty="0"/>
              <a:t> dan </a:t>
            </a:r>
            <a:r>
              <a:rPr lang="en-ID" dirty="0" err="1"/>
              <a:t>populer</a:t>
            </a:r>
            <a:r>
              <a:rPr lang="en-ID" dirty="0"/>
              <a:t>. </a:t>
            </a:r>
            <a:r>
              <a:rPr lang="en-ID" dirty="0" err="1"/>
              <a:t>Dalam</a:t>
            </a:r>
            <a:r>
              <a:rPr lang="en-ID" dirty="0"/>
              <a:t> model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b="1" dirty="0" err="1"/>
              <a:t>tabel</a:t>
            </a:r>
            <a:r>
              <a:rPr lang="en-ID" b="1" dirty="0"/>
              <a:t> </a:t>
            </a:r>
            <a:r>
              <a:rPr lang="en-ID" b="1" dirty="0" err="1"/>
              <a:t>fakta</a:t>
            </a:r>
            <a:r>
              <a:rPr lang="en-ID" dirty="0"/>
              <a:t> yang </a:t>
            </a:r>
            <a:r>
              <a:rPr lang="en-ID" dirty="0" err="1"/>
              <a:t>terletak</a:t>
            </a:r>
            <a:r>
              <a:rPr lang="en-ID" dirty="0"/>
              <a:t> di </a:t>
            </a:r>
            <a:r>
              <a:rPr lang="en-ID" dirty="0" err="1"/>
              <a:t>pusat</a:t>
            </a:r>
            <a:r>
              <a:rPr lang="en-ID" dirty="0"/>
              <a:t> dan </a:t>
            </a:r>
            <a:r>
              <a:rPr lang="en-ID" dirty="0" err="1"/>
              <a:t>dikelilingi</a:t>
            </a:r>
            <a:r>
              <a:rPr lang="en-ID" dirty="0"/>
              <a:t> oleh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b="1" dirty="0" err="1"/>
              <a:t>tabel</a:t>
            </a:r>
            <a:r>
              <a:rPr lang="en-ID" b="1" dirty="0"/>
              <a:t> </a:t>
            </a:r>
            <a:r>
              <a:rPr lang="en-ID" b="1" dirty="0" err="1"/>
              <a:t>dimensi</a:t>
            </a:r>
            <a:r>
              <a:rPr lang="en-ID" dirty="0"/>
              <a:t>, </a:t>
            </a:r>
            <a:r>
              <a:rPr lang="en-ID" dirty="0" err="1"/>
              <a:t>menyerupai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bintang</a:t>
            </a:r>
            <a:r>
              <a:rPr lang="en-ID" dirty="0"/>
              <a:t>.</a:t>
            </a:r>
          </a:p>
          <a:p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b="1" dirty="0" err="1"/>
              <a:t>fakta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data </a:t>
            </a:r>
            <a:r>
              <a:rPr lang="en-ID" dirty="0" err="1"/>
              <a:t>kuantitatif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metrik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dihitung</a:t>
            </a:r>
            <a:r>
              <a:rPr lang="en-ID" dirty="0"/>
              <a:t> (</a:t>
            </a: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, </a:t>
            </a:r>
            <a:r>
              <a:rPr lang="en-ID" dirty="0" err="1"/>
              <a:t>keuntungan</a:t>
            </a:r>
            <a:r>
              <a:rPr lang="en-ID" dirty="0"/>
              <a:t>,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),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b="1" dirty="0" err="1"/>
              <a:t>dimensi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detail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karakteristik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 (</a:t>
            </a: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, </a:t>
            </a:r>
            <a:r>
              <a:rPr lang="en-ID" dirty="0" err="1"/>
              <a:t>produk</a:t>
            </a:r>
            <a:r>
              <a:rPr lang="en-ID" dirty="0"/>
              <a:t>, </a:t>
            </a:r>
            <a:r>
              <a:rPr lang="en-ID" dirty="0" err="1"/>
              <a:t>pelanggan</a:t>
            </a:r>
            <a:r>
              <a:rPr lang="en-ID" dirty="0"/>
              <a:t>, </a:t>
            </a:r>
            <a:r>
              <a:rPr lang="en-ID" dirty="0" err="1"/>
              <a:t>lokasi</a:t>
            </a:r>
            <a:r>
              <a:rPr lang="en-ID" dirty="0"/>
              <a:t> toko).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39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5E0F-D04C-D04E-F12F-736B89C5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Tujuan</a:t>
            </a:r>
            <a:r>
              <a:rPr lang="en-ID" dirty="0"/>
              <a:t> Star Schema: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D9F1A-8DA5-30B4-E2D1-AF1695BB4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 err="1"/>
              <a:t>Menyederhanakan</a:t>
            </a:r>
            <a:r>
              <a:rPr lang="en-ID" b="1" dirty="0"/>
              <a:t> </a:t>
            </a:r>
            <a:r>
              <a:rPr lang="en-ID" b="1" dirty="0" err="1"/>
              <a:t>Struktur</a:t>
            </a:r>
            <a:r>
              <a:rPr lang="en-ID" b="1" dirty="0"/>
              <a:t> Data</a:t>
            </a:r>
            <a:r>
              <a:rPr lang="en-ID" dirty="0"/>
              <a:t>: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Star Schema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data yang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dipahami</a:t>
            </a:r>
            <a:r>
              <a:rPr lang="en-ID" dirty="0"/>
              <a:t> dan </a:t>
            </a:r>
            <a:r>
              <a:rPr lang="en-ID" dirty="0" err="1"/>
              <a:t>digunakan</a:t>
            </a:r>
            <a:r>
              <a:rPr lang="en-ID" dirty="0"/>
              <a:t> oleh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, </a:t>
            </a:r>
            <a:r>
              <a:rPr lang="en-ID" dirty="0" err="1"/>
              <a:t>terutama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data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.</a:t>
            </a:r>
          </a:p>
          <a:p>
            <a:r>
              <a:rPr lang="en-ID" b="1" dirty="0" err="1"/>
              <a:t>Mengoptimalkan</a:t>
            </a:r>
            <a:r>
              <a:rPr lang="en-ID" b="1" dirty="0"/>
              <a:t> Query</a:t>
            </a:r>
            <a:r>
              <a:rPr lang="en-ID" dirty="0"/>
              <a:t>: Karena </a:t>
            </a:r>
            <a:r>
              <a:rPr lang="en-ID" dirty="0" err="1"/>
              <a:t>strukturnya</a:t>
            </a:r>
            <a:r>
              <a:rPr lang="en-ID" dirty="0"/>
              <a:t> yang </a:t>
            </a:r>
            <a:r>
              <a:rPr lang="en-ID" dirty="0" err="1"/>
              <a:t>sederhana</a:t>
            </a:r>
            <a:r>
              <a:rPr lang="en-ID" dirty="0"/>
              <a:t>, query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data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dieksekusi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dan </a:t>
            </a:r>
            <a:r>
              <a:rPr lang="en-ID" dirty="0" err="1"/>
              <a:t>efisien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sangat </a:t>
            </a:r>
            <a:r>
              <a:rPr lang="en-ID" dirty="0" err="1"/>
              <a:t>berguna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keperluan</a:t>
            </a:r>
            <a:r>
              <a:rPr lang="en-ID" dirty="0"/>
              <a:t> </a:t>
            </a:r>
            <a:r>
              <a:rPr lang="en-ID" dirty="0" err="1"/>
              <a:t>analitik</a:t>
            </a:r>
            <a:r>
              <a:rPr lang="en-ID" dirty="0"/>
              <a:t> yang </a:t>
            </a:r>
            <a:r>
              <a:rPr lang="en-ID" dirty="0" err="1"/>
              <a:t>membutuhkan</a:t>
            </a:r>
            <a:r>
              <a:rPr lang="en-ID" dirty="0"/>
              <a:t> data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1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0902-FB44-75DE-884A-93A031F4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Star Schema: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8D186-B5ED-6168-A1D3-72E55E029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D" b="1" dirty="0" err="1"/>
              <a:t>Memudahkan</a:t>
            </a:r>
            <a:r>
              <a:rPr lang="en-ID" b="1" dirty="0"/>
              <a:t> </a:t>
            </a:r>
            <a:r>
              <a:rPr lang="en-ID" b="1" dirty="0" err="1"/>
              <a:t>Analisis</a:t>
            </a:r>
            <a:r>
              <a:rPr lang="en-ID" b="1" dirty="0"/>
              <a:t> Data</a:t>
            </a:r>
            <a:r>
              <a:rPr lang="en-ID" dirty="0"/>
              <a:t>: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yang </a:t>
            </a:r>
            <a:r>
              <a:rPr lang="en-ID" dirty="0" err="1"/>
              <a:t>sederhana</a:t>
            </a:r>
            <a:r>
              <a:rPr lang="en-ID" dirty="0"/>
              <a:t> dan data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dinormalisasi</a:t>
            </a:r>
            <a:r>
              <a:rPr lang="en-ID" dirty="0"/>
              <a:t>, Star Schema </a:t>
            </a: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data,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dimensi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join (</a:t>
            </a:r>
            <a:r>
              <a:rPr lang="en-ID" dirty="0" err="1"/>
              <a:t>penggabungan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).</a:t>
            </a:r>
          </a:p>
          <a:p>
            <a:r>
              <a:rPr lang="en-ID" b="1" dirty="0" err="1"/>
              <a:t>Mendukung</a:t>
            </a:r>
            <a:r>
              <a:rPr lang="en-ID" b="1" dirty="0"/>
              <a:t> Query yang </a:t>
            </a:r>
            <a:r>
              <a:rPr lang="en-ID" b="1" dirty="0" err="1"/>
              <a:t>Cepat</a:t>
            </a:r>
            <a:r>
              <a:rPr lang="en-ID" dirty="0"/>
              <a:t>: Karena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dimensi</a:t>
            </a:r>
            <a:r>
              <a:rPr lang="en-ID" dirty="0"/>
              <a:t> </a:t>
            </a:r>
            <a:r>
              <a:rPr lang="en-ID" dirty="0" err="1"/>
              <a:t>terhubung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fakta</a:t>
            </a:r>
            <a:r>
              <a:rPr lang="en-ID" dirty="0"/>
              <a:t>, query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pencarian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model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kompleks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Snowflake Schema.</a:t>
            </a:r>
          </a:p>
          <a:p>
            <a:r>
              <a:rPr lang="en-ID" b="1" dirty="0" err="1"/>
              <a:t>Menyimpan</a:t>
            </a:r>
            <a:r>
              <a:rPr lang="en-ID" b="1" dirty="0"/>
              <a:t> Data </a:t>
            </a:r>
            <a:r>
              <a:rPr lang="en-ID" b="1" dirty="0" err="1"/>
              <a:t>Historis</a:t>
            </a:r>
            <a:r>
              <a:rPr lang="en-ID" dirty="0"/>
              <a:t>: Data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fakta</a:t>
            </a:r>
            <a:r>
              <a:rPr lang="en-ID" dirty="0"/>
              <a:t>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catatan</a:t>
            </a:r>
            <a:r>
              <a:rPr lang="en-ID" dirty="0"/>
              <a:t> </a:t>
            </a:r>
            <a:r>
              <a:rPr lang="en-ID" dirty="0" err="1"/>
              <a:t>historis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yang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keperluan</a:t>
            </a:r>
            <a:r>
              <a:rPr lang="en-ID" dirty="0"/>
              <a:t> </a:t>
            </a:r>
            <a:r>
              <a:rPr lang="en-ID" dirty="0" err="1"/>
              <a:t>pelaporan</a:t>
            </a:r>
            <a:r>
              <a:rPr lang="en-ID" dirty="0"/>
              <a:t> dan </a:t>
            </a:r>
            <a:r>
              <a:rPr lang="en-ID" dirty="0" err="1"/>
              <a:t>analitik</a:t>
            </a:r>
            <a:r>
              <a:rPr lang="en-ID" dirty="0"/>
              <a:t> (</a:t>
            </a: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riwayat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0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A220-0A36-1121-885A-BB4F374C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Struktur</a:t>
            </a:r>
            <a:r>
              <a:rPr lang="en-ID" dirty="0"/>
              <a:t> Star Schema: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78AA8-D917-950D-34B1-4FE8A5B2F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Tabel</a:t>
            </a:r>
            <a:r>
              <a:rPr lang="en-ID" b="1" dirty="0"/>
              <a:t> Fakta</a:t>
            </a:r>
            <a:r>
              <a:rPr lang="en-ID" dirty="0"/>
              <a:t> (di </a:t>
            </a:r>
            <a:r>
              <a:rPr lang="en-ID" dirty="0" err="1"/>
              <a:t>pusat</a:t>
            </a:r>
            <a:r>
              <a:rPr lang="en-ID" dirty="0"/>
              <a:t>):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inti </a:t>
            </a:r>
            <a:r>
              <a:rPr lang="en-ID" dirty="0" err="1"/>
              <a:t>dari</a:t>
            </a:r>
            <a:r>
              <a:rPr lang="en-ID" dirty="0"/>
              <a:t> Star Schema. </a:t>
            </a:r>
            <a:r>
              <a:rPr lang="en-ID" dirty="0" err="1"/>
              <a:t>Berisi</a:t>
            </a:r>
            <a:r>
              <a:rPr lang="en-ID" dirty="0"/>
              <a:t> data </a:t>
            </a:r>
            <a:r>
              <a:rPr lang="en-ID" dirty="0" err="1"/>
              <a:t>numerik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metrik</a:t>
            </a:r>
            <a:r>
              <a:rPr lang="en-ID" dirty="0"/>
              <a:t>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analisis.Contoh</a:t>
            </a:r>
            <a:r>
              <a:rPr lang="en-ID" dirty="0"/>
              <a:t>: </a:t>
            </a:r>
            <a:r>
              <a:rPr lang="en-ID" i="1" dirty="0"/>
              <a:t>Total </a:t>
            </a:r>
            <a:r>
              <a:rPr lang="en-ID" i="1" dirty="0" err="1"/>
              <a:t>Penjualan</a:t>
            </a:r>
            <a:r>
              <a:rPr lang="en-ID" i="1" dirty="0"/>
              <a:t>, </a:t>
            </a:r>
            <a:r>
              <a:rPr lang="en-ID" i="1" dirty="0" err="1"/>
              <a:t>Jumlah</a:t>
            </a:r>
            <a:r>
              <a:rPr lang="en-ID" i="1" dirty="0"/>
              <a:t> </a:t>
            </a:r>
            <a:r>
              <a:rPr lang="en-ID" i="1" dirty="0" err="1"/>
              <a:t>Produk</a:t>
            </a:r>
            <a:r>
              <a:rPr lang="en-ID" i="1" dirty="0"/>
              <a:t>, </a:t>
            </a:r>
            <a:r>
              <a:rPr lang="en-ID" i="1" dirty="0" err="1"/>
              <a:t>Keuntungan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Tabel</a:t>
            </a:r>
            <a:r>
              <a:rPr lang="en-ID" b="1" dirty="0"/>
              <a:t> </a:t>
            </a:r>
            <a:r>
              <a:rPr lang="en-ID" b="1" dirty="0" err="1"/>
              <a:t>Dimensi</a:t>
            </a:r>
            <a:r>
              <a:rPr lang="en-ID" dirty="0"/>
              <a:t> (</a:t>
            </a:r>
            <a:r>
              <a:rPr lang="en-ID" dirty="0" err="1"/>
              <a:t>mengelilingi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fakta</a:t>
            </a:r>
            <a:r>
              <a:rPr lang="en-ID" dirty="0"/>
              <a:t>): </a:t>
            </a:r>
            <a:r>
              <a:rPr lang="en-ID" dirty="0" err="1"/>
              <a:t>Berisi</a:t>
            </a:r>
            <a:r>
              <a:rPr lang="en-ID" dirty="0"/>
              <a:t> detail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konteks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menjelaskan</a:t>
            </a:r>
            <a:r>
              <a:rPr lang="en-ID" dirty="0"/>
              <a:t> data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fakta</a:t>
            </a:r>
            <a:r>
              <a:rPr lang="en-ID" dirty="0"/>
              <a:t>.</a:t>
            </a:r>
          </a:p>
          <a:p>
            <a:pPr marL="457200" lvl="1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b="1" dirty="0" err="1"/>
              <a:t>Dimensi</a:t>
            </a:r>
            <a:r>
              <a:rPr lang="en-ID" b="1" dirty="0"/>
              <a:t> Waktu</a:t>
            </a:r>
            <a:r>
              <a:rPr lang="en-ID" dirty="0"/>
              <a:t>: </a:t>
            </a:r>
            <a:r>
              <a:rPr lang="en-ID" dirty="0" err="1"/>
              <a:t>Tahun</a:t>
            </a:r>
            <a:r>
              <a:rPr lang="en-ID" dirty="0"/>
              <a:t>, </a:t>
            </a:r>
            <a:r>
              <a:rPr lang="en-ID" dirty="0" err="1"/>
              <a:t>Bulan</a:t>
            </a:r>
            <a:r>
              <a:rPr lang="en-ID" dirty="0"/>
              <a:t>, Hari.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b="1" dirty="0" err="1"/>
              <a:t>Dimensi</a:t>
            </a:r>
            <a:r>
              <a:rPr lang="en-ID" b="1" dirty="0"/>
              <a:t> </a:t>
            </a:r>
            <a:r>
              <a:rPr lang="en-ID" b="1" dirty="0" err="1"/>
              <a:t>Produk</a:t>
            </a:r>
            <a:r>
              <a:rPr lang="en-ID" dirty="0"/>
              <a:t>: Nama </a:t>
            </a:r>
            <a:r>
              <a:rPr lang="en-ID" dirty="0" err="1"/>
              <a:t>Produk</a:t>
            </a:r>
            <a:r>
              <a:rPr lang="en-ID" dirty="0"/>
              <a:t>, </a:t>
            </a:r>
            <a:r>
              <a:rPr lang="en-ID" dirty="0" err="1"/>
              <a:t>Kategori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b="1" dirty="0" err="1"/>
              <a:t>Dimensi</a:t>
            </a:r>
            <a:r>
              <a:rPr lang="en-ID" b="1" dirty="0"/>
              <a:t> </a:t>
            </a:r>
            <a:r>
              <a:rPr lang="en-ID" b="1" dirty="0" err="1"/>
              <a:t>Pelanggan</a:t>
            </a:r>
            <a:r>
              <a:rPr lang="en-ID" dirty="0"/>
              <a:t>: Nama </a:t>
            </a:r>
            <a:r>
              <a:rPr lang="en-ID" dirty="0" err="1"/>
              <a:t>Pelanggan</a:t>
            </a:r>
            <a:r>
              <a:rPr lang="en-ID" dirty="0"/>
              <a:t>, Lokasi.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b="1" dirty="0" err="1"/>
              <a:t>Dimensi</a:t>
            </a:r>
            <a:r>
              <a:rPr lang="en-ID" b="1" dirty="0"/>
              <a:t> Toko</a:t>
            </a:r>
            <a:r>
              <a:rPr lang="en-ID" dirty="0"/>
              <a:t>: Nama Toko, Kota.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14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0ECC-6969-39B6-45BD-8227F87F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Penerapan</a:t>
            </a:r>
            <a:r>
              <a:rPr lang="en-ID" dirty="0"/>
              <a:t> Star Schema: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98964-7FE7-A454-8866-844A3715D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dirty="0" err="1"/>
              <a:t>Misalkan</a:t>
            </a:r>
            <a:r>
              <a:rPr lang="en-ID" dirty="0"/>
              <a:t>,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menganalisis</a:t>
            </a:r>
            <a:r>
              <a:rPr lang="en-ID" dirty="0"/>
              <a:t> data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Star Schema: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Tabel</a:t>
            </a:r>
            <a:r>
              <a:rPr lang="en-ID" b="1" dirty="0"/>
              <a:t> Fakta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yang </a:t>
            </a:r>
            <a:r>
              <a:rPr lang="en-ID" dirty="0" err="1"/>
              <a:t>terjual</a:t>
            </a:r>
            <a:r>
              <a:rPr lang="en-ID" dirty="0"/>
              <a:t>, total </a:t>
            </a:r>
            <a:r>
              <a:rPr lang="en-ID" dirty="0" err="1"/>
              <a:t>penjualan</a:t>
            </a:r>
            <a:r>
              <a:rPr lang="en-ID" dirty="0"/>
              <a:t>, dan </a:t>
            </a:r>
            <a:r>
              <a:rPr lang="en-ID" dirty="0" err="1"/>
              <a:t>keuntungan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Tabel</a:t>
            </a:r>
            <a:r>
              <a:rPr lang="en-ID" b="1" dirty="0"/>
              <a:t> </a:t>
            </a:r>
            <a:r>
              <a:rPr lang="en-ID" b="1" dirty="0" err="1"/>
              <a:t>Dimensi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rincian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kapan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(</a:t>
            </a:r>
            <a:r>
              <a:rPr lang="en-ID" dirty="0" err="1"/>
              <a:t>dimensi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),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terjual</a:t>
            </a:r>
            <a:r>
              <a:rPr lang="en-ID" dirty="0"/>
              <a:t> (</a:t>
            </a:r>
            <a:r>
              <a:rPr lang="en-ID" dirty="0" err="1"/>
              <a:t>dimensi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), </a:t>
            </a:r>
            <a:r>
              <a:rPr lang="en-ID" dirty="0" err="1"/>
              <a:t>siapa</a:t>
            </a:r>
            <a:r>
              <a:rPr lang="en-ID" dirty="0"/>
              <a:t> yang </a:t>
            </a:r>
            <a:r>
              <a:rPr lang="en-ID" dirty="0" err="1"/>
              <a:t>membeli</a:t>
            </a:r>
            <a:r>
              <a:rPr lang="en-ID" dirty="0"/>
              <a:t> (</a:t>
            </a:r>
            <a:r>
              <a:rPr lang="en-ID" dirty="0" err="1"/>
              <a:t>dimensi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), dan di mana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(</a:t>
            </a:r>
            <a:r>
              <a:rPr lang="en-ID" dirty="0" err="1"/>
              <a:t>dimensi</a:t>
            </a:r>
            <a:r>
              <a:rPr lang="en-ID" dirty="0"/>
              <a:t> toko).</a:t>
            </a:r>
          </a:p>
          <a:p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</a:t>
            </a:r>
            <a:r>
              <a:rPr lang="en-ID" dirty="0" err="1"/>
              <a:t>menjawab</a:t>
            </a:r>
            <a:r>
              <a:rPr lang="en-ID" dirty="0"/>
              <a:t> </a:t>
            </a:r>
            <a:r>
              <a:rPr lang="en-ID" dirty="0" err="1"/>
              <a:t>pertanyaan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"</a:t>
            </a: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total di </a:t>
            </a:r>
            <a:r>
              <a:rPr lang="en-ID" dirty="0" err="1"/>
              <a:t>bulan</a:t>
            </a:r>
            <a:r>
              <a:rPr lang="en-ID" dirty="0"/>
              <a:t> </a:t>
            </a:r>
            <a:r>
              <a:rPr lang="en-ID" dirty="0" err="1"/>
              <a:t>Januari</a:t>
            </a:r>
            <a:r>
              <a:rPr lang="en-ID" dirty="0"/>
              <a:t> 2024?"</a:t>
            </a:r>
          </a:p>
          <a:p>
            <a:pPr lvl="1"/>
            <a:r>
              <a:rPr lang="en-ID" dirty="0"/>
              <a:t>"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paling </a:t>
            </a:r>
            <a:r>
              <a:rPr lang="en-ID" dirty="0" err="1"/>
              <a:t>laku</a:t>
            </a:r>
            <a:r>
              <a:rPr lang="en-ID" dirty="0"/>
              <a:t> di Toko A?"</a:t>
            </a:r>
          </a:p>
          <a:p>
            <a:pPr lvl="1"/>
            <a:r>
              <a:rPr lang="en-ID" dirty="0"/>
              <a:t>"</a:t>
            </a:r>
            <a:r>
              <a:rPr lang="en-ID" dirty="0" err="1"/>
              <a:t>Siapa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yang paling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membeli</a:t>
            </a:r>
            <a:r>
              <a:rPr lang="en-ID" dirty="0"/>
              <a:t> di Jakarta?"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31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CC24-5E1F-8CA1-EED8-297FD058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dan </a:t>
            </a:r>
            <a:r>
              <a:rPr lang="en-US" dirty="0" err="1"/>
              <a:t>fakta</a:t>
            </a:r>
            <a:r>
              <a:rPr lang="en-US" dirty="0"/>
              <a:t> Star Scheme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FB7A33-BCF4-7E6B-7079-34A5A7B0D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555" y="2873406"/>
            <a:ext cx="6382407" cy="3969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3A310C-AD81-3512-1B97-448C76067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55" y="1517593"/>
            <a:ext cx="6382407" cy="123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0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756</Words>
  <Application>Microsoft Macintosh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Pertemuan 4  Model Data Warehouse</vt:lpstr>
      <vt:lpstr>Tujuan</vt:lpstr>
      <vt:lpstr>Star Schema vs Snowflake Schema</vt:lpstr>
      <vt:lpstr>Apa itu Star Schema?</vt:lpstr>
      <vt:lpstr>Tujuan Star Schema:</vt:lpstr>
      <vt:lpstr>Fungsi Star Schema:</vt:lpstr>
      <vt:lpstr>Struktur Star Schema:</vt:lpstr>
      <vt:lpstr>Contoh Penerapan Star Schema:</vt:lpstr>
      <vt:lpstr>Contoh Tabel dimensi dan fakta Star Scheme</vt:lpstr>
      <vt:lpstr>Apa itu Snowflake Schema?</vt:lpstr>
      <vt:lpstr>Tujuan Snowflake Schema:</vt:lpstr>
      <vt:lpstr>Fungsi Snowflake Schema:</vt:lpstr>
      <vt:lpstr>Perbandingan Singkat: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Hafiz Irwandi</dc:creator>
  <cp:lastModifiedBy>Hafiz Irwandi</cp:lastModifiedBy>
  <cp:revision>4</cp:revision>
  <dcterms:created xsi:type="dcterms:W3CDTF">2024-10-21T09:17:02Z</dcterms:created>
  <dcterms:modified xsi:type="dcterms:W3CDTF">2024-10-21T11:08:50Z</dcterms:modified>
</cp:coreProperties>
</file>