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7" r:id="rId3"/>
    <p:sldId id="272" r:id="rId4"/>
    <p:sldId id="260" r:id="rId5"/>
    <p:sldId id="273" r:id="rId6"/>
    <p:sldId id="271" r:id="rId7"/>
    <p:sldId id="259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BFE4-27D8-78A2-6E51-1602240E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A2A5-CE01-5B8C-251A-D0623C6A3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0CC-5729-9425-3F75-FBE30AFE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286C-B493-716E-E2E4-31A6B16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C027-0515-E41F-58CF-DC6CDA0E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515B-A531-8C41-E9A8-4923C9F6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C496E-0C18-80FF-5EE0-3325EA05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5FC4-C8A1-2A5D-0802-C97830CD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C0E9-BA5A-05EF-8FDE-98C52F6A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2C6B-B2E9-BA0C-6A5D-A55D420A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76672-EDDC-E391-8179-B080EA064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FBBB-CDBA-94F7-AA8C-8841763C6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9888-7557-A3AD-D528-30EA104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F288-851B-800E-5472-C152F3BB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20BF-70FA-3EB3-84A3-D8AF3529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BFA4-F393-A8F0-3A6B-D3229F56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DD8E-B041-3327-5923-F44D1E1A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DBD-EAF1-C022-EC3C-B0D55DAA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68EB-9CD9-99C7-1819-122D61EB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E5D1-1DAB-9C98-3693-713DA38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DED0-6F68-6F37-DD68-170F2E7E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9D7A-38D1-F2D5-EC1D-03874074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EF97-230B-F651-3F94-40790097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4F88-DEAD-FAF6-1B9A-89F4DDB1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D492-145C-DBE7-187C-910C0956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771B-F40A-1769-DF22-61B488C5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355B-B7DA-7A79-87DE-8F98A0DB2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CE874-D4EA-18A1-7F88-0A0955D4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AF44-A118-3FF7-532E-D8A7DF5F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23F70-91E6-9343-9CB8-D1FEE95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DFBD-DDA0-CE72-A8EC-9F7C64D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979F-C416-C392-3620-5CFF793B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F1A33-FA65-C395-C190-A83D4F0F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4CDB-6124-5967-7D56-9B26BA61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F7F77-CA77-A0FB-1435-7B7312CA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8C88A-B20D-47E8-0CE4-7646C56B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2471A-F203-9001-0A5E-621F2BDD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2D665-4D8F-7811-2A1F-20463EF7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ABB50-C125-4B06-893B-16C8F2CF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D4A-8F33-87A4-4FA4-59167D5E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9DDBE-A30D-25BB-5945-7D486792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A6DEE-8A1F-19AC-EC5B-182DEE67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2EFF8-02D2-4510-969D-102977E7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74872-E080-18D9-20C4-42C80924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74E3F-FEA5-7BE9-C031-0E62B19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8709-436C-B02F-CE9A-0BACB209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99EB-8F9D-A142-D6B1-22F63F45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D399-D9CC-749D-59D2-C51411CF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BF83-3D4E-CF40-5963-C3B993FC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5CD8-A3E3-AA66-4172-9AC74EF7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F24D-9AB8-3B4D-2278-BEBAE476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70677-EC14-42CE-A8BA-1D4918CD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2067-0DB7-1BC5-75EF-0381196E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5552B-D00B-0C74-2E67-32FBD5E41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3408E-E0BD-3B8A-11F0-337544DC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9D26-6311-F517-821A-558CBE83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49ED-8CBF-09EF-DCD9-5C9BF51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9B70-B37C-CAE5-92B7-6732FDB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037DF-7186-8D1C-C520-19A828EB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23A0-1D33-1CEB-D78B-B0548D00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AB5F-C043-65FE-1C48-AFABDDD90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8818-38DC-5144-9C55-B1AB1884F95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D45F-9F43-D1A2-7815-9DB00B0C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9769-4E85-4A44-CB27-EEF70955C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D7DA-E869-3249-955C-FB62D715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FB68-77FA-FDDF-4C39-D265D5552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/>
              <a:t>Data 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F22D4-0BF3-BDC3-EFBB-63D1315F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98EFD-D5DF-7A2A-A796-E97866899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A53E-58E9-3158-B2B1-313F956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Data Mart dan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25F6-21C4-5BEA-D643-697E3FAB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3600" b="1" dirty="0" err="1"/>
              <a:t>Kecepatan</a:t>
            </a:r>
            <a:r>
              <a:rPr lang="en-ID" sz="3600" b="1" dirty="0"/>
              <a:t> </a:t>
            </a:r>
            <a:r>
              <a:rPr lang="en-ID" sz="3600" b="1" dirty="0" err="1"/>
              <a:t>Akses</a:t>
            </a:r>
            <a:r>
              <a:rPr lang="en-ID" sz="3600" b="1" dirty="0"/>
              <a:t> dan </a:t>
            </a:r>
            <a:r>
              <a:rPr lang="en-ID" sz="3600" b="1" dirty="0" err="1"/>
              <a:t>Efisiensi</a:t>
            </a:r>
            <a:r>
              <a:rPr lang="en-ID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Data Warehouse</a:t>
            </a:r>
            <a:r>
              <a:rPr lang="en-ID" sz="2400" dirty="0"/>
              <a:t>: Karena </a:t>
            </a:r>
            <a:r>
              <a:rPr lang="en-ID" sz="2400" dirty="0" err="1"/>
              <a:t>ukuran</a:t>
            </a:r>
            <a:r>
              <a:rPr lang="en-ID" sz="2400" dirty="0"/>
              <a:t> dan </a:t>
            </a:r>
            <a:r>
              <a:rPr lang="en-ID" sz="2400" dirty="0" err="1"/>
              <a:t>kompleksitasnya</a:t>
            </a:r>
            <a:r>
              <a:rPr lang="en-ID" sz="2400" dirty="0"/>
              <a:t>, </a:t>
            </a:r>
            <a:r>
              <a:rPr lang="en-ID" sz="2400" dirty="0" err="1"/>
              <a:t>pencarian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data </a:t>
            </a:r>
            <a:r>
              <a:rPr lang="en-ID" sz="2400" dirty="0" err="1"/>
              <a:t>dari</a:t>
            </a:r>
            <a:r>
              <a:rPr lang="en-ID" sz="2400" dirty="0"/>
              <a:t> data warehouse </a:t>
            </a:r>
            <a:r>
              <a:rPr lang="en-ID" sz="2400" dirty="0" err="1"/>
              <a:t>cenderung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lambat</a:t>
            </a:r>
            <a:r>
              <a:rPr lang="en-ID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Data Mart</a:t>
            </a:r>
            <a:r>
              <a:rPr lang="en-ID" sz="2400" dirty="0"/>
              <a:t>: Karena </a:t>
            </a:r>
            <a:r>
              <a:rPr lang="en-ID" sz="2400" dirty="0" err="1"/>
              <a:t>ukurannya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kecil</a:t>
            </a:r>
            <a:r>
              <a:rPr lang="en-ID" sz="2400" dirty="0"/>
              <a:t>, </a:t>
            </a:r>
            <a:r>
              <a:rPr lang="en-ID" sz="2400" dirty="0" err="1"/>
              <a:t>akses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data mart </a:t>
            </a:r>
            <a:r>
              <a:rPr lang="en-ID" sz="2400" dirty="0" err="1"/>
              <a:t>biasanya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cepat</a:t>
            </a:r>
            <a:r>
              <a:rPr lang="en-ID" sz="2400" dirty="0"/>
              <a:t>,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cepat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departemen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unit </a:t>
            </a:r>
            <a:r>
              <a:rPr lang="en-ID" sz="2400" dirty="0" err="1"/>
              <a:t>tertentu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93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DB0AF-2BED-BA85-D550-2F869643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E54-73A0-9EB3-0B3C-45FC725F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Data Mart dan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156-AAFB-086C-D5C5-1E654E37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4000" b="1" dirty="0" err="1"/>
              <a:t>Sumber</a:t>
            </a:r>
            <a:r>
              <a:rPr lang="en-ID" sz="4000" b="1" dirty="0"/>
              <a:t> Data</a:t>
            </a:r>
            <a:r>
              <a:rPr lang="en-ID" sz="4000" dirty="0"/>
              <a:t>:</a:t>
            </a:r>
            <a:endParaRPr lang="en-ID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Data Warehouse</a:t>
            </a:r>
            <a:r>
              <a:rPr lang="en-ID" sz="2400" dirty="0"/>
              <a:t>: Data </a:t>
            </a:r>
            <a:r>
              <a:rPr lang="en-ID" sz="2400" dirty="0" err="1"/>
              <a:t>dikumpulkan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data (</a:t>
            </a:r>
            <a:r>
              <a:rPr lang="en-ID" sz="2400" dirty="0" err="1"/>
              <a:t>misalnya</a:t>
            </a:r>
            <a:r>
              <a:rPr lang="en-ID" sz="2400" dirty="0"/>
              <a:t>, ERP, CRM, data </a:t>
            </a:r>
            <a:r>
              <a:rPr lang="en-ID" sz="2400" dirty="0" err="1"/>
              <a:t>penjualan</a:t>
            </a:r>
            <a:r>
              <a:rPr lang="en-ID" sz="2400" dirty="0"/>
              <a:t>, dan data </a:t>
            </a:r>
            <a:r>
              <a:rPr lang="en-ID" sz="2400" dirty="0" err="1"/>
              <a:t>logistik</a:t>
            </a:r>
            <a:r>
              <a:rPr lang="en-ID" sz="2400" dirty="0"/>
              <a:t>)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pandangan</a:t>
            </a:r>
            <a:r>
              <a:rPr lang="en-ID" sz="2400" dirty="0"/>
              <a:t> </a:t>
            </a:r>
            <a:r>
              <a:rPr lang="en-ID" sz="2400" dirty="0" err="1"/>
              <a:t>holistik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proses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Data Mart</a:t>
            </a:r>
            <a:r>
              <a:rPr lang="en-ID" sz="2400" dirty="0"/>
              <a:t>: </a:t>
            </a:r>
            <a:r>
              <a:rPr lang="en-ID" sz="2400" dirty="0" err="1"/>
              <a:t>Seringkali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data </a:t>
            </a:r>
            <a:r>
              <a:rPr lang="en-ID" sz="2400" dirty="0" err="1"/>
              <a:t>dari</a:t>
            </a:r>
            <a:r>
              <a:rPr lang="en-ID" sz="2400" dirty="0"/>
              <a:t> data warehouse, </a:t>
            </a:r>
            <a:r>
              <a:rPr lang="en-ID" sz="2400" dirty="0" err="1"/>
              <a:t>tetapi</a:t>
            </a:r>
            <a:r>
              <a:rPr lang="en-ID" sz="2400" dirty="0"/>
              <a:t> juga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mengambil</a:t>
            </a:r>
            <a:r>
              <a:rPr lang="en-ID" sz="2400" dirty="0"/>
              <a:t> data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sumber-sumber</a:t>
            </a:r>
            <a:r>
              <a:rPr lang="en-ID" sz="2400" dirty="0"/>
              <a:t> lain yang </a:t>
            </a:r>
            <a:r>
              <a:rPr lang="en-ID" sz="2400" dirty="0" err="1"/>
              <a:t>spesifik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r>
              <a:rPr lang="en-ID" sz="2400" dirty="0"/>
              <a:t> </a:t>
            </a:r>
            <a:r>
              <a:rPr lang="en-ID" sz="2400" dirty="0" err="1"/>
              <a:t>departemen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30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5138-9C0C-8EA5-5D2A-6C739B16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Data Mart </a:t>
            </a:r>
            <a:r>
              <a:rPr lang="en-ID" dirty="0" err="1"/>
              <a:t>Penjualan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151C-D794-50DE-0618-04B6D9F7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wilayah </a:t>
            </a:r>
            <a:r>
              <a:rPr lang="en-ID" dirty="0" err="1"/>
              <a:t>penjualan</a:t>
            </a:r>
            <a:r>
              <a:rPr lang="en-ID" dirty="0"/>
              <a:t>, dan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agen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. </a:t>
            </a:r>
          </a:p>
          <a:p>
            <a:r>
              <a:rPr lang="en-ID" dirty="0"/>
              <a:t>Data mart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terjual</a:t>
            </a:r>
            <a:r>
              <a:rPr lang="en-ID" dirty="0"/>
              <a:t>, wilayah </a:t>
            </a:r>
            <a:r>
              <a:rPr lang="en-ID" dirty="0" err="1"/>
              <a:t>atau</a:t>
            </a:r>
            <a:r>
              <a:rPr lang="en-ID" dirty="0"/>
              <a:t> zona </a:t>
            </a:r>
            <a:r>
              <a:rPr lang="en-ID" dirty="0" err="1"/>
              <a:t>penjualan</a:t>
            </a:r>
            <a:r>
              <a:rPr lang="en-ID" dirty="0"/>
              <a:t>, data </a:t>
            </a:r>
            <a:r>
              <a:rPr lang="en-ID" dirty="0" err="1"/>
              <a:t>pelanggan</a:t>
            </a:r>
            <a:r>
              <a:rPr lang="en-ID" dirty="0"/>
              <a:t>,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.</a:t>
            </a:r>
          </a:p>
          <a:p>
            <a:r>
              <a:rPr lang="en-ID" b="1" dirty="0" err="1"/>
              <a:t>Manfaat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data mart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menelusuri</a:t>
            </a:r>
            <a:r>
              <a:rPr lang="en-ID" dirty="0"/>
              <a:t> data lain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data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7FB5-2820-B396-B8C9-7E87954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Data Mart </a:t>
            </a:r>
            <a:r>
              <a:rPr lang="en-ID" dirty="0" err="1"/>
              <a:t>Keuangan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28EA-3AC4-B237-162D-3B1CEFC9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, </a:t>
            </a:r>
            <a:r>
              <a:rPr lang="en-ID" dirty="0" err="1"/>
              <a:t>pemasukan</a:t>
            </a:r>
            <a:r>
              <a:rPr lang="en-ID" dirty="0"/>
              <a:t>, dan </a:t>
            </a:r>
            <a:r>
              <a:rPr lang="en-ID" dirty="0" err="1"/>
              <a:t>arus</a:t>
            </a:r>
            <a:r>
              <a:rPr lang="en-ID" dirty="0"/>
              <a:t> kas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finansial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Data mart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data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, </a:t>
            </a:r>
            <a:r>
              <a:rPr lang="en-ID" dirty="0" err="1"/>
              <a:t>laba</a:t>
            </a:r>
            <a:r>
              <a:rPr lang="en-ID" dirty="0"/>
              <a:t> dan </a:t>
            </a:r>
            <a:r>
              <a:rPr lang="en-ID" dirty="0" err="1"/>
              <a:t>rugi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data </a:t>
            </a:r>
            <a:r>
              <a:rPr lang="en-ID" dirty="0" err="1"/>
              <a:t>akuntansi</a:t>
            </a:r>
            <a:r>
              <a:rPr lang="en-ID" dirty="0"/>
              <a:t>.</a:t>
            </a:r>
          </a:p>
          <a:p>
            <a:r>
              <a:rPr lang="en-ID" b="1" dirty="0" err="1"/>
              <a:t>Manfaat</a:t>
            </a:r>
            <a:r>
              <a:rPr lang="en-ID" dirty="0"/>
              <a:t>: Data mart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</a:t>
            </a:r>
            <a:r>
              <a:rPr lang="en-ID" dirty="0" err="1"/>
              <a:t>keuangan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di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 SDM.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7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25E7-D461-2718-9B01-737842A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Mart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7DBC-D4F8-A04E-15FA-CCE79DE8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5" y="183613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ID" sz="2800" dirty="0"/>
              <a:t> </a:t>
            </a:r>
            <a:r>
              <a:rPr lang="en-ID" sz="2800" dirty="0" err="1"/>
              <a:t>Departemen</a:t>
            </a:r>
            <a:r>
              <a:rPr lang="en-ID" sz="2800" dirty="0"/>
              <a:t> </a:t>
            </a:r>
            <a:r>
              <a:rPr lang="en-ID" sz="2800" dirty="0" err="1"/>
              <a:t>pemasaran</a:t>
            </a:r>
            <a:r>
              <a:rPr lang="en-ID" sz="2800" dirty="0"/>
              <a:t> </a:t>
            </a:r>
            <a:r>
              <a:rPr lang="en-ID" sz="2800" dirty="0" err="1"/>
              <a:t>ingin</a:t>
            </a:r>
            <a:r>
              <a:rPr lang="en-ID" sz="2800" dirty="0"/>
              <a:t> </a:t>
            </a:r>
            <a:r>
              <a:rPr lang="en-ID" sz="2800" dirty="0" err="1"/>
              <a:t>melakukan</a:t>
            </a:r>
            <a:r>
              <a:rPr lang="en-ID" sz="2800" dirty="0"/>
              <a:t> </a:t>
            </a:r>
            <a:r>
              <a:rPr lang="en-ID" sz="2800" dirty="0" err="1"/>
              <a:t>analisis</a:t>
            </a:r>
            <a:r>
              <a:rPr lang="en-ID" sz="2800" dirty="0"/>
              <a:t> </a:t>
            </a:r>
            <a:r>
              <a:rPr lang="en-ID" sz="2800" dirty="0" err="1"/>
              <a:t>kampanye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memahami</a:t>
            </a:r>
            <a:r>
              <a:rPr lang="en-ID" sz="2800" dirty="0"/>
              <a:t> </a:t>
            </a:r>
            <a:r>
              <a:rPr lang="en-ID" sz="2800" dirty="0" err="1"/>
              <a:t>efektivitas</a:t>
            </a:r>
            <a:r>
              <a:rPr lang="en-ID" sz="2800" dirty="0"/>
              <a:t> strategi </a:t>
            </a:r>
            <a:r>
              <a:rPr lang="en-ID" sz="2800" dirty="0" err="1"/>
              <a:t>pemasaran</a:t>
            </a:r>
            <a:r>
              <a:rPr lang="en-ID" sz="2800" dirty="0"/>
              <a:t> yang </a:t>
            </a:r>
            <a:r>
              <a:rPr lang="en-ID" sz="2800" dirty="0" err="1"/>
              <a:t>mereka</a:t>
            </a:r>
            <a:r>
              <a:rPr lang="en-ID" sz="2800" dirty="0"/>
              <a:t> </a:t>
            </a:r>
            <a:r>
              <a:rPr lang="en-ID" sz="2800" dirty="0" err="1"/>
              <a:t>jalankan</a:t>
            </a:r>
            <a:r>
              <a:rPr lang="en-ID" sz="2800" dirty="0"/>
              <a:t>. </a:t>
            </a:r>
          </a:p>
          <a:p>
            <a:pPr lvl="1"/>
            <a:r>
              <a:rPr lang="en-ID" sz="2800" dirty="0"/>
              <a:t>Data mart </a:t>
            </a:r>
            <a:r>
              <a:rPr lang="en-ID" sz="2800" dirty="0" err="1"/>
              <a:t>pemasaran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berisi</a:t>
            </a:r>
            <a:r>
              <a:rPr lang="en-ID" sz="2800" dirty="0"/>
              <a:t> data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kampanye</a:t>
            </a:r>
            <a:r>
              <a:rPr lang="en-ID" sz="2800" dirty="0"/>
              <a:t> </a:t>
            </a:r>
            <a:r>
              <a:rPr lang="en-ID" sz="2800" dirty="0" err="1"/>
              <a:t>iklan</a:t>
            </a:r>
            <a:r>
              <a:rPr lang="en-ID" sz="2800" dirty="0"/>
              <a:t>, </a:t>
            </a:r>
            <a:r>
              <a:rPr lang="en-ID" sz="2800" dirty="0" err="1"/>
              <a:t>respons</a:t>
            </a:r>
            <a:r>
              <a:rPr lang="en-ID" sz="2800" dirty="0"/>
              <a:t> </a:t>
            </a:r>
            <a:r>
              <a:rPr lang="en-ID" sz="2800" dirty="0" err="1"/>
              <a:t>pelanggan</a:t>
            </a:r>
            <a:r>
              <a:rPr lang="en-ID" sz="2800" dirty="0"/>
              <a:t>, </a:t>
            </a:r>
            <a:r>
              <a:rPr lang="en-ID" sz="2800" dirty="0" err="1"/>
              <a:t>statistik</a:t>
            </a:r>
            <a:r>
              <a:rPr lang="en-ID" sz="2800" dirty="0"/>
              <a:t> </a:t>
            </a:r>
            <a:r>
              <a:rPr lang="en-ID" sz="2800" dirty="0" err="1"/>
              <a:t>demografi</a:t>
            </a:r>
            <a:r>
              <a:rPr lang="en-ID" sz="2800" dirty="0"/>
              <a:t> </a:t>
            </a:r>
            <a:r>
              <a:rPr lang="en-ID" sz="2800" dirty="0" err="1"/>
              <a:t>pelanggan</a:t>
            </a:r>
            <a:r>
              <a:rPr lang="en-ID" sz="2800" dirty="0"/>
              <a:t>, dan </a:t>
            </a:r>
            <a:r>
              <a:rPr lang="en-ID" sz="2800" dirty="0" err="1"/>
              <a:t>konversi</a:t>
            </a:r>
            <a:r>
              <a:rPr lang="en-ID" sz="2800" dirty="0"/>
              <a:t> </a:t>
            </a:r>
            <a:r>
              <a:rPr lang="en-ID" sz="2800" dirty="0" err="1"/>
              <a:t>penjualan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kampanye</a:t>
            </a:r>
            <a:r>
              <a:rPr lang="en-ID" sz="2800" dirty="0"/>
              <a:t> </a:t>
            </a:r>
            <a:r>
              <a:rPr lang="en-ID" sz="2800" dirty="0" err="1"/>
              <a:t>tertentu</a:t>
            </a:r>
            <a:r>
              <a:rPr lang="en-ID" sz="2800" dirty="0"/>
              <a:t>.</a:t>
            </a:r>
          </a:p>
          <a:p>
            <a:pPr lvl="1"/>
            <a:r>
              <a:rPr lang="en-ID" sz="2800" b="1" dirty="0" err="1"/>
              <a:t>Manfaat</a:t>
            </a:r>
            <a:r>
              <a:rPr lang="en-ID" sz="2800" dirty="0"/>
              <a:t>: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data mart </a:t>
            </a:r>
            <a:r>
              <a:rPr lang="en-ID" sz="2800" dirty="0" err="1"/>
              <a:t>pemasaran</a:t>
            </a:r>
            <a:r>
              <a:rPr lang="en-ID" sz="2800" dirty="0"/>
              <a:t>, </a:t>
            </a:r>
            <a:r>
              <a:rPr lang="en-ID" sz="2800" dirty="0" err="1"/>
              <a:t>tim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bisa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cepat</a:t>
            </a:r>
            <a:r>
              <a:rPr lang="en-ID" sz="2800" dirty="0"/>
              <a:t> </a:t>
            </a:r>
            <a:r>
              <a:rPr lang="en-ID" sz="2800" dirty="0" err="1"/>
              <a:t>melihat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 </a:t>
            </a:r>
            <a:r>
              <a:rPr lang="en-ID" sz="2800" dirty="0" err="1"/>
              <a:t>kampanye</a:t>
            </a:r>
            <a:r>
              <a:rPr lang="en-ID" sz="2800" dirty="0"/>
              <a:t>, </a:t>
            </a:r>
            <a:r>
              <a:rPr lang="en-ID" sz="2800" dirty="0" err="1"/>
              <a:t>respons</a:t>
            </a:r>
            <a:r>
              <a:rPr lang="en-ID" sz="2800" dirty="0"/>
              <a:t> </a:t>
            </a:r>
            <a:r>
              <a:rPr lang="en-ID" sz="2800" dirty="0" err="1"/>
              <a:t>pelanggan</a:t>
            </a:r>
            <a:r>
              <a:rPr lang="en-ID" sz="2800" dirty="0"/>
              <a:t>, </a:t>
            </a:r>
            <a:r>
              <a:rPr lang="en-ID" sz="2800" dirty="0" err="1"/>
              <a:t>serta</a:t>
            </a:r>
            <a:r>
              <a:rPr lang="en-ID" sz="2800" dirty="0"/>
              <a:t> </a:t>
            </a:r>
            <a:r>
              <a:rPr lang="en-ID" sz="2800" dirty="0" err="1"/>
              <a:t>menentukan</a:t>
            </a:r>
            <a:r>
              <a:rPr lang="en-ID" sz="2800" dirty="0"/>
              <a:t> area yang </a:t>
            </a:r>
            <a:r>
              <a:rPr lang="en-ID" sz="2800" dirty="0" err="1"/>
              <a:t>memerlukan</a:t>
            </a:r>
            <a:r>
              <a:rPr lang="en-ID" sz="2800" dirty="0"/>
              <a:t> </a:t>
            </a:r>
            <a:r>
              <a:rPr lang="en-ID" sz="2800" dirty="0" err="1"/>
              <a:t>peningkatan</a:t>
            </a:r>
            <a:r>
              <a:rPr lang="en-ID" sz="2800" dirty="0"/>
              <a:t> </a:t>
            </a:r>
            <a:r>
              <a:rPr lang="en-ID" sz="2800" dirty="0" err="1"/>
              <a:t>tanpa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mengakses</a:t>
            </a:r>
            <a:r>
              <a:rPr lang="en-ID" sz="2800" dirty="0"/>
              <a:t> data </a:t>
            </a:r>
            <a:r>
              <a:rPr lang="en-ID" sz="2800" dirty="0" err="1"/>
              <a:t>dari</a:t>
            </a:r>
            <a:r>
              <a:rPr lang="en-ID" sz="2800" dirty="0"/>
              <a:t> area </a:t>
            </a:r>
            <a:r>
              <a:rPr lang="en-ID" sz="2800" dirty="0" err="1"/>
              <a:t>bisnis</a:t>
            </a:r>
            <a:r>
              <a:rPr lang="en-ID" sz="2800" dirty="0"/>
              <a:t> </a:t>
            </a:r>
            <a:r>
              <a:rPr lang="en-ID" sz="2800" dirty="0" err="1"/>
              <a:t>lainnya</a:t>
            </a:r>
            <a:r>
              <a:rPr lang="en-ID" sz="2800" dirty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30D1-4B53-BA77-6A76-16C1F71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ata Mart | Naveen Chandra">
            <a:extLst>
              <a:ext uri="{FF2B5EF4-FFF2-40B4-BE49-F238E27FC236}">
                <a16:creationId xmlns:a16="http://schemas.microsoft.com/office/drawing/2014/main" id="{288E34F8-AC67-427E-69D6-2B57BDDE4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5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74E3-A13E-E78D-0232-21B1F7AE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178-A5FD-A15F-F981-C3F92257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data mart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memecah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dan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dan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data yang </a:t>
            </a:r>
            <a:r>
              <a:rPr lang="en-ID" dirty="0" err="1"/>
              <a:t>terbatas</a:t>
            </a:r>
            <a:r>
              <a:rPr lang="en-ID" dirty="0"/>
              <a:t>.</a:t>
            </a:r>
          </a:p>
          <a:p>
            <a:r>
              <a:rPr lang="en-ID" dirty="0" err="1"/>
              <a:t>Dengan</a:t>
            </a:r>
            <a:r>
              <a:rPr lang="en-ID" dirty="0"/>
              <a:t> data mart,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data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tim-tim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membebani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 warehouse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r>
              <a:rPr lang="en-ID" dirty="0"/>
              <a:t>Jadi,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 mart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dan </a:t>
            </a:r>
            <a:r>
              <a:rPr lang="en-ID" dirty="0" err="1"/>
              <a:t>pemasaran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data mart masing-masing.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347F-B7AF-5C11-1E1E-C424018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Mart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19E3-5692-B7F5-8C2D-C6E5B814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Tujuan</a:t>
            </a:r>
            <a:r>
              <a:rPr lang="en-ID" b="1" dirty="0"/>
              <a:t>: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data mart,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dan </a:t>
            </a:r>
            <a:r>
              <a:rPr lang="en-ID" dirty="0" err="1"/>
              <a:t>keterkaitannya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warehouse,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0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ED93-F7A8-BBCF-2A9D-D46534C8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Data Mart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A479-97D2-E806-32C6-D7CDEB70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mart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warehousing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yang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area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pemasaran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. </a:t>
            </a:r>
          </a:p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konseptual</a:t>
            </a:r>
            <a:r>
              <a:rPr lang="en-ID" dirty="0"/>
              <a:t>, data mart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model </a:t>
            </a:r>
            <a:r>
              <a:rPr lang="en-ID" b="1" dirty="0" err="1"/>
              <a:t>atau</a:t>
            </a:r>
            <a:r>
              <a:rPr lang="en-ID" b="1" dirty="0"/>
              <a:t> subset </a:t>
            </a:r>
            <a:r>
              <a:rPr lang="en-ID" b="1" dirty="0" err="1"/>
              <a:t>dari</a:t>
            </a:r>
            <a:r>
              <a:rPr lang="en-ID" b="1" dirty="0"/>
              <a:t> data warehouse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</a:t>
            </a:r>
          </a:p>
          <a:p>
            <a:r>
              <a:rPr lang="en-ID" dirty="0"/>
              <a:t>Data mart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difilter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diringkas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warehouse,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khusus</a:t>
            </a:r>
            <a:r>
              <a:rPr lang="en-ID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5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Mart vs. Data Warehouse: The Difference with Examples [2024 Updated] |  Panoply">
            <a:extLst>
              <a:ext uri="{FF2B5EF4-FFF2-40B4-BE49-F238E27FC236}">
                <a16:creationId xmlns:a16="http://schemas.microsoft.com/office/drawing/2014/main" id="{B2346F30-8400-AB3C-9823-44119034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2" y="190062"/>
            <a:ext cx="11445024" cy="57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3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7855-90E7-3E25-776A-8C0198E8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DataMart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5667-62DD-8EDA-0056-BB37D38E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mart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bagi</a:t>
            </a:r>
            <a:r>
              <a:rPr lang="en-ID" dirty="0"/>
              <a:t> unit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warehouse,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  <a:p>
            <a:r>
              <a:rPr lang="en-ID" dirty="0" err="1"/>
              <a:t>Fungsinya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penyediaan</a:t>
            </a:r>
            <a:r>
              <a:rPr lang="en-ID" dirty="0"/>
              <a:t> “mini data warehouse”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ringkas</a:t>
            </a:r>
            <a:r>
              <a:rPr lang="en-ID" dirty="0"/>
              <a:t>, dan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0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C295-2F77-B6E0-AF25-A704789A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Data Mart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8CE5-9A35-1B0E-4411-A8976F7E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/>
              <a:t>Dependent Data Mart</a:t>
            </a:r>
            <a:r>
              <a:rPr lang="en-ID" dirty="0"/>
              <a:t>: Data mart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warehouse </a:t>
            </a:r>
            <a:r>
              <a:rPr lang="en-ID" dirty="0" err="1"/>
              <a:t>utama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warehouse dan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. Data mart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dan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sinkronisasi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warehouse.</a:t>
            </a:r>
          </a:p>
          <a:p>
            <a:r>
              <a:rPr lang="en-ID" b="1" dirty="0"/>
              <a:t>Independent Data Mart</a:t>
            </a:r>
            <a:r>
              <a:rPr lang="en-ID" dirty="0"/>
              <a:t>: Data mart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data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sumber-sumber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data warehouse. Independent data mart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oleh </a:t>
            </a:r>
            <a:r>
              <a:rPr lang="en-ID" dirty="0" err="1"/>
              <a:t>departemen</a:t>
            </a:r>
            <a:r>
              <a:rPr lang="en-ID" dirty="0"/>
              <a:t> yang </a:t>
            </a:r>
            <a:r>
              <a:rPr lang="en-ID" dirty="0" err="1"/>
              <a:t>butuh</a:t>
            </a:r>
            <a:r>
              <a:rPr lang="en-ID" dirty="0"/>
              <a:t> data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warehouse.</a:t>
            </a:r>
          </a:p>
          <a:p>
            <a:r>
              <a:rPr lang="en-ID" b="1" dirty="0"/>
              <a:t>Hybrid Data Mart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dependent dan independent data mart, di mana data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warehouse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lain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. Hybrid data mart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4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B520-4BCD-D594-95CE-B8AC632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Data Mart dan Data Warehouse: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2ED1-B6C8-435E-F5CD-5427EEC0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Data Mart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,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volumenya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.</a:t>
            </a:r>
          </a:p>
          <a:p>
            <a:r>
              <a:rPr lang="en-ID" b="1" dirty="0"/>
              <a:t>Data Warehouse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</a:t>
            </a:r>
            <a:r>
              <a:rPr lang="en-ID" dirty="0" err="1"/>
              <a:t>terpusat</a:t>
            </a:r>
            <a:r>
              <a:rPr lang="en-ID" dirty="0"/>
              <a:t>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,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, dan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di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bisnis.Data</a:t>
            </a:r>
            <a:r>
              <a:rPr lang="en-ID" dirty="0"/>
              <a:t> mart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warehouse,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divisi.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36CA-06A7-F109-C7D4-1A7E2D1D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Data Mart dan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3B27-E7AE-F6F7-671E-9199BAA9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3600" b="1" dirty="0" err="1"/>
              <a:t>Cakupan</a:t>
            </a:r>
            <a:r>
              <a:rPr lang="en-ID" sz="3600" b="1" dirty="0"/>
              <a:t>:</a:t>
            </a:r>
            <a:endParaRPr lang="en-ID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Data Warehouse</a:t>
            </a:r>
            <a:r>
              <a:rPr lang="en-ID" dirty="0"/>
              <a:t>: </a:t>
            </a:r>
            <a:r>
              <a:rPr lang="en-ID" dirty="0" err="1"/>
              <a:t>Memuat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dan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luas</a:t>
            </a:r>
            <a:r>
              <a:rPr lang="en-ID" dirty="0"/>
              <a:t> dan </a:t>
            </a:r>
            <a:r>
              <a:rPr lang="en-ID" dirty="0" err="1"/>
              <a:t>komprehensif</a:t>
            </a:r>
            <a:r>
              <a:rPr lang="en-ID" dirty="0"/>
              <a:t>. Data warehouse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"single source of truth"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Data Mart</a:t>
            </a:r>
            <a:r>
              <a:rPr lang="en-ID" dirty="0"/>
              <a:t>: </a:t>
            </a:r>
            <a:r>
              <a:rPr lang="en-ID" dirty="0" err="1"/>
              <a:t>Fokus</a:t>
            </a:r>
            <a:r>
              <a:rPr lang="en-ID" dirty="0"/>
              <a:t> pada area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dan </a:t>
            </a:r>
            <a:r>
              <a:rPr lang="en-ID" dirty="0" err="1"/>
              <a:t>terbatas</a:t>
            </a:r>
            <a:r>
              <a:rPr lang="en-ID" dirty="0"/>
              <a:t>. Hanya </a:t>
            </a:r>
            <a:r>
              <a:rPr lang="en-ID" dirty="0" err="1"/>
              <a:t>mengandung</a:t>
            </a:r>
            <a:r>
              <a:rPr lang="en-ID" dirty="0"/>
              <a:t> data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6B6E2-A21F-3FCE-1A1F-527B8F37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440D-8133-EAD7-E7AE-428A8301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Data Mart dan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86C7-FF13-2FD4-A029-CC99C9D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3200" b="1" dirty="0" err="1"/>
              <a:t>Ukuran</a:t>
            </a:r>
            <a:r>
              <a:rPr lang="en-ID" b="1" dirty="0"/>
              <a:t> dan </a:t>
            </a:r>
            <a:r>
              <a:rPr lang="en-ID" b="1" dirty="0" err="1"/>
              <a:t>Kompleksitas</a:t>
            </a:r>
            <a:r>
              <a:rPr lang="en-ID" dirty="0"/>
              <a:t>: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Data Warehouse</a:t>
            </a:r>
            <a:r>
              <a:rPr lang="en-ID" sz="2400" dirty="0"/>
              <a:t>: </a:t>
            </a:r>
            <a:r>
              <a:rPr lang="en-ID" sz="2400" dirty="0" err="1"/>
              <a:t>Biasanya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dan </a:t>
            </a:r>
            <a:r>
              <a:rPr lang="en-ID" sz="2400" dirty="0" err="1"/>
              <a:t>kompleks</a:t>
            </a:r>
            <a:r>
              <a:rPr lang="en-ID" sz="2400" dirty="0"/>
              <a:t>,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data </a:t>
            </a:r>
            <a:r>
              <a:rPr lang="en-ID" sz="2400" dirty="0" err="1"/>
              <a:t>dalam</a:t>
            </a:r>
            <a:r>
              <a:rPr lang="en-ID" sz="2400" dirty="0"/>
              <a:t> volume yang </a:t>
            </a:r>
            <a:r>
              <a:rPr lang="en-ID" sz="2400" dirty="0" err="1"/>
              <a:t>tinggi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dan </a:t>
            </a:r>
            <a:r>
              <a:rPr lang="en-ID" sz="2400" dirty="0" err="1"/>
              <a:t>sering</a:t>
            </a:r>
            <a:r>
              <a:rPr lang="en-ID" sz="2400" dirty="0"/>
              <a:t> kali </a:t>
            </a:r>
            <a:r>
              <a:rPr lang="en-ID" sz="2400" dirty="0" err="1"/>
              <a:t>mencakup</a:t>
            </a:r>
            <a:r>
              <a:rPr lang="en-ID" sz="2400" dirty="0"/>
              <a:t> data </a:t>
            </a:r>
            <a:r>
              <a:rPr lang="en-ID" sz="2400" dirty="0" err="1"/>
              <a:t>historis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yang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Data Mart</a:t>
            </a:r>
            <a:r>
              <a:rPr lang="en-ID" sz="2400" dirty="0"/>
              <a:t>: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kecil</a:t>
            </a:r>
            <a:r>
              <a:rPr lang="en-ID" sz="2400" dirty="0"/>
              <a:t> dan </a:t>
            </a:r>
            <a:r>
              <a:rPr lang="en-ID" sz="2400" dirty="0" err="1"/>
              <a:t>sederhana</a:t>
            </a:r>
            <a:r>
              <a:rPr lang="en-ID" sz="2400" dirty="0"/>
              <a:t> </a:t>
            </a:r>
            <a:r>
              <a:rPr lang="en-ID" sz="2400" dirty="0" err="1"/>
              <a:t>dibandingkan</a:t>
            </a:r>
            <a:r>
              <a:rPr lang="en-ID" sz="2400" dirty="0"/>
              <a:t> data warehouse,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berisi</a:t>
            </a:r>
            <a:r>
              <a:rPr lang="en-ID" sz="2400" dirty="0"/>
              <a:t> subset data yang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area </a:t>
            </a:r>
            <a:r>
              <a:rPr lang="en-ID" sz="2400" dirty="0" err="1"/>
              <a:t>bisnis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1029</Words>
  <Application>Microsoft Macintosh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Pertemuan 5 Data Mart</vt:lpstr>
      <vt:lpstr>Data Mart</vt:lpstr>
      <vt:lpstr>Apa itu Data Mart ? </vt:lpstr>
      <vt:lpstr>PowerPoint Presentation</vt:lpstr>
      <vt:lpstr>Tujuan dan Fungsi DataMart</vt:lpstr>
      <vt:lpstr>Jenis Data Mart</vt:lpstr>
      <vt:lpstr>Perbedaan antara Data Mart dan Data Warehouse:</vt:lpstr>
      <vt:lpstr>Perbedaan Data Mart dan Data Warehouse</vt:lpstr>
      <vt:lpstr>Perbedaan Data Mart dan Data Warehouse</vt:lpstr>
      <vt:lpstr>Perbedaan Data Mart dan Data Warehouse</vt:lpstr>
      <vt:lpstr>Perbedaan Data Mart dan Data Warehouse</vt:lpstr>
      <vt:lpstr>Contoh Data Mart Penjualan:</vt:lpstr>
      <vt:lpstr>Contoh Data Mart Keuangan:</vt:lpstr>
      <vt:lpstr>Contoh Data Mart Pemasaran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4</cp:revision>
  <dcterms:created xsi:type="dcterms:W3CDTF">2024-11-04T09:34:16Z</dcterms:created>
  <dcterms:modified xsi:type="dcterms:W3CDTF">2024-11-04T10:16:59Z</dcterms:modified>
</cp:coreProperties>
</file>