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1" r:id="rId5"/>
    <p:sldId id="258" r:id="rId6"/>
    <p:sldId id="259" r:id="rId7"/>
    <p:sldId id="260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78"/>
  </p:normalViewPr>
  <p:slideViewPr>
    <p:cSldViewPr snapToGrid="0">
      <p:cViewPr>
        <p:scale>
          <a:sx n="87" d="100"/>
          <a:sy n="87" d="100"/>
        </p:scale>
        <p:origin x="-28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84C0-BBBE-BCB4-9EC6-7BA04B54D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4FBE8-38C7-C2C2-7230-8B020D141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9BE2-DA53-4C3D-CED2-9088EE63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6BE90-8EC7-C3E6-08B1-CF437C71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B353-D30F-CF7F-58C4-10646947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4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F7C0-BCB1-8CCD-425C-7A10AC58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6C487-39DB-E905-FD74-624E36DC9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C92F-2F5B-DE9F-2A2D-9E56B79A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18E5-DC9B-91ED-D033-159DF7B8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98DE4-AB69-4E36-85E7-B652D5A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5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8A54D-78ED-FD92-A33A-ADF4565DF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E32CD-762F-720E-1430-80C4DE474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384A-D80F-54BE-2906-5E948FB8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1445B-4191-6D6E-4006-DB4F5B59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0B3D-ED6A-95EF-C7A1-121BC7AF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BCB0-0E99-5334-D70A-310CEA1B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A9DD-15E2-D95D-606C-36D71494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C75DF-FFCF-B8E7-FD2A-550C419E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407A9-CEF4-9D12-DB30-83756B7F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99672-2667-4E94-75AF-4E6584F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4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269-DAA9-FF70-072B-355EAF7C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60BCA-C6A5-419D-31F9-ED72DB942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32AF-330C-C675-2ED2-84B6E628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C0D8C-29BD-61F6-B4AE-044B5307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82E01-BC22-24E4-E263-D6B33C0E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7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17F0-C103-E7E0-C431-1133A631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CEA1-5D57-8C87-31D6-6034424DF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18CDE-1DE1-9B93-B708-059E2B6FD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A7105-7B3D-7AD1-66F2-D74FBA77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E5DDA-2289-0E65-F1AA-80BE4305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82393-1E3A-7267-B3FA-398E84B9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6430-8332-A304-F72D-5D6AD83F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B716B-1957-9616-B12E-45D69C8CF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A4F27-CA60-02BF-256D-7584E6619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10D45-48C2-90D0-A75A-555BB17F8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BA61D-91BD-4D20-244E-B71DA96DE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AA6EE-B913-C99D-D187-5923354F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85885-A1F8-DE41-2737-51EF9B9C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C7DFD-79DF-F6FD-B907-CCA9AFEB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C881-36C4-F2DF-82E1-CE835275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F6A17-8CC4-914B-B83D-9D6794A2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2B50C-8DBC-63F8-706D-063BC0D6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32623-3D1E-80F4-8A72-64F71330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9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CDC7B-F815-4BC5-1F86-823B669C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88853-1D68-A6C7-889A-D02B095F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E6D51-3344-3303-862F-45BBFE9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08E9-86F7-E9AD-F5E6-82C7DE69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A1771-A78A-AA46-3221-C9C3D99C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AD575-814A-F720-1DF3-217ED3B8E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98149-3F89-6A10-19FF-74B663A2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0C9D2-A7A7-95FF-2445-7DDED169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36477-13A5-55D4-9B1F-AAC4E8CF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7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C1FA-56CD-8132-DC5B-D1715D85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23128-148C-23C2-018E-069D850D6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56868-C587-377B-3B38-57A7FE67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B0183-22A2-201F-1CA8-A5C8852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70D5E-93A2-C965-2358-B7F1845A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074D-6171-972C-DCC8-82C19D63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0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F830C-7C39-803D-9534-3EFBE3D86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3BAD5-B6E6-7796-2BBC-9290E01E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86E1-8C71-1327-4B0A-0BDF3DA07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CA1CE-C369-1A47-B85F-42832EE9C4D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ADFB-E30F-E334-A513-4FF180029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F8BB-FE82-6E1C-68DB-4C9EF61FE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82FC4-7BE9-9946-9E09-6B976852D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E2E8-9415-09B5-1FF9-89855177E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/>
              <a:t>Business Intelligence dan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970CC-232D-AE0A-437D-9320EBFAEC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Hafiz Irwandi, </a:t>
            </a:r>
            <a:r>
              <a:rPr lang="en-US" dirty="0" err="1"/>
              <a:t>S.Kom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4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4F30-BC17-3E99-75F6-AF107D72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BI dan Big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A502F-265F-99F9-84E4-4B5FA4B6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19" y="2200922"/>
            <a:ext cx="10700562" cy="368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0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64EC-EA53-C5FD-64D0-785E39B7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3EDB-FD7D-8C9A-442C-7052420D3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Big Data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fondasi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data </a:t>
            </a:r>
            <a:r>
              <a:rPr lang="en-ID" dirty="0" err="1"/>
              <a:t>mentah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BI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wawasan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 </a:t>
            </a:r>
          </a:p>
          <a:p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strategis</a:t>
            </a:r>
            <a:r>
              <a:rPr lang="en-ID" dirty="0"/>
              <a:t> yang sangat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,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kompetitif</a:t>
            </a:r>
            <a:r>
              <a:rPr lang="en-ID" dirty="0"/>
              <a:t>, </a:t>
            </a:r>
            <a:r>
              <a:rPr lang="en-ID" dirty="0" err="1"/>
              <a:t>inovatif</a:t>
            </a:r>
            <a:r>
              <a:rPr lang="en-ID" dirty="0"/>
              <a:t>, dan </a:t>
            </a:r>
            <a:r>
              <a:rPr lang="en-ID" dirty="0" err="1"/>
              <a:t>berbasis</a:t>
            </a:r>
            <a:r>
              <a:rPr lang="en-ID" dirty="0"/>
              <a:t>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8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9E08-6B9C-78C0-BC2B-FFA9B886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Definisi</a:t>
            </a:r>
            <a:r>
              <a:rPr lang="en-ID" b="1" dirty="0"/>
              <a:t> dan Peran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7A48-FE07-6A46-D42F-CA9C0E6A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Business Intelligence (BI):</a:t>
            </a:r>
            <a:br>
              <a:rPr lang="en-ID" dirty="0"/>
            </a:br>
            <a:r>
              <a:rPr lang="en-ID" dirty="0"/>
              <a:t>BI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, proses, dan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data </a:t>
            </a:r>
            <a:r>
              <a:rPr lang="en-ID" dirty="0" err="1"/>
              <a:t>bisnis</a:t>
            </a:r>
            <a:r>
              <a:rPr lang="en-ID" dirty="0"/>
              <a:t> dan </a:t>
            </a:r>
            <a:r>
              <a:rPr lang="en-ID" dirty="0" err="1"/>
              <a:t>menyajikan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. BI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i="1" dirty="0"/>
              <a:t>data </a:t>
            </a:r>
            <a:r>
              <a:rPr lang="en-ID" i="1" dirty="0" err="1"/>
              <a:t>historis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dan </a:t>
            </a:r>
            <a:r>
              <a:rPr lang="en-ID" dirty="0" err="1"/>
              <a:t>pola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Big Data:</a:t>
            </a:r>
            <a:br>
              <a:rPr lang="en-ID" dirty="0"/>
            </a:br>
            <a:r>
              <a:rPr lang="en-ID" dirty="0"/>
              <a:t>Big Data </a:t>
            </a:r>
            <a:r>
              <a:rPr lang="en-ID" dirty="0" err="1"/>
              <a:t>merujuk</a:t>
            </a:r>
            <a:r>
              <a:rPr lang="en-ID" dirty="0"/>
              <a:t> pada </a:t>
            </a:r>
            <a:r>
              <a:rPr lang="en-ID" dirty="0" err="1"/>
              <a:t>kumpulan</a:t>
            </a:r>
            <a:r>
              <a:rPr lang="en-ID" dirty="0"/>
              <a:t> data yang sangat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kompleks</a:t>
            </a:r>
            <a:r>
              <a:rPr lang="en-ID" dirty="0"/>
              <a:t>, dan </a:t>
            </a:r>
            <a:r>
              <a:rPr lang="en-ID" dirty="0" err="1"/>
              <a:t>beragam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dikelola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tradisional</a:t>
            </a:r>
            <a:r>
              <a:rPr lang="en-ID" dirty="0"/>
              <a:t>. Big Data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volume data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(</a:t>
            </a:r>
            <a:r>
              <a:rPr lang="en-ID" i="1" dirty="0"/>
              <a:t>velocity</a:t>
            </a:r>
            <a:r>
              <a:rPr lang="en-ID" dirty="0"/>
              <a:t>), dan </a:t>
            </a:r>
            <a:r>
              <a:rPr lang="en-ID" dirty="0" err="1"/>
              <a:t>variasi</a:t>
            </a:r>
            <a:r>
              <a:rPr lang="en-ID" dirty="0"/>
              <a:t> data (</a:t>
            </a:r>
            <a:r>
              <a:rPr lang="en-ID" i="1" dirty="0"/>
              <a:t>variety</a:t>
            </a:r>
            <a:r>
              <a:rPr lang="en-ID" dirty="0"/>
              <a:t>), yang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3V.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4D84-21EE-00B3-D019-79C6DE27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Definisi</a:t>
            </a:r>
            <a:r>
              <a:rPr lang="en-ID" b="1" dirty="0"/>
              <a:t> Business Intelligence (BI)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B943-D41B-7607-C7FA-E13A6DC5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Business Intelligence (BI)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proses, </a:t>
            </a:r>
            <a:r>
              <a:rPr lang="en-ID" dirty="0" err="1"/>
              <a:t>teknologi</a:t>
            </a:r>
            <a:r>
              <a:rPr lang="en-ID" dirty="0"/>
              <a:t>, dan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, </a:t>
            </a:r>
            <a:r>
              <a:rPr lang="en-ID" dirty="0" err="1"/>
              <a:t>menganalisis</a:t>
            </a:r>
            <a:r>
              <a:rPr lang="en-ID" dirty="0"/>
              <a:t>, dan </a:t>
            </a:r>
            <a:r>
              <a:rPr lang="en-ID" dirty="0" err="1"/>
              <a:t>menyajikan</a:t>
            </a:r>
            <a:r>
              <a:rPr lang="en-ID" dirty="0"/>
              <a:t> data </a:t>
            </a:r>
            <a:r>
              <a:rPr lang="en-ID" dirty="0" err="1"/>
              <a:t>bisnis</a:t>
            </a:r>
            <a:r>
              <a:rPr lang="en-ID" dirty="0"/>
              <a:t> agar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  <a:p>
            <a:r>
              <a:rPr lang="en-ID" dirty="0"/>
              <a:t>BI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organisasi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, </a:t>
            </a:r>
            <a:r>
              <a:rPr lang="en-ID" dirty="0" err="1"/>
              <a:t>pola</a:t>
            </a:r>
            <a:r>
              <a:rPr lang="en-ID" dirty="0"/>
              <a:t>, dan </a:t>
            </a:r>
            <a:r>
              <a:rPr lang="en-ID" dirty="0" err="1"/>
              <a:t>wawasan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dan </a:t>
            </a:r>
            <a:r>
              <a:rPr lang="en-ID" dirty="0" err="1"/>
              <a:t>keuntungan</a:t>
            </a:r>
            <a:r>
              <a:rPr lang="en-ID" dirty="0"/>
              <a:t>.</a:t>
            </a:r>
          </a:p>
          <a:p>
            <a:r>
              <a:rPr lang="en-ID" dirty="0"/>
              <a:t>BI </a:t>
            </a:r>
            <a:r>
              <a:rPr lang="en-ID" dirty="0" err="1"/>
              <a:t>mengubah</a:t>
            </a:r>
            <a:r>
              <a:rPr lang="en-ID" dirty="0"/>
              <a:t> data </a:t>
            </a:r>
            <a:r>
              <a:rPr lang="en-ID" dirty="0" err="1"/>
              <a:t>mentah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bermakna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wawasan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8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048C-3C37-AD71-680E-D42873FC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Utama BI: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A7BF-795B-282E-6C97-7640EFF5E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/>
              <a:t>Data Warehouse: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data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. </a:t>
            </a:r>
          </a:p>
          <a:p>
            <a:r>
              <a:rPr lang="en-ID" b="1" dirty="0"/>
              <a:t>OLAP (Online Analytical Processing):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multidimensional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menggali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. </a:t>
            </a:r>
          </a:p>
          <a:p>
            <a:r>
              <a:rPr lang="en-ID" b="1" dirty="0"/>
              <a:t>Data Mining:</a:t>
            </a:r>
            <a:r>
              <a:rPr lang="en-ID" dirty="0"/>
              <a:t> Proses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dan </a:t>
            </a:r>
            <a:r>
              <a:rPr lang="en-ID" dirty="0" err="1"/>
              <a:t>hubungan</a:t>
            </a:r>
            <a:r>
              <a:rPr lang="en-ID" dirty="0"/>
              <a:t> yang </a:t>
            </a:r>
            <a:r>
              <a:rPr lang="en-ID" dirty="0" err="1"/>
              <a:t>tersembunyi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data. </a:t>
            </a:r>
          </a:p>
          <a:p>
            <a:r>
              <a:rPr lang="en-ID" b="1" dirty="0"/>
              <a:t>Business Analytics: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dan </a:t>
            </a:r>
            <a:r>
              <a:rPr lang="en-ID" dirty="0" err="1"/>
              <a:t>matematika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data dan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. </a:t>
            </a:r>
          </a:p>
          <a:p>
            <a:r>
              <a:rPr lang="en-ID" b="1" dirty="0" err="1"/>
              <a:t>Visualisasi</a:t>
            </a:r>
            <a:r>
              <a:rPr lang="en-ID" b="1" dirty="0"/>
              <a:t> Data:</a:t>
            </a:r>
            <a:r>
              <a:rPr lang="en-ID" dirty="0"/>
              <a:t> </a:t>
            </a:r>
            <a:r>
              <a:rPr lang="en-ID" dirty="0" err="1"/>
              <a:t>Penyajian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, chart, </a:t>
            </a:r>
            <a:r>
              <a:rPr lang="en-ID" dirty="0" err="1"/>
              <a:t>atau</a:t>
            </a:r>
            <a:r>
              <a:rPr lang="en-ID" dirty="0"/>
              <a:t> dashboard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2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C6AD-2DBA-4DBF-B152-671EB512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Teknik </a:t>
            </a:r>
            <a:r>
              <a:rPr lang="en-ID" b="1" dirty="0" err="1"/>
              <a:t>Analisis</a:t>
            </a:r>
            <a:r>
              <a:rPr lang="en-ID" b="1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743-B589-40F1-261C-749D31A2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Data Mining</a:t>
            </a:r>
          </a:p>
          <a:p>
            <a:pPr lvl="1"/>
            <a:r>
              <a:rPr lang="en-ID" dirty="0"/>
              <a:t>Proses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pola-pola</a:t>
            </a:r>
            <a:r>
              <a:rPr lang="en-ID" dirty="0"/>
              <a:t> yang </a:t>
            </a:r>
            <a:r>
              <a:rPr lang="en-ID" dirty="0" err="1"/>
              <a:t>menarik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dan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 yang </a:t>
            </a:r>
            <a:r>
              <a:rPr lang="en-ID" dirty="0" err="1"/>
              <a:t>besar</a:t>
            </a:r>
            <a:r>
              <a:rPr lang="en-ID" dirty="0"/>
              <a:t>. </a:t>
            </a:r>
            <a:r>
              <a:rPr lang="en-ID" b="1" dirty="0"/>
              <a:t>Teknik:</a:t>
            </a:r>
            <a:r>
              <a:rPr lang="en-ID" dirty="0"/>
              <a:t> classification, clustering, association rule mining, outlier detection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 </a:t>
            </a:r>
            <a:r>
              <a:rPr lang="en-ID" dirty="0" err="1"/>
              <a:t>penjualan</a:t>
            </a:r>
            <a:r>
              <a:rPr lang="en-ID" dirty="0"/>
              <a:t>.</a:t>
            </a:r>
          </a:p>
          <a:p>
            <a:pPr marL="457200" lvl="1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/>
              <a:t>Predictive Analytics</a:t>
            </a:r>
          </a:p>
          <a:p>
            <a:pPr lvl="1"/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dan machine learning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kejadian</a:t>
            </a:r>
            <a:r>
              <a:rPr lang="en-ID" dirty="0"/>
              <a:t> masa </a:t>
            </a:r>
            <a:r>
              <a:rPr lang="en-ID" dirty="0" err="1"/>
              <a:t>depan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 </a:t>
            </a:r>
            <a:r>
              <a:rPr lang="en-ID" dirty="0" err="1"/>
              <a:t>historis</a:t>
            </a:r>
            <a:r>
              <a:rPr lang="en-ID" dirty="0"/>
              <a:t>. </a:t>
            </a:r>
            <a:r>
              <a:rPr lang="en-ID" b="1" dirty="0"/>
              <a:t>Teknik: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, time series analysis, classification.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Memprediksi</a:t>
            </a:r>
            <a:r>
              <a:rPr lang="en-ID" dirty="0"/>
              <a:t> churn rate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6DCB-CD8A-086D-1E36-85FBE0AF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Penggunaan</a:t>
            </a:r>
            <a:r>
              <a:rPr lang="en-ID" b="1" dirty="0"/>
              <a:t> Big Data </a:t>
            </a:r>
            <a:r>
              <a:rPr lang="en-ID" b="1" dirty="0" err="1"/>
              <a:t>dalam</a:t>
            </a:r>
            <a:r>
              <a:rPr lang="en-ID" b="1" dirty="0"/>
              <a:t> Dunia </a:t>
            </a:r>
            <a:r>
              <a:rPr lang="en-ID" b="1" dirty="0" err="1"/>
              <a:t>Bisnis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F984-EFF4-6CD6-BCD9-1DE66BC5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Big data </a:t>
            </a:r>
            <a:r>
              <a:rPr lang="en-ID" dirty="0" err="1"/>
              <a:t>mengacu</a:t>
            </a:r>
            <a:r>
              <a:rPr lang="en-ID" dirty="0"/>
              <a:t> pada volume </a:t>
            </a:r>
            <a:r>
              <a:rPr lang="en-ID" dirty="0" err="1"/>
              <a:t>besar</a:t>
            </a:r>
            <a:r>
              <a:rPr lang="en-ID" dirty="0"/>
              <a:t> data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media </a:t>
            </a:r>
            <a:r>
              <a:rPr lang="en-ID" dirty="0" err="1"/>
              <a:t>sosial</a:t>
            </a:r>
            <a:r>
              <a:rPr lang="en-ID" dirty="0"/>
              <a:t>, </a:t>
            </a:r>
            <a:r>
              <a:rPr lang="en-ID" dirty="0" err="1"/>
              <a:t>transaksi</a:t>
            </a:r>
            <a:r>
              <a:rPr lang="en-ID" dirty="0"/>
              <a:t> online, sensor IoT, dan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big data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b="1" dirty="0" err="1"/>
              <a:t>Peningkatan</a:t>
            </a:r>
            <a:r>
              <a:rPr lang="en-ID" b="1" dirty="0"/>
              <a:t> </a:t>
            </a:r>
            <a:r>
              <a:rPr lang="en-ID" b="1" dirty="0" err="1"/>
              <a:t>Layanan</a:t>
            </a:r>
            <a:r>
              <a:rPr lang="en-ID" b="1" dirty="0"/>
              <a:t> </a:t>
            </a:r>
            <a:r>
              <a:rPr lang="en-ID" b="1" dirty="0" err="1"/>
              <a:t>Pelanggan</a:t>
            </a:r>
            <a:endParaRPr lang="en-ID" dirty="0"/>
          </a:p>
          <a:p>
            <a:pPr lvl="1"/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personal.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di e-commerce.</a:t>
            </a:r>
          </a:p>
          <a:p>
            <a:pPr marL="0" indent="0">
              <a:buNone/>
            </a:pPr>
            <a:r>
              <a:rPr lang="en-ID" b="1" dirty="0" err="1"/>
              <a:t>Efisiensi</a:t>
            </a:r>
            <a:r>
              <a:rPr lang="en-ID" b="1" dirty="0"/>
              <a:t> </a:t>
            </a:r>
            <a:r>
              <a:rPr lang="en-ID" b="1" dirty="0" err="1"/>
              <a:t>Operasional</a:t>
            </a:r>
            <a:endParaRPr lang="en-ID" dirty="0"/>
          </a:p>
          <a:p>
            <a:pPr lvl="1"/>
            <a:r>
              <a:rPr lang="en-ID" dirty="0" err="1"/>
              <a:t>Menggunakan</a:t>
            </a:r>
            <a:r>
              <a:rPr lang="en-ID" dirty="0"/>
              <a:t> data real-time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optimisasi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Pemantauan</a:t>
            </a:r>
            <a:r>
              <a:rPr lang="en-ID" dirty="0"/>
              <a:t> </a:t>
            </a:r>
            <a:r>
              <a:rPr lang="en-ID" dirty="0" err="1"/>
              <a:t>rantai</a:t>
            </a:r>
            <a:r>
              <a:rPr lang="en-ID" dirty="0"/>
              <a:t> </a:t>
            </a:r>
            <a:r>
              <a:rPr lang="en-ID" dirty="0" err="1"/>
              <a:t>pasokan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Inovasi</a:t>
            </a:r>
            <a:r>
              <a:rPr lang="en-ID" b="1" dirty="0"/>
              <a:t> </a:t>
            </a:r>
            <a:r>
              <a:rPr lang="en-ID" b="1" dirty="0" err="1"/>
              <a:t>Produk</a:t>
            </a:r>
            <a:endParaRPr lang="en-ID" dirty="0"/>
          </a:p>
          <a:p>
            <a:pPr lvl="1"/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Desain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pasar.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B0DD-BE84-3BE6-5A95-60A29CFF7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Tools Business Intelligence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8B23-FDB4-B434-3C9B-08ADBE08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BI </a:t>
            </a:r>
            <a:r>
              <a:rPr lang="en-ID" dirty="0" err="1"/>
              <a:t>populer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dunia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b="1" dirty="0"/>
              <a:t>Tableau : </a:t>
            </a:r>
            <a:r>
              <a:rPr lang="en-ID" dirty="0"/>
              <a:t>Platform </a:t>
            </a:r>
            <a:r>
              <a:rPr lang="en-ID" dirty="0" err="1"/>
              <a:t>visualisasi</a:t>
            </a:r>
            <a:r>
              <a:rPr lang="en-ID" dirty="0"/>
              <a:t> data yang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dashboard </a:t>
            </a:r>
            <a:r>
              <a:rPr lang="en-ID" dirty="0" err="1"/>
              <a:t>interaktif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/>
              <a:t>Power BI. : </a:t>
            </a:r>
            <a:r>
              <a:rPr lang="en-ID" dirty="0"/>
              <a:t>Alat BI </a:t>
            </a:r>
            <a:r>
              <a:rPr lang="en-ID" dirty="0" err="1"/>
              <a:t>dari</a:t>
            </a:r>
            <a:r>
              <a:rPr lang="en-ID" dirty="0"/>
              <a:t> Microsoft yang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dan </a:t>
            </a:r>
            <a:r>
              <a:rPr lang="en-ID" dirty="0" err="1"/>
              <a:t>visualisasi</a:t>
            </a:r>
            <a:r>
              <a:rPr lang="en-ID" dirty="0"/>
              <a:t>.</a:t>
            </a:r>
            <a:endParaRPr lang="en-ID" b="1" dirty="0"/>
          </a:p>
          <a:p>
            <a:pPr marL="0" indent="0">
              <a:buNone/>
            </a:pPr>
            <a:r>
              <a:rPr lang="en-ID" b="1" dirty="0"/>
              <a:t>QlikView: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dan </a:t>
            </a:r>
            <a:r>
              <a:rPr lang="en-ID" dirty="0" err="1"/>
              <a:t>visualisasi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/>
              <a:t>Google Data Studio: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Google </a:t>
            </a:r>
            <a:r>
              <a:rPr lang="en-ID" dirty="0" err="1"/>
              <a:t>seperti</a:t>
            </a:r>
            <a:r>
              <a:rPr lang="en-ID" dirty="0"/>
              <a:t> Analytics.</a:t>
            </a:r>
          </a:p>
          <a:p>
            <a:pPr marL="0" indent="0">
              <a:buNone/>
            </a:pPr>
            <a:r>
              <a:rPr lang="en-ID" b="1" dirty="0"/>
              <a:t>SAP BusinessObjects: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enterprise-level.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3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B013-2DBB-7C12-4A6C-0CD6E34D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Hubungan</a:t>
            </a:r>
            <a:r>
              <a:rPr lang="en-ID" dirty="0"/>
              <a:t> Utama BI dan Big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F135-7631-4098-8934-18BBBE14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Big Data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Data BI</a:t>
            </a:r>
          </a:p>
          <a:p>
            <a:r>
              <a:rPr lang="en-ID" dirty="0"/>
              <a:t>BI </a:t>
            </a:r>
            <a:r>
              <a:rPr lang="en-ID" dirty="0" err="1"/>
              <a:t>Membuat</a:t>
            </a:r>
            <a:r>
              <a:rPr lang="en-ID" dirty="0"/>
              <a:t> Big Data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Berguna</a:t>
            </a:r>
            <a:endParaRPr lang="en-ID" dirty="0"/>
          </a:p>
          <a:p>
            <a:r>
              <a:rPr lang="en-ID" dirty="0" err="1"/>
              <a:t>Penggunaan</a:t>
            </a:r>
            <a:r>
              <a:rPr lang="en-ID" dirty="0"/>
              <a:t> Bersama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i="1" dirty="0"/>
              <a:t>Real-Time Decision Making</a:t>
            </a:r>
          </a:p>
          <a:p>
            <a:pPr lvl="1"/>
            <a:r>
              <a:rPr lang="en-ID" dirty="0"/>
              <a:t>Big Data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real-time. BI,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berfokus</a:t>
            </a:r>
            <a:r>
              <a:rPr lang="en-ID" dirty="0"/>
              <a:t> pada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historis</a:t>
            </a:r>
            <a:r>
              <a:rPr lang="en-ID" dirty="0"/>
              <a:t>, </a:t>
            </a:r>
            <a:r>
              <a:rPr lang="en-ID" dirty="0" err="1"/>
              <a:t>kini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berkembang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analitik</a:t>
            </a:r>
            <a:r>
              <a:rPr lang="en-ID" dirty="0"/>
              <a:t> real-time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Big Data.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Sistem</a:t>
            </a:r>
            <a:r>
              <a:rPr lang="en-ID" dirty="0"/>
              <a:t> BI </a:t>
            </a:r>
            <a:r>
              <a:rPr lang="en-ID" dirty="0" err="1"/>
              <a:t>untuk</a:t>
            </a:r>
            <a:r>
              <a:rPr lang="en-ID" dirty="0"/>
              <a:t> e-commerce </a:t>
            </a:r>
            <a:r>
              <a:rPr lang="en-ID" dirty="0" err="1"/>
              <a:t>menggunakan</a:t>
            </a:r>
            <a:r>
              <a:rPr lang="en-ID" dirty="0"/>
              <a:t> data Big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real-time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</a:t>
            </a:r>
          </a:p>
          <a:p>
            <a:r>
              <a:rPr lang="en-ID" dirty="0" err="1"/>
              <a:t>Keterkaitan</a:t>
            </a:r>
            <a:r>
              <a:rPr lang="en-ID" dirty="0"/>
              <a:t> </a:t>
            </a:r>
            <a:r>
              <a:rPr lang="en-ID" dirty="0" err="1"/>
              <a:t>Teknologi</a:t>
            </a:r>
            <a:endParaRPr lang="en-ID" dirty="0"/>
          </a:p>
          <a:p>
            <a:pPr lvl="1"/>
            <a:r>
              <a:rPr lang="en-ID" b="1" dirty="0"/>
              <a:t>Data Warehousing: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mengintegrasikan</a:t>
            </a:r>
            <a:r>
              <a:rPr lang="en-ID" dirty="0"/>
              <a:t> data Big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BI.</a:t>
            </a:r>
          </a:p>
          <a:p>
            <a:pPr lvl="1"/>
            <a:r>
              <a:rPr lang="en-ID" b="1" dirty="0"/>
              <a:t>Data Analytics Tools:</a:t>
            </a:r>
            <a:r>
              <a:rPr lang="en-ID" dirty="0"/>
              <a:t> Alat </a:t>
            </a:r>
            <a:r>
              <a:rPr lang="en-ID" dirty="0" err="1"/>
              <a:t>seperti</a:t>
            </a:r>
            <a:r>
              <a:rPr lang="en-ID" dirty="0"/>
              <a:t> Hadoop, Spark (</a:t>
            </a:r>
            <a:r>
              <a:rPr lang="en-ID" dirty="0" err="1"/>
              <a:t>untuk</a:t>
            </a:r>
            <a:r>
              <a:rPr lang="en-ID" dirty="0"/>
              <a:t> Big Data), dan Power BI </a:t>
            </a:r>
            <a:r>
              <a:rPr lang="en-ID" dirty="0" err="1"/>
              <a:t>atau</a:t>
            </a:r>
            <a:r>
              <a:rPr lang="en-ID" dirty="0"/>
              <a:t> Tableau (</a:t>
            </a:r>
            <a:r>
              <a:rPr lang="en-ID" dirty="0" err="1"/>
              <a:t>untuk</a:t>
            </a:r>
            <a:r>
              <a:rPr lang="en-ID" dirty="0"/>
              <a:t> BI)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9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69DC-019C-211C-D918-341DEB42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Contoh</a:t>
            </a:r>
            <a:r>
              <a:rPr lang="en-ID" b="1" dirty="0"/>
              <a:t> </a:t>
            </a:r>
            <a:r>
              <a:rPr lang="en-ID" b="1" dirty="0" err="1"/>
              <a:t>Implementasi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E635-838C-BD12-06B1-8E00DF98E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1" dirty="0"/>
              <a:t>E-Commerce:</a:t>
            </a:r>
            <a:endParaRPr lang="en-ID" dirty="0"/>
          </a:p>
          <a:p>
            <a:pPr lvl="1"/>
            <a:r>
              <a:rPr lang="en-ID" b="1" dirty="0"/>
              <a:t>Big Data:</a:t>
            </a:r>
            <a:r>
              <a:rPr lang="en-ID" dirty="0"/>
              <a:t> </a:t>
            </a:r>
            <a:r>
              <a:rPr lang="en-ID" dirty="0" err="1"/>
              <a:t>Melacak</a:t>
            </a:r>
            <a:r>
              <a:rPr lang="en-ID" dirty="0"/>
              <a:t> </a:t>
            </a:r>
            <a:r>
              <a:rPr lang="en-ID" dirty="0" err="1"/>
              <a:t>klik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, </a:t>
            </a:r>
            <a:r>
              <a:rPr lang="en-ID" dirty="0" err="1"/>
              <a:t>histori</a:t>
            </a:r>
            <a:r>
              <a:rPr lang="en-ID" dirty="0"/>
              <a:t> </a:t>
            </a:r>
            <a:r>
              <a:rPr lang="en-ID" dirty="0" err="1"/>
              <a:t>belanja</a:t>
            </a:r>
            <a:r>
              <a:rPr lang="en-ID" dirty="0"/>
              <a:t>, dan </a:t>
            </a:r>
            <a:r>
              <a:rPr lang="en-ID" dirty="0" err="1"/>
              <a:t>ulasan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.</a:t>
            </a:r>
          </a:p>
          <a:p>
            <a:pPr lvl="1"/>
            <a:r>
              <a:rPr lang="en-ID" b="1" dirty="0"/>
              <a:t>BI: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, </a:t>
            </a:r>
            <a:r>
              <a:rPr lang="en-ID" dirty="0" err="1"/>
              <a:t>segmentasi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, dan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laris</a:t>
            </a:r>
            <a:r>
              <a:rPr lang="en-ID" dirty="0"/>
              <a:t>.</a:t>
            </a:r>
          </a:p>
          <a:p>
            <a:r>
              <a:rPr lang="en-ID" b="1" dirty="0" err="1"/>
              <a:t>Perawatan</a:t>
            </a:r>
            <a:r>
              <a:rPr lang="en-ID" b="1" dirty="0"/>
              <a:t> Kesehatan:</a:t>
            </a:r>
            <a:endParaRPr lang="en-ID" dirty="0"/>
          </a:p>
          <a:p>
            <a:pPr lvl="1"/>
            <a:r>
              <a:rPr lang="en-ID" b="1" dirty="0"/>
              <a:t>Big Data: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wearable </a:t>
            </a:r>
            <a:r>
              <a:rPr lang="en-ID" dirty="0" err="1"/>
              <a:t>atau</a:t>
            </a:r>
            <a:r>
              <a:rPr lang="en-ID" dirty="0"/>
              <a:t> sensor </a:t>
            </a:r>
            <a:r>
              <a:rPr lang="en-ID" dirty="0" err="1"/>
              <a:t>medis</a:t>
            </a:r>
            <a:r>
              <a:rPr lang="en-ID" dirty="0"/>
              <a:t>.</a:t>
            </a:r>
          </a:p>
          <a:p>
            <a:pPr lvl="1"/>
            <a:r>
              <a:rPr lang="en-ID" b="1" dirty="0"/>
              <a:t>BI: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.</a:t>
            </a:r>
          </a:p>
          <a:p>
            <a:r>
              <a:rPr lang="en-ID" b="1" dirty="0" err="1"/>
              <a:t>Manufaktur</a:t>
            </a:r>
            <a:r>
              <a:rPr lang="en-ID" b="1" dirty="0"/>
              <a:t>:</a:t>
            </a:r>
            <a:endParaRPr lang="en-ID" dirty="0"/>
          </a:p>
          <a:p>
            <a:pPr lvl="1"/>
            <a:r>
              <a:rPr lang="en-ID" b="1" dirty="0"/>
              <a:t>Big Data:</a:t>
            </a:r>
            <a:r>
              <a:rPr lang="en-ID" dirty="0"/>
              <a:t> Data sensor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(IoT).</a:t>
            </a:r>
          </a:p>
          <a:p>
            <a:pPr lvl="1"/>
            <a:r>
              <a:rPr lang="en-ID" b="1" dirty="0"/>
              <a:t>BI: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dan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perawatan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9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782</Words>
  <Application>Microsoft Macintosh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Business Intelligence dan Big Data</vt:lpstr>
      <vt:lpstr>Definisi dan Peran</vt:lpstr>
      <vt:lpstr>Definisi Business Intelligence (BI)</vt:lpstr>
      <vt:lpstr>Komponen Utama BI:</vt:lpstr>
      <vt:lpstr>Teknik Analisis Data</vt:lpstr>
      <vt:lpstr>Penggunaan Big Data dalam Dunia Bisnis</vt:lpstr>
      <vt:lpstr>Tools Business Intelligence</vt:lpstr>
      <vt:lpstr>Hubungan Utama BI dan Big Data</vt:lpstr>
      <vt:lpstr>Contoh Implementasi</vt:lpstr>
      <vt:lpstr>Perbedaan Fokus BI dan Big Data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Irwandi</dc:creator>
  <cp:lastModifiedBy>Hafiz Irwandi</cp:lastModifiedBy>
  <cp:revision>2</cp:revision>
  <dcterms:created xsi:type="dcterms:W3CDTF">2025-01-02T02:25:15Z</dcterms:created>
  <dcterms:modified xsi:type="dcterms:W3CDTF">2025-01-06T03:21:47Z</dcterms:modified>
</cp:coreProperties>
</file>