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/>
    <p:restoredTop sz="94710"/>
  </p:normalViewPr>
  <p:slideViewPr>
    <p:cSldViewPr snapToGrid="0">
      <p:cViewPr varScale="1">
        <p:scale>
          <a:sx n="144" d="100"/>
          <a:sy n="144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8380-A050-80B7-A6FC-0404094C3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E1157-E103-929E-F6FE-7AEA2BACB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966D4-34DF-17B6-7DC1-57612A81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0875-593D-D845-AA3A-B5574FB57C27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3C39A-4851-36AC-12B2-EB9C21658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4F438-D46B-B9CD-5D9B-6E13C72F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D8E7-603C-3C41-91B7-5CB8C4EF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5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79E83-DAF8-E966-80F2-50B115E9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25089-7115-4367-C674-9C008BB91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F7338-BA37-AEB4-C513-C740B97DA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0875-593D-D845-AA3A-B5574FB57C27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E23CA-DB6A-FFA9-0ECB-426339B3E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90E4C-0898-E3B0-7FD3-D39EEE0A7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D8E7-603C-3C41-91B7-5CB8C4EF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8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DC50BC-28AE-3665-AA29-5EA5EE9BD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7B11E-48A4-DC04-6BFA-1C4D2A1D1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6BFBA-6F60-1276-5992-EEE09A48B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0875-593D-D845-AA3A-B5574FB57C27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0AA0A-5DB8-45BF-C874-214F63603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3E92F-502B-7644-D610-E2D7EA1B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D8E7-603C-3C41-91B7-5CB8C4EF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CA81-06FC-5C55-C358-7417FF41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61FF8-77F2-521C-32ED-73D27971D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D6994-DA3D-D861-3C72-0D683ECC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0875-593D-D845-AA3A-B5574FB57C27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FC3C1-D1BF-E066-2E41-362B6EADB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947C2-7B06-C998-FC89-E3C7776F2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D8E7-603C-3C41-91B7-5CB8C4EF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AEE6-4A79-9D3E-5327-00E0EC64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7A524-3443-8F89-0B6B-7F3843009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5B9C9-A474-5BEC-9B00-EB67A3085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0875-593D-D845-AA3A-B5574FB57C27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63B1D-89DE-4393-B552-3AE25ECF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71EB0-ED4D-6AFD-1CD8-A72FC951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D8E7-603C-3C41-91B7-5CB8C4EF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88D93-0F9C-E36E-4C2B-0501E7E65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118B8-C49E-25F5-67B5-ED85F63E4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E4816-AE46-04D9-B807-6FFA3D992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D623E-9F81-A5F2-DAEC-F6A8A1163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0875-593D-D845-AA3A-B5574FB57C27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65114-C94C-DA48-0421-12E9B960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6EC1A-199B-161C-0259-64E5E620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D8E7-603C-3C41-91B7-5CB8C4EF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7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A8C71-57CB-AC10-8FF7-C696CB16B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D617F-E8DD-D0B9-7549-A988BB61C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46EC4-A4B7-DF9F-56FE-65517DF74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8248C-9C5B-05EE-3C44-7C08AF5A5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CD28EA-7357-D8D3-32FD-CA1CCF255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1162B-B663-A9A4-F6BA-20D29602D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0875-593D-D845-AA3A-B5574FB57C27}" type="datetimeFigureOut">
              <a:rPr lang="en-US" smtClean="0"/>
              <a:t>10/7/24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37570-537F-2AC9-35AB-3B93C88B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A2DC1-A174-C269-B697-8510C859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D8E7-603C-3C41-91B7-5CB8C4EF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9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25562-4FB5-C575-430F-E0CDE09FD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117094-B52B-2AFE-BEC5-B872FF07E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0875-593D-D845-AA3A-B5574FB57C27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918A65-5478-6FE6-8666-57D645068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C3A1A5-5A36-EBDF-FA2F-1BAA2BDB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D8E7-603C-3C41-91B7-5CB8C4EF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3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94A4F5-A3AC-0A8E-6831-147A02EF6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0875-593D-D845-AA3A-B5574FB57C27}" type="datetimeFigureOut">
              <a:rPr lang="en-US" smtClean="0"/>
              <a:t>10/7/24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84EB2-9153-4E58-5301-AC9B09AB8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129FF-6209-8409-13B5-3B5C3B52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D8E7-603C-3C41-91B7-5CB8C4EF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8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00B1-A1E0-4043-862B-C03C29C65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F0ACD-2132-0454-C956-198DC0B70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DE71A-748D-8225-AF6C-ECE9B0A6C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961C7-A3B5-7BE3-B483-17B2B1382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0875-593D-D845-AA3A-B5574FB57C27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B0990-B363-3617-D3FE-D99EE6296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A48C0-E552-80AD-59A6-090BF2C1B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D8E7-603C-3C41-91B7-5CB8C4EF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4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E08F-2DA4-C320-E381-B9FEE8DD3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76DBD-D362-00E4-56B7-3EEEB880A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56FD1-9D2B-9C31-7E6B-CF7737CE8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F38D7-F4F5-DB4A-8A7B-2FB6E71EC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0875-593D-D845-AA3A-B5574FB57C27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EFF5B-C6F5-70D7-D66A-A36E1724E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5025C-BDB4-A45A-B583-439F94C0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D8E7-603C-3C41-91B7-5CB8C4EF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49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6B6AE-CC9E-68C1-6159-26872D599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8F92B-8D39-C7C6-7757-37801A35D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EF24D-DC63-C017-6256-01F2824EB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00875-593D-D845-AA3A-B5574FB57C27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2A4A3-8580-FFD1-1EEF-DAFA95ADA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93329-7492-64D9-0A00-E7C06C3F4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FD8E7-603C-3C41-91B7-5CB8C4EF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5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3C47-6E3A-EE64-76EA-46B845985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D" dirty="0" err="1"/>
              <a:t>Materi</a:t>
            </a:r>
            <a:r>
              <a:rPr lang="en-ID" dirty="0"/>
              <a:t> </a:t>
            </a:r>
            <a:r>
              <a:rPr lang="en-ID" dirty="0" err="1"/>
              <a:t>Pertemuan</a:t>
            </a:r>
            <a:r>
              <a:rPr lang="en-ID" dirty="0"/>
              <a:t> 7</a:t>
            </a:r>
            <a:br>
              <a:rPr lang="en-ID" dirty="0"/>
            </a:br>
            <a:r>
              <a:rPr lang="en-ID" dirty="0" err="1"/>
              <a:t>Keamanan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(Information Security)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B5855-52FE-7DDC-F166-41C203A2C5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Hafiz </a:t>
            </a:r>
            <a:r>
              <a:rPr lang="en-US" dirty="0" err="1"/>
              <a:t>Irwandi,S.Kom</a:t>
            </a:r>
            <a:r>
              <a:rPr lang="en-US" dirty="0"/>
              <a:t>, </a:t>
            </a:r>
            <a:r>
              <a:rPr lang="en-US" dirty="0" err="1"/>
              <a:t>M.Kom</a:t>
            </a:r>
            <a:endParaRPr lang="en-US" dirty="0"/>
          </a:p>
          <a:p>
            <a:r>
              <a:rPr lang="en-US" dirty="0" err="1"/>
              <a:t>hafiz.irwandi@umsu.ac.id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8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0053-25A4-350C-F865-535E1203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067EA-8E7A-234E-BFE1-5CB4CDEA7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pentingnya</a:t>
            </a:r>
            <a:r>
              <a:rPr lang="en-ID" dirty="0"/>
              <a:t> </a:t>
            </a:r>
            <a:r>
              <a:rPr lang="en-ID" dirty="0" err="1"/>
              <a:t>keamanan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, </a:t>
            </a:r>
            <a:r>
              <a:rPr lang="en-ID" dirty="0" err="1"/>
              <a:t>mengenali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ancaman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dan </a:t>
            </a:r>
            <a:r>
              <a:rPr lang="en-ID" dirty="0" err="1"/>
              <a:t>kebijakan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melindungi</a:t>
            </a:r>
            <a:r>
              <a:rPr lang="en-ID" dirty="0"/>
              <a:t> data dan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814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BE7E0-1237-C08B-783C-06CBEDD64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Ancaman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Keamanan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Informasi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0DA6C-20D4-B96E-536E-FE2A5A398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b="1" dirty="0"/>
              <a:t>Hacker</a:t>
            </a:r>
            <a:r>
              <a:rPr lang="en-ID" dirty="0"/>
              <a:t>:</a:t>
            </a:r>
          </a:p>
          <a:p>
            <a:pPr lvl="1"/>
            <a:r>
              <a:rPr lang="en-ID" dirty="0" err="1"/>
              <a:t>Individu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 yang </a:t>
            </a:r>
            <a:r>
              <a:rPr lang="en-ID" dirty="0" err="1"/>
              <a:t>mencoba</a:t>
            </a:r>
            <a:r>
              <a:rPr lang="en-ID" dirty="0"/>
              <a:t> </a:t>
            </a:r>
            <a:r>
              <a:rPr lang="en-ID" dirty="0" err="1"/>
              <a:t>mengeksploitasi</a:t>
            </a:r>
            <a:r>
              <a:rPr lang="en-ID" dirty="0"/>
              <a:t> </a:t>
            </a:r>
            <a:r>
              <a:rPr lang="en-ID" dirty="0" err="1"/>
              <a:t>kelemahan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sah</a:t>
            </a:r>
            <a:r>
              <a:rPr lang="en-ID" dirty="0"/>
              <a:t>, </a:t>
            </a:r>
            <a:r>
              <a:rPr lang="en-ID" dirty="0" err="1"/>
              <a:t>merusak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mencuri</a:t>
            </a:r>
            <a:r>
              <a:rPr lang="en-ID" dirty="0"/>
              <a:t> data.</a:t>
            </a:r>
          </a:p>
          <a:p>
            <a:pPr lvl="1"/>
            <a:r>
              <a:rPr lang="en-ID" b="1" dirty="0" err="1"/>
              <a:t>Jenis</a:t>
            </a:r>
            <a:r>
              <a:rPr lang="en-ID" b="1" dirty="0"/>
              <a:t> </a:t>
            </a:r>
            <a:r>
              <a:rPr lang="en-ID" b="1" dirty="0" err="1"/>
              <a:t>Serangan</a:t>
            </a:r>
            <a:r>
              <a:rPr lang="en-ID" dirty="0"/>
              <a:t>: </a:t>
            </a:r>
            <a:r>
              <a:rPr lang="en-ID" dirty="0" err="1"/>
              <a:t>Serangan</a:t>
            </a:r>
            <a:r>
              <a:rPr lang="en-ID" dirty="0"/>
              <a:t> brute force, SQL injection, man-in-the-middle attack.</a:t>
            </a:r>
            <a:endParaRPr lang="en-ID" b="1" dirty="0"/>
          </a:p>
          <a:p>
            <a:pPr marL="0" indent="0">
              <a:buNone/>
            </a:pPr>
            <a:r>
              <a:rPr lang="en-ID" b="1" dirty="0"/>
              <a:t>Malware (Malicious Software)</a:t>
            </a:r>
            <a:r>
              <a:rPr lang="en-ID" dirty="0"/>
              <a:t>:</a:t>
            </a:r>
          </a:p>
          <a:p>
            <a:pPr lvl="1"/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</a:t>
            </a:r>
            <a:r>
              <a:rPr lang="en-ID" dirty="0" err="1"/>
              <a:t>berbahaya</a:t>
            </a:r>
            <a:r>
              <a:rPr lang="en-ID" dirty="0"/>
              <a:t> yang </a:t>
            </a:r>
            <a:r>
              <a:rPr lang="en-ID" dirty="0" err="1"/>
              <a:t>dirancang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merusak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mengganggu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, </a:t>
            </a:r>
            <a:r>
              <a:rPr lang="en-ID" dirty="0" err="1"/>
              <a:t>mencuri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izin</a:t>
            </a:r>
            <a:r>
              <a:rPr lang="en-ID" dirty="0"/>
              <a:t>.</a:t>
            </a:r>
          </a:p>
          <a:p>
            <a:pPr lvl="1"/>
            <a:r>
              <a:rPr lang="en-ID" b="1" dirty="0" err="1"/>
              <a:t>Contoh</a:t>
            </a:r>
            <a:r>
              <a:rPr lang="en-ID" b="1" dirty="0"/>
              <a:t> Malware</a:t>
            </a:r>
            <a:r>
              <a:rPr lang="en-ID" dirty="0"/>
              <a:t>: Virus, worm, trojan, ransomware.</a:t>
            </a:r>
            <a:endParaRPr lang="en-ID" b="1" dirty="0"/>
          </a:p>
          <a:p>
            <a:pPr marL="0" indent="0">
              <a:buNone/>
            </a:pPr>
            <a:r>
              <a:rPr lang="en-ID" b="1" dirty="0"/>
              <a:t>Phishing</a:t>
            </a:r>
            <a:r>
              <a:rPr lang="en-ID" dirty="0"/>
              <a:t>:</a:t>
            </a:r>
          </a:p>
          <a:p>
            <a:pPr lvl="1"/>
            <a:r>
              <a:rPr lang="en-ID" dirty="0"/>
              <a:t>Usaha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sensitif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kata </a:t>
            </a:r>
            <a:r>
              <a:rPr lang="en-ID" dirty="0" err="1"/>
              <a:t>sandi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kartu</a:t>
            </a:r>
            <a:r>
              <a:rPr lang="en-ID" dirty="0"/>
              <a:t> </a:t>
            </a:r>
            <a:r>
              <a:rPr lang="en-ID" dirty="0" err="1"/>
              <a:t>kredit</a:t>
            </a:r>
            <a:r>
              <a:rPr lang="en-ID" dirty="0"/>
              <a:t>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menyamar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entitas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dipercaya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komunikasi</a:t>
            </a:r>
            <a:r>
              <a:rPr lang="en-ID" dirty="0"/>
              <a:t> digital.</a:t>
            </a:r>
          </a:p>
          <a:p>
            <a:pPr lvl="1"/>
            <a:r>
              <a:rPr lang="en-ID" b="1" dirty="0" err="1"/>
              <a:t>Contoh</a:t>
            </a:r>
            <a:r>
              <a:rPr lang="en-ID" dirty="0"/>
              <a:t>: Email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pesan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 yang </a:t>
            </a:r>
            <a:r>
              <a:rPr lang="en-ID" dirty="0" err="1"/>
              <a:t>meminta</a:t>
            </a:r>
            <a:r>
              <a:rPr lang="en-ID" dirty="0"/>
              <a:t> login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keuangan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link </a:t>
            </a:r>
            <a:r>
              <a:rPr lang="en-ID" dirty="0" err="1"/>
              <a:t>palsu</a:t>
            </a:r>
            <a:r>
              <a:rPr lang="en-ID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18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8D3B-83F8-4B5D-6100-168E5B06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b="1" dirty="0" err="1"/>
              <a:t>Teknologi</a:t>
            </a:r>
            <a:r>
              <a:rPr lang="en-ID" b="1" dirty="0"/>
              <a:t> </a:t>
            </a:r>
            <a:r>
              <a:rPr lang="en-ID" b="1" dirty="0" err="1"/>
              <a:t>Keamanan</a:t>
            </a:r>
            <a:r>
              <a:rPr lang="en-ID" b="1" dirty="0"/>
              <a:t> </a:t>
            </a:r>
            <a:r>
              <a:rPr lang="en-ID" b="1" dirty="0" err="1"/>
              <a:t>untuk</a:t>
            </a:r>
            <a:r>
              <a:rPr lang="en-ID" b="1" dirty="0"/>
              <a:t> </a:t>
            </a:r>
            <a:r>
              <a:rPr lang="en-ID" b="1" dirty="0" err="1"/>
              <a:t>Perlindungan</a:t>
            </a:r>
            <a:r>
              <a:rPr lang="en-ID" b="1" dirty="0"/>
              <a:t> </a:t>
            </a:r>
            <a:r>
              <a:rPr lang="en-ID" b="1" dirty="0" err="1"/>
              <a:t>Sistem</a:t>
            </a:r>
            <a:r>
              <a:rPr lang="en-ID" b="1" dirty="0"/>
              <a:t> </a:t>
            </a:r>
            <a:r>
              <a:rPr lang="en-ID" b="1" dirty="0" err="1"/>
              <a:t>Informasi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647D1-54F6-DC74-82C3-01528F3C2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D" b="1" dirty="0" err="1"/>
              <a:t>Enkripsi</a:t>
            </a:r>
            <a:r>
              <a:rPr lang="en-ID" dirty="0"/>
              <a:t>:</a:t>
            </a:r>
          </a:p>
          <a:p>
            <a:pPr lvl="1"/>
            <a:r>
              <a:rPr lang="en-ID" dirty="0"/>
              <a:t>Proses </a:t>
            </a:r>
            <a:r>
              <a:rPr lang="en-ID" dirty="0" err="1"/>
              <a:t>pengkodean</a:t>
            </a:r>
            <a:r>
              <a:rPr lang="en-ID" dirty="0"/>
              <a:t> data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pihak</a:t>
            </a:r>
            <a:r>
              <a:rPr lang="en-ID" dirty="0"/>
              <a:t> yang </a:t>
            </a:r>
            <a:r>
              <a:rPr lang="en-ID" dirty="0" err="1"/>
              <a:t>berwenang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mengaksesnya</a:t>
            </a:r>
            <a:r>
              <a:rPr lang="en-ID" dirty="0"/>
              <a:t>. </a:t>
            </a:r>
            <a:r>
              <a:rPr lang="en-ID" dirty="0" err="1"/>
              <a:t>Enkripsi</a:t>
            </a:r>
            <a:r>
              <a:rPr lang="en-ID" dirty="0"/>
              <a:t> </a:t>
            </a:r>
            <a:r>
              <a:rPr lang="en-ID" dirty="0" err="1"/>
              <a:t>melindungi</a:t>
            </a:r>
            <a:r>
              <a:rPr lang="en-ID" dirty="0"/>
              <a:t> data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penyimpanan</a:t>
            </a:r>
            <a:r>
              <a:rPr lang="en-ID" dirty="0"/>
              <a:t> (data-at-rest) dan </a:t>
            </a:r>
            <a:r>
              <a:rPr lang="en-ID" dirty="0" err="1"/>
              <a:t>transmisi</a:t>
            </a:r>
            <a:r>
              <a:rPr lang="en-ID" dirty="0"/>
              <a:t> (data-in-transit).</a:t>
            </a:r>
          </a:p>
          <a:p>
            <a:pPr lvl="1"/>
            <a:r>
              <a:rPr lang="en-ID" b="1" dirty="0" err="1"/>
              <a:t>Contoh</a:t>
            </a:r>
            <a:r>
              <a:rPr lang="en-ID" b="1" dirty="0"/>
              <a:t> </a:t>
            </a:r>
            <a:r>
              <a:rPr lang="en-ID" b="1" dirty="0" err="1"/>
              <a:t>Algoritma</a:t>
            </a:r>
            <a:r>
              <a:rPr lang="en-ID" b="1" dirty="0"/>
              <a:t> </a:t>
            </a:r>
            <a:r>
              <a:rPr lang="en-ID" b="1" dirty="0" err="1"/>
              <a:t>Enkripsi</a:t>
            </a:r>
            <a:r>
              <a:rPr lang="en-ID" dirty="0"/>
              <a:t>: AES (Advanced Encryption Standard), RSA.</a:t>
            </a:r>
          </a:p>
          <a:p>
            <a:pPr marL="0" indent="0">
              <a:buNone/>
            </a:pPr>
            <a:r>
              <a:rPr lang="en-ID" b="1" dirty="0"/>
              <a:t>Firewall</a:t>
            </a:r>
            <a:r>
              <a:rPr lang="en-ID" dirty="0"/>
              <a:t>:</a:t>
            </a:r>
          </a:p>
          <a:p>
            <a:pPr lvl="1"/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keamanan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 yang </a:t>
            </a:r>
            <a:r>
              <a:rPr lang="en-ID" dirty="0" err="1"/>
              <a:t>memonitor</a:t>
            </a:r>
            <a:r>
              <a:rPr lang="en-ID" dirty="0"/>
              <a:t> dan </a:t>
            </a:r>
            <a:r>
              <a:rPr lang="en-ID" dirty="0" err="1"/>
              <a:t>mengontrol</a:t>
            </a:r>
            <a:r>
              <a:rPr lang="en-ID" dirty="0"/>
              <a:t>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lintas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aturan</a:t>
            </a:r>
            <a:r>
              <a:rPr lang="en-ID" dirty="0"/>
              <a:t> </a:t>
            </a:r>
            <a:r>
              <a:rPr lang="en-ID" dirty="0" err="1"/>
              <a:t>keamanan</a:t>
            </a:r>
            <a:r>
              <a:rPr lang="en-ID" dirty="0"/>
              <a:t> yang </a:t>
            </a:r>
            <a:r>
              <a:rPr lang="en-ID" dirty="0" err="1"/>
              <a:t>ditentukan</a:t>
            </a:r>
            <a:r>
              <a:rPr lang="en-ID" dirty="0"/>
              <a:t>. Firewall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mencegah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sah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.</a:t>
            </a:r>
          </a:p>
          <a:p>
            <a:pPr lvl="1"/>
            <a:r>
              <a:rPr lang="en-ID" b="1" dirty="0" err="1"/>
              <a:t>Jenis</a:t>
            </a:r>
            <a:r>
              <a:rPr lang="en-ID" b="1" dirty="0"/>
              <a:t> Firewall</a:t>
            </a:r>
            <a:r>
              <a:rPr lang="en-ID" dirty="0"/>
              <a:t>: Firewall </a:t>
            </a:r>
            <a:r>
              <a:rPr lang="en-ID" dirty="0" err="1"/>
              <a:t>berbasis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keras</a:t>
            </a:r>
            <a:r>
              <a:rPr lang="en-ID" dirty="0"/>
              <a:t> dan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b="1" dirty="0"/>
              <a:t>Antivirus dan Anti-malware</a:t>
            </a:r>
            <a:r>
              <a:rPr lang="en-ID" dirty="0"/>
              <a:t>:</a:t>
            </a:r>
          </a:p>
          <a:p>
            <a:pPr lvl="1"/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yang </a:t>
            </a:r>
            <a:r>
              <a:rPr lang="en-ID" dirty="0" err="1"/>
              <a:t>dirancang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mendeteksi</a:t>
            </a:r>
            <a:r>
              <a:rPr lang="en-ID" dirty="0"/>
              <a:t> dan </a:t>
            </a:r>
            <a:r>
              <a:rPr lang="en-ID" dirty="0" err="1"/>
              <a:t>menghapus</a:t>
            </a:r>
            <a:r>
              <a:rPr lang="en-ID" dirty="0"/>
              <a:t> malware. Solusi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melindungi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dan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serangan</a:t>
            </a:r>
            <a:r>
              <a:rPr lang="en-ID" dirty="0"/>
              <a:t> virus, trojan, ransomware, dan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malware </a:t>
            </a:r>
            <a:r>
              <a:rPr lang="en-ID" dirty="0" err="1"/>
              <a:t>lainnya</a:t>
            </a:r>
            <a:r>
              <a:rPr lang="en-ID" dirty="0"/>
              <a:t>.</a:t>
            </a:r>
          </a:p>
          <a:p>
            <a:pPr lvl="1"/>
            <a:r>
              <a:rPr lang="en-ID" b="1" dirty="0"/>
              <a:t>Fitur Antivirus</a:t>
            </a:r>
            <a:r>
              <a:rPr lang="en-ID" dirty="0"/>
              <a:t>: </a:t>
            </a:r>
            <a:r>
              <a:rPr lang="en-ID" dirty="0" err="1"/>
              <a:t>Deteksi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tangan</a:t>
            </a:r>
            <a:r>
              <a:rPr lang="en-ID" dirty="0"/>
              <a:t> (signature-based), </a:t>
            </a:r>
            <a:r>
              <a:rPr lang="en-ID" dirty="0" err="1"/>
              <a:t>deteksi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</a:t>
            </a:r>
            <a:r>
              <a:rPr lang="en-ID" dirty="0" err="1"/>
              <a:t>perilaku</a:t>
            </a:r>
            <a:r>
              <a:rPr lang="en-ID" dirty="0"/>
              <a:t> (</a:t>
            </a:r>
            <a:r>
              <a:rPr lang="en-ID" dirty="0" err="1"/>
              <a:t>behavior</a:t>
            </a:r>
            <a:r>
              <a:rPr lang="en-ID" dirty="0"/>
              <a:t>-based).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21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7CAF-2EA3-046B-16B9-8DBB887F1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Kebijakan</a:t>
            </a:r>
            <a:r>
              <a:rPr lang="en-ID" dirty="0"/>
              <a:t> </a:t>
            </a:r>
            <a:r>
              <a:rPr lang="en-ID" dirty="0" err="1"/>
              <a:t>Keamanan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di </a:t>
            </a:r>
            <a:r>
              <a:rPr lang="en-ID" dirty="0" err="1"/>
              <a:t>Organisasi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90E77-246F-6285-4504-57B483E7C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D" b="1" dirty="0" err="1"/>
              <a:t>Kebijakan</a:t>
            </a:r>
            <a:r>
              <a:rPr lang="en-ID" b="1" dirty="0"/>
              <a:t> </a:t>
            </a:r>
            <a:r>
              <a:rPr lang="en-ID" b="1" dirty="0" err="1"/>
              <a:t>Penggunaan</a:t>
            </a:r>
            <a:r>
              <a:rPr lang="en-ID" b="1" dirty="0"/>
              <a:t> Kata Sandi (Password Policy)</a:t>
            </a:r>
            <a:r>
              <a:rPr lang="en-ID" dirty="0"/>
              <a:t>:</a:t>
            </a:r>
            <a:br>
              <a:rPr lang="en-ID" dirty="0"/>
            </a:br>
            <a:r>
              <a:rPr lang="en-ID" dirty="0" err="1"/>
              <a:t>Mengharuskan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kata </a:t>
            </a:r>
            <a:r>
              <a:rPr lang="en-ID" dirty="0" err="1"/>
              <a:t>sandi</a:t>
            </a:r>
            <a:r>
              <a:rPr lang="en-ID" dirty="0"/>
              <a:t> yang </a:t>
            </a:r>
            <a:r>
              <a:rPr lang="en-ID" dirty="0" err="1"/>
              <a:t>kuat</a:t>
            </a:r>
            <a:r>
              <a:rPr lang="en-ID" dirty="0"/>
              <a:t> dan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diperbarui</a:t>
            </a:r>
            <a:r>
              <a:rPr lang="en-ID" dirty="0"/>
              <a:t>. Juga </a:t>
            </a:r>
            <a:r>
              <a:rPr lang="en-ID" dirty="0" err="1"/>
              <a:t>melibatkan</a:t>
            </a:r>
            <a:r>
              <a:rPr lang="en-ID" dirty="0"/>
              <a:t> </a:t>
            </a:r>
            <a:r>
              <a:rPr lang="en-ID" dirty="0" err="1"/>
              <a:t>langkah-langkah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autentikasi</a:t>
            </a:r>
            <a:r>
              <a:rPr lang="en-ID" dirty="0"/>
              <a:t> dua </a:t>
            </a:r>
            <a:r>
              <a:rPr lang="en-ID" dirty="0" err="1"/>
              <a:t>faktor</a:t>
            </a:r>
            <a:r>
              <a:rPr lang="en-ID" dirty="0"/>
              <a:t> (2FA).</a:t>
            </a:r>
          </a:p>
          <a:p>
            <a:r>
              <a:rPr lang="en-ID" b="1" dirty="0" err="1"/>
              <a:t>Akses</a:t>
            </a:r>
            <a:r>
              <a:rPr lang="en-ID" b="1" dirty="0"/>
              <a:t> </a:t>
            </a:r>
            <a:r>
              <a:rPr lang="en-ID" b="1" dirty="0" err="1"/>
              <a:t>Terbatas</a:t>
            </a:r>
            <a:r>
              <a:rPr lang="en-ID" b="1" dirty="0"/>
              <a:t> dan </a:t>
            </a:r>
            <a:r>
              <a:rPr lang="en-ID" b="1" dirty="0" err="1"/>
              <a:t>Kontrol</a:t>
            </a:r>
            <a:r>
              <a:rPr lang="en-ID" b="1" dirty="0"/>
              <a:t> </a:t>
            </a:r>
            <a:r>
              <a:rPr lang="en-ID" b="1" dirty="0" err="1"/>
              <a:t>Pengguna</a:t>
            </a:r>
            <a:r>
              <a:rPr lang="en-ID" dirty="0"/>
              <a:t>:</a:t>
            </a:r>
            <a:br>
              <a:rPr lang="en-ID" dirty="0"/>
            </a:b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hak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peran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di </a:t>
            </a:r>
            <a:r>
              <a:rPr lang="en-ID" dirty="0" err="1"/>
              <a:t>organisasi</a:t>
            </a:r>
            <a:r>
              <a:rPr lang="en-ID" dirty="0"/>
              <a:t>. </a:t>
            </a:r>
            <a:r>
              <a:rPr lang="en-ID" dirty="0" err="1"/>
              <a:t>Prinsip</a:t>
            </a:r>
            <a:r>
              <a:rPr lang="en-ID" dirty="0"/>
              <a:t> </a:t>
            </a:r>
            <a:r>
              <a:rPr lang="en-ID" b="1" dirty="0"/>
              <a:t>least privilege</a:t>
            </a:r>
            <a:r>
              <a:rPr lang="en-ID" dirty="0"/>
              <a:t> </a:t>
            </a:r>
            <a:r>
              <a:rPr lang="en-ID" dirty="0" err="1"/>
              <a:t>diterapkan</a:t>
            </a:r>
            <a:r>
              <a:rPr lang="en-ID" dirty="0"/>
              <a:t>, yang </a:t>
            </a:r>
            <a:r>
              <a:rPr lang="en-ID" dirty="0" err="1"/>
              <a:t>berarti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yang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butuhkan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melaksanakan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.</a:t>
            </a:r>
          </a:p>
          <a:p>
            <a:r>
              <a:rPr lang="en-ID" b="1" dirty="0" err="1"/>
              <a:t>Pelatihan</a:t>
            </a:r>
            <a:r>
              <a:rPr lang="en-ID" b="1" dirty="0"/>
              <a:t> </a:t>
            </a:r>
            <a:r>
              <a:rPr lang="en-ID" b="1" dirty="0" err="1"/>
              <a:t>Keamanan</a:t>
            </a:r>
            <a:r>
              <a:rPr lang="en-ID" b="1" dirty="0"/>
              <a:t> </a:t>
            </a:r>
            <a:r>
              <a:rPr lang="en-ID" b="1" dirty="0" err="1"/>
              <a:t>untuk</a:t>
            </a:r>
            <a:r>
              <a:rPr lang="en-ID" b="1" dirty="0"/>
              <a:t> </a:t>
            </a:r>
            <a:r>
              <a:rPr lang="en-ID" b="1" dirty="0" err="1"/>
              <a:t>Karyawan</a:t>
            </a:r>
            <a:r>
              <a:rPr lang="en-ID" dirty="0"/>
              <a:t>:</a:t>
            </a:r>
            <a:br>
              <a:rPr lang="en-ID" dirty="0"/>
            </a:br>
            <a:r>
              <a:rPr lang="en-ID" dirty="0" err="1"/>
              <a:t>Melibatkan</a:t>
            </a:r>
            <a:r>
              <a:rPr lang="en-ID" dirty="0"/>
              <a:t> </a:t>
            </a:r>
            <a:r>
              <a:rPr lang="en-ID" dirty="0" err="1"/>
              <a:t>karyawan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pelatihan</a:t>
            </a:r>
            <a:r>
              <a:rPr lang="en-ID" dirty="0"/>
              <a:t> </a:t>
            </a:r>
            <a:r>
              <a:rPr lang="en-ID" dirty="0" err="1"/>
              <a:t>keamanan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mengenali</a:t>
            </a:r>
            <a:r>
              <a:rPr lang="en-ID" dirty="0"/>
              <a:t> </a:t>
            </a:r>
            <a:r>
              <a:rPr lang="en-ID" dirty="0" err="1"/>
              <a:t>ancaman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phishing, </a:t>
            </a:r>
            <a:r>
              <a:rPr lang="en-ID" dirty="0" err="1"/>
              <a:t>serangan</a:t>
            </a:r>
            <a:r>
              <a:rPr lang="en-ID" dirty="0"/>
              <a:t> </a:t>
            </a:r>
            <a:r>
              <a:rPr lang="en-ID" dirty="0" err="1"/>
              <a:t>sosial</a:t>
            </a:r>
            <a:r>
              <a:rPr lang="en-ID" dirty="0"/>
              <a:t>, dan </a:t>
            </a:r>
            <a:r>
              <a:rPr lang="en-ID" dirty="0" err="1"/>
              <a:t>teknik</a:t>
            </a:r>
            <a:r>
              <a:rPr lang="en-ID" dirty="0"/>
              <a:t> </a:t>
            </a:r>
            <a:r>
              <a:rPr lang="en-ID" dirty="0" err="1"/>
              <a:t>serangan</a:t>
            </a:r>
            <a:r>
              <a:rPr lang="en-ID" dirty="0"/>
              <a:t> dunia maya </a:t>
            </a:r>
            <a:r>
              <a:rPr lang="en-ID" dirty="0" err="1"/>
              <a:t>lainnya</a:t>
            </a:r>
            <a:r>
              <a:rPr lang="en-ID" dirty="0"/>
              <a:t>. </a:t>
            </a:r>
            <a:r>
              <a:rPr lang="en-ID" dirty="0" err="1"/>
              <a:t>Kesadaran</a:t>
            </a:r>
            <a:r>
              <a:rPr lang="en-ID" dirty="0"/>
              <a:t> </a:t>
            </a:r>
            <a:r>
              <a:rPr lang="en-ID" dirty="0" err="1"/>
              <a:t>karyawan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ancaman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garis </a:t>
            </a:r>
            <a:r>
              <a:rPr lang="en-ID" dirty="0" err="1"/>
              <a:t>pertahanan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organisasi</a:t>
            </a:r>
            <a:r>
              <a:rPr lang="en-ID" dirty="0"/>
              <a:t>.</a:t>
            </a:r>
          </a:p>
          <a:p>
            <a:r>
              <a:rPr lang="en-ID" b="1" dirty="0"/>
              <a:t>Audit </a:t>
            </a:r>
            <a:r>
              <a:rPr lang="en-ID" b="1" dirty="0" err="1"/>
              <a:t>Keamanan</a:t>
            </a:r>
            <a:r>
              <a:rPr lang="en-ID" b="1" dirty="0"/>
              <a:t> </a:t>
            </a:r>
            <a:r>
              <a:rPr lang="en-ID" b="1" dirty="0" err="1"/>
              <a:t>Berkala</a:t>
            </a:r>
            <a:r>
              <a:rPr lang="en-ID" dirty="0"/>
              <a:t>:</a:t>
            </a:r>
            <a:br>
              <a:rPr lang="en-ID" dirty="0"/>
            </a:br>
            <a:r>
              <a:rPr lang="en-ID" dirty="0" err="1"/>
              <a:t>Organisasi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audit </a:t>
            </a:r>
            <a:r>
              <a:rPr lang="en-ID" dirty="0" err="1"/>
              <a:t>berkala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mengidentifikasi</a:t>
            </a:r>
            <a:r>
              <a:rPr lang="en-ID" dirty="0"/>
              <a:t> </a:t>
            </a:r>
            <a:r>
              <a:rPr lang="en-ID" dirty="0" err="1"/>
              <a:t>kelemahan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keamanan</a:t>
            </a:r>
            <a:r>
              <a:rPr lang="en-ID" dirty="0"/>
              <a:t> dan </a:t>
            </a:r>
            <a:r>
              <a:rPr lang="en-ID" dirty="0" err="1"/>
              <a:t>memperbaikinya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celah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dieksploitasi</a:t>
            </a:r>
            <a:r>
              <a:rPr lang="en-ID" dirty="0"/>
              <a:t> oleh </a:t>
            </a:r>
            <a:r>
              <a:rPr lang="en-ID" dirty="0" err="1"/>
              <a:t>pihak</a:t>
            </a:r>
            <a:r>
              <a:rPr lang="en-ID" dirty="0"/>
              <a:t> </a:t>
            </a:r>
            <a:r>
              <a:rPr lang="en-ID" dirty="0" err="1"/>
              <a:t>tak</a:t>
            </a:r>
            <a:r>
              <a:rPr lang="en-ID" dirty="0"/>
              <a:t> </a:t>
            </a:r>
            <a:r>
              <a:rPr lang="en-ID" dirty="0" err="1"/>
              <a:t>bertanggung</a:t>
            </a:r>
            <a:r>
              <a:rPr lang="en-ID" dirty="0"/>
              <a:t> </a:t>
            </a:r>
            <a:r>
              <a:rPr lang="en-ID" dirty="0" err="1"/>
              <a:t>jawab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573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8792-2804-E9E3-7B63-BB7CA1CC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Perlindungan</a:t>
            </a:r>
            <a:r>
              <a:rPr lang="en-ID" dirty="0"/>
              <a:t> Data </a:t>
            </a:r>
            <a:r>
              <a:rPr lang="en-ID" dirty="0" err="1"/>
              <a:t>Pribadi</a:t>
            </a:r>
            <a:r>
              <a:rPr lang="en-ID" dirty="0"/>
              <a:t> dan </a:t>
            </a:r>
            <a:r>
              <a:rPr lang="en-ID" dirty="0" err="1"/>
              <a:t>Peraturan</a:t>
            </a:r>
            <a:r>
              <a:rPr lang="en-ID" dirty="0"/>
              <a:t> </a:t>
            </a:r>
            <a:r>
              <a:rPr lang="en-ID" dirty="0" err="1"/>
              <a:t>Terkait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A6B2C-06C7-0CB7-DA2E-D9DEF7A62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D" b="1" dirty="0" err="1"/>
              <a:t>Perlindungan</a:t>
            </a:r>
            <a:r>
              <a:rPr lang="en-ID" b="1" dirty="0"/>
              <a:t> Data </a:t>
            </a:r>
            <a:r>
              <a:rPr lang="en-ID" b="1" dirty="0" err="1"/>
              <a:t>Pribadi</a:t>
            </a:r>
            <a:r>
              <a:rPr lang="en-ID" b="1" dirty="0"/>
              <a:t> (Privacy)</a:t>
            </a:r>
            <a:r>
              <a:rPr lang="en-ID" dirty="0"/>
              <a:t>:</a:t>
            </a:r>
            <a:r>
              <a:rPr lang="en-ID" dirty="0" err="1"/>
              <a:t>Menjamin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data </a:t>
            </a:r>
            <a:r>
              <a:rPr lang="en-ID" dirty="0" err="1"/>
              <a:t>pribadi</a:t>
            </a:r>
            <a:r>
              <a:rPr lang="en-ID" dirty="0"/>
              <a:t> </a:t>
            </a:r>
            <a:r>
              <a:rPr lang="en-ID" dirty="0" err="1"/>
              <a:t>individu</a:t>
            </a:r>
            <a:r>
              <a:rPr lang="en-ID" dirty="0"/>
              <a:t> yang </a:t>
            </a:r>
            <a:r>
              <a:rPr lang="en-ID" dirty="0" err="1"/>
              <a:t>dikumpulkan</a:t>
            </a:r>
            <a:r>
              <a:rPr lang="en-ID" dirty="0"/>
              <a:t> oleh </a:t>
            </a:r>
            <a:r>
              <a:rPr lang="en-ID" dirty="0" err="1"/>
              <a:t>organisasi</a:t>
            </a:r>
            <a:r>
              <a:rPr lang="en-ID" dirty="0"/>
              <a:t> </a:t>
            </a:r>
            <a:r>
              <a:rPr lang="en-ID" dirty="0" err="1"/>
              <a:t>diproses</a:t>
            </a:r>
            <a:r>
              <a:rPr lang="en-ID" dirty="0"/>
              <a:t> dan </a:t>
            </a:r>
            <a:r>
              <a:rPr lang="en-ID" dirty="0" err="1"/>
              <a:t>disimpan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aman</a:t>
            </a:r>
            <a:r>
              <a:rPr lang="en-ID" dirty="0"/>
              <a:t>, dan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izin</a:t>
            </a:r>
            <a:r>
              <a:rPr lang="en-ID" dirty="0"/>
              <a:t>. Data </a:t>
            </a:r>
            <a:r>
              <a:rPr lang="en-ID" dirty="0" err="1"/>
              <a:t>pribadi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mencakup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, </a:t>
            </a:r>
            <a:r>
              <a:rPr lang="en-ID" dirty="0" err="1"/>
              <a:t>alamat</a:t>
            </a:r>
            <a:r>
              <a:rPr lang="en-ID" dirty="0"/>
              <a:t>, </a:t>
            </a:r>
            <a:r>
              <a:rPr lang="en-ID" dirty="0" err="1"/>
              <a:t>nomor</a:t>
            </a:r>
            <a:r>
              <a:rPr lang="en-ID" dirty="0"/>
              <a:t> </a:t>
            </a:r>
            <a:r>
              <a:rPr lang="en-ID" dirty="0" err="1"/>
              <a:t>identitas</a:t>
            </a:r>
            <a:r>
              <a:rPr lang="en-ID" dirty="0"/>
              <a:t>, dan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keuangan.</a:t>
            </a:r>
            <a:r>
              <a:rPr lang="en-ID" b="1" dirty="0" err="1"/>
              <a:t>Peraturan</a:t>
            </a:r>
            <a:endParaRPr lang="en-ID" b="1" dirty="0"/>
          </a:p>
          <a:p>
            <a:pPr marL="0" indent="0">
              <a:buNone/>
            </a:pPr>
            <a:r>
              <a:rPr lang="en-ID" b="1" dirty="0" err="1"/>
              <a:t>Perlindungan</a:t>
            </a:r>
            <a:r>
              <a:rPr lang="en-ID" b="1" dirty="0"/>
              <a:t> Data</a:t>
            </a:r>
            <a:r>
              <a:rPr lang="en-ID" dirty="0"/>
              <a:t>:</a:t>
            </a:r>
            <a:br>
              <a:rPr lang="en-ID" dirty="0"/>
            </a:br>
            <a:r>
              <a:rPr lang="en-ID" dirty="0"/>
              <a:t>Banyak negara dan wilayah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mengesahkan</a:t>
            </a:r>
            <a:r>
              <a:rPr lang="en-ID" dirty="0"/>
              <a:t> </a:t>
            </a:r>
            <a:r>
              <a:rPr lang="en-ID" dirty="0" err="1"/>
              <a:t>peraturan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melindungi</a:t>
            </a:r>
            <a:r>
              <a:rPr lang="en-ID" dirty="0"/>
              <a:t> </a:t>
            </a:r>
            <a:r>
              <a:rPr lang="en-ID" dirty="0" err="1"/>
              <a:t>privasi</a:t>
            </a:r>
            <a:r>
              <a:rPr lang="en-ID" dirty="0"/>
              <a:t> data </a:t>
            </a:r>
            <a:r>
              <a:rPr lang="en-ID" dirty="0" err="1"/>
              <a:t>individu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:</a:t>
            </a:r>
          </a:p>
          <a:p>
            <a:pPr lvl="1"/>
            <a:r>
              <a:rPr lang="en-ID" b="1" dirty="0"/>
              <a:t>GDPR (General Data Protection Regulation)</a:t>
            </a:r>
            <a:r>
              <a:rPr lang="en-ID" dirty="0"/>
              <a:t> di Uni </a:t>
            </a:r>
            <a:r>
              <a:rPr lang="en-ID" dirty="0" err="1"/>
              <a:t>Eropa</a:t>
            </a:r>
            <a:r>
              <a:rPr lang="en-ID" dirty="0"/>
              <a:t>.</a:t>
            </a:r>
          </a:p>
          <a:p>
            <a:pPr lvl="1"/>
            <a:r>
              <a:rPr lang="en-ID" b="1" dirty="0" err="1"/>
              <a:t>Undang-Undang</a:t>
            </a:r>
            <a:r>
              <a:rPr lang="en-ID" b="1" dirty="0"/>
              <a:t> </a:t>
            </a:r>
            <a:r>
              <a:rPr lang="en-ID" b="1" dirty="0" err="1"/>
              <a:t>Perlindungan</a:t>
            </a:r>
            <a:r>
              <a:rPr lang="en-ID" b="1" dirty="0"/>
              <a:t> Data </a:t>
            </a:r>
            <a:r>
              <a:rPr lang="en-ID" b="1" dirty="0" err="1"/>
              <a:t>Pribadi</a:t>
            </a:r>
            <a:r>
              <a:rPr lang="en-ID" dirty="0"/>
              <a:t> di Indonesia (UU No. 27 </a:t>
            </a:r>
            <a:r>
              <a:rPr lang="en-ID" dirty="0" err="1"/>
              <a:t>Tahun</a:t>
            </a:r>
            <a:r>
              <a:rPr lang="en-ID" dirty="0"/>
              <a:t> 2022).</a:t>
            </a:r>
          </a:p>
          <a:p>
            <a:pPr marL="0" indent="0">
              <a:buNone/>
            </a:pPr>
            <a:endParaRPr lang="en-ID" b="1" dirty="0"/>
          </a:p>
          <a:p>
            <a:pPr marL="0" indent="0">
              <a:buNone/>
            </a:pPr>
            <a:r>
              <a:rPr lang="en-ID" b="1" dirty="0" err="1"/>
              <a:t>Prinsip</a:t>
            </a:r>
            <a:r>
              <a:rPr lang="en-ID" b="1" dirty="0"/>
              <a:t> </a:t>
            </a:r>
            <a:r>
              <a:rPr lang="en-ID" b="1" dirty="0" err="1"/>
              <a:t>Perlindungan</a:t>
            </a:r>
            <a:r>
              <a:rPr lang="en-ID" b="1" dirty="0"/>
              <a:t> Data</a:t>
            </a:r>
            <a:r>
              <a:rPr lang="en-ID" dirty="0"/>
              <a:t>:</a:t>
            </a:r>
          </a:p>
          <a:p>
            <a:pPr lvl="1"/>
            <a:r>
              <a:rPr lang="en-ID" dirty="0" err="1"/>
              <a:t>Transparansi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pengumpulan</a:t>
            </a:r>
            <a:r>
              <a:rPr lang="en-ID" dirty="0"/>
              <a:t> data.</a:t>
            </a:r>
          </a:p>
          <a:p>
            <a:pPr lvl="1"/>
            <a:r>
              <a:rPr lang="en-ID" dirty="0" err="1"/>
              <a:t>Pemrosesan</a:t>
            </a:r>
            <a:r>
              <a:rPr lang="en-ID" dirty="0"/>
              <a:t> yang </a:t>
            </a:r>
            <a:r>
              <a:rPr lang="en-ID" dirty="0" err="1"/>
              <a:t>sah</a:t>
            </a:r>
            <a:r>
              <a:rPr lang="en-ID" dirty="0"/>
              <a:t> dan </a:t>
            </a:r>
            <a:r>
              <a:rPr lang="en-ID" dirty="0" err="1"/>
              <a:t>terbatas</a:t>
            </a:r>
            <a:r>
              <a:rPr lang="en-ID" dirty="0"/>
              <a:t>.</a:t>
            </a:r>
          </a:p>
          <a:p>
            <a:pPr lvl="1"/>
            <a:r>
              <a:rPr lang="en-ID" dirty="0" err="1"/>
              <a:t>Keamanan</a:t>
            </a:r>
            <a:r>
              <a:rPr lang="en-ID" dirty="0"/>
              <a:t> data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penyimpanan</a:t>
            </a:r>
            <a:r>
              <a:rPr lang="en-ID" dirty="0"/>
              <a:t> dan </a:t>
            </a:r>
            <a:r>
              <a:rPr lang="en-ID" dirty="0" err="1"/>
              <a:t>pemrosesan</a:t>
            </a:r>
            <a:r>
              <a:rPr lang="en-ID" dirty="0"/>
              <a:t>.</a:t>
            </a:r>
          </a:p>
          <a:p>
            <a:pPr lvl="1"/>
            <a:r>
              <a:rPr lang="en-ID" dirty="0"/>
              <a:t>Hak </a:t>
            </a:r>
            <a:r>
              <a:rPr lang="en-ID" dirty="0" err="1"/>
              <a:t>akses</a:t>
            </a:r>
            <a:r>
              <a:rPr lang="en-ID" dirty="0"/>
              <a:t> dan </a:t>
            </a:r>
            <a:r>
              <a:rPr lang="en-ID" dirty="0" err="1"/>
              <a:t>penghapusan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pemilik</a:t>
            </a:r>
            <a:r>
              <a:rPr lang="en-ID" dirty="0"/>
              <a:t>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390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575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Materi Pertemuan 7 Keamanan Informasi (Information Security)</vt:lpstr>
      <vt:lpstr>Tujuan</vt:lpstr>
      <vt:lpstr>Ancaman terhadap Keamanan Sistem Informasi</vt:lpstr>
      <vt:lpstr>Teknologi Keamanan untuk Perlindungan Sistem Informasi</vt:lpstr>
      <vt:lpstr>Kebijakan Keamanan Informasi di Organisasi</vt:lpstr>
      <vt:lpstr>Perlindungan Data Pribadi dan Peraturan Terkait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Hafiz Irwandi</dc:creator>
  <cp:lastModifiedBy>Hafiz Irwandi</cp:lastModifiedBy>
  <cp:revision>2</cp:revision>
  <dcterms:created xsi:type="dcterms:W3CDTF">2024-10-07T07:43:12Z</dcterms:created>
  <dcterms:modified xsi:type="dcterms:W3CDTF">2024-10-07T08:14:16Z</dcterms:modified>
</cp:coreProperties>
</file>