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20A53-B731-4748-8684-912DF672ACF9}" v="12" dt="2024-05-09T20:32:09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fiz Javid" userId="c4769228-95da-4f50-bed5-4ef0f9c1b373" providerId="ADAL" clId="{64420A53-B731-4748-8684-912DF672ACF9}"/>
    <pc:docChg chg="custSel modSld">
      <pc:chgData name="Hafiz Javid" userId="c4769228-95da-4f50-bed5-4ef0f9c1b373" providerId="ADAL" clId="{64420A53-B731-4748-8684-912DF672ACF9}" dt="2024-05-09T20:32:09.750" v="11" actId="5793"/>
      <pc:docMkLst>
        <pc:docMk/>
      </pc:docMkLst>
      <pc:sldChg chg="modSp mod">
        <pc:chgData name="Hafiz Javid" userId="c4769228-95da-4f50-bed5-4ef0f9c1b373" providerId="ADAL" clId="{64420A53-B731-4748-8684-912DF672ACF9}" dt="2024-05-09T20:32:09.750" v="11" actId="5793"/>
        <pc:sldMkLst>
          <pc:docMk/>
          <pc:sldMk cId="0" sldId="261"/>
        </pc:sldMkLst>
        <pc:spChg chg="mod">
          <ac:chgData name="Hafiz Javid" userId="c4769228-95da-4f50-bed5-4ef0f9c1b373" providerId="ADAL" clId="{64420A53-B731-4748-8684-912DF672ACF9}" dt="2024-05-09T20:32:09.750" v="11" actId="5793"/>
          <ac:spMkLst>
            <pc:docMk/>
            <pc:sldMk cId="0" sldId="261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7207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4246" y="910742"/>
            <a:ext cx="11301984" cy="484997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64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4246" y="5760720"/>
            <a:ext cx="11301984" cy="2029968"/>
          </a:xfrm>
        </p:spPr>
        <p:txBody>
          <a:bodyPr>
            <a:normAutofit/>
          </a:bodyPr>
          <a:lstStyle>
            <a:lvl1pPr marL="0" indent="0" algn="l">
              <a:buNone/>
              <a:defRPr sz="2640" baseline="0">
                <a:solidFill>
                  <a:schemeClr val="tx1">
                    <a:lumMod val="75000"/>
                  </a:schemeClr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548640" cy="822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9563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23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78440" y="457200"/>
            <a:ext cx="2971800" cy="707707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7200"/>
            <a:ext cx="9281160" cy="707707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6695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98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5648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246" y="910742"/>
            <a:ext cx="11301984" cy="484997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864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246" y="5760720"/>
            <a:ext cx="11301984" cy="2029968"/>
          </a:xfrm>
        </p:spPr>
        <p:txBody>
          <a:bodyPr anchor="t">
            <a:normAutofit/>
          </a:bodyPr>
          <a:lstStyle>
            <a:lvl1pPr marL="0" indent="0">
              <a:buNone/>
              <a:defRPr sz="264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548640" cy="822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382621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4246" y="2194561"/>
            <a:ext cx="5376672" cy="5221604"/>
          </a:xfrm>
        </p:spPr>
        <p:txBody>
          <a:bodyPr/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51776" y="2194561"/>
            <a:ext cx="5376672" cy="5221604"/>
          </a:xfrm>
        </p:spPr>
        <p:txBody>
          <a:bodyPr/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967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246" y="2056386"/>
            <a:ext cx="5376672" cy="877824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tx2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246" y="3009060"/>
            <a:ext cx="5376672" cy="4397580"/>
          </a:xfrm>
        </p:spPr>
        <p:txBody>
          <a:bodyPr/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51776" y="2056386"/>
            <a:ext cx="5376672" cy="877824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4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marL="0" lvl="0" indent="0" algn="l" defTabSz="109728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51776" y="3009060"/>
            <a:ext cx="5376672" cy="4397580"/>
          </a:xfrm>
        </p:spPr>
        <p:txBody>
          <a:bodyPr/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447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7002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5126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98" y="548641"/>
            <a:ext cx="3840480" cy="1920236"/>
          </a:xfrm>
        </p:spPr>
        <p:txBody>
          <a:bodyPr anchor="b">
            <a:normAutofit/>
          </a:bodyPr>
          <a:lstStyle>
            <a:lvl1pPr>
              <a:defRPr sz="384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5121" y="822960"/>
            <a:ext cx="7294879" cy="6583680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98" y="2519682"/>
            <a:ext cx="3840480" cy="4572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960"/>
              </a:spcBef>
              <a:buNone/>
              <a:defRPr sz="15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9646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126480"/>
            <a:ext cx="13551408" cy="21031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309360"/>
            <a:ext cx="11978640" cy="1097280"/>
          </a:xfrm>
        </p:spPr>
        <p:txBody>
          <a:bodyPr anchor="b">
            <a:normAutofit/>
          </a:bodyPr>
          <a:lstStyle>
            <a:lvl1pPr>
              <a:defRPr sz="336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3551408" cy="6154708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840">
                <a:solidFill>
                  <a:schemeClr val="bg1"/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7330308"/>
            <a:ext cx="11978640" cy="71641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960"/>
              </a:spcBef>
              <a:buNone/>
              <a:defRPr sz="1560">
                <a:solidFill>
                  <a:schemeClr val="bg1">
                    <a:lumMod val="85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638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551408" y="0"/>
            <a:ext cx="1097280" cy="8229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4246" y="438912"/>
            <a:ext cx="11631168" cy="1590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246" y="2194561"/>
            <a:ext cx="10314432" cy="5221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2957051" y="1198245"/>
            <a:ext cx="2285999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1951209" y="4855845"/>
            <a:ext cx="42976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51408" y="7406641"/>
            <a:ext cx="1097280" cy="712470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432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9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 spc="-6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5000"/>
        </a:lnSpc>
        <a:spcBef>
          <a:spcPts val="1680"/>
        </a:spcBef>
        <a:spcAft>
          <a:spcPts val="240"/>
        </a:spcAft>
        <a:buClr>
          <a:schemeClr val="accent1"/>
        </a:buClr>
        <a:buSzPct val="80000"/>
        <a:buFont typeface="Arial" pitchFamily="34" charset="0"/>
        <a:buChar char="•"/>
        <a:defRPr sz="2160" kern="1200" spc="12" baseline="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360"/>
        </a:spcBef>
        <a:spcAft>
          <a:spcPts val="360"/>
        </a:spcAft>
        <a:buClr>
          <a:schemeClr val="accent1"/>
        </a:buClr>
        <a:buFont typeface="Wingdings 2" pitchFamily="18" charset="2"/>
        <a:buChar char=""/>
        <a:defRPr sz="19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360"/>
        </a:spcBef>
        <a:spcAft>
          <a:spcPts val="360"/>
        </a:spcAft>
        <a:buClr>
          <a:schemeClr val="accent1"/>
        </a:buClr>
        <a:buFont typeface="Wingdings 2" pitchFamily="18" charset="2"/>
        <a:buChar char=""/>
        <a:defRPr sz="16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360"/>
        </a:spcBef>
        <a:spcAft>
          <a:spcPts val="360"/>
        </a:spcAft>
        <a:buClr>
          <a:schemeClr val="accent1"/>
        </a:buClr>
        <a:buFont typeface="Wingdings 2" pitchFamily="18" charset="2"/>
        <a:buChar char=""/>
        <a:defRPr sz="16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360"/>
        </a:spcBef>
        <a:spcAft>
          <a:spcPts val="360"/>
        </a:spcAft>
        <a:buClr>
          <a:schemeClr val="accent1"/>
        </a:buClr>
        <a:buFont typeface="Wingdings 2" pitchFamily="18" charset="2"/>
        <a:buChar char=""/>
        <a:defRPr sz="16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360"/>
        </a:spcBef>
        <a:spcAft>
          <a:spcPts val="360"/>
        </a:spcAft>
        <a:buClr>
          <a:schemeClr val="accent1"/>
        </a:buClr>
        <a:buFont typeface="Wingdings 2" pitchFamily="18" charset="2"/>
        <a:buChar char=""/>
        <a:defRPr sz="16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360"/>
        </a:spcBef>
        <a:spcAft>
          <a:spcPts val="360"/>
        </a:spcAft>
        <a:buClr>
          <a:schemeClr val="accent1"/>
        </a:buClr>
        <a:buFont typeface="Wingdings 2" pitchFamily="18" charset="2"/>
        <a:buChar char=""/>
        <a:defRPr sz="16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360"/>
        </a:spcBef>
        <a:spcAft>
          <a:spcPts val="360"/>
        </a:spcAft>
        <a:buClr>
          <a:schemeClr val="accent1"/>
        </a:buClr>
        <a:buFont typeface="Wingdings 2" pitchFamily="18" charset="2"/>
        <a:buChar char=""/>
        <a:defRPr sz="16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360"/>
        </a:spcBef>
        <a:spcAft>
          <a:spcPts val="360"/>
        </a:spcAft>
        <a:buClr>
          <a:schemeClr val="accent1"/>
        </a:buClr>
        <a:buFont typeface="Wingdings 2" pitchFamily="18" charset="2"/>
        <a:buChar char=""/>
        <a:defRPr sz="16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  <p:txBody>
          <a:bodyPr/>
          <a:lstStyle/>
          <a:p>
            <a:endParaRPr lang="en-GB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82479" y="574119"/>
            <a:ext cx="7579043" cy="44993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086"/>
              </a:lnSpc>
              <a:buNone/>
            </a:pPr>
            <a:endParaRPr lang="en-US" sz="5669">
              <a:solidFill>
                <a:srgbClr val="B380FF"/>
              </a:solidFill>
              <a:latin typeface="Sora" pitchFamily="34" charset="0"/>
              <a:ea typeface="Sora" pitchFamily="34" charset="-122"/>
              <a:cs typeface="Sora" pitchFamily="34" charset="-120"/>
            </a:endParaRPr>
          </a:p>
          <a:p>
            <a:pPr marL="0" indent="0">
              <a:lnSpc>
                <a:spcPts val="7086"/>
              </a:lnSpc>
              <a:buNone/>
            </a:pPr>
            <a:r>
              <a:rPr lang="en-US" sz="5669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Practical applications of Wazuh in on-premises Environments</a:t>
            </a:r>
            <a:endParaRPr lang="en-US" sz="5669"/>
          </a:p>
        </p:txBody>
      </p:sp>
      <p:sp>
        <p:nvSpPr>
          <p:cNvPr id="6" name="Text 2"/>
          <p:cNvSpPr/>
          <p:nvPr/>
        </p:nvSpPr>
        <p:spPr>
          <a:xfrm>
            <a:off x="782479" y="5386388"/>
            <a:ext cx="7579043" cy="16692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9"/>
              </a:lnSpc>
              <a:buNone/>
            </a:pPr>
            <a:endParaRPr lang="en-US" sz="1643"/>
          </a:p>
        </p:txBody>
      </p:sp>
      <p:sp>
        <p:nvSpPr>
          <p:cNvPr id="7" name="Shape 3"/>
          <p:cNvSpPr/>
          <p:nvPr/>
        </p:nvSpPr>
        <p:spPr>
          <a:xfrm>
            <a:off x="782418" y="7345645"/>
            <a:ext cx="333851" cy="333851"/>
          </a:xfrm>
          <a:prstGeom prst="roundRect">
            <a:avLst>
              <a:gd name="adj" fmla="val 27386725"/>
            </a:avLst>
          </a:prstGeom>
          <a:solidFill>
            <a:srgbClr val="CBA2E0"/>
          </a:solidFill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8" name="Text 4"/>
          <p:cNvSpPr/>
          <p:nvPr/>
        </p:nvSpPr>
        <p:spPr>
          <a:xfrm>
            <a:off x="863322" y="7399615"/>
            <a:ext cx="172045" cy="146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152"/>
              </a:lnSpc>
              <a:buNone/>
            </a:pPr>
            <a:r>
              <a:rPr lang="en-US" sz="1152">
                <a:solidFill>
                  <a:srgbClr val="3C3838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HJ</a:t>
            </a:r>
            <a:endParaRPr lang="en-US" sz="1152"/>
          </a:p>
        </p:txBody>
      </p:sp>
      <p:sp>
        <p:nvSpPr>
          <p:cNvPr id="9" name="Text 5"/>
          <p:cNvSpPr/>
          <p:nvPr/>
        </p:nvSpPr>
        <p:spPr>
          <a:xfrm>
            <a:off x="1220629" y="7290316"/>
            <a:ext cx="1395889" cy="3651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75"/>
              </a:lnSpc>
              <a:buNone/>
            </a:pPr>
            <a:r>
              <a:rPr lang="en-US" sz="2054" b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by Hafiz Javid</a:t>
            </a:r>
            <a:endParaRPr lang="en-US" sz="2054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4" name="Text 1"/>
          <p:cNvSpPr/>
          <p:nvPr/>
        </p:nvSpPr>
        <p:spPr>
          <a:xfrm>
            <a:off x="2037993" y="158507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Introduction</a:t>
            </a:r>
            <a:endParaRPr lang="en-US" sz="4374"/>
          </a:p>
        </p:txBody>
      </p:sp>
      <p:sp>
        <p:nvSpPr>
          <p:cNvPr id="5" name="Shape 2"/>
          <p:cNvSpPr/>
          <p:nvPr/>
        </p:nvSpPr>
        <p:spPr>
          <a:xfrm>
            <a:off x="2037993" y="289738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6" name="Text 3"/>
          <p:cNvSpPr/>
          <p:nvPr/>
        </p:nvSpPr>
        <p:spPr>
          <a:xfrm>
            <a:off x="2217420" y="2939058"/>
            <a:ext cx="1409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1</a:t>
            </a:r>
            <a:endParaRPr lang="en-US" sz="2624"/>
          </a:p>
        </p:txBody>
      </p:sp>
      <p:sp>
        <p:nvSpPr>
          <p:cNvPr id="7" name="Text 4"/>
          <p:cNvSpPr/>
          <p:nvPr/>
        </p:nvSpPr>
        <p:spPr>
          <a:xfrm>
            <a:off x="2760107" y="2973705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Purpose of the Research</a:t>
            </a:r>
            <a:endParaRPr lang="en-US" sz="2187"/>
          </a:p>
        </p:txBody>
      </p:sp>
      <p:sp>
        <p:nvSpPr>
          <p:cNvPr id="8" name="Text 5"/>
          <p:cNvSpPr/>
          <p:nvPr/>
        </p:nvSpPr>
        <p:spPr>
          <a:xfrm>
            <a:off x="2760107" y="3801308"/>
            <a:ext cx="2647950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To evaluate Wazuh's effectiveness in enhancing cybersecurity in on-premises environments, addressing the growing sophistication of cyber threats.</a:t>
            </a:r>
            <a:endParaRPr lang="en-US" sz="1750"/>
          </a:p>
        </p:txBody>
      </p:sp>
      <p:sp>
        <p:nvSpPr>
          <p:cNvPr id="9" name="Shape 6"/>
          <p:cNvSpPr/>
          <p:nvPr/>
        </p:nvSpPr>
        <p:spPr>
          <a:xfrm>
            <a:off x="5630228" y="289738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0" name="Text 7"/>
          <p:cNvSpPr/>
          <p:nvPr/>
        </p:nvSpPr>
        <p:spPr>
          <a:xfrm>
            <a:off x="5776317" y="2939058"/>
            <a:ext cx="20764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2</a:t>
            </a:r>
            <a:endParaRPr lang="en-US" sz="2624"/>
          </a:p>
        </p:txBody>
      </p:sp>
      <p:sp>
        <p:nvSpPr>
          <p:cNvPr id="11" name="Text 8"/>
          <p:cNvSpPr/>
          <p:nvPr/>
        </p:nvSpPr>
        <p:spPr>
          <a:xfrm>
            <a:off x="6352342" y="2973705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Background</a:t>
            </a:r>
            <a:endParaRPr lang="en-US" sz="2187"/>
          </a:p>
        </p:txBody>
      </p:sp>
      <p:sp>
        <p:nvSpPr>
          <p:cNvPr id="12" name="Text 9"/>
          <p:cNvSpPr/>
          <p:nvPr/>
        </p:nvSpPr>
        <p:spPr>
          <a:xfrm>
            <a:off x="6352342" y="3454122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increasing need for comprehensive cybersecurity solutions that can proactively identify, mitigate, and respond to threats.</a:t>
            </a:r>
            <a:endParaRPr lang="en-US" sz="1750"/>
          </a:p>
        </p:txBody>
      </p:sp>
      <p:sp>
        <p:nvSpPr>
          <p:cNvPr id="13" name="Shape 10"/>
          <p:cNvSpPr/>
          <p:nvPr/>
        </p:nvSpPr>
        <p:spPr>
          <a:xfrm>
            <a:off x="9222462" y="289738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4" name="Text 11"/>
          <p:cNvSpPr/>
          <p:nvPr/>
        </p:nvSpPr>
        <p:spPr>
          <a:xfrm>
            <a:off x="9369028" y="2939058"/>
            <a:ext cx="2066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3</a:t>
            </a:r>
            <a:endParaRPr lang="en-US" sz="2624"/>
          </a:p>
        </p:txBody>
      </p:sp>
      <p:sp>
        <p:nvSpPr>
          <p:cNvPr id="15" name="Text 12"/>
          <p:cNvSpPr/>
          <p:nvPr/>
        </p:nvSpPr>
        <p:spPr>
          <a:xfrm>
            <a:off x="9944576" y="2973705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Commissioner</a:t>
            </a:r>
            <a:endParaRPr lang="en-US" sz="2187"/>
          </a:p>
        </p:txBody>
      </p:sp>
      <p:sp>
        <p:nvSpPr>
          <p:cNvPr id="16" name="Text 13"/>
          <p:cNvSpPr/>
          <p:nvPr/>
        </p:nvSpPr>
        <p:spPr>
          <a:xfrm>
            <a:off x="9944576" y="3454122"/>
            <a:ext cx="2647950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This research was commissioned by Hafiz highlighting the academic interest in practical cybersecurity solutions.</a:t>
            </a:r>
            <a:endParaRPr lang="en-US" sz="17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  <p:txBody>
          <a:bodyPr/>
          <a:lstStyle/>
          <a:p>
            <a:endParaRPr lang="en-GB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2458403"/>
            <a:ext cx="566987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Research Questions</a:t>
            </a:r>
            <a:endParaRPr lang="en-US" sz="4374"/>
          </a:p>
        </p:txBody>
      </p:sp>
      <p:sp>
        <p:nvSpPr>
          <p:cNvPr id="6" name="Shape 2"/>
          <p:cNvSpPr/>
          <p:nvPr/>
        </p:nvSpPr>
        <p:spPr>
          <a:xfrm>
            <a:off x="4490799" y="365962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7" name="Text 3"/>
          <p:cNvSpPr/>
          <p:nvPr/>
        </p:nvSpPr>
        <p:spPr>
          <a:xfrm>
            <a:off x="4670227" y="3701296"/>
            <a:ext cx="1409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1</a:t>
            </a:r>
            <a:endParaRPr lang="en-US" sz="2624"/>
          </a:p>
        </p:txBody>
      </p:sp>
      <p:sp>
        <p:nvSpPr>
          <p:cNvPr id="8" name="Text 4"/>
          <p:cNvSpPr/>
          <p:nvPr/>
        </p:nvSpPr>
        <p:spPr>
          <a:xfrm>
            <a:off x="5212913" y="37359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Main Questions</a:t>
            </a:r>
            <a:endParaRPr lang="en-US" sz="2187"/>
          </a:p>
        </p:txBody>
      </p:sp>
      <p:sp>
        <p:nvSpPr>
          <p:cNvPr id="9" name="Text 5"/>
          <p:cNvSpPr/>
          <p:nvPr/>
        </p:nvSpPr>
        <p:spPr>
          <a:xfrm>
            <a:off x="5212913" y="4216360"/>
            <a:ext cx="837979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1. How effectively can Wazuh identify and mitigate vulnerabilities within an on-premises environment?</a:t>
            </a:r>
            <a:endParaRPr lang="en-US" sz="1750"/>
          </a:p>
        </p:txBody>
      </p:sp>
      <p:sp>
        <p:nvSpPr>
          <p:cNvPr id="10" name="Text 6"/>
          <p:cNvSpPr/>
          <p:nvPr/>
        </p:nvSpPr>
        <p:spPr>
          <a:xfrm>
            <a:off x="5212913" y="5060394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2. What are the capabilities of Wazuh as a SIEM and XDR tool in automating the detection and response to cybersecurity threats?</a:t>
            </a:r>
            <a:endParaRPr lang="en-US" sz="17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  <p:txBody>
          <a:bodyPr/>
          <a:lstStyle/>
          <a:p>
            <a:endParaRPr lang="en-GB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925473"/>
            <a:ext cx="656689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Research Methodology</a:t>
            </a:r>
            <a:endParaRPr lang="en-US" sz="4374"/>
          </a:p>
        </p:txBody>
      </p:sp>
      <p:sp>
        <p:nvSpPr>
          <p:cNvPr id="6" name="Shape 2"/>
          <p:cNvSpPr/>
          <p:nvPr/>
        </p:nvSpPr>
        <p:spPr>
          <a:xfrm>
            <a:off x="1152644" y="1953101"/>
            <a:ext cx="27742" cy="5351026"/>
          </a:xfrm>
          <a:prstGeom prst="rect">
            <a:avLst/>
          </a:prstGeom>
          <a:solidFill>
            <a:srgbClr val="B380FF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7" name="Shape 3"/>
          <p:cNvSpPr/>
          <p:nvPr/>
        </p:nvSpPr>
        <p:spPr>
          <a:xfrm>
            <a:off x="1416427" y="2362736"/>
            <a:ext cx="777597" cy="27742"/>
          </a:xfrm>
          <a:prstGeom prst="rect">
            <a:avLst/>
          </a:prstGeom>
          <a:solidFill>
            <a:srgbClr val="B380FF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8" name="Shape 4"/>
          <p:cNvSpPr/>
          <p:nvPr/>
        </p:nvSpPr>
        <p:spPr>
          <a:xfrm>
            <a:off x="916484" y="212669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9" name="Text 5"/>
          <p:cNvSpPr/>
          <p:nvPr/>
        </p:nvSpPr>
        <p:spPr>
          <a:xfrm>
            <a:off x="1095911" y="2168366"/>
            <a:ext cx="1409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1</a:t>
            </a:r>
            <a:endParaRPr lang="en-US" sz="2624"/>
          </a:p>
        </p:txBody>
      </p:sp>
      <p:sp>
        <p:nvSpPr>
          <p:cNvPr id="10" name="Text 6"/>
          <p:cNvSpPr/>
          <p:nvPr/>
        </p:nvSpPr>
        <p:spPr>
          <a:xfrm>
            <a:off x="2388513" y="21752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Approach</a:t>
            </a:r>
            <a:endParaRPr lang="en-US" sz="2187"/>
          </a:p>
        </p:txBody>
      </p:sp>
      <p:sp>
        <p:nvSpPr>
          <p:cNvPr id="11" name="Text 7"/>
          <p:cNvSpPr/>
          <p:nvPr/>
        </p:nvSpPr>
        <p:spPr>
          <a:xfrm>
            <a:off x="23885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research was primarily empirical and practical, supported by a theoretical framework that guided the setup and evaluation.</a:t>
            </a:r>
            <a:endParaRPr lang="en-US" sz="1750"/>
          </a:p>
        </p:txBody>
      </p:sp>
      <p:sp>
        <p:nvSpPr>
          <p:cNvPr id="12" name="Shape 8"/>
          <p:cNvSpPr/>
          <p:nvPr/>
        </p:nvSpPr>
        <p:spPr>
          <a:xfrm>
            <a:off x="1416427" y="4220468"/>
            <a:ext cx="777597" cy="27742"/>
          </a:xfrm>
          <a:prstGeom prst="rect">
            <a:avLst/>
          </a:prstGeom>
          <a:solidFill>
            <a:srgbClr val="B380FF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3" name="Shape 9"/>
          <p:cNvSpPr/>
          <p:nvPr/>
        </p:nvSpPr>
        <p:spPr>
          <a:xfrm>
            <a:off x="916484" y="398442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4" name="Text 10"/>
          <p:cNvSpPr/>
          <p:nvPr/>
        </p:nvSpPr>
        <p:spPr>
          <a:xfrm>
            <a:off x="1062573" y="4026098"/>
            <a:ext cx="20764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2</a:t>
            </a:r>
            <a:endParaRPr lang="en-US" sz="2624"/>
          </a:p>
        </p:txBody>
      </p:sp>
      <p:sp>
        <p:nvSpPr>
          <p:cNvPr id="15" name="Text 11"/>
          <p:cNvSpPr/>
          <p:nvPr/>
        </p:nvSpPr>
        <p:spPr>
          <a:xfrm>
            <a:off x="2388513" y="4033004"/>
            <a:ext cx="320218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Structure of the Thesis</a:t>
            </a:r>
            <a:endParaRPr lang="en-US" sz="2187"/>
          </a:p>
        </p:txBody>
      </p:sp>
      <p:sp>
        <p:nvSpPr>
          <p:cNvPr id="16" name="Text 12"/>
          <p:cNvSpPr/>
          <p:nvPr/>
        </p:nvSpPr>
        <p:spPr>
          <a:xfrm>
            <a:off x="23885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Overview of key cybersecurity principles, Wazuh's architecture, and a virtual lab environment for testing and data collection.</a:t>
            </a:r>
            <a:endParaRPr lang="en-US" sz="1750"/>
          </a:p>
        </p:txBody>
      </p:sp>
      <p:sp>
        <p:nvSpPr>
          <p:cNvPr id="17" name="Shape 13"/>
          <p:cNvSpPr/>
          <p:nvPr/>
        </p:nvSpPr>
        <p:spPr>
          <a:xfrm>
            <a:off x="1416427" y="6078200"/>
            <a:ext cx="777597" cy="27742"/>
          </a:xfrm>
          <a:prstGeom prst="rect">
            <a:avLst/>
          </a:prstGeom>
          <a:solidFill>
            <a:srgbClr val="B380FF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8" name="Shape 14"/>
          <p:cNvSpPr/>
          <p:nvPr/>
        </p:nvSpPr>
        <p:spPr>
          <a:xfrm>
            <a:off x="916484" y="584215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9" name="Text 15"/>
          <p:cNvSpPr/>
          <p:nvPr/>
        </p:nvSpPr>
        <p:spPr>
          <a:xfrm>
            <a:off x="1063050" y="5883831"/>
            <a:ext cx="2066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3</a:t>
            </a:r>
            <a:endParaRPr lang="en-US" sz="2624"/>
          </a:p>
        </p:txBody>
      </p:sp>
      <p:sp>
        <p:nvSpPr>
          <p:cNvPr id="20" name="Text 16"/>
          <p:cNvSpPr/>
          <p:nvPr/>
        </p:nvSpPr>
        <p:spPr>
          <a:xfrm>
            <a:off x="2388513" y="58907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Methods Used</a:t>
            </a:r>
            <a:endParaRPr lang="en-US" sz="2187"/>
          </a:p>
        </p:txBody>
      </p:sp>
      <p:sp>
        <p:nvSpPr>
          <p:cNvPr id="21" name="Text 17"/>
          <p:cNvSpPr/>
          <p:nvPr/>
        </p:nvSpPr>
        <p:spPr>
          <a:xfrm>
            <a:off x="23885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Simulations including FIM, VirusTotal integration, and Atomic Red Team attacks to assess Wazuh's capabilities.</a:t>
            </a:r>
            <a:endParaRPr lang="en-US" sz="17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4" name="Text 1"/>
          <p:cNvSpPr/>
          <p:nvPr/>
        </p:nvSpPr>
        <p:spPr>
          <a:xfrm>
            <a:off x="2037993" y="2394466"/>
            <a:ext cx="717280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Practical Implementation</a:t>
            </a:r>
            <a:endParaRPr lang="en-US" sz="4374"/>
          </a:p>
        </p:txBody>
      </p:sp>
      <p:sp>
        <p:nvSpPr>
          <p:cNvPr id="5" name="Text 2"/>
          <p:cNvSpPr/>
          <p:nvPr/>
        </p:nvSpPr>
        <p:spPr>
          <a:xfrm>
            <a:off x="2037993" y="3644265"/>
            <a:ext cx="304811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Vulnerabilities Detector</a:t>
            </a:r>
            <a:endParaRPr lang="en-US" sz="2187"/>
          </a:p>
        </p:txBody>
      </p:sp>
      <p:sp>
        <p:nvSpPr>
          <p:cNvPr id="6" name="Text 3"/>
          <p:cNvSpPr/>
          <p:nvPr/>
        </p:nvSpPr>
        <p:spPr>
          <a:xfrm>
            <a:off x="2037993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Wazuh setup across Ubuntu and Windows to monitor and manage security in the virtual environment.</a:t>
            </a:r>
            <a:endParaRPr lang="en-US" sz="1750"/>
          </a:p>
        </p:txBody>
      </p:sp>
      <p:sp>
        <p:nvSpPr>
          <p:cNvPr id="7" name="Text 4"/>
          <p:cNvSpPr/>
          <p:nvPr/>
        </p:nvSpPr>
        <p:spPr>
          <a:xfrm>
            <a:off x="5743932" y="3644265"/>
            <a:ext cx="332814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err="1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VirusTotal</a:t>
            </a:r>
            <a:r>
              <a:rPr lang="en-US" sz="2187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&amp; FIM Integration</a:t>
            </a:r>
            <a:endParaRPr lang="en-US" sz="2187"/>
          </a:p>
        </p:txBody>
      </p:sp>
      <p:sp>
        <p:nvSpPr>
          <p:cNvPr id="8" name="Text 5"/>
          <p:cNvSpPr/>
          <p:nvPr/>
        </p:nvSpPr>
        <p:spPr>
          <a:xfrm>
            <a:off x="5743932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Implementation of Wazuh's integration with </a:t>
            </a:r>
            <a:r>
              <a:rPr lang="en-US" sz="1750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VirusTotal</a:t>
            </a:r>
            <a:r>
              <a:rPr lang="en-US" sz="175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and FIM for enhanced threat detection.</a:t>
            </a:r>
            <a:endParaRPr lang="en-US" sz="1750"/>
          </a:p>
        </p:txBody>
      </p:sp>
      <p:sp>
        <p:nvSpPr>
          <p:cNvPr id="9" name="Text 6"/>
          <p:cNvSpPr/>
          <p:nvPr/>
        </p:nvSpPr>
        <p:spPr>
          <a:xfrm>
            <a:off x="9449872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Attack Simulations</a:t>
            </a:r>
            <a:endParaRPr lang="en-US" sz="2187"/>
          </a:p>
        </p:txBody>
      </p:sp>
      <p:sp>
        <p:nvSpPr>
          <p:cNvPr id="10" name="Text 7"/>
          <p:cNvSpPr/>
          <p:nvPr/>
        </p:nvSpPr>
        <p:spPr>
          <a:xfrm>
            <a:off x="9449872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Simulation of attack scenario based on the MITRE ATT&amp;CK framework to test Wazuh's response capabilities.</a:t>
            </a:r>
            <a:endParaRPr lang="en-US" sz="17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4" name="Text 1"/>
          <p:cNvSpPr/>
          <p:nvPr/>
        </p:nvSpPr>
        <p:spPr>
          <a:xfrm>
            <a:off x="2037993" y="254996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Key Findings</a:t>
            </a:r>
            <a:endParaRPr lang="en-US" sz="4374"/>
          </a:p>
        </p:txBody>
      </p:sp>
      <p:sp>
        <p:nvSpPr>
          <p:cNvPr id="5" name="Shape 2"/>
          <p:cNvSpPr/>
          <p:nvPr/>
        </p:nvSpPr>
        <p:spPr>
          <a:xfrm>
            <a:off x="2037993" y="3688675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1A1A21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6" name="Text 3"/>
          <p:cNvSpPr/>
          <p:nvPr/>
        </p:nvSpPr>
        <p:spPr>
          <a:xfrm>
            <a:off x="2260163" y="3910846"/>
            <a:ext cx="324969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Effectiveness of Wazuh</a:t>
            </a:r>
            <a:endParaRPr lang="en-US" sz="2187"/>
          </a:p>
        </p:txBody>
      </p:sp>
      <p:sp>
        <p:nvSpPr>
          <p:cNvPr id="7" name="Text 4"/>
          <p:cNvSpPr/>
          <p:nvPr/>
        </p:nvSpPr>
        <p:spPr>
          <a:xfrm>
            <a:off x="2260163" y="4391263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Wazuh effectively detected and responded to various simulated threats, maintaining system integrity and confidentiality.</a:t>
            </a:r>
            <a:endParaRPr lang="en-US" sz="1750"/>
          </a:p>
        </p:txBody>
      </p:sp>
      <p:sp>
        <p:nvSpPr>
          <p:cNvPr id="8" name="Shape 5"/>
          <p:cNvSpPr/>
          <p:nvPr/>
        </p:nvSpPr>
        <p:spPr>
          <a:xfrm>
            <a:off x="7426285" y="3688675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1A1A21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9" name="Text 6"/>
          <p:cNvSpPr/>
          <p:nvPr/>
        </p:nvSpPr>
        <p:spPr>
          <a:xfrm>
            <a:off x="7648456" y="3910846"/>
            <a:ext cx="412408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Capabilities as SIEM and XDR</a:t>
            </a:r>
            <a:endParaRPr lang="en-US" sz="2187"/>
          </a:p>
        </p:txBody>
      </p:sp>
      <p:sp>
        <p:nvSpPr>
          <p:cNvPr id="10" name="Text 7"/>
          <p:cNvSpPr/>
          <p:nvPr/>
        </p:nvSpPr>
        <p:spPr>
          <a:xfrm>
            <a:off x="7648456" y="4391263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Wazuh's robust real-time monitoring, incident detection, and management capabilities across the virtual environment.</a:t>
            </a:r>
            <a:endParaRPr lang="en-US" sz="17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  <p:txBody>
          <a:bodyPr/>
          <a:lstStyle/>
          <a:p>
            <a:endParaRPr lang="en-GB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>
              <a:alpha val="80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6" name="Text 2"/>
          <p:cNvSpPr/>
          <p:nvPr/>
        </p:nvSpPr>
        <p:spPr>
          <a:xfrm>
            <a:off x="2037993" y="187452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Conclusions</a:t>
            </a:r>
            <a:endParaRPr lang="en-US" sz="4374"/>
          </a:p>
        </p:txBody>
      </p:sp>
      <p:sp>
        <p:nvSpPr>
          <p:cNvPr id="7" name="Shape 3"/>
          <p:cNvSpPr/>
          <p:nvPr/>
        </p:nvSpPr>
        <p:spPr>
          <a:xfrm>
            <a:off x="7301389" y="2902148"/>
            <a:ext cx="27742" cy="3452932"/>
          </a:xfrm>
          <a:prstGeom prst="rect">
            <a:avLst/>
          </a:prstGeom>
          <a:solidFill>
            <a:srgbClr val="B380FF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8" name="Shape 4"/>
          <p:cNvSpPr/>
          <p:nvPr/>
        </p:nvSpPr>
        <p:spPr>
          <a:xfrm>
            <a:off x="6287631" y="3311783"/>
            <a:ext cx="777597" cy="27742"/>
          </a:xfrm>
          <a:prstGeom prst="rect">
            <a:avLst/>
          </a:prstGeom>
          <a:solidFill>
            <a:srgbClr val="B380FF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9" name="Shape 5"/>
          <p:cNvSpPr/>
          <p:nvPr/>
        </p:nvSpPr>
        <p:spPr>
          <a:xfrm>
            <a:off x="7065228" y="307574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0" name="Text 6"/>
          <p:cNvSpPr/>
          <p:nvPr/>
        </p:nvSpPr>
        <p:spPr>
          <a:xfrm>
            <a:off x="7244655" y="3117413"/>
            <a:ext cx="1409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1</a:t>
            </a:r>
            <a:endParaRPr lang="en-US" sz="2624"/>
          </a:p>
        </p:txBody>
      </p:sp>
      <p:sp>
        <p:nvSpPr>
          <p:cNvPr id="11" name="Text 7"/>
          <p:cNvSpPr/>
          <p:nvPr/>
        </p:nvSpPr>
        <p:spPr>
          <a:xfrm>
            <a:off x="3238262" y="3124319"/>
            <a:ext cx="285488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Research Outcomes</a:t>
            </a:r>
            <a:endParaRPr lang="en-US" sz="2187"/>
          </a:p>
        </p:txBody>
      </p:sp>
      <p:sp>
        <p:nvSpPr>
          <p:cNvPr id="12" name="Text 8"/>
          <p:cNvSpPr/>
          <p:nvPr/>
        </p:nvSpPr>
        <p:spPr>
          <a:xfrm>
            <a:off x="2037993" y="3604736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Wazuh proved to be an effective tool for enhancing cybersecurity, capable of handling complex threat detection and response scenarios.</a:t>
            </a:r>
            <a:endParaRPr lang="en-US" sz="1750"/>
          </a:p>
        </p:txBody>
      </p:sp>
      <p:sp>
        <p:nvSpPr>
          <p:cNvPr id="13" name="Shape 9"/>
          <p:cNvSpPr/>
          <p:nvPr/>
        </p:nvSpPr>
        <p:spPr>
          <a:xfrm>
            <a:off x="7565172" y="4422636"/>
            <a:ext cx="777597" cy="27742"/>
          </a:xfrm>
          <a:prstGeom prst="rect">
            <a:avLst/>
          </a:prstGeom>
          <a:solidFill>
            <a:srgbClr val="B380FF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4" name="Shape 10"/>
          <p:cNvSpPr/>
          <p:nvPr/>
        </p:nvSpPr>
        <p:spPr>
          <a:xfrm>
            <a:off x="7065228" y="418659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5" name="Text 11"/>
          <p:cNvSpPr/>
          <p:nvPr/>
        </p:nvSpPr>
        <p:spPr>
          <a:xfrm>
            <a:off x="7211318" y="4228267"/>
            <a:ext cx="20764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2</a:t>
            </a:r>
            <a:endParaRPr lang="en-US" sz="2624"/>
          </a:p>
        </p:txBody>
      </p:sp>
      <p:sp>
        <p:nvSpPr>
          <p:cNvPr id="16" name="Text 12"/>
          <p:cNvSpPr/>
          <p:nvPr/>
        </p:nvSpPr>
        <p:spPr>
          <a:xfrm>
            <a:off x="8537258" y="4235172"/>
            <a:ext cx="364986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Operational Effectiveness</a:t>
            </a:r>
            <a:endParaRPr lang="en-US" sz="2187"/>
          </a:p>
        </p:txBody>
      </p:sp>
      <p:sp>
        <p:nvSpPr>
          <p:cNvPr id="17" name="Text 13"/>
          <p:cNvSpPr/>
          <p:nvPr/>
        </p:nvSpPr>
        <p:spPr>
          <a:xfrm>
            <a:off x="8537258" y="4715589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Wazuh meets and potentially exceeds typical expectations for SIEM and XDR systems in on-premises settings.</a:t>
            </a:r>
            <a:endParaRPr lang="en-US" sz="17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  <p:txBody>
          <a:bodyPr/>
          <a:lstStyle/>
          <a:p>
            <a:endParaRPr lang="en-GB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476256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Recommendations and Future Research</a:t>
            </a:r>
            <a:endParaRPr lang="en-US" sz="4374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799" y="3198257"/>
            <a:ext cx="1110972" cy="17774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5935028" y="3420428"/>
            <a:ext cx="503229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Implementation Recommendations</a:t>
            </a:r>
            <a:endParaRPr lang="en-US" sz="2187"/>
          </a:p>
        </p:txBody>
      </p:sp>
      <p:sp>
        <p:nvSpPr>
          <p:cNvPr id="8" name="Text 3"/>
          <p:cNvSpPr/>
          <p:nvPr/>
        </p:nvSpPr>
        <p:spPr>
          <a:xfrm>
            <a:off x="5935028" y="3900845"/>
            <a:ext cx="793508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Broader deployment of Wazuh in similar environments with regular updates and configurations to handle evolving threats.</a:t>
            </a:r>
            <a:endParaRPr lang="en-US" sz="175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799" y="4975741"/>
            <a:ext cx="1110972" cy="17774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935028" y="5197912"/>
            <a:ext cx="382726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Future Research Directions</a:t>
            </a:r>
            <a:endParaRPr lang="en-US" sz="2187"/>
          </a:p>
        </p:txBody>
      </p:sp>
      <p:sp>
        <p:nvSpPr>
          <p:cNvPr id="11" name="Text 5"/>
          <p:cNvSpPr/>
          <p:nvPr/>
        </p:nvSpPr>
        <p:spPr>
          <a:xfrm>
            <a:off x="5935028" y="5678329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Further studies on the application of Wazuh in cloud and containerized environments to explore its adaptability and effectiveness.</a:t>
            </a:r>
            <a:endParaRPr lang="en-US" sz="17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4" name="Text 1"/>
          <p:cNvSpPr/>
          <p:nvPr/>
        </p:nvSpPr>
        <p:spPr>
          <a:xfrm>
            <a:off x="2037993" y="2390418"/>
            <a:ext cx="735782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Questions and Discussion</a:t>
            </a:r>
            <a:endParaRPr lang="en-US" sz="4374"/>
          </a:p>
        </p:txBody>
      </p:sp>
      <p:sp>
        <p:nvSpPr>
          <p:cNvPr id="5" name="Text 2"/>
          <p:cNvSpPr/>
          <p:nvPr/>
        </p:nvSpPr>
        <p:spPr>
          <a:xfrm>
            <a:off x="2393394" y="3529132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/>
            </a:pPr>
            <a:r>
              <a:rPr lang="en-US" sz="175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How effective was Wazuh in detecting and responding to the simulated attacks based on the MITRE ATT&amp;CK framework?</a:t>
            </a:r>
            <a:endParaRPr lang="en-US" sz="1750"/>
          </a:p>
        </p:txBody>
      </p:sp>
      <p:sp>
        <p:nvSpPr>
          <p:cNvPr id="6" name="Text 3"/>
          <p:cNvSpPr/>
          <p:nvPr/>
        </p:nvSpPr>
        <p:spPr>
          <a:xfrm>
            <a:off x="2393394" y="4328755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2"/>
            </a:pPr>
            <a:r>
              <a:rPr lang="en-US" sz="175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What were some of the key challenges or limitations encountered during the practical implementation of Wazuh in the virtual environment?</a:t>
            </a:r>
            <a:endParaRPr lang="en-US" sz="1750"/>
          </a:p>
        </p:txBody>
      </p:sp>
      <p:sp>
        <p:nvSpPr>
          <p:cNvPr id="7" name="Text 4"/>
          <p:cNvSpPr/>
          <p:nvPr/>
        </p:nvSpPr>
        <p:spPr>
          <a:xfrm>
            <a:off x="2393394" y="5128379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3"/>
            </a:pPr>
            <a:r>
              <a:rPr lang="en-US" sz="175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Can you provide more insights into the integration of Wazuh with VirusTotal and how it enhanced the overall threat detection capabilities?</a:t>
            </a:r>
            <a:endParaRPr lang="en-US" sz="17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Application>Microsoft Office PowerPoint</Application>
  <PresentationFormat>Custom</PresentationFormat>
  <Slides>9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revision>1</cp:revision>
  <dcterms:created xsi:type="dcterms:W3CDTF">2024-05-09T19:43:28Z</dcterms:created>
  <dcterms:modified xsi:type="dcterms:W3CDTF">2024-05-09T20:32:51Z</dcterms:modified>
</cp:coreProperties>
</file>