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60" r:id="rId5"/>
    <p:sldId id="258" r:id="rId6"/>
    <p:sldId id="266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vicon.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12415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HTML form is used to collect user input. The user input is most often sent to a server for processing.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HTML </a:t>
            </a:r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&lt;form&gt;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is used to create an HTML form for user input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DEBA-EBB6-2CB4-408A-DB079E70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62" y="3888263"/>
            <a:ext cx="5420277" cy="27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59" y="618518"/>
            <a:ext cx="9818051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are the different input types you can use in HTML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8EB7AB-00E9-2EFE-F298-980F4941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62" y="2811234"/>
            <a:ext cx="3905795" cy="3267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8BBF68-0223-F5B8-54E4-28464030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07" y="2811234"/>
            <a:ext cx="377242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C20-E51D-9F24-FA32-EA9E1A2F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2282"/>
          </a:xfrm>
        </p:spPr>
        <p:txBody>
          <a:bodyPr/>
          <a:lstStyle/>
          <a:p>
            <a:r>
              <a:rPr lang="en-US" dirty="0"/>
              <a:t>HTML Input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551E-458D-F26D-F374-5AE9C1A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326"/>
            <a:ext cx="9905999" cy="50161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Attribute</a:t>
            </a:r>
          </a:p>
          <a:p>
            <a:r>
              <a:rPr lang="en-US" dirty="0" err="1">
                <a:solidFill>
                  <a:srgbClr val="FFFF00"/>
                </a:solidFill>
              </a:rPr>
              <a:t>readonly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disabled</a:t>
            </a:r>
            <a:r>
              <a:rPr lang="en-US" dirty="0"/>
              <a:t> Attribute</a:t>
            </a:r>
          </a:p>
          <a:p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placeholder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required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autofocus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multiple</a:t>
            </a:r>
            <a:r>
              <a:rPr lang="en-US" dirty="0"/>
              <a:t> Attribute</a:t>
            </a:r>
          </a:p>
          <a:p>
            <a:r>
              <a:rPr lang="en-US" dirty="0">
                <a:solidFill>
                  <a:srgbClr val="FFFF00"/>
                </a:solidFill>
              </a:rPr>
              <a:t>min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max</a:t>
            </a:r>
            <a:r>
              <a:rPr lang="en-US" dirty="0"/>
              <a:t> Attributes</a:t>
            </a:r>
          </a:p>
          <a:p>
            <a:r>
              <a:rPr lang="en-US" dirty="0">
                <a:solidFill>
                  <a:srgbClr val="FFFF00"/>
                </a:solidFill>
              </a:rPr>
              <a:t>step</a:t>
            </a:r>
            <a:r>
              <a:rPr lang="en-US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37447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F8AC-A0F4-FF89-E358-16335D91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4913-6FE3-6EAA-E535-E261B6D4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Action Attribute</a:t>
            </a:r>
          </a:p>
          <a:p>
            <a:pPr marL="0" indent="0">
              <a:buNone/>
            </a:pPr>
            <a:r>
              <a:rPr lang="en-US" sz="2000" dirty="0"/>
              <a:t>The action attribute defines the action to be performed when the form is submitted.</a:t>
            </a:r>
          </a:p>
          <a:p>
            <a:pPr marL="0" indent="0">
              <a:buNone/>
            </a:pPr>
            <a:r>
              <a:rPr lang="en-US" sz="3200" dirty="0"/>
              <a:t>The Method Attribute</a:t>
            </a:r>
          </a:p>
          <a:p>
            <a:pPr marL="0" indent="0">
              <a:buNone/>
            </a:pPr>
            <a:r>
              <a:rPr lang="en-US" sz="2000" dirty="0"/>
              <a:t>The method attribute specifies the HTTP method to be used when submitting the form data.</a:t>
            </a:r>
          </a:p>
          <a:p>
            <a:pPr marL="0" indent="0">
              <a:buNone/>
            </a:pPr>
            <a:r>
              <a:rPr lang="en-US" sz="2000" dirty="0"/>
              <a:t>The form-data can be sent as URL variables (with method="</a:t>
            </a:r>
            <a:r>
              <a:rPr lang="en-US" sz="2000" dirty="0">
                <a:solidFill>
                  <a:srgbClr val="FFFF00"/>
                </a:solidFill>
              </a:rPr>
              <a:t>get</a:t>
            </a:r>
            <a:r>
              <a:rPr lang="en-US" sz="2000" dirty="0"/>
              <a:t>") or as HTTP </a:t>
            </a:r>
            <a:r>
              <a:rPr lang="en-US" sz="2000" dirty="0">
                <a:solidFill>
                  <a:srgbClr val="FFFF00"/>
                </a:solidFill>
              </a:rPr>
              <a:t>post</a:t>
            </a:r>
            <a:r>
              <a:rPr lang="en-US" sz="2000" dirty="0"/>
              <a:t> transaction (with method="post").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394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7CB5-5958-690D-54DE-FA88B3DC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232"/>
          </a:xfrm>
        </p:spPr>
        <p:txBody>
          <a:bodyPr/>
          <a:lstStyle/>
          <a:p>
            <a:r>
              <a:rPr lang="en-US" dirty="0"/>
              <a:t>HTML Layout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6F3F-90EC-A317-0637-63BCE98A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8750"/>
            <a:ext cx="9905999" cy="4953000"/>
          </a:xfrm>
        </p:spPr>
        <p:txBody>
          <a:bodyPr>
            <a:normAutofit/>
          </a:bodyPr>
          <a:lstStyle/>
          <a:p>
            <a:r>
              <a:rPr lang="en-US" sz="2000" dirty="0"/>
              <a:t>&lt;header&gt; - Defines a header for a document or a section</a:t>
            </a:r>
          </a:p>
          <a:p>
            <a:r>
              <a:rPr lang="en-US" sz="2000" dirty="0"/>
              <a:t>&lt;nav&gt; - Defines a set of navigation links</a:t>
            </a:r>
          </a:p>
          <a:p>
            <a:r>
              <a:rPr lang="en-US" sz="2000" dirty="0"/>
              <a:t>&lt;section&gt; - Defines a section in a document</a:t>
            </a:r>
          </a:p>
          <a:p>
            <a:r>
              <a:rPr lang="en-US" sz="2000" dirty="0"/>
              <a:t>&lt;article&gt; - Defines an independent, self-contained content</a:t>
            </a:r>
          </a:p>
          <a:p>
            <a:r>
              <a:rPr lang="en-US" sz="2000" dirty="0"/>
              <a:t>&lt;aside&gt; - Defines content aside from the content (like a sidebar)</a:t>
            </a:r>
          </a:p>
          <a:p>
            <a:r>
              <a:rPr lang="en-US" sz="2000" dirty="0"/>
              <a:t>&lt;footer&gt; - Defines a footer for a document or a section</a:t>
            </a:r>
          </a:p>
          <a:p>
            <a:r>
              <a:rPr lang="en-US" sz="2000" dirty="0"/>
              <a:t>&lt;div&gt; - Division tag. The div tag is used in HTML to make divisions </a:t>
            </a:r>
          </a:p>
          <a:p>
            <a:pPr marL="0" indent="0">
              <a:buNone/>
            </a:pPr>
            <a:r>
              <a:rPr lang="en-US" sz="2000" dirty="0"/>
              <a:t>of content in the web page like (text, images, header, footer, navigation bar,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1BD5-CAE3-A336-7316-DB1925E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28" y="699784"/>
            <a:ext cx="33627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5BD-F85C-0DD1-9339-8A36BB8C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5457"/>
          </a:xfrm>
        </p:spPr>
        <p:txBody>
          <a:bodyPr/>
          <a:lstStyle/>
          <a:p>
            <a:r>
              <a:rPr lang="en-US" dirty="0"/>
              <a:t>Using Emojis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A1F0-FC03-49CD-606D-835E2CB9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3975"/>
            <a:ext cx="9905999" cy="4467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Emojis are characters from the UTF-8 character set: 😄 😍 😜</a:t>
            </a:r>
          </a:p>
          <a:p>
            <a:pPr marL="0" indent="0">
              <a:buNone/>
            </a:pPr>
            <a:r>
              <a:rPr lang="en-US" dirty="0"/>
              <a:t>What are Emojis?</a:t>
            </a:r>
          </a:p>
          <a:p>
            <a:pPr marL="0" indent="0">
              <a:buNone/>
            </a:pPr>
            <a:r>
              <a:rPr lang="en-US" dirty="0"/>
              <a:t>Emojis look like images, or icons, but they are not.</a:t>
            </a:r>
          </a:p>
          <a:p>
            <a:pPr marL="0" indent="0">
              <a:buNone/>
            </a:pPr>
            <a:r>
              <a:rPr lang="en-US" dirty="0"/>
              <a:t>They are letters (characters) from the UTF-8 (Unicode) character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F9ECC-D2CE-CE92-6030-EFEC5B91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890" y="1847850"/>
            <a:ext cx="3350585" cy="4320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FE9B2-5383-1F7D-8D51-8C3C42D3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03" y="3926140"/>
            <a:ext cx="6361697" cy="20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C4C1-28CB-3E62-C55F-643B60F3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EF9-DEB7-EFD1-7C24-A4D20C25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32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favicon is a small image displayed next to the page title in the browser tab.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Add a Favicon in HTML</a:t>
            </a:r>
          </a:p>
          <a:p>
            <a:pPr marL="0" indent="0">
              <a:buNone/>
            </a:pPr>
            <a:r>
              <a:rPr lang="en-US" dirty="0"/>
              <a:t>You can use any image you like as your favicon. You can also create your own favicon on sites like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https://www.favicon.cc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="icon" type="image/x-icon" </a:t>
            </a:r>
            <a:r>
              <a:rPr lang="en-US" dirty="0" err="1"/>
              <a:t>href</a:t>
            </a:r>
            <a:r>
              <a:rPr lang="en-US" dirty="0"/>
              <a:t>="/images/favicon.ico"&gt;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3405</TotalTime>
  <Words>378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</vt:lpstr>
      <vt:lpstr>HTML Forms</vt:lpstr>
      <vt:lpstr>HTML Input Types</vt:lpstr>
      <vt:lpstr>HTML Input Attributes</vt:lpstr>
      <vt:lpstr>HTML Form Attributes</vt:lpstr>
      <vt:lpstr>HTML Layout Elements</vt:lpstr>
      <vt:lpstr>Using Emojis in HTML</vt:lpstr>
      <vt:lpstr>HTML Favicon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44</cp:revision>
  <dcterms:created xsi:type="dcterms:W3CDTF">2024-04-22T13:12:26Z</dcterms:created>
  <dcterms:modified xsi:type="dcterms:W3CDTF">2024-04-29T15:18:22Z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