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4"/>
  </p:sldMasterIdLst>
  <p:notesMasterIdLst>
    <p:notesMasterId r:id="rId58"/>
  </p:notesMasterIdLst>
  <p:sldIdLst>
    <p:sldId id="278" r:id="rId5"/>
    <p:sldId id="279" r:id="rId6"/>
    <p:sldId id="280" r:id="rId7"/>
    <p:sldId id="281" r:id="rId8"/>
    <p:sldId id="282" r:id="rId9"/>
    <p:sldId id="283" r:id="rId10"/>
    <p:sldId id="284" r:id="rId11"/>
    <p:sldId id="285" r:id="rId12"/>
    <p:sldId id="288" r:id="rId13"/>
    <p:sldId id="290" r:id="rId14"/>
    <p:sldId id="291" r:id="rId15"/>
    <p:sldId id="292" r:id="rId16"/>
    <p:sldId id="293" r:id="rId17"/>
    <p:sldId id="300" r:id="rId18"/>
    <p:sldId id="301" r:id="rId19"/>
    <p:sldId id="302" r:id="rId20"/>
    <p:sldId id="303" r:id="rId21"/>
    <p:sldId id="304" r:id="rId22"/>
    <p:sldId id="305" r:id="rId23"/>
    <p:sldId id="306" r:id="rId24"/>
    <p:sldId id="313" r:id="rId25"/>
    <p:sldId id="308" r:id="rId26"/>
    <p:sldId id="309" r:id="rId27"/>
    <p:sldId id="310" r:id="rId28"/>
    <p:sldId id="311" r:id="rId29"/>
    <p:sldId id="312" r:id="rId30"/>
    <p:sldId id="314" r:id="rId31"/>
    <p:sldId id="315" r:id="rId32"/>
    <p:sldId id="316" r:id="rId33"/>
    <p:sldId id="317" r:id="rId34"/>
    <p:sldId id="318" r:id="rId35"/>
    <p:sldId id="319" r:id="rId36"/>
    <p:sldId id="320" r:id="rId37"/>
    <p:sldId id="321"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50" r:id="rId55"/>
    <p:sldId id="351" r:id="rId56"/>
    <p:sldId id="352"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466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73280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41970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327701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5514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3ED0CC-082F-4160-86E5-0D6041F12778}" type="datetime1">
              <a:rPr lang="en-US" smtClean="0"/>
              <a:t>11/25/2021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59495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3ED0CC-082F-4160-86E5-0D6041F12778}" type="datetime1">
              <a:rPr lang="en-US" smtClean="0"/>
              <a:t>11/25/2021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07808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908103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275912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C55A3C-5767-4844-A0A3-83778C2E5409}"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92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7709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877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812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43DE9B-B678-4EFB-BB7D-A4370204A0B0}" type="datetime1">
              <a:rPr lang="en-US" smtClean="0"/>
              <a:t>11/25/2021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7274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8812DA-F765-4142-A6A3-A8ED7235E082}" type="datetime1">
              <a:rPr lang="en-US" smtClean="0"/>
              <a:t>11/25/2021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601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0277FD-7DE6-41D4-930D-AC99F5AFE54E}" type="datetime1">
              <a:rPr lang="en-US" smtClean="0"/>
              <a:t>11/25/2021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832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006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3ED0CC-082F-4160-86E5-0D6041F12778}" type="datetime1">
              <a:rPr lang="en-US" smtClean="0"/>
              <a:t>11/25/2021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37503843"/>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375648" y="1673524"/>
            <a:ext cx="8499388" cy="1661347"/>
          </a:xfrm>
        </p:spPr>
        <p:txBody>
          <a:bodyPr>
            <a:normAutofit/>
          </a:bodyPr>
          <a:lstStyle/>
          <a:p>
            <a:pPr algn="l"/>
            <a:r>
              <a:rPr lang="en-US" sz="4000" b="1" u="sng" dirty="0">
                <a:solidFill>
                  <a:schemeClr val="tx1">
                    <a:lumMod val="50000"/>
                  </a:schemeClr>
                </a:solidFill>
                <a:latin typeface="Bahnschrift SemiBold Condensed" panose="020B0502040204020203" pitchFamily="34" charset="0"/>
              </a:rPr>
              <a:t>Micro Credit Defaulter Prediction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050306" y="5468471"/>
            <a:ext cx="3739131" cy="1213112"/>
          </a:xfrm>
        </p:spPr>
        <p:txBody>
          <a:bodyPr>
            <a:normAutofit/>
          </a:bodyPr>
          <a:lstStyle/>
          <a:p>
            <a:pPr>
              <a:lnSpc>
                <a:spcPct val="107000"/>
              </a:lnSpc>
              <a:spcAft>
                <a:spcPts val="800"/>
              </a:spcAft>
            </a:pPr>
            <a:r>
              <a:rPr lang="en-IN" sz="1800" dirty="0">
                <a:solidFill>
                  <a:schemeClr val="tx1">
                    <a:lumMod val="50000"/>
                  </a:schemeClr>
                </a:solidFill>
                <a:effectLst/>
                <a:latin typeface="Bahnschrift SemiCondensed" panose="020B0502040204020203" pitchFamily="34" charset="0"/>
                <a:ea typeface="Calibri" panose="020F0502020204030204" pitchFamily="34" charset="0"/>
                <a:cs typeface="Times New Roman" panose="02020603050405020304" pitchFamily="18" charset="0"/>
              </a:rPr>
              <a:t>by:</a:t>
            </a:r>
            <a:r>
              <a:rPr lang="en-IN" sz="1800" dirty="0">
                <a:solidFill>
                  <a:schemeClr val="tx1">
                    <a:lumMod val="50000"/>
                  </a:schemeClr>
                </a:solidFill>
                <a:latin typeface="Bahnschrift SemiCondensed" panose="020B0502040204020203"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solidFill>
                  <a:schemeClr val="tx1">
                    <a:lumMod val="50000"/>
                  </a:schemeClr>
                </a:solidFill>
                <a:effectLst/>
                <a:latin typeface="Bahnschrift SemiCondensed" panose="020B0502040204020203" pitchFamily="34" charset="0"/>
                <a:ea typeface="Calibri" panose="020F0502020204030204" pitchFamily="34" charset="0"/>
                <a:cs typeface="Times New Roman" panose="02020603050405020304" pitchFamily="18" charset="0"/>
              </a:rPr>
              <a:t>	Md Hafizur Rahman</a:t>
            </a:r>
          </a:p>
        </p:txBody>
      </p:sp>
      <p:pic>
        <p:nvPicPr>
          <p:cNvPr id="6" name="Picture 5">
            <a:extLst>
              <a:ext uri="{FF2B5EF4-FFF2-40B4-BE49-F238E27FC236}">
                <a16:creationId xmlns:a16="http://schemas.microsoft.com/office/drawing/2014/main" id="{B0758D26-B596-430D-B227-C4BFC086BB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6254" y="229128"/>
            <a:ext cx="3271973" cy="2382711"/>
          </a:xfrm>
          <a:prstGeom prst="rect">
            <a:avLst/>
          </a:prstGeom>
          <a:noFill/>
          <a:ln>
            <a:noFill/>
          </a:ln>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F3C87-CD08-4323-B6C3-9A9037C2B91E}"/>
              </a:ext>
            </a:extLst>
          </p:cNvPr>
          <p:cNvSpPr>
            <a:spLocks noGrp="1"/>
          </p:cNvSpPr>
          <p:nvPr>
            <p:ph idx="1"/>
          </p:nvPr>
        </p:nvSpPr>
        <p:spPr/>
        <p:txBody>
          <a:bodyPr>
            <a:normAutofit fontScale="92500" lnSpcReduction="20000"/>
          </a:bodyPr>
          <a:lstStyle/>
          <a:p>
            <a:r>
              <a:rPr lang="en-US" sz="1600" dirty="0">
                <a:solidFill>
                  <a:schemeClr val="tx1"/>
                </a:solidFill>
                <a:latin typeface="Arial" panose="020B0604020202020204" pitchFamily="34" charset="0"/>
                <a:cs typeface="Arial" panose="020B0604020202020204" pitchFamily="34" charset="0"/>
              </a:rPr>
              <a:t>cnt_ma_rech30: Number of times main account got recharged in last 30 days</a:t>
            </a:r>
          </a:p>
          <a:p>
            <a:r>
              <a:rPr lang="en-US" sz="1600" dirty="0">
                <a:solidFill>
                  <a:schemeClr val="tx1"/>
                </a:solidFill>
                <a:latin typeface="Arial" panose="020B0604020202020204" pitchFamily="34" charset="0"/>
                <a:cs typeface="Arial" panose="020B0604020202020204" pitchFamily="34" charset="0"/>
              </a:rPr>
              <a:t>fr_ma_rech30: Frequency of main account recharged in last 30 days</a:t>
            </a:r>
          </a:p>
          <a:p>
            <a:r>
              <a:rPr lang="en-US" sz="1600" dirty="0">
                <a:solidFill>
                  <a:schemeClr val="tx1"/>
                </a:solidFill>
                <a:latin typeface="Arial" panose="020B0604020202020204" pitchFamily="34" charset="0"/>
                <a:cs typeface="Arial" panose="020B0604020202020204" pitchFamily="34" charset="0"/>
              </a:rPr>
              <a:t>sumamnt_ma_rech30: Total amount of recharge in main account over last 30 days (in Indonesian Rupiah)</a:t>
            </a:r>
          </a:p>
          <a:p>
            <a:r>
              <a:rPr lang="en-US" sz="1600" dirty="0">
                <a:solidFill>
                  <a:schemeClr val="tx1"/>
                </a:solidFill>
                <a:latin typeface="Arial" panose="020B0604020202020204" pitchFamily="34" charset="0"/>
                <a:cs typeface="Arial" panose="020B0604020202020204" pitchFamily="34" charset="0"/>
              </a:rPr>
              <a:t>medianamnt_ma_rech30: Median of amount of recharges done in main account over last 30 days at user level (in Indonesian Rupiah)</a:t>
            </a:r>
          </a:p>
          <a:p>
            <a:r>
              <a:rPr lang="en-US" sz="1600" dirty="0">
                <a:solidFill>
                  <a:schemeClr val="tx1"/>
                </a:solidFill>
                <a:latin typeface="Arial" panose="020B0604020202020204" pitchFamily="34" charset="0"/>
                <a:cs typeface="Arial" panose="020B0604020202020204" pitchFamily="34" charset="0"/>
              </a:rPr>
              <a:t>medianmarechprebal30: Median of main account balance just before recharge in last 30 days at user level (in Indonesian Rupiah)</a:t>
            </a:r>
          </a:p>
          <a:p>
            <a:pPr marL="285750" indent="-285750">
              <a:lnSpc>
                <a:spcPct val="107000"/>
              </a:lnSpc>
              <a:spcBef>
                <a:spcPts val="1200"/>
              </a:spcBef>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cnt_ma_rech90: Number of times main account got recharged in last 90 days</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fr_ma_rech90: Frequency of main account recharged in last 90 days Unsure of given definition</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sumamnt_ma_rech90: Total amount of recharge in main account over last 90 days (in </a:t>
            </a:r>
            <a:r>
              <a:rPr lang="en-IN" sz="16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Indonasian</a:t>
            </a: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Rupiah)</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spcAft>
                <a:spcPts val="800"/>
              </a:spcAft>
            </a:pP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medianamnt_ma_rech90: Median of amount of recharges done in main account over last 90 days at user level (in </a:t>
            </a:r>
            <a:r>
              <a:rPr lang="en-IN" sz="16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Indonasian</a:t>
            </a:r>
            <a:r>
              <a:rPr lang="en-IN"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Rupiah)</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spTree>
    <p:extLst>
      <p:ext uri="{BB962C8B-B14F-4D97-AF65-F5344CB8AC3E}">
        <p14:creationId xmlns:p14="http://schemas.microsoft.com/office/powerpoint/2010/main" val="407633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739B01-A221-4BE1-B9A3-0E856C9DED0D}"/>
              </a:ext>
            </a:extLst>
          </p:cNvPr>
          <p:cNvSpPr>
            <a:spLocks noGrp="1"/>
          </p:cNvSpPr>
          <p:nvPr>
            <p:ph idx="1"/>
          </p:nvPr>
        </p:nvSpPr>
        <p:spPr/>
        <p:txBody>
          <a:bodyPr>
            <a:noAutofit/>
          </a:bodyPr>
          <a:lstStyle/>
          <a:p>
            <a:r>
              <a:rPr lang="en-US" sz="1400" dirty="0">
                <a:solidFill>
                  <a:schemeClr val="tx1"/>
                </a:solidFill>
                <a:latin typeface="Arial" panose="020B0604020202020204" pitchFamily="34" charset="0"/>
                <a:cs typeface="Arial" panose="020B0604020202020204" pitchFamily="34" charset="0"/>
              </a:rPr>
              <a:t>medianmarechprebal90: Median of main account balance just before recharge in last 90 days at user level (in </a:t>
            </a:r>
            <a:r>
              <a:rPr lang="en-US" sz="1400" dirty="0" err="1">
                <a:solidFill>
                  <a:schemeClr val="tx1"/>
                </a:solidFill>
                <a:latin typeface="Arial" panose="020B0604020202020204" pitchFamily="34" charset="0"/>
                <a:cs typeface="Arial" panose="020B0604020202020204" pitchFamily="34" charset="0"/>
              </a:rPr>
              <a:t>Indonasian</a:t>
            </a:r>
            <a:r>
              <a:rPr lang="en-US" sz="1400" dirty="0">
                <a:solidFill>
                  <a:schemeClr val="tx1"/>
                </a:solidFill>
                <a:latin typeface="Arial" panose="020B0604020202020204" pitchFamily="34" charset="0"/>
                <a:cs typeface="Arial" panose="020B0604020202020204" pitchFamily="34" charset="0"/>
              </a:rPr>
              <a:t> Rupiah)</a:t>
            </a:r>
          </a:p>
          <a:p>
            <a:r>
              <a:rPr lang="en-US" sz="1400" dirty="0">
                <a:solidFill>
                  <a:schemeClr val="tx1"/>
                </a:solidFill>
                <a:latin typeface="Arial" panose="020B0604020202020204" pitchFamily="34" charset="0"/>
                <a:cs typeface="Arial" panose="020B0604020202020204" pitchFamily="34" charset="0"/>
              </a:rPr>
              <a:t>cnt_da_rech30: Number of times data account got recharged in last 30 days</a:t>
            </a:r>
          </a:p>
          <a:p>
            <a:r>
              <a:rPr lang="en-US" sz="1400" dirty="0">
                <a:solidFill>
                  <a:schemeClr val="tx1"/>
                </a:solidFill>
                <a:latin typeface="Arial" panose="020B0604020202020204" pitchFamily="34" charset="0"/>
                <a:cs typeface="Arial" panose="020B0604020202020204" pitchFamily="34" charset="0"/>
              </a:rPr>
              <a:t>fr_da_rech30: Frequency of data account recharged in last 30 days</a:t>
            </a:r>
          </a:p>
          <a:p>
            <a:r>
              <a:rPr lang="en-US" sz="1400" dirty="0">
                <a:solidFill>
                  <a:schemeClr val="tx1"/>
                </a:solidFill>
                <a:latin typeface="Arial" panose="020B0604020202020204" pitchFamily="34" charset="0"/>
                <a:cs typeface="Arial" panose="020B0604020202020204" pitchFamily="34" charset="0"/>
              </a:rPr>
              <a:t>cnt_da_rech90: Number of times data account got recharged in last 90 days</a:t>
            </a:r>
          </a:p>
          <a:p>
            <a:r>
              <a:rPr lang="en-US" sz="1400" dirty="0">
                <a:solidFill>
                  <a:schemeClr val="tx1"/>
                </a:solidFill>
                <a:latin typeface="Arial" panose="020B0604020202020204" pitchFamily="34" charset="0"/>
                <a:cs typeface="Arial" panose="020B0604020202020204" pitchFamily="34" charset="0"/>
              </a:rPr>
              <a:t>fr_da_rech90: Frequency of data account recharged in last 90 days</a:t>
            </a:r>
          </a:p>
          <a:p>
            <a:pPr marL="285750" indent="-285750">
              <a:lnSpc>
                <a:spcPct val="107000"/>
              </a:lnSpc>
              <a:spcBef>
                <a:spcPts val="1200"/>
              </a:spcBef>
            </a:pPr>
            <a:r>
              <a:rPr lang="en-IN"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cnt_loans30: Number of loans taken by user in last 30 days</a:t>
            </a:r>
            <a:endPar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pPr>
            <a:r>
              <a:rPr lang="en-IN"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amnt_loans30: Total amount of loans taken by user in last 30 days</a:t>
            </a:r>
            <a:endPar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Bef>
                <a:spcPts val="1200"/>
              </a:spcBef>
            </a:pPr>
            <a:r>
              <a:rPr lang="en-IN"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maxamnt_loans30: Maximum amount of loan taken by the user in last 30 days There are only two options: 5 &amp; 10 Rs., for which the user needs to pay back 6 &amp; 12 Rs. respectively</a:t>
            </a:r>
            <a:endPar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US" sz="1400" dirty="0">
              <a:solidFill>
                <a:schemeClr val="tx1"/>
              </a:solidFill>
              <a:latin typeface="Arial" panose="020B0604020202020204" pitchFamily="34" charset="0"/>
              <a:cs typeface="Arial" panose="020B0604020202020204" pitchFamily="34" charset="0"/>
            </a:endParaRPr>
          </a:p>
          <a:p>
            <a:endParaRPr lang="en-IN"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97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5C08F-522F-4AFE-99D7-8A684D2F43D7}"/>
              </a:ext>
            </a:extLst>
          </p:cNvPr>
          <p:cNvSpPr>
            <a:spLocks noGrp="1"/>
          </p:cNvSpPr>
          <p:nvPr>
            <p:ph idx="1"/>
          </p:nvPr>
        </p:nvSpPr>
        <p:spPr/>
        <p:txBody>
          <a:bodyPr>
            <a:normAutofit/>
          </a:bodyPr>
          <a:lstStyle/>
          <a:p>
            <a:r>
              <a:rPr lang="en-US" sz="1400" dirty="0">
                <a:latin typeface="Arial" panose="020B0604020202020204" pitchFamily="34" charset="0"/>
                <a:cs typeface="Arial" panose="020B0604020202020204" pitchFamily="34" charset="0"/>
              </a:rPr>
              <a:t>medianamnt_loans30: Median of amounts of loan taken by the user in last 30 days</a:t>
            </a:r>
          </a:p>
          <a:p>
            <a:r>
              <a:rPr lang="en-US" sz="1400" dirty="0">
                <a:latin typeface="Arial" panose="020B0604020202020204" pitchFamily="34" charset="0"/>
                <a:cs typeface="Arial" panose="020B0604020202020204" pitchFamily="34" charset="0"/>
              </a:rPr>
              <a:t>cnt_loans90: Number of loans taken by user in last 90 days</a:t>
            </a:r>
          </a:p>
          <a:p>
            <a:r>
              <a:rPr lang="en-US" sz="1400" dirty="0">
                <a:latin typeface="Arial" panose="020B0604020202020204" pitchFamily="34" charset="0"/>
                <a:cs typeface="Arial" panose="020B0604020202020204" pitchFamily="34" charset="0"/>
              </a:rPr>
              <a:t>amnt_loans90: Total amount of loans taken by user in last 90 days</a:t>
            </a:r>
          </a:p>
          <a:p>
            <a:r>
              <a:rPr lang="en-US" sz="1400" dirty="0">
                <a:latin typeface="Arial" panose="020B0604020202020204" pitchFamily="34" charset="0"/>
                <a:cs typeface="Arial" panose="020B0604020202020204" pitchFamily="34" charset="0"/>
              </a:rPr>
              <a:t>maxamnt_loans90: maximum amount of loan taken by the user in last 90 days</a:t>
            </a:r>
          </a:p>
          <a:p>
            <a:r>
              <a:rPr lang="en-US" sz="1400" dirty="0">
                <a:latin typeface="Arial" panose="020B0604020202020204" pitchFamily="34" charset="0"/>
                <a:cs typeface="Arial" panose="020B0604020202020204" pitchFamily="34" charset="0"/>
              </a:rPr>
              <a:t>medianamnt_loans90: Median of amounts of loan taken by the user in last 90 days</a:t>
            </a:r>
          </a:p>
          <a:p>
            <a:r>
              <a:rPr lang="en-US" sz="1400" dirty="0">
                <a:latin typeface="Arial" panose="020B0604020202020204" pitchFamily="34" charset="0"/>
                <a:cs typeface="Arial" panose="020B0604020202020204" pitchFamily="34" charset="0"/>
              </a:rPr>
              <a:t>payback30: Average payback time in days over last 30 days</a:t>
            </a:r>
          </a:p>
          <a:p>
            <a:r>
              <a:rPr lang="en-US" sz="1400" dirty="0">
                <a:latin typeface="Arial" panose="020B0604020202020204" pitchFamily="34" charset="0"/>
                <a:cs typeface="Arial" panose="020B0604020202020204" pitchFamily="34" charset="0"/>
              </a:rPr>
              <a:t>payback90: Average payback time in days over last 90 days</a:t>
            </a:r>
          </a:p>
          <a:p>
            <a:r>
              <a:rPr lang="en-US" sz="1400" dirty="0" err="1">
                <a:latin typeface="Arial" panose="020B0604020202020204" pitchFamily="34" charset="0"/>
                <a:cs typeface="Arial" panose="020B0604020202020204" pitchFamily="34" charset="0"/>
              </a:rPr>
              <a:t>pcircle</a:t>
            </a:r>
            <a:r>
              <a:rPr lang="en-US" sz="1400" dirty="0">
                <a:latin typeface="Arial" panose="020B0604020202020204" pitchFamily="34" charset="0"/>
                <a:cs typeface="Arial" panose="020B0604020202020204" pitchFamily="34" charset="0"/>
              </a:rPr>
              <a:t>: telecom circle</a:t>
            </a:r>
          </a:p>
          <a:p>
            <a:r>
              <a:rPr lang="en-US" sz="1400" dirty="0" err="1">
                <a:latin typeface="Arial" panose="020B0604020202020204" pitchFamily="34" charset="0"/>
                <a:cs typeface="Arial" panose="020B0604020202020204" pitchFamily="34" charset="0"/>
              </a:rPr>
              <a:t>pdate</a:t>
            </a:r>
            <a:r>
              <a:rPr lang="en-US" sz="1400" dirty="0">
                <a:latin typeface="Arial" panose="020B0604020202020204" pitchFamily="34" charset="0"/>
                <a:cs typeface="Arial" panose="020B0604020202020204" pitchFamily="34" charset="0"/>
              </a:rPr>
              <a:t> date:</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2315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9A852-D8CE-4CCF-8AFE-95B5D199B673}"/>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Target Column:</a:t>
            </a:r>
          </a:p>
          <a:p>
            <a:pPr lvl="1"/>
            <a:r>
              <a:rPr lang="en-US" sz="1400" dirty="0">
                <a:latin typeface="Arial" panose="020B0604020202020204" pitchFamily="34" charset="0"/>
                <a:cs typeface="Arial" panose="020B0604020202020204" pitchFamily="34" charset="0"/>
              </a:rPr>
              <a:t>label: Flag indicating whether the user paid back the credit amount within 5 days of issuing the loan {1:success, 0:failure}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3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ABBB-452F-4D6A-B7EC-D607B5D39ECD}"/>
              </a:ext>
            </a:extLst>
          </p:cNvPr>
          <p:cNvSpPr>
            <a:spLocks noGrp="1"/>
          </p:cNvSpPr>
          <p:nvPr>
            <p:ph type="title"/>
          </p:nvPr>
        </p:nvSpPr>
        <p:spPr/>
        <p:txBody>
          <a:bodyPr>
            <a:normAutofit/>
          </a:bodyPr>
          <a:lstStyle/>
          <a:p>
            <a:r>
              <a:rPr lang="en-US" dirty="0"/>
              <a:t>Assumptions related to the problem under consideration</a:t>
            </a:r>
            <a:endParaRPr lang="en-IN" dirty="0"/>
          </a:p>
        </p:txBody>
      </p:sp>
      <p:pic>
        <p:nvPicPr>
          <p:cNvPr id="4" name="Picture 3">
            <a:extLst>
              <a:ext uri="{FF2B5EF4-FFF2-40B4-BE49-F238E27FC236}">
                <a16:creationId xmlns:a16="http://schemas.microsoft.com/office/drawing/2014/main" id="{6E3BBE0D-5E8C-4F37-85E8-0DC5B985A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637" y="1866900"/>
            <a:ext cx="3862705" cy="4217035"/>
          </a:xfrm>
          <a:prstGeom prst="rect">
            <a:avLst/>
          </a:prstGeom>
        </p:spPr>
      </p:pic>
    </p:spTree>
    <p:extLst>
      <p:ext uri="{BB962C8B-B14F-4D97-AF65-F5344CB8AC3E}">
        <p14:creationId xmlns:p14="http://schemas.microsoft.com/office/powerpoint/2010/main" val="96212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F174-332B-4BB3-A37D-C7C9542FFB89}"/>
              </a:ext>
            </a:extLst>
          </p:cNvPr>
          <p:cNvSpPr>
            <a:spLocks noGrp="1"/>
          </p:cNvSpPr>
          <p:nvPr>
            <p:ph type="title"/>
          </p:nvPr>
        </p:nvSpPr>
        <p:spPr/>
        <p:txBody>
          <a:bodyPr>
            <a:normAutofit/>
          </a:bodyPr>
          <a:lstStyle/>
          <a:p>
            <a:r>
              <a:rPr lang="en-US" dirty="0"/>
              <a:t>Assumptions related to the problem under consideration</a:t>
            </a:r>
            <a:endParaRPr lang="en-IN" dirty="0"/>
          </a:p>
        </p:txBody>
      </p:sp>
      <p:sp>
        <p:nvSpPr>
          <p:cNvPr id="3" name="Content Placeholder 2">
            <a:extLst>
              <a:ext uri="{FF2B5EF4-FFF2-40B4-BE49-F238E27FC236}">
                <a16:creationId xmlns:a16="http://schemas.microsoft.com/office/drawing/2014/main" id="{C2198532-F872-47CD-8A98-98D81F79C5C2}"/>
              </a:ext>
            </a:extLst>
          </p:cNvPr>
          <p:cNvSpPr>
            <a:spLocks noGrp="1"/>
          </p:cNvSpPr>
          <p:nvPr>
            <p:ph idx="1"/>
          </p:nvPr>
        </p:nvSpPr>
        <p:spPr/>
        <p:txBody>
          <a:bodyPr/>
          <a:lstStyle/>
          <a:p>
            <a:r>
              <a:rPr lang="en-US" sz="1400" dirty="0">
                <a:latin typeface="Arial" panose="020B0604020202020204" pitchFamily="34" charset="0"/>
                <a:cs typeface="Arial" panose="020B0604020202020204" pitchFamily="34" charset="0"/>
              </a:rPr>
              <a:t>Based on the statistical information above, the following observations were made:</a:t>
            </a:r>
          </a:p>
          <a:p>
            <a:r>
              <a:rPr lang="en-US" sz="1400" dirty="0">
                <a:latin typeface="Arial" panose="020B0604020202020204" pitchFamily="34" charset="0"/>
                <a:cs typeface="Arial" panose="020B0604020202020204" pitchFamily="34" charset="0"/>
              </a:rPr>
              <a:t>Higher std than mean indicates presence of skewness. Big difference between max value and 75% in in many columns indicates presence of outliers. Columns like </a:t>
            </a:r>
            <a:r>
              <a:rPr lang="en-US" sz="1400" dirty="0" err="1">
                <a:latin typeface="Arial" panose="020B0604020202020204" pitchFamily="34" charset="0"/>
                <a:cs typeface="Arial" panose="020B0604020202020204" pitchFamily="34" charset="0"/>
              </a:rPr>
              <a:t>aon</a:t>
            </a:r>
            <a:r>
              <a:rPr lang="en-US" sz="1400" dirty="0">
                <a:latin typeface="Arial" panose="020B0604020202020204" pitchFamily="34" charset="0"/>
                <a:cs typeface="Arial" panose="020B0604020202020204" pitchFamily="34" charset="0"/>
              </a:rPr>
              <a:t>(age on cellular network),</a:t>
            </a:r>
            <a:r>
              <a:rPr lang="en-US" sz="1400" dirty="0" err="1">
                <a:latin typeface="Arial" panose="020B0604020202020204" pitchFamily="34" charset="0"/>
                <a:cs typeface="Arial" panose="020B0604020202020204" pitchFamily="34" charset="0"/>
              </a:rPr>
              <a:t>last_rech_date_ma,last_rech_date_da</a:t>
            </a:r>
            <a:r>
              <a:rPr lang="en-US" sz="1400" dirty="0">
                <a:latin typeface="Arial" panose="020B0604020202020204" pitchFamily="34" charset="0"/>
                <a:cs typeface="Arial" panose="020B0604020202020204" pitchFamily="34" charset="0"/>
              </a:rPr>
              <a:t> have negative minimum which is an anomaly since age, days can’t be negative.</a:t>
            </a:r>
          </a:p>
          <a:p>
            <a:endParaRPr lang="en-IN" dirty="0"/>
          </a:p>
        </p:txBody>
      </p:sp>
    </p:spTree>
    <p:extLst>
      <p:ext uri="{BB962C8B-B14F-4D97-AF65-F5344CB8AC3E}">
        <p14:creationId xmlns:p14="http://schemas.microsoft.com/office/powerpoint/2010/main" val="1114060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0610-E07D-4DF0-A3AE-B8EA1028A1F8}"/>
              </a:ext>
            </a:extLst>
          </p:cNvPr>
          <p:cNvSpPr>
            <a:spLocks noGrp="1"/>
          </p:cNvSpPr>
          <p:nvPr>
            <p:ph type="title"/>
          </p:nvPr>
        </p:nvSpPr>
        <p:spPr/>
        <p:txBody>
          <a:bodyPr/>
          <a:lstStyle/>
          <a:p>
            <a:r>
              <a:rPr lang="en-IN" dirty="0"/>
              <a:t>Exploratory Data Analysis Visualizations </a:t>
            </a:r>
          </a:p>
        </p:txBody>
      </p:sp>
      <p:sp>
        <p:nvSpPr>
          <p:cNvPr id="3" name="Content Placeholder 2">
            <a:extLst>
              <a:ext uri="{FF2B5EF4-FFF2-40B4-BE49-F238E27FC236}">
                <a16:creationId xmlns:a16="http://schemas.microsoft.com/office/drawing/2014/main" id="{FEE21CB2-C799-470D-B9D1-5E901FDE21CE}"/>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Analysing the Target Class</a:t>
            </a: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r>
              <a:rPr lang="en-IN" sz="1400" dirty="0">
                <a:effectLst/>
                <a:latin typeface="Arial" panose="020B0604020202020204" pitchFamily="34" charset="0"/>
                <a:ea typeface="Calibri" panose="020F0502020204030204" pitchFamily="34" charset="0"/>
                <a:cs typeface="Arial" panose="020B0604020202020204" pitchFamily="34" charset="0"/>
              </a:rPr>
              <a:t>The classes are heavily unbalanced since '1' has 75.04% more data than '0'</a:t>
            </a: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3687D39-D046-424A-83CC-808C21530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692" y="2656024"/>
            <a:ext cx="3201696" cy="2255452"/>
          </a:xfrm>
          <a:prstGeom prst="rect">
            <a:avLst/>
          </a:prstGeom>
        </p:spPr>
      </p:pic>
      <p:pic>
        <p:nvPicPr>
          <p:cNvPr id="5" name="Picture 4">
            <a:extLst>
              <a:ext uri="{FF2B5EF4-FFF2-40B4-BE49-F238E27FC236}">
                <a16:creationId xmlns:a16="http://schemas.microsoft.com/office/drawing/2014/main" id="{D0C09B27-98CA-4291-8461-7B3DC74DE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7063" y="2737724"/>
            <a:ext cx="3405801" cy="2174836"/>
          </a:xfrm>
          <a:prstGeom prst="rect">
            <a:avLst/>
          </a:prstGeom>
        </p:spPr>
      </p:pic>
    </p:spTree>
    <p:extLst>
      <p:ext uri="{BB962C8B-B14F-4D97-AF65-F5344CB8AC3E}">
        <p14:creationId xmlns:p14="http://schemas.microsoft.com/office/powerpoint/2010/main" val="3428404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4D9C-D150-48D6-8A92-DBC49FF68FAF}"/>
              </a:ext>
            </a:extLst>
          </p:cNvPr>
          <p:cNvSpPr>
            <a:spLocks noGrp="1"/>
          </p:cNvSpPr>
          <p:nvPr>
            <p:ph type="title"/>
          </p:nvPr>
        </p:nvSpPr>
        <p:spPr/>
        <p:txBody>
          <a:bodyPr/>
          <a:lstStyle/>
          <a:p>
            <a:r>
              <a:rPr lang="en-IN" dirty="0"/>
              <a:t>Exploratory Data Analysis Visualizations </a:t>
            </a:r>
          </a:p>
        </p:txBody>
      </p:sp>
      <p:sp>
        <p:nvSpPr>
          <p:cNvPr id="3" name="Content Placeholder 2">
            <a:extLst>
              <a:ext uri="{FF2B5EF4-FFF2-40B4-BE49-F238E27FC236}">
                <a16:creationId xmlns:a16="http://schemas.microsoft.com/office/drawing/2014/main" id="{A77B118C-23D5-4E0E-BE38-6808859C96ED}"/>
              </a:ext>
            </a:extLst>
          </p:cNvPr>
          <p:cNvSpPr>
            <a:spLocks noGrp="1"/>
          </p:cNvSpPr>
          <p:nvPr>
            <p:ph idx="1"/>
          </p:nvPr>
        </p:nvSpPr>
        <p:spPr>
          <a:xfrm>
            <a:off x="913795" y="2076450"/>
            <a:ext cx="10353762" cy="4315019"/>
          </a:xfrm>
        </p:spPr>
        <p:txBody>
          <a:bodyPr>
            <a:normAutofit/>
          </a:bodyPr>
          <a:lstStyle/>
          <a:p>
            <a:r>
              <a:rPr lang="en-IN" sz="1800" b="1" dirty="0">
                <a:latin typeface="Arial" panose="020B0604020202020204" pitchFamily="34" charset="0"/>
                <a:cs typeface="Arial" panose="020B0604020202020204" pitchFamily="34" charset="0"/>
              </a:rPr>
              <a:t>Analysing the Feature Columns</a:t>
            </a: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Considerable skewness exists in columns</a:t>
            </a:r>
            <a:endParaRPr lang="en-IN" sz="14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A73696A-FFEE-49AF-87B5-A09753380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094" y="2499476"/>
            <a:ext cx="5731510" cy="3240405"/>
          </a:xfrm>
          <a:prstGeom prst="rect">
            <a:avLst/>
          </a:prstGeom>
        </p:spPr>
      </p:pic>
    </p:spTree>
    <p:extLst>
      <p:ext uri="{BB962C8B-B14F-4D97-AF65-F5344CB8AC3E}">
        <p14:creationId xmlns:p14="http://schemas.microsoft.com/office/powerpoint/2010/main" val="631300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979A-4C63-4D38-B589-93B27EEFB598}"/>
              </a:ext>
            </a:extLst>
          </p:cNvPr>
          <p:cNvSpPr>
            <a:spLocks noGrp="1"/>
          </p:cNvSpPr>
          <p:nvPr>
            <p:ph type="title"/>
          </p:nvPr>
        </p:nvSpPr>
        <p:spPr/>
        <p:txBody>
          <a:bodyPr/>
          <a:lstStyle/>
          <a:p>
            <a:r>
              <a:rPr lang="en-IN" dirty="0"/>
              <a:t>Exploratory Data Analysis Visualizations </a:t>
            </a:r>
          </a:p>
        </p:txBody>
      </p:sp>
      <p:pic>
        <p:nvPicPr>
          <p:cNvPr id="4" name="Picture 3">
            <a:extLst>
              <a:ext uri="{FF2B5EF4-FFF2-40B4-BE49-F238E27FC236}">
                <a16:creationId xmlns:a16="http://schemas.microsoft.com/office/drawing/2014/main" id="{E1892848-8DEA-4FE6-A380-7FAE3E2AC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921" y="2296794"/>
            <a:ext cx="5731510" cy="3274060"/>
          </a:xfrm>
          <a:prstGeom prst="rect">
            <a:avLst/>
          </a:prstGeom>
        </p:spPr>
      </p:pic>
    </p:spTree>
    <p:extLst>
      <p:ext uri="{BB962C8B-B14F-4D97-AF65-F5344CB8AC3E}">
        <p14:creationId xmlns:p14="http://schemas.microsoft.com/office/powerpoint/2010/main" val="2741128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EE766-A18E-4DBE-9C44-DFCA36693896}"/>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Checking for Outliers</a:t>
            </a:r>
          </a:p>
        </p:txBody>
      </p:sp>
      <p:pic>
        <p:nvPicPr>
          <p:cNvPr id="4" name="Picture 3">
            <a:extLst>
              <a:ext uri="{FF2B5EF4-FFF2-40B4-BE49-F238E27FC236}">
                <a16:creationId xmlns:a16="http://schemas.microsoft.com/office/drawing/2014/main" id="{C0DB405E-F8E7-4DBF-8A07-0425FE250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833" y="2486024"/>
            <a:ext cx="5731510" cy="3514725"/>
          </a:xfrm>
          <a:prstGeom prst="rect">
            <a:avLst/>
          </a:prstGeom>
        </p:spPr>
      </p:pic>
      <p:pic>
        <p:nvPicPr>
          <p:cNvPr id="5" name="Picture 4">
            <a:extLst>
              <a:ext uri="{FF2B5EF4-FFF2-40B4-BE49-F238E27FC236}">
                <a16:creationId xmlns:a16="http://schemas.microsoft.com/office/drawing/2014/main" id="{82834113-B18B-45D2-B123-B6FB959DB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343" y="2486024"/>
            <a:ext cx="5155461" cy="1337130"/>
          </a:xfrm>
          <a:prstGeom prst="rect">
            <a:avLst/>
          </a:prstGeom>
        </p:spPr>
      </p:pic>
    </p:spTree>
    <p:extLst>
      <p:ext uri="{BB962C8B-B14F-4D97-AF65-F5344CB8AC3E}">
        <p14:creationId xmlns:p14="http://schemas.microsoft.com/office/powerpoint/2010/main" val="504695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6B33-11F1-4280-8266-CD52B8776591}"/>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C564002-6D44-44A9-8495-77173FB191EB}"/>
              </a:ext>
            </a:extLst>
          </p:cNvPr>
          <p:cNvSpPr>
            <a:spLocks noGrp="1"/>
          </p:cNvSpPr>
          <p:nvPr>
            <p:ph idx="1"/>
          </p:nvPr>
        </p:nvSpPr>
        <p:spPr/>
        <p:txBody>
          <a:bodyPr/>
          <a:lstStyle/>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Micro Credit Defaulter Prediction using machine learning algorithms. I would also like to thank Flip Robo Technologies for providing me with the requisite datasets to work with. I acknowledge my indebtedness to the authors of papers titled: “A Machine Learning Approach for Micro-Credit Scoring” and “Treatment strategies for bad loans to micro financial institutions: evidence 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kendari</a:t>
            </a:r>
            <a:r>
              <a:rPr lang="en-IN" sz="1800" dirty="0">
                <a:effectLst/>
                <a:latin typeface="Arial" panose="020B0604020202020204" pitchFamily="34" charset="0"/>
                <a:ea typeface="Calibri" panose="020F0502020204030204" pitchFamily="34" charset="0"/>
                <a:cs typeface="Times New Roman" panose="02020603050405020304" pitchFamily="18" charset="0"/>
              </a:rPr>
              <a:t>, Indonesia” for providing me with invaluable insights and knowledge of the micro finance industry and micro credit lending markets and the various ways to identify bad loans and defaulters.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1610929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4825F-F5C0-4C3D-8786-F1E8F8778EC8}"/>
              </a:ext>
            </a:extLst>
          </p:cNvPr>
          <p:cNvSpPr>
            <a:spLocks noGrp="1"/>
          </p:cNvSpPr>
          <p:nvPr>
            <p:ph idx="1"/>
          </p:nvPr>
        </p:nvSpPr>
        <p:spPr/>
        <p:txBody>
          <a:bodyPr/>
          <a:lstStyle/>
          <a:p>
            <a:r>
              <a:rPr lang="en-US" sz="1400" dirty="0">
                <a:solidFill>
                  <a:schemeClr val="tx1"/>
                </a:solidFill>
                <a:latin typeface="Arial" panose="020B0604020202020204" pitchFamily="34" charset="0"/>
                <a:cs typeface="Arial" panose="020B0604020202020204" pitchFamily="34" charset="0"/>
              </a:rPr>
              <a:t>There are considerable outliers in the columns</a:t>
            </a:r>
          </a:p>
          <a:p>
            <a:r>
              <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Outliers were removed using IQR method, where data between the quantile range of 0 and 98.5 were retained while the remainder of the data was dropped. The resultant loss of data was 6.44% of the original data.</a:t>
            </a:r>
          </a:p>
          <a:p>
            <a:r>
              <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total loss of data including the anomalous negative data was 7.72% which is within the acceptable range of 7%-8%</a:t>
            </a:r>
          </a:p>
          <a:p>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Engineering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Arial" panose="020B0604020202020204" pitchFamily="34" charset="0"/>
                <a:cs typeface="Arial" panose="020B0604020202020204" pitchFamily="34" charset="0"/>
              </a:rPr>
              <a:t>Month and Day Columns were created and populated with data on Month and Date from </a:t>
            </a:r>
            <a:r>
              <a:rPr lang="en-US" sz="1400" dirty="0" err="1">
                <a:latin typeface="Arial" panose="020B0604020202020204" pitchFamily="34" charset="0"/>
                <a:cs typeface="Arial" panose="020B0604020202020204" pitchFamily="34" charset="0"/>
              </a:rPr>
              <a:t>pdate</a:t>
            </a:r>
            <a:r>
              <a:rPr lang="en-US" sz="1400" dirty="0">
                <a:latin typeface="Arial" panose="020B0604020202020204" pitchFamily="34" charset="0"/>
                <a:cs typeface="Arial" panose="020B0604020202020204" pitchFamily="34" charset="0"/>
              </a:rPr>
              <a:t> column in order to better understand the relationships between Feature and Label Columns. </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9710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EDF8-DB0F-4834-AD13-CE013488E9CD}"/>
              </a:ext>
            </a:extLst>
          </p:cNvPr>
          <p:cNvSpPr>
            <a:spLocks noGrp="1"/>
          </p:cNvSpPr>
          <p:nvPr>
            <p:ph type="title"/>
          </p:nvPr>
        </p:nvSpPr>
        <p:spPr>
          <a:xfrm>
            <a:off x="1137730" y="3082212"/>
            <a:ext cx="10353762" cy="1257300"/>
          </a:xfrm>
        </p:spPr>
        <p:txBody>
          <a:bodyPr>
            <a:normAutofit fontScale="90000"/>
          </a:bodyPr>
          <a:lstStyle/>
          <a:p>
            <a:r>
              <a:rPr lang="en-IN" sz="4800" b="1" dirty="0">
                <a:effectLst/>
                <a:latin typeface="Arial" panose="020B0604020202020204" pitchFamily="34" charset="0"/>
                <a:ea typeface="Times New Roman" panose="02020603050405020304" pitchFamily="18" charset="0"/>
              </a:rPr>
              <a:t>Interpreting Relationship between Dependent Variable and Independent Variable Columns</a:t>
            </a:r>
            <a:br>
              <a:rPr lang="en-IN" sz="4800" b="1"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7012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F1D5C4A-4BD9-46F6-9EDB-3862AC6C3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4539" y="66278"/>
            <a:ext cx="6867330" cy="6656605"/>
          </a:xfrm>
          <a:prstGeom prst="rect">
            <a:avLst/>
          </a:prstGeom>
        </p:spPr>
      </p:pic>
    </p:spTree>
    <p:extLst>
      <p:ext uri="{BB962C8B-B14F-4D97-AF65-F5344CB8AC3E}">
        <p14:creationId xmlns:p14="http://schemas.microsoft.com/office/powerpoint/2010/main" val="1544442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06964-CAF5-4A41-827C-646606EDCFB2}"/>
              </a:ext>
            </a:extLst>
          </p:cNvPr>
          <p:cNvSpPr>
            <a:spLocks noGrp="1"/>
          </p:cNvSpPr>
          <p:nvPr>
            <p:ph idx="1"/>
          </p:nvPr>
        </p:nvSpPr>
        <p:spPr/>
        <p:txBody>
          <a:bodyPr>
            <a:normAutofit/>
          </a:bodyPr>
          <a:lstStyle/>
          <a:p>
            <a:r>
              <a:rPr lang="en-US" dirty="0"/>
              <a:t>From above graphs it can be observed that:</a:t>
            </a:r>
          </a:p>
          <a:p>
            <a:pPr lvl="1"/>
            <a:r>
              <a:rPr lang="en-US" sz="1400" dirty="0">
                <a:latin typeface="Arial" panose="020B0604020202020204" pitchFamily="34" charset="0"/>
                <a:cs typeface="Arial" panose="020B0604020202020204" pitchFamily="34" charset="0"/>
              </a:rPr>
              <a:t>Columns: maxamnt_loans30,maxamnt_loans90,day, cnt_da_rech30 do not show a strong relation with Label</a:t>
            </a:r>
          </a:p>
          <a:p>
            <a:pPr lvl="1"/>
            <a:r>
              <a:rPr lang="en-US" sz="1400" dirty="0">
                <a:latin typeface="Arial" panose="020B0604020202020204" pitchFamily="34" charset="0"/>
                <a:cs typeface="Arial" panose="020B0604020202020204" pitchFamily="34" charset="0"/>
              </a:rPr>
              <a:t>Clients who have been on cellular for 550 days and below are more likely to be defaulters</a:t>
            </a:r>
          </a:p>
          <a:p>
            <a:pPr lvl="1"/>
            <a:r>
              <a:rPr lang="en-US" sz="1400" dirty="0">
                <a:latin typeface="Arial" panose="020B0604020202020204" pitchFamily="34" charset="0"/>
                <a:cs typeface="Arial" panose="020B0604020202020204" pitchFamily="34" charset="0"/>
              </a:rPr>
              <a:t>Clients who spent under 1000 Indonesian Rupiah or less on average over the last 30 days and 90 days are more likely to be defaulters</a:t>
            </a:r>
          </a:p>
          <a:p>
            <a:pPr lvl="1"/>
            <a:r>
              <a:rPr lang="en-US" sz="1400" dirty="0">
                <a:latin typeface="Arial" panose="020B0604020202020204" pitchFamily="34" charset="0"/>
                <a:cs typeface="Arial" panose="020B0604020202020204" pitchFamily="34" charset="0"/>
              </a:rPr>
              <a:t>Clients whose average main account balance over last 30 days was under 2000 Indonesian Rupiah and under </a:t>
            </a:r>
            <a:r>
              <a:rPr lang="en-US" sz="1400" dirty="0" err="1">
                <a:latin typeface="Arial" panose="020B0604020202020204" pitchFamily="34" charset="0"/>
                <a:cs typeface="Arial" panose="020B0604020202020204" pitchFamily="34" charset="0"/>
              </a:rPr>
              <a:t>under</a:t>
            </a:r>
            <a:r>
              <a:rPr lang="en-US" sz="1400" dirty="0">
                <a:latin typeface="Arial" panose="020B0604020202020204" pitchFamily="34" charset="0"/>
                <a:cs typeface="Arial" panose="020B0604020202020204" pitchFamily="34" charset="0"/>
              </a:rPr>
              <a:t> 2500 Indonesian Rupiah over last 90 days are more likely to be defaulters</a:t>
            </a:r>
          </a:p>
          <a:p>
            <a:pPr lvl="1"/>
            <a:r>
              <a:rPr lang="en-US" sz="1400" dirty="0">
                <a:latin typeface="Arial" panose="020B0604020202020204" pitchFamily="34" charset="0"/>
                <a:cs typeface="Arial" panose="020B0604020202020204" pitchFamily="34" charset="0"/>
              </a:rPr>
              <a:t>Clients who haven't recharged their main account in over 8 days are highly likely to be defaulters</a:t>
            </a:r>
          </a:p>
          <a:p>
            <a:pPr lvl="1"/>
            <a:r>
              <a:rPr lang="en-US" sz="1400" dirty="0">
                <a:latin typeface="Arial" panose="020B0604020202020204" pitchFamily="34" charset="0"/>
                <a:cs typeface="Arial" panose="020B0604020202020204" pitchFamily="34" charset="0"/>
              </a:rPr>
              <a:t>Clients who haven't recharged their data account in over 4 days are highly likely to be defaulters</a:t>
            </a:r>
          </a:p>
          <a:p>
            <a:pPr lvl="1"/>
            <a:r>
              <a:rPr lang="en-US" sz="1400" dirty="0">
                <a:latin typeface="Arial" panose="020B0604020202020204" pitchFamily="34" charset="0"/>
                <a:cs typeface="Arial" panose="020B0604020202020204" pitchFamily="34" charset="0"/>
              </a:rPr>
              <a:t>Clients whose last recharge of main account amounted to under 1500 Indonesian Rupiah are more likely to be defaulters</a:t>
            </a:r>
          </a:p>
          <a:p>
            <a:pPr lvl="1"/>
            <a:endParaRPr lang="en-IN" dirty="0"/>
          </a:p>
        </p:txBody>
      </p:sp>
    </p:spTree>
    <p:extLst>
      <p:ext uri="{BB962C8B-B14F-4D97-AF65-F5344CB8AC3E}">
        <p14:creationId xmlns:p14="http://schemas.microsoft.com/office/powerpoint/2010/main" val="2342416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E0B6E-4AF2-4AF6-9BAE-8340D5ABD074}"/>
              </a:ext>
            </a:extLst>
          </p:cNvPr>
          <p:cNvSpPr>
            <a:spLocks noGrp="1"/>
          </p:cNvSpPr>
          <p:nvPr>
            <p:ph idx="1"/>
          </p:nvPr>
        </p:nvSpPr>
        <p:spPr/>
        <p:txBody>
          <a:bodyPr>
            <a:normAutofit/>
          </a:bodyPr>
          <a:lstStyle/>
          <a:p>
            <a:r>
              <a:rPr lang="en-US" sz="1400" dirty="0">
                <a:latin typeface="Arial" panose="020B0604020202020204" pitchFamily="34" charset="0"/>
                <a:cs typeface="Arial" panose="020B0604020202020204" pitchFamily="34" charset="0"/>
              </a:rPr>
              <a:t>Accounts that were recharged less than 2 times in last 30 days are more likely to be of defaulters</a:t>
            </a:r>
          </a:p>
          <a:p>
            <a:r>
              <a:rPr lang="en-US" sz="1400" dirty="0">
                <a:latin typeface="Arial" panose="020B0604020202020204" pitchFamily="34" charset="0"/>
                <a:cs typeface="Arial" panose="020B0604020202020204" pitchFamily="34" charset="0"/>
              </a:rPr>
              <a:t>Accounts that were recharged less than 2 days in last 30 days are more likely to be of defaulters</a:t>
            </a:r>
          </a:p>
          <a:p>
            <a:r>
              <a:rPr lang="en-US" sz="1400" dirty="0">
                <a:latin typeface="Arial" panose="020B0604020202020204" pitchFamily="34" charset="0"/>
                <a:cs typeface="Arial" panose="020B0604020202020204" pitchFamily="34" charset="0"/>
              </a:rPr>
              <a:t>Clients whose total amount of recharge in main account over last 30 days was under 2000 Indonesian Rupiah are more likely to be defaulters</a:t>
            </a:r>
          </a:p>
          <a:p>
            <a:r>
              <a:rPr lang="en-US" sz="1400" dirty="0">
                <a:latin typeface="Arial" panose="020B0604020202020204" pitchFamily="34" charset="0"/>
                <a:cs typeface="Arial" panose="020B0604020202020204" pitchFamily="34" charset="0"/>
              </a:rPr>
              <a:t>Clients whose Median amount of recharges done in main account over last 30 days at user level was under 1000 Indonesian Rupiah are more likely to be defaulters</a:t>
            </a:r>
          </a:p>
          <a:p>
            <a:r>
              <a:rPr lang="en-US" sz="1400" dirty="0">
                <a:latin typeface="Arial" panose="020B0604020202020204" pitchFamily="34" charset="0"/>
                <a:cs typeface="Arial" panose="020B0604020202020204" pitchFamily="34" charset="0"/>
              </a:rPr>
              <a:t>Clients whose Median of main account balance just before recharge in last 30 days at user level was under 40 Indonesian Rupiah are more likely to be defaulters</a:t>
            </a:r>
          </a:p>
          <a:p>
            <a:r>
              <a:rPr lang="en-US" sz="1400" dirty="0">
                <a:latin typeface="Arial" panose="020B0604020202020204" pitchFamily="34" charset="0"/>
                <a:cs typeface="Arial" panose="020B0604020202020204" pitchFamily="34" charset="0"/>
              </a:rPr>
              <a:t>Clients whose main account was recharged for less than 2 times in last 90 days are more likely to be defaulters</a:t>
            </a:r>
          </a:p>
          <a:p>
            <a:r>
              <a:rPr lang="en-US" sz="1400" dirty="0">
                <a:latin typeface="Arial" panose="020B0604020202020204" pitchFamily="34" charset="0"/>
                <a:cs typeface="Arial" panose="020B0604020202020204" pitchFamily="34" charset="0"/>
              </a:rPr>
              <a:t>Accounts that were recharged less than 2 days in last 90 days are more likely to be of defaulters</a:t>
            </a:r>
          </a:p>
          <a:p>
            <a:r>
              <a:rPr lang="en-US" sz="1400" dirty="0">
                <a:latin typeface="Arial" panose="020B0604020202020204" pitchFamily="34" charset="0"/>
                <a:cs typeface="Arial" panose="020B0604020202020204" pitchFamily="34" charset="0"/>
              </a:rPr>
              <a:t>Clients whose total amount of recharge in main account over last 90 days 4000 Indonesian Rupiah are more likely to be defaulters</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0719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43498-3D98-4885-91C2-296E5DA5DDC8}"/>
              </a:ext>
            </a:extLst>
          </p:cNvPr>
          <p:cNvSpPr>
            <a:spLocks noGrp="1"/>
          </p:cNvSpPr>
          <p:nvPr>
            <p:ph idx="1"/>
          </p:nvPr>
        </p:nvSpPr>
        <p:spPr/>
        <p:txBody>
          <a:bodyPr>
            <a:normAutofit/>
          </a:bodyPr>
          <a:lstStyle/>
          <a:p>
            <a:r>
              <a:rPr lang="en-US" sz="1500" dirty="0"/>
              <a:t>Clients whose Median of main account balance just before recharge in last 90 days at user level was under 40 Indonesian Rupiah are more likely to be defaulters</a:t>
            </a:r>
          </a:p>
          <a:p>
            <a:r>
              <a:rPr lang="en-US" sz="1500" dirty="0"/>
              <a:t>Clients whose Median of main account balance just before recharge in last 90 days at user level was under 40 Indonesian Rupiah are more likely to be defaulters</a:t>
            </a:r>
          </a:p>
          <a:p>
            <a:r>
              <a:rPr lang="en-US" sz="1500" dirty="0"/>
              <a:t>Clients who recharged their data account got recharged in last 30 days and 90 days, very few times are more likely to be defaulters</a:t>
            </a:r>
          </a:p>
          <a:p>
            <a:r>
              <a:rPr lang="en-US" sz="1500" dirty="0"/>
              <a:t>Clients who took more loans in total in last 30 days and 90 days, had a higher median and maximum amount of loans paid them off successfully.</a:t>
            </a:r>
          </a:p>
          <a:p>
            <a:r>
              <a:rPr lang="en-US" sz="1500" dirty="0"/>
              <a:t>Clients with average payback time lower than 2 days in last 30 days and under 3 days are more likely to be defaulters</a:t>
            </a:r>
          </a:p>
          <a:p>
            <a:endParaRPr lang="en-IN" dirty="0"/>
          </a:p>
        </p:txBody>
      </p:sp>
    </p:spTree>
    <p:extLst>
      <p:ext uri="{BB962C8B-B14F-4D97-AF65-F5344CB8AC3E}">
        <p14:creationId xmlns:p14="http://schemas.microsoft.com/office/powerpoint/2010/main" val="3448590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1B34-2E04-41F7-8D2A-43F3F1CAEAF6}"/>
              </a:ext>
            </a:extLst>
          </p:cNvPr>
          <p:cNvSpPr>
            <a:spLocks noGrp="1"/>
          </p:cNvSpPr>
          <p:nvPr>
            <p:ph type="title"/>
          </p:nvPr>
        </p:nvSpPr>
        <p:spPr>
          <a:xfrm>
            <a:off x="919119" y="2671665"/>
            <a:ext cx="10353762" cy="1257300"/>
          </a:xfrm>
        </p:spPr>
        <p:txBody>
          <a:bodyPr>
            <a:normAutofit fontScale="90000"/>
          </a:bodyPr>
          <a:lstStyle/>
          <a:p>
            <a:r>
              <a:rPr lang="en-IN" dirty="0"/>
              <a:t>Finding Correlation</a:t>
            </a:r>
            <a:br>
              <a:rPr lang="en-IN" dirty="0"/>
            </a:br>
            <a:endParaRPr lang="en-IN" dirty="0"/>
          </a:p>
        </p:txBody>
      </p:sp>
    </p:spTree>
    <p:extLst>
      <p:ext uri="{BB962C8B-B14F-4D97-AF65-F5344CB8AC3E}">
        <p14:creationId xmlns:p14="http://schemas.microsoft.com/office/powerpoint/2010/main" val="3416469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497021-B685-4104-A00E-AB467F500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94" y="20399"/>
            <a:ext cx="6242180" cy="6837601"/>
          </a:xfrm>
          <a:prstGeom prst="rect">
            <a:avLst/>
          </a:prstGeom>
        </p:spPr>
      </p:pic>
    </p:spTree>
    <p:extLst>
      <p:ext uri="{BB962C8B-B14F-4D97-AF65-F5344CB8AC3E}">
        <p14:creationId xmlns:p14="http://schemas.microsoft.com/office/powerpoint/2010/main" val="2624898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ABFC99-C091-4261-BA48-4ECCEC462B73}"/>
              </a:ext>
            </a:extLst>
          </p:cNvPr>
          <p:cNvSpPr>
            <a:spLocks noGrp="1"/>
          </p:cNvSpPr>
          <p:nvPr>
            <p:ph idx="1"/>
          </p:nvPr>
        </p:nvSpPr>
        <p:spPr/>
        <p:txBody>
          <a:bodyPr/>
          <a:lstStyle/>
          <a:p>
            <a:pPr marL="0" indent="0">
              <a:buNone/>
            </a:pPr>
            <a:r>
              <a:rPr lang="en-IN" dirty="0">
                <a:latin typeface="Arial" panose="020B0604020202020204" pitchFamily="34" charset="0"/>
                <a:cs typeface="Arial" panose="020B0604020202020204" pitchFamily="34" charset="0"/>
              </a:rPr>
              <a:t>Columns:</a:t>
            </a:r>
          </a:p>
          <a:p>
            <a:r>
              <a:rPr lang="en-IN" sz="1400" dirty="0">
                <a:latin typeface="Arial" panose="020B0604020202020204" pitchFamily="34" charset="0"/>
                <a:cs typeface="Arial" panose="020B0604020202020204" pitchFamily="34" charset="0"/>
              </a:rPr>
              <a:t>daily_decr30,daily_decr90,last_rech_date_da,cnt_da_rech30,cnt_da_rech90,cnt_loans30,amnt_loans30,cnt_loans90,amnt_loans90,maxamnt_loans30,maxamnt_loans90 are highly correlated with each other.</a:t>
            </a:r>
          </a:p>
          <a:p>
            <a:endParaRPr lang="en-IN" dirty="0"/>
          </a:p>
          <a:p>
            <a:endParaRPr lang="en-IN" dirty="0"/>
          </a:p>
        </p:txBody>
      </p:sp>
    </p:spTree>
    <p:extLst>
      <p:ext uri="{BB962C8B-B14F-4D97-AF65-F5344CB8AC3E}">
        <p14:creationId xmlns:p14="http://schemas.microsoft.com/office/powerpoint/2010/main" val="4129588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97ED89-5286-44A1-9306-8BB320A43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13" y="685799"/>
            <a:ext cx="10308573" cy="5486401"/>
          </a:xfrm>
          <a:prstGeom prst="rect">
            <a:avLst/>
          </a:prstGeom>
        </p:spPr>
      </p:pic>
    </p:spTree>
    <p:extLst>
      <p:ext uri="{BB962C8B-B14F-4D97-AF65-F5344CB8AC3E}">
        <p14:creationId xmlns:p14="http://schemas.microsoft.com/office/powerpoint/2010/main" val="184441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4857-BB3C-48BF-A927-F644F0E30F8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7414ECA-C2BA-4A00-A849-229D890D2628}"/>
              </a:ext>
            </a:extLst>
          </p:cNvPr>
          <p:cNvSpPr>
            <a:spLocks noGrp="1"/>
          </p:cNvSpPr>
          <p:nvPr>
            <p:ph idx="1"/>
          </p:nvPr>
        </p:nvSpPr>
        <p:spPr/>
        <p:txBody>
          <a:bodyPr>
            <a:normAutofit fontScale="77500" lnSpcReduction="20000"/>
          </a:bodyPr>
          <a:lstStyle/>
          <a:p>
            <a:pPr marL="0" indent="0">
              <a:lnSpc>
                <a:spcPct val="107000"/>
              </a:lnSpc>
              <a:spcAft>
                <a:spcPts val="800"/>
              </a:spcAft>
              <a:buNone/>
            </a:pPr>
            <a:r>
              <a:rPr lang="en-IN" sz="2400" dirty="0">
                <a:effectLst/>
                <a:latin typeface="Arial" panose="020B0604020202020204" pitchFamily="34" charset="0"/>
                <a:ea typeface="Calibri" panose="020F0502020204030204" pitchFamily="34" charset="0"/>
                <a:cs typeface="Arial" panose="020B0604020202020204" pitchFamily="34" charset="0"/>
              </a:rPr>
              <a:t>Business Problem Framing</a:t>
            </a: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Today, microfinance is widely accepted as a poverty-reduction tool, representing $70 billion in outstanding loans and a global outreach of 200 million clients.</a:t>
            </a: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285750" indent="-285750">
              <a:lnSpc>
                <a:spcPct val="107000"/>
              </a:lnSpc>
              <a:spcAft>
                <a:spcPts val="800"/>
              </a:spcAft>
            </a:pP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842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28B25-28D6-45C0-807A-F2620AE79896}"/>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Columns: sumamnt_ma_rech90,cnt_ma_rech90,sumamnt_ma_rech30,cnt_ma_rech30,medianamnt_ma_rech30,medianamnt_ma_rech90,cnt_loans90,amnt_loans90,fr_ma_rech30,last_rech_amt_ma have the highest positive correlation with label while Day,cnt_da_rech30,cnt_da_rech90 have the lowest positive correlation with Label</a:t>
            </a:r>
          </a:p>
        </p:txBody>
      </p:sp>
    </p:spTree>
    <p:extLst>
      <p:ext uri="{BB962C8B-B14F-4D97-AF65-F5344CB8AC3E}">
        <p14:creationId xmlns:p14="http://schemas.microsoft.com/office/powerpoint/2010/main" val="906891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D76F-EF10-4AF3-95B6-73AB73C98C5D}"/>
              </a:ext>
            </a:extLst>
          </p:cNvPr>
          <p:cNvSpPr>
            <a:spLocks noGrp="1"/>
          </p:cNvSpPr>
          <p:nvPr>
            <p:ph type="title"/>
          </p:nvPr>
        </p:nvSpPr>
        <p:spPr/>
        <p:txBody>
          <a:bodyPr/>
          <a:lstStyle/>
          <a:p>
            <a:r>
              <a:rPr lang="en-US" dirty="0"/>
              <a:t>Model/s Development and Evaluation </a:t>
            </a:r>
            <a:endParaRPr lang="en-IN" dirty="0"/>
          </a:p>
        </p:txBody>
      </p:sp>
      <p:sp>
        <p:nvSpPr>
          <p:cNvPr id="3" name="Content Placeholder 2">
            <a:extLst>
              <a:ext uri="{FF2B5EF4-FFF2-40B4-BE49-F238E27FC236}">
                <a16:creationId xmlns:a16="http://schemas.microsoft.com/office/drawing/2014/main" id="{5DFDA692-2140-4144-BB86-E4817590035E}"/>
              </a:ext>
            </a:extLst>
          </p:cNvPr>
          <p:cNvSpPr>
            <a:spLocks noGrp="1"/>
          </p:cNvSpPr>
          <p:nvPr>
            <p:ph idx="1"/>
          </p:nvPr>
        </p:nvSpPr>
        <p:spPr/>
        <p:txBody>
          <a:bodyPr/>
          <a:lstStyle/>
          <a:p>
            <a:pPr marL="0" indent="0">
              <a:buNone/>
            </a:pPr>
            <a:r>
              <a:rPr lang="en-IN" dirty="0">
                <a:latin typeface="Arial" panose="020B0604020202020204" pitchFamily="34" charset="0"/>
                <a:cs typeface="Arial" panose="020B0604020202020204" pitchFamily="34" charset="0"/>
              </a:rPr>
              <a:t>Feature Selection</a:t>
            </a:r>
          </a:p>
          <a:p>
            <a:pPr lvl="1">
              <a:buFont typeface="Wingdings" panose="05000000000000000000" pitchFamily="2" charset="2"/>
              <a:buChar char="v"/>
            </a:pPr>
            <a:r>
              <a:rPr lang="en-IN" sz="1400" dirty="0">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Principle Component Analysis and based on the respective ANOVA f-score values, those feature columns were selected that would best predict the Target variable, to train and test machine learning models.</a:t>
            </a:r>
          </a:p>
          <a:p>
            <a:pPr lvl="1">
              <a:buFont typeface="Wingdings" panose="05000000000000000000" pitchFamily="2" charset="2"/>
              <a:buChar char="v"/>
            </a:pPr>
            <a:r>
              <a:rPr lang="en-US" sz="1400" dirty="0">
                <a:effectLst/>
                <a:latin typeface="Arial" panose="020B0604020202020204" pitchFamily="34" charset="0"/>
                <a:ea typeface="Calibri" panose="020F0502020204030204" pitchFamily="34" charset="0"/>
                <a:cs typeface="Arial" panose="020B0604020202020204" pitchFamily="34" charset="0"/>
              </a:rPr>
              <a:t>Using </a:t>
            </a:r>
            <a:r>
              <a:rPr lang="en-US" sz="1400" dirty="0" err="1">
                <a:effectLst/>
                <a:latin typeface="Arial" panose="020B0604020202020204" pitchFamily="34" charset="0"/>
                <a:ea typeface="Calibri" panose="020F0502020204030204" pitchFamily="34" charset="0"/>
                <a:cs typeface="Arial" panose="020B0604020202020204" pitchFamily="34" charset="0"/>
              </a:rPr>
              <a:t>SelectKBest</a:t>
            </a:r>
            <a:r>
              <a:rPr lang="en-US" sz="1400" dirty="0">
                <a:effectLst/>
                <a:latin typeface="Arial" panose="020B0604020202020204" pitchFamily="34" charset="0"/>
                <a:ea typeface="Calibri" panose="020F0502020204030204" pitchFamily="34" charset="0"/>
                <a:cs typeface="Arial" panose="020B0604020202020204" pitchFamily="34" charset="0"/>
              </a:rPr>
              <a:t> and </a:t>
            </a:r>
            <a:r>
              <a:rPr lang="en-US" sz="1400" dirty="0" err="1">
                <a:effectLst/>
                <a:latin typeface="Arial" panose="020B0604020202020204" pitchFamily="34" charset="0"/>
                <a:ea typeface="Calibri" panose="020F0502020204030204" pitchFamily="34" charset="0"/>
                <a:cs typeface="Arial" panose="020B0604020202020204" pitchFamily="34" charset="0"/>
              </a:rPr>
              <a:t>f_classif</a:t>
            </a:r>
            <a:r>
              <a:rPr lang="en-US" sz="1400" dirty="0">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US" sz="1400" dirty="0" err="1">
                <a:effectLst/>
                <a:latin typeface="Arial" panose="020B0604020202020204" pitchFamily="34" charset="0"/>
                <a:ea typeface="Calibri" panose="020F0502020204030204" pitchFamily="34" charset="0"/>
                <a:cs typeface="Arial" panose="020B0604020202020204" pitchFamily="34" charset="0"/>
              </a:rPr>
              <a:t>StandardScaler</a:t>
            </a:r>
            <a:r>
              <a:rPr lang="en-US" sz="1400" dirty="0">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 </a:t>
            </a:r>
          </a:p>
          <a:p>
            <a:pPr lvl="1">
              <a:buFont typeface="Wingdings" panose="05000000000000000000" pitchFamily="2" charset="2"/>
              <a:buChar char="v"/>
            </a:pPr>
            <a:r>
              <a:rPr lang="en-US" sz="1400" dirty="0">
                <a:effectLst/>
                <a:latin typeface="Arial" panose="020B0604020202020204" pitchFamily="34" charset="0"/>
                <a:ea typeface="Calibri" panose="020F0502020204030204" pitchFamily="34" charset="0"/>
                <a:cs typeface="Arial" panose="020B0604020202020204" pitchFamily="34" charset="0"/>
              </a:rPr>
              <a:t>Columns: 'daily_decr30','cnt_loans30','Day','cnt_da_rech30','amnt_loans30','maxamnt_loans30','cnt_loans90' were dropped, so as to only retain the best features.</a:t>
            </a:r>
          </a:p>
          <a:p>
            <a:pPr lvl="1"/>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7245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8E351F-C43F-48ED-AA78-F0D1A3ADB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7642" y="562641"/>
            <a:ext cx="3634758" cy="5886998"/>
          </a:xfrm>
          <a:prstGeom prst="rect">
            <a:avLst/>
          </a:prstGeom>
        </p:spPr>
      </p:pic>
    </p:spTree>
    <p:extLst>
      <p:ext uri="{BB962C8B-B14F-4D97-AF65-F5344CB8AC3E}">
        <p14:creationId xmlns:p14="http://schemas.microsoft.com/office/powerpoint/2010/main" val="4168463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21320D-92BE-478C-82B8-5FF5AF30F8F7}"/>
              </a:ext>
            </a:extLst>
          </p:cNvPr>
          <p:cNvSpPr>
            <a:spLocks noGrp="1"/>
          </p:cNvSpPr>
          <p:nvPr>
            <p:ph idx="1"/>
          </p:nvPr>
        </p:nvSpPr>
        <p:spPr/>
        <p:txBody>
          <a:bodyPr/>
          <a:lstStyle/>
          <a:p>
            <a:endParaRPr lang="en-US" dirty="0"/>
          </a:p>
          <a:p>
            <a:endParaRPr lang="en-IN" dirty="0"/>
          </a:p>
          <a:p>
            <a:endParaRPr lang="en-IN" dirty="0"/>
          </a:p>
          <a:p>
            <a:endParaRPr lang="en-IN" dirty="0"/>
          </a:p>
          <a:p>
            <a:r>
              <a:rPr lang="en-IN" sz="1400" dirty="0">
                <a:effectLst/>
                <a:latin typeface="Arial" panose="020B0604020202020204" pitchFamily="34" charset="0"/>
                <a:ea typeface="Calibri" panose="020F0502020204030204" pitchFamily="34" charset="0"/>
                <a:cs typeface="Arial" panose="020B0604020202020204" pitchFamily="34" charset="0"/>
              </a:rPr>
              <a:t>Classes of the target column were then balanced using the SMOTE technique.</a:t>
            </a:r>
          </a:p>
          <a:p>
            <a:pPr marL="36900" indent="0">
              <a:buNone/>
            </a:pPr>
            <a:endParaRPr lang="en-IN" dirty="0"/>
          </a:p>
        </p:txBody>
      </p:sp>
      <p:pic>
        <p:nvPicPr>
          <p:cNvPr id="4" name="Picture 3">
            <a:extLst>
              <a:ext uri="{FF2B5EF4-FFF2-40B4-BE49-F238E27FC236}">
                <a16:creationId xmlns:a16="http://schemas.microsoft.com/office/drawing/2014/main" id="{52E44C82-D87F-48A7-B30D-6B646DDE6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306" y="2154198"/>
            <a:ext cx="6787693" cy="1382105"/>
          </a:xfrm>
          <a:prstGeom prst="rect">
            <a:avLst/>
          </a:prstGeom>
        </p:spPr>
      </p:pic>
    </p:spTree>
    <p:extLst>
      <p:ext uri="{BB962C8B-B14F-4D97-AF65-F5344CB8AC3E}">
        <p14:creationId xmlns:p14="http://schemas.microsoft.com/office/powerpoint/2010/main" val="3587045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DF57-09E1-4908-9172-909D46772021}"/>
              </a:ext>
            </a:extLst>
          </p:cNvPr>
          <p:cNvSpPr>
            <a:spLocks noGrp="1"/>
          </p:cNvSpPr>
          <p:nvPr>
            <p:ph type="title"/>
          </p:nvPr>
        </p:nvSpPr>
        <p:spPr/>
        <p:txBody>
          <a:bodyPr/>
          <a:lstStyle/>
          <a:p>
            <a:r>
              <a:rPr lang="en-US" dirty="0"/>
              <a:t>Train-Test Split and Best Random State</a:t>
            </a:r>
            <a:endParaRPr lang="en-IN" dirty="0"/>
          </a:p>
        </p:txBody>
      </p:sp>
      <p:sp>
        <p:nvSpPr>
          <p:cNvPr id="3" name="Content Placeholder 2">
            <a:extLst>
              <a:ext uri="{FF2B5EF4-FFF2-40B4-BE49-F238E27FC236}">
                <a16:creationId xmlns:a16="http://schemas.microsoft.com/office/drawing/2014/main" id="{564C4833-9CFC-4CC8-A5C1-46A6D83605A8}"/>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rPr>
              <a:t>From </a:t>
            </a:r>
            <a:r>
              <a:rPr lang="en-IN" sz="1800" dirty="0" err="1">
                <a:effectLst/>
                <a:latin typeface="Arial" panose="020B0604020202020204" pitchFamily="34" charset="0"/>
                <a:ea typeface="Calibri" panose="020F0502020204030204" pitchFamily="34" charset="0"/>
              </a:rPr>
              <a:t>sklearn.model_selection’s</a:t>
            </a:r>
            <a:r>
              <a:rPr lang="en-IN" sz="1800" dirty="0">
                <a:effectLst/>
                <a:latin typeface="Arial" panose="020B0604020202020204" pitchFamily="34" charset="0"/>
                <a:ea typeface="Calibri" panose="020F0502020204030204" pitchFamily="34" charset="0"/>
              </a:rPr>
              <a:t> </a:t>
            </a:r>
            <a:r>
              <a:rPr lang="en-IN" sz="1800" dirty="0" err="1">
                <a:effectLst/>
                <a:latin typeface="Arial" panose="020B0604020202020204" pitchFamily="34" charset="0"/>
                <a:ea typeface="Calibri" panose="020F0502020204030204" pitchFamily="34" charset="0"/>
              </a:rPr>
              <a:t>train_test_split</a:t>
            </a:r>
            <a:r>
              <a:rPr lang="en-IN" sz="1800" dirty="0">
                <a:effectLst/>
                <a:latin typeface="Arial" panose="020B0604020202020204" pitchFamily="34" charset="0"/>
                <a:ea typeface="Calibri" panose="020F0502020204030204" pitchFamily="34" charset="0"/>
              </a:rPr>
              <a:t>, the data was divided into train and test data. Training data comprised 69% of total data whereas test data comprised 31% based on the best random state that would result in best model accuracy.  The best random state was found to be 81</a:t>
            </a:r>
            <a:endParaRPr lang="en-IN" dirty="0"/>
          </a:p>
        </p:txBody>
      </p:sp>
    </p:spTree>
    <p:extLst>
      <p:ext uri="{BB962C8B-B14F-4D97-AF65-F5344CB8AC3E}">
        <p14:creationId xmlns:p14="http://schemas.microsoft.com/office/powerpoint/2010/main" val="2873684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F70B7-8BB3-4367-AD5E-9CE4B71286EE}"/>
              </a:ext>
            </a:extLst>
          </p:cNvPr>
          <p:cNvSpPr>
            <a:spLocks noGrp="1"/>
          </p:cNvSpPr>
          <p:nvPr>
            <p:ph idx="1"/>
          </p:nvPr>
        </p:nvSpPr>
        <p:spPr/>
        <p:txBody>
          <a:bodyPr/>
          <a:lstStyle/>
          <a:p>
            <a:pPr marL="36900" indent="0">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1400" dirty="0">
                <a:effectLst/>
                <a:latin typeface="Arial" panose="020B0604020202020204" pitchFamily="34" charset="0"/>
                <a:ea typeface="Calibri" panose="020F0502020204030204" pitchFamily="34" charset="0"/>
                <a:cs typeface="Arial" panose="020B0604020202020204" pitchFamily="34"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p>
          <a:p>
            <a:pPr>
              <a:buFont typeface="Wingdings" panose="05000000000000000000" pitchFamily="2" charset="2"/>
              <a:buChar char="v"/>
            </a:pPr>
            <a:r>
              <a:rPr lang="en-IN" sz="1400" dirty="0" err="1">
                <a:effectLst/>
                <a:latin typeface="Arial" panose="020B0604020202020204" pitchFamily="34" charset="0"/>
                <a:ea typeface="Calibri" panose="020F0502020204030204" pitchFamily="34" charset="0"/>
                <a:cs typeface="Arial" panose="020B0604020202020204" pitchFamily="34" charset="0"/>
              </a:rPr>
              <a:t>DecisionTree</a:t>
            </a:r>
            <a:r>
              <a:rPr lang="en-IN" sz="1400" dirty="0">
                <a:effectLst/>
                <a:latin typeface="Arial" panose="020B0604020202020204" pitchFamily="34" charset="0"/>
                <a:ea typeface="Calibri" panose="020F0502020204030204" pitchFamily="34" charset="0"/>
                <a:cs typeface="Arial" panose="020B0604020202020204" pitchFamily="34" charset="0"/>
              </a:rPr>
              <a:t> Classifier: Decision Tree solves the problem of machine learning by transforming the data into a tree representation. Each internal node of the tree representation denotes an attribute and each leaf node denotes a class label. A decision tree does not require normalization of data. A decision tree does not require normalization of data.</a:t>
            </a:r>
          </a:p>
          <a:p>
            <a:pPr>
              <a:buFont typeface="Wingdings" panose="05000000000000000000" pitchFamily="2" charset="2"/>
              <a:buChar char="v"/>
            </a:pP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spTree>
    <p:extLst>
      <p:ext uri="{BB962C8B-B14F-4D97-AF65-F5344CB8AC3E}">
        <p14:creationId xmlns:p14="http://schemas.microsoft.com/office/powerpoint/2010/main" val="2772444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F8F54-9269-49A4-8B62-A0B3997544CD}"/>
              </a:ext>
            </a:extLst>
          </p:cNvPr>
          <p:cNvSpPr>
            <a:spLocks noGrp="1"/>
          </p:cNvSpPr>
          <p:nvPr>
            <p:ph idx="1"/>
          </p:nvPr>
        </p:nvSpPr>
        <p:spPr/>
        <p:txBody>
          <a:bodyPr>
            <a:normAutofit/>
          </a:bodyPr>
          <a:lstStyle/>
          <a:p>
            <a:pPr>
              <a:buFont typeface="Wingdings" panose="05000000000000000000" pitchFamily="2" charset="2"/>
              <a:buChar char="v"/>
            </a:pPr>
            <a:r>
              <a:rPr lang="en-US" sz="1400" dirty="0" err="1">
                <a:latin typeface="Arial" panose="020B0604020202020204" pitchFamily="34" charset="0"/>
                <a:cs typeface="Arial" panose="020B0604020202020204" pitchFamily="34" charset="0"/>
              </a:rPr>
              <a:t>XGBClassifier</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XGBoost</a:t>
            </a:r>
            <a:r>
              <a:rPr lang="en-US" sz="1400" dirty="0">
                <a:latin typeface="Arial" panose="020B0604020202020204" pitchFamily="34" charset="0"/>
                <a:cs typeface="Arial" panose="020B0604020202020204" pitchFamily="34"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p>
          <a:p>
            <a:pPr>
              <a:buFont typeface="Wingdings" panose="05000000000000000000" pitchFamily="2" charset="2"/>
              <a:buChar char="v"/>
            </a:pPr>
            <a:r>
              <a:rPr lang="en-US" sz="1400" dirty="0" err="1">
                <a:latin typeface="Arial" panose="020B0604020202020204" pitchFamily="34" charset="0"/>
                <a:cs typeface="Arial" panose="020B0604020202020204" pitchFamily="34" charset="0"/>
              </a:rPr>
              <a:t>RandomForestClassifier</a:t>
            </a:r>
            <a:r>
              <a:rPr lang="en-US" sz="1400" dirty="0">
                <a:latin typeface="Arial" panose="020B0604020202020204" pitchFamily="34" charset="0"/>
                <a:cs typeface="Arial" panose="020B0604020202020204" pitchFamily="34"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p>
          <a:p>
            <a:pPr>
              <a:buFont typeface="Wingdings" panose="05000000000000000000" pitchFamily="2" charset="2"/>
              <a:buChar char="v"/>
            </a:pPr>
            <a:r>
              <a:rPr lang="en-IN" sz="1400" dirty="0">
                <a:effectLst/>
                <a:latin typeface="Arial" panose="020B0604020202020204" pitchFamily="34" charset="0"/>
                <a:ea typeface="Calibri" panose="020F0502020204030204" pitchFamily="34" charset="0"/>
                <a:cs typeface="Arial" panose="020B0604020202020204" pitchFamily="34" charset="0"/>
              </a:rPr>
              <a:t>AdaBoost Classifier: The basis of this algorithm is the </a:t>
            </a:r>
            <a:r>
              <a:rPr lang="en-IN"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boosting</a:t>
            </a:r>
            <a:r>
              <a:rPr lang="en-IN" sz="1400" dirty="0">
                <a:effectLst/>
                <a:latin typeface="Arial" panose="020B0604020202020204" pitchFamily="34" charset="0"/>
                <a:ea typeface="Calibri" panose="020F0502020204030204" pitchFamily="34" charset="0"/>
                <a:cs typeface="Arial" panose="020B0604020202020204" pitchFamily="34"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p>
          <a:p>
            <a:pPr marL="36900" indent="0">
              <a:buNone/>
            </a:pPr>
            <a:endParaRPr lang="en-US" sz="1400" dirty="0">
              <a:latin typeface="Arial" panose="020B0604020202020204" pitchFamily="34" charset="0"/>
              <a:cs typeface="Arial" panose="020B0604020202020204" pitchFamily="34" charset="0"/>
            </a:endParaRPr>
          </a:p>
          <a:p>
            <a:endParaRPr lang="en-IN" sz="1400" dirty="0"/>
          </a:p>
        </p:txBody>
      </p:sp>
    </p:spTree>
    <p:extLst>
      <p:ext uri="{BB962C8B-B14F-4D97-AF65-F5344CB8AC3E}">
        <p14:creationId xmlns:p14="http://schemas.microsoft.com/office/powerpoint/2010/main" val="898699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5C855-C62E-4A0D-9CFD-3965F7B645EA}"/>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Training the Models</a:t>
            </a:r>
          </a:p>
          <a:p>
            <a:endParaRPr lang="en-US"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EDA3C85-FE3B-4CEC-90D6-B169E995D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343" y="2618596"/>
            <a:ext cx="5141167" cy="3448534"/>
          </a:xfrm>
          <a:prstGeom prst="rect">
            <a:avLst/>
          </a:prstGeom>
        </p:spPr>
      </p:pic>
    </p:spTree>
    <p:extLst>
      <p:ext uri="{BB962C8B-B14F-4D97-AF65-F5344CB8AC3E}">
        <p14:creationId xmlns:p14="http://schemas.microsoft.com/office/powerpoint/2010/main" val="3825118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135BE-DE5B-453A-B955-63C4EEA997D2}"/>
              </a:ext>
            </a:extLst>
          </p:cNvPr>
          <p:cNvSpPr>
            <a:spLocks noGrp="1"/>
          </p:cNvSpPr>
          <p:nvPr>
            <p:ph idx="1"/>
          </p:nvPr>
        </p:nvSpPr>
        <p:spPr/>
        <p:txBody>
          <a:bodyPr/>
          <a:lstStyle/>
          <a:p>
            <a:pPr marL="36900" indent="0">
              <a:buNone/>
            </a:pPr>
            <a:r>
              <a:rPr lang="en-US" dirty="0">
                <a:latin typeface="Arial" panose="020B0604020202020204" pitchFamily="34" charset="0"/>
                <a:cs typeface="Arial" panose="020B0604020202020204" pitchFamily="34" charset="0"/>
              </a:rPr>
              <a:t>Analyzing Accuracy of The Models</a:t>
            </a:r>
          </a:p>
          <a:p>
            <a:pPr>
              <a:lnSpc>
                <a:spcPct val="107000"/>
              </a:lnSpc>
              <a:spcAft>
                <a:spcPts val="800"/>
              </a:spcAft>
              <a:buFont typeface="Wingdings" panose="05000000000000000000" pitchFamily="2" charset="2"/>
              <a:buChar char="v"/>
            </a:pPr>
            <a:r>
              <a:rPr lang="en-IN" sz="1400" dirty="0">
                <a:effectLst/>
                <a:latin typeface="Arial" panose="020B0604020202020204" pitchFamily="34" charset="0"/>
                <a:ea typeface="Calibri" panose="020F0502020204030204" pitchFamily="34" charset="0"/>
                <a:cs typeface="Arial" panose="020B0604020202020204" pitchFamily="34" charset="0"/>
              </a:rPr>
              <a:t>Classification Report consisting of Precision, Recall, Support and F1-score were the metrics used to evaluate the Model Performance.</a:t>
            </a:r>
          </a:p>
          <a:p>
            <a:pPr>
              <a:lnSpc>
                <a:spcPct val="107000"/>
              </a:lnSpc>
              <a:spcAft>
                <a:spcPts val="800"/>
              </a:spcAft>
              <a:buFont typeface="Wingdings" panose="05000000000000000000" pitchFamily="2" charset="2"/>
              <a:buChar char="v"/>
            </a:pPr>
            <a:r>
              <a:rPr lang="en-IN" sz="1400" dirty="0">
                <a:effectLst/>
                <a:latin typeface="Arial" panose="020B0604020202020204" pitchFamily="34" charset="0"/>
                <a:ea typeface="Calibri" panose="020F0502020204030204" pitchFamily="34" charset="0"/>
                <a:cs typeface="Arial" panose="020B0604020202020204" pitchFamily="34" charset="0"/>
              </a:rPr>
              <a:t>Precision is defined as the ratio of true positives to the sum of true and false positives. Recall is defined as the ratio of true positives to the sum of true positives and false negatives. The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4041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84E9B6-CE89-42FA-B987-435B80DA7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738" y="2143150"/>
            <a:ext cx="3541618" cy="3117453"/>
          </a:xfrm>
          <a:prstGeom prst="rect">
            <a:avLst/>
          </a:prstGeom>
        </p:spPr>
      </p:pic>
      <p:pic>
        <p:nvPicPr>
          <p:cNvPr id="5" name="Picture 4">
            <a:extLst>
              <a:ext uri="{FF2B5EF4-FFF2-40B4-BE49-F238E27FC236}">
                <a16:creationId xmlns:a16="http://schemas.microsoft.com/office/drawing/2014/main" id="{5D40D9AB-5519-44D9-A729-F1E39C6A6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356" y="2143151"/>
            <a:ext cx="3465858" cy="3117452"/>
          </a:xfrm>
          <a:prstGeom prst="rect">
            <a:avLst/>
          </a:prstGeom>
        </p:spPr>
      </p:pic>
      <p:pic>
        <p:nvPicPr>
          <p:cNvPr id="6" name="Picture 5">
            <a:extLst>
              <a:ext uri="{FF2B5EF4-FFF2-40B4-BE49-F238E27FC236}">
                <a16:creationId xmlns:a16="http://schemas.microsoft.com/office/drawing/2014/main" id="{452713F3-6C07-4A99-9B62-EEF1A1115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214" y="2140461"/>
            <a:ext cx="3398529" cy="3120143"/>
          </a:xfrm>
          <a:prstGeom prst="rect">
            <a:avLst/>
          </a:prstGeom>
        </p:spPr>
      </p:pic>
    </p:spTree>
    <p:extLst>
      <p:ext uri="{BB962C8B-B14F-4D97-AF65-F5344CB8AC3E}">
        <p14:creationId xmlns:p14="http://schemas.microsoft.com/office/powerpoint/2010/main" val="51415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2855-D090-470C-88DC-C2F4837CA86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5014DDC-CDBC-4EDF-A48E-03F93BA203AC}"/>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They understand the importance of communication and how it affects a person’s life, thus, focusing on providing their services and products to low-income families and poor customers that can help them in the need of hour. </a:t>
            </a:r>
          </a:p>
          <a:p>
            <a:pPr marL="342900" lvl="0" indent="-342900">
              <a:lnSpc>
                <a:spcPct val="107000"/>
              </a:lnSpc>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342900" lvl="0" indent="-342900">
              <a:lnSpc>
                <a:spcPct val="107000"/>
              </a:lnSpc>
              <a:spcAft>
                <a:spcPts val="800"/>
              </a:spcAft>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In order to improve the selection of customers for the credit, the client wants some predictions that could help them in further investment and improvement in selection of customers. </a:t>
            </a:r>
          </a:p>
          <a:p>
            <a:endParaRPr lang="en-IN" dirty="0"/>
          </a:p>
        </p:txBody>
      </p:sp>
    </p:spTree>
    <p:extLst>
      <p:ext uri="{BB962C8B-B14F-4D97-AF65-F5344CB8AC3E}">
        <p14:creationId xmlns:p14="http://schemas.microsoft.com/office/powerpoint/2010/main" val="416430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6AE3A0-C95F-49A5-8DBC-2844884C2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049" y="2139630"/>
            <a:ext cx="3729355" cy="3588385"/>
          </a:xfrm>
          <a:prstGeom prst="rect">
            <a:avLst/>
          </a:prstGeom>
        </p:spPr>
      </p:pic>
      <p:pic>
        <p:nvPicPr>
          <p:cNvPr id="5" name="Picture 4">
            <a:extLst>
              <a:ext uri="{FF2B5EF4-FFF2-40B4-BE49-F238E27FC236}">
                <a16:creationId xmlns:a16="http://schemas.microsoft.com/office/drawing/2014/main" id="{777454F1-CDE0-42CF-B914-8636815FF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404" y="2139630"/>
            <a:ext cx="4000496" cy="3588385"/>
          </a:xfrm>
          <a:prstGeom prst="rect">
            <a:avLst/>
          </a:prstGeom>
        </p:spPr>
      </p:pic>
    </p:spTree>
    <p:extLst>
      <p:ext uri="{BB962C8B-B14F-4D97-AF65-F5344CB8AC3E}">
        <p14:creationId xmlns:p14="http://schemas.microsoft.com/office/powerpoint/2010/main" val="453623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CAF5A7-A9C1-41ED-AD14-DCB452B97613}"/>
              </a:ext>
            </a:extLst>
          </p:cNvPr>
          <p:cNvSpPr>
            <a:spLocks noGrp="1"/>
          </p:cNvSpPr>
          <p:nvPr>
            <p:ph idx="1"/>
          </p:nvPr>
        </p:nvSpPr>
        <p:spPr/>
        <p:txBody>
          <a:bodyPr/>
          <a:lstStyle/>
          <a:p>
            <a:pPr marL="36900" indent="0">
              <a:buNone/>
            </a:pPr>
            <a:r>
              <a:rPr lang="en-IN" sz="2000" b="1" dirty="0">
                <a:effectLst/>
                <a:latin typeface="Arial" panose="020B0604020202020204" pitchFamily="34" charset="0"/>
                <a:ea typeface="Calibri" panose="020F0502020204030204" pitchFamily="34" charset="0"/>
                <a:cs typeface="Arial" panose="020B0604020202020204" pitchFamily="34" charset="0"/>
              </a:rPr>
              <a:t>Model Cross Validation</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v"/>
            </a:pPr>
            <a:r>
              <a:rPr lang="en-IN" sz="1400" dirty="0">
                <a:effectLst/>
                <a:latin typeface="Arial" panose="020B0604020202020204" pitchFamily="34" charset="0"/>
                <a:ea typeface="Calibri" panose="020F0502020204030204" pitchFamily="34" charset="0"/>
                <a:cs typeface="Arial" panose="020B0604020202020204" pitchFamily="34" charset="0"/>
              </a:rPr>
              <a:t>Cross validation is a technique for assessing how the statistical analysis generalises to an independent data set. It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pPr>
              <a:buFont typeface="Wingdings" panose="05000000000000000000" pitchFamily="2" charset="2"/>
              <a:buChar char="v"/>
            </a:pPr>
            <a:r>
              <a:rPr lang="en-US" sz="1400" dirty="0">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Classifiers is the best model.</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495517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1FC4D6-4348-4F28-9459-196F4DFD1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250" y="410547"/>
            <a:ext cx="4294685" cy="4013822"/>
          </a:xfrm>
          <a:prstGeom prst="rect">
            <a:avLst/>
          </a:prstGeom>
        </p:spPr>
      </p:pic>
      <p:pic>
        <p:nvPicPr>
          <p:cNvPr id="5" name="Picture 4">
            <a:extLst>
              <a:ext uri="{FF2B5EF4-FFF2-40B4-BE49-F238E27FC236}">
                <a16:creationId xmlns:a16="http://schemas.microsoft.com/office/drawing/2014/main" id="{28970B9B-7232-4844-B9D5-7A8107957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249" y="4424368"/>
            <a:ext cx="4294685" cy="1614981"/>
          </a:xfrm>
          <a:prstGeom prst="rect">
            <a:avLst/>
          </a:prstGeom>
        </p:spPr>
      </p:pic>
    </p:spTree>
    <p:extLst>
      <p:ext uri="{BB962C8B-B14F-4D97-AF65-F5344CB8AC3E}">
        <p14:creationId xmlns:p14="http://schemas.microsoft.com/office/powerpoint/2010/main" val="1680126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AF803-9246-4186-80E7-098BFAF4748C}"/>
              </a:ext>
            </a:extLst>
          </p:cNvPr>
          <p:cNvSpPr>
            <a:spLocks noGrp="1"/>
          </p:cNvSpPr>
          <p:nvPr>
            <p:ph idx="1"/>
          </p:nvPr>
        </p:nvSpPr>
        <p:spPr/>
        <p:txBody>
          <a:bodyPr/>
          <a:lstStyle/>
          <a:p>
            <a:pPr marL="36900" indent="0">
              <a:buNone/>
            </a:pPr>
            <a:r>
              <a:rPr lang="en-IN" dirty="0"/>
              <a:t>ROC AUC Scores</a:t>
            </a:r>
          </a:p>
          <a:p>
            <a:r>
              <a:rPr lang="en-US" sz="1600" dirty="0"/>
              <a:t>The score is used to summarize the trade-off between the true positive rate and false positive rate for a predictive model using different probability thresholds. The AUC value lies between 0.5 to 1 where 0.5 denotes a bad classifier and 1 denotes an excellent classifier.</a:t>
            </a:r>
          </a:p>
          <a:p>
            <a:endParaRPr lang="en-US" sz="1600" dirty="0"/>
          </a:p>
          <a:p>
            <a:pPr marL="36900" indent="0">
              <a:buNone/>
            </a:pPr>
            <a:endParaRPr lang="en-IN" sz="1400" dirty="0"/>
          </a:p>
        </p:txBody>
      </p:sp>
    </p:spTree>
    <p:extLst>
      <p:ext uri="{BB962C8B-B14F-4D97-AF65-F5344CB8AC3E}">
        <p14:creationId xmlns:p14="http://schemas.microsoft.com/office/powerpoint/2010/main" val="2084503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53D759-4AA8-4A67-A81B-0E48E550D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420" y="638684"/>
            <a:ext cx="3387070" cy="5715463"/>
          </a:xfrm>
          <a:prstGeom prst="rect">
            <a:avLst/>
          </a:prstGeom>
        </p:spPr>
      </p:pic>
    </p:spTree>
    <p:extLst>
      <p:ext uri="{BB962C8B-B14F-4D97-AF65-F5344CB8AC3E}">
        <p14:creationId xmlns:p14="http://schemas.microsoft.com/office/powerpoint/2010/main" val="3448080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2E44FD-00CE-4976-B14D-442867B3839C}"/>
              </a:ext>
            </a:extLst>
          </p:cNvPr>
          <p:cNvSpPr>
            <a:spLocks noGrp="1"/>
          </p:cNvSpPr>
          <p:nvPr>
            <p:ph idx="1"/>
          </p:nvPr>
        </p:nvSpPr>
        <p:spPr/>
        <p:txBody>
          <a:bodyPr/>
          <a:lstStyle/>
          <a:p>
            <a:pPr marL="36900" indent="0">
              <a:buNone/>
            </a:pPr>
            <a:r>
              <a:rPr lang="en-IN" sz="2000" dirty="0">
                <a:latin typeface="Arial" panose="020B0604020202020204" pitchFamily="34" charset="0"/>
                <a:cs typeface="Arial" panose="020B0604020202020204" pitchFamily="34" charset="0"/>
              </a:rPr>
              <a:t>ROC AUC curves</a:t>
            </a:r>
          </a:p>
          <a:p>
            <a:r>
              <a:rPr lang="en-US" sz="1400" dirty="0">
                <a:latin typeface="Arial" panose="020B0604020202020204" pitchFamily="34" charset="0"/>
                <a:cs typeface="Arial" panose="020B0604020202020204" pitchFamily="34" charset="0"/>
              </a:rPr>
              <a:t>The AUC-ROC curve helps us visualize how well our machine learning classifier is performing. ROC curves are appropriate when the observations are balanced between each class.</a:t>
            </a:r>
            <a:endParaRPr lang="en-IN"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1C0050A-679D-48D2-A3B7-DADD3A523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520" y="3213650"/>
            <a:ext cx="4440960" cy="3034750"/>
          </a:xfrm>
          <a:prstGeom prst="rect">
            <a:avLst/>
          </a:prstGeom>
        </p:spPr>
      </p:pic>
    </p:spTree>
    <p:extLst>
      <p:ext uri="{BB962C8B-B14F-4D97-AF65-F5344CB8AC3E}">
        <p14:creationId xmlns:p14="http://schemas.microsoft.com/office/powerpoint/2010/main" val="1898603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CC5204-0401-4567-8583-57DFED5DF09E}"/>
              </a:ext>
            </a:extLst>
          </p:cNvPr>
          <p:cNvSpPr>
            <a:spLocks noGrp="1"/>
          </p:cNvSpPr>
          <p:nvPr>
            <p:ph idx="1"/>
          </p:nvPr>
        </p:nvSpPr>
        <p:spPr/>
        <p:txBody>
          <a:bodyPr>
            <a:normAutofit/>
          </a:bodyPr>
          <a:lstStyle/>
          <a:p>
            <a:pPr marL="36900" indent="0">
              <a:buNone/>
            </a:pPr>
            <a:r>
              <a:rPr lang="en-IN" sz="2000" dirty="0">
                <a:latin typeface="Arial" panose="020B0604020202020204" pitchFamily="34" charset="0"/>
                <a:cs typeface="Arial" panose="020B0604020202020204" pitchFamily="34" charset="0"/>
              </a:rPr>
              <a:t>Interpretation of the Results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Based on comparing Accuracy Score results with Cross Validation results, and based on the above graph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roc_auc_scores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a:t>
            </a:r>
            <a:r>
              <a:rPr lang="en-IN" sz="1800" dirty="0">
                <a:effectLst/>
                <a:latin typeface="Arial" panose="020B0604020202020204" pitchFamily="34" charset="0"/>
                <a:ea typeface="Calibri" panose="020F0502020204030204" pitchFamily="34" charset="0"/>
                <a:cs typeface="Times New Roman" panose="02020603050405020304" pitchFamily="18" charset="0"/>
              </a:rPr>
              <a:t> Classifier is the best model for the dataset, with AUC = 0.99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roc_auc_score</a:t>
            </a:r>
            <a:r>
              <a:rPr lang="en-IN" sz="1800" dirty="0">
                <a:effectLst/>
                <a:latin typeface="Arial" panose="020B0604020202020204" pitchFamily="34" charset="0"/>
                <a:ea typeface="Calibri" panose="020F0502020204030204" pitchFamily="34" charset="0"/>
                <a:cs typeface="Times New Roman" panose="02020603050405020304" pitchFamily="18" charset="0"/>
              </a:rPr>
              <a:t> = 0.9471, cross validation score of 0.9471 and f1 score of 0.95 with precision of 0.95 and recall of 0.95 for both classes 0 and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7882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45D816-03CE-4B37-868D-AA3082FE299F}"/>
              </a:ext>
            </a:extLst>
          </p:cNvPr>
          <p:cNvSpPr>
            <a:spLocks noGrp="1"/>
          </p:cNvSpPr>
          <p:nvPr>
            <p:ph idx="1"/>
          </p:nvPr>
        </p:nvSpPr>
        <p:spPr>
          <a:xfrm>
            <a:off x="1103312" y="851648"/>
            <a:ext cx="8946541" cy="5396752"/>
          </a:xfrm>
        </p:spPr>
        <p:txBody>
          <a:bodyPr/>
          <a:lstStyle/>
          <a:p>
            <a:pPr marL="36900" indent="0">
              <a:buNone/>
            </a:pPr>
            <a:r>
              <a:rPr lang="en-IN" sz="2000" dirty="0">
                <a:effectLst/>
                <a:latin typeface="Arial" panose="020B0604020202020204" pitchFamily="34" charset="0"/>
                <a:ea typeface="Calibri" panose="020F0502020204030204" pitchFamily="34" charset="0"/>
                <a:cs typeface="Arial" panose="020B0604020202020204" pitchFamily="34" charset="0"/>
              </a:rPr>
              <a:t>Hyper Parameter Tuning</a:t>
            </a:r>
          </a:p>
          <a:p>
            <a:r>
              <a:rPr lang="en-IN" sz="1400" dirty="0" err="1">
                <a:effectLst/>
                <a:latin typeface="Arial" panose="020B0604020202020204" pitchFamily="34" charset="0"/>
                <a:ea typeface="Calibri" panose="020F0502020204030204" pitchFamily="34" charset="0"/>
                <a:cs typeface="Arial" panose="020B0604020202020204" pitchFamily="34" charset="0"/>
              </a:rPr>
              <a:t>GridSearchCV</a:t>
            </a:r>
            <a:r>
              <a:rPr lang="en-IN" sz="1400" dirty="0">
                <a:effectLst/>
                <a:latin typeface="Arial" panose="020B0604020202020204" pitchFamily="34" charset="0"/>
                <a:ea typeface="Calibri" panose="020F0502020204030204" pitchFamily="34" charset="0"/>
                <a:cs typeface="Arial" panose="020B0604020202020204" pitchFamily="34" charset="0"/>
              </a:rPr>
              <a:t> was used for Hyper Parameter Tuning of the Random Forest Classifier model.</a:t>
            </a:r>
          </a:p>
          <a:p>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pic>
        <p:nvPicPr>
          <p:cNvPr id="4" name="Picture 3">
            <a:extLst>
              <a:ext uri="{FF2B5EF4-FFF2-40B4-BE49-F238E27FC236}">
                <a16:creationId xmlns:a16="http://schemas.microsoft.com/office/drawing/2014/main" id="{621FCF96-D1D6-40E6-9C9A-F77A3D1AA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785" y="2917052"/>
            <a:ext cx="6973457" cy="3175837"/>
          </a:xfrm>
          <a:prstGeom prst="rect">
            <a:avLst/>
          </a:prstGeom>
        </p:spPr>
      </p:pic>
    </p:spTree>
    <p:extLst>
      <p:ext uri="{BB962C8B-B14F-4D97-AF65-F5344CB8AC3E}">
        <p14:creationId xmlns:p14="http://schemas.microsoft.com/office/powerpoint/2010/main" val="1756746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610850-8109-40F9-928B-FC71B0DFC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33" y="959472"/>
            <a:ext cx="8752382" cy="2940724"/>
          </a:xfrm>
          <a:prstGeom prst="rect">
            <a:avLst/>
          </a:prstGeom>
        </p:spPr>
      </p:pic>
      <p:pic>
        <p:nvPicPr>
          <p:cNvPr id="5" name="Picture 4">
            <a:extLst>
              <a:ext uri="{FF2B5EF4-FFF2-40B4-BE49-F238E27FC236}">
                <a16:creationId xmlns:a16="http://schemas.microsoft.com/office/drawing/2014/main" id="{2EE3EBEF-B666-44E6-93B3-0D3659994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215" y="4208106"/>
            <a:ext cx="4524218" cy="1175657"/>
          </a:xfrm>
          <a:prstGeom prst="rect">
            <a:avLst/>
          </a:prstGeom>
        </p:spPr>
      </p:pic>
    </p:spTree>
    <p:extLst>
      <p:ext uri="{BB962C8B-B14F-4D97-AF65-F5344CB8AC3E}">
        <p14:creationId xmlns:p14="http://schemas.microsoft.com/office/powerpoint/2010/main" val="2794202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E58F4-3659-4A97-B373-196BD661F335}"/>
              </a:ext>
            </a:extLst>
          </p:cNvPr>
          <p:cNvSpPr>
            <a:spLocks noGrp="1"/>
          </p:cNvSpPr>
          <p:nvPr>
            <p:ph idx="1"/>
          </p:nvPr>
        </p:nvSpPr>
        <p:spPr/>
        <p:txBody>
          <a:bodyPr/>
          <a:lstStyle/>
          <a:p>
            <a:pPr>
              <a:buFont typeface="Wingdings" panose="05000000000000000000" pitchFamily="2" charset="2"/>
              <a:buChar char="v"/>
            </a:pPr>
            <a:r>
              <a:rPr lang="en-US" dirty="0"/>
              <a:t>Based on the input parameter values and after fitting the train datasets The Random Forest Regressor model was further tuned based on the parameter values yielded from </a:t>
            </a:r>
            <a:r>
              <a:rPr lang="en-US" dirty="0" err="1"/>
              <a:t>GridsearchCV</a:t>
            </a:r>
            <a:r>
              <a:rPr lang="en-US" dirty="0"/>
              <a:t>.</a:t>
            </a:r>
          </a:p>
          <a:p>
            <a:pPr>
              <a:buFont typeface="Wingdings" panose="05000000000000000000" pitchFamily="2" charset="2"/>
              <a:buChar char="v"/>
            </a:pPr>
            <a:r>
              <a:rPr lang="en-US" dirty="0"/>
              <a:t>Random Forest Classifier has an accuracy of 94.52%</a:t>
            </a:r>
          </a:p>
          <a:p>
            <a:pPr>
              <a:buFont typeface="Wingdings" panose="05000000000000000000" pitchFamily="2" charset="2"/>
              <a:buChar char="v"/>
            </a:pPr>
            <a:r>
              <a:rPr lang="en-US" dirty="0"/>
              <a:t>This model was then tested using a scaled Test Dataset. The model performed with good amount of accuracy.</a:t>
            </a:r>
            <a:endParaRPr lang="en-IN" dirty="0"/>
          </a:p>
        </p:txBody>
      </p:sp>
    </p:spTree>
    <p:extLst>
      <p:ext uri="{BB962C8B-B14F-4D97-AF65-F5344CB8AC3E}">
        <p14:creationId xmlns:p14="http://schemas.microsoft.com/office/powerpoint/2010/main" val="152140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F2AF-572D-4B53-917E-2ACB46DE33F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02E88F7-9127-456C-B9E9-523A65B0FD52}"/>
              </a:ext>
            </a:extLst>
          </p:cNvPr>
          <p:cNvSpPr>
            <a:spLocks noGrp="1"/>
          </p:cNvSpPr>
          <p:nvPr>
            <p:ph idx="1"/>
          </p:nvPr>
        </p:nvSpPr>
        <p:spPr/>
        <p:txBody>
          <a:bodyPr/>
          <a:lstStyle/>
          <a:p>
            <a:pPr marL="0" indent="0">
              <a:lnSpc>
                <a:spcPct val="107000"/>
              </a:lnSpc>
              <a:spcAft>
                <a:spcPts val="800"/>
              </a:spcAft>
              <a:buNone/>
            </a:pPr>
            <a:r>
              <a:rPr lang="en-IN" sz="2400" dirty="0">
                <a:effectLst/>
                <a:latin typeface="Arial" panose="020B0604020202020204" pitchFamily="34" charset="0"/>
                <a:ea typeface="Calibri" panose="020F0502020204030204" pitchFamily="34" charset="0"/>
                <a:cs typeface="Arial" panose="020B0604020202020204" pitchFamily="34" charset="0"/>
              </a:rPr>
              <a:t>Conceptual Background of the Domain Problem</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buFont typeface="Wingdings" panose="05000000000000000000" pitchFamily="2" charset="2"/>
              <a:buChar char="v"/>
            </a:pPr>
            <a:r>
              <a:rPr lang="en-IN" sz="1400" dirty="0">
                <a:effectLst/>
                <a:latin typeface="Arial" panose="020B0604020202020204" pitchFamily="34" charset="0"/>
                <a:ea typeface="Calibri" panose="020F0502020204030204" pitchFamily="34" charset="0"/>
                <a:cs typeface="Arial" panose="020B0604020202020204" pitchFamily="34" charset="0"/>
              </a:rPr>
              <a:t>Predictive modelling, Classification algorithms are some of the machine learning techniques used for predicting defaulters.</a:t>
            </a:r>
          </a:p>
          <a:p>
            <a:pPr marL="400050" indent="-285750">
              <a:lnSpc>
                <a:spcPct val="107000"/>
              </a:lnSpc>
              <a:spcAft>
                <a:spcPts val="800"/>
              </a:spcAft>
              <a:buFont typeface="Wingdings" panose="05000000000000000000" pitchFamily="2" charset="2"/>
              <a:buChar char="v"/>
            </a:pPr>
            <a:r>
              <a:rPr lang="en-IN" sz="1400" dirty="0">
                <a:effectLst/>
                <a:latin typeface="Arial" panose="020B0604020202020204" pitchFamily="34" charset="0"/>
                <a:ea typeface="Calibri" panose="020F0502020204030204" pitchFamily="34" charset="0"/>
                <a:cs typeface="Arial" panose="020B0604020202020204" pitchFamily="34" charset="0"/>
              </a:rPr>
              <a:t>Identifying various credit risks, historical data on Client’s financial background and activities on the micro credit platform are crucial for working on the project.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19765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F4D0D0-8FE1-4418-8912-A7ED89CDA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457" y="285997"/>
            <a:ext cx="6046237" cy="6146879"/>
          </a:xfrm>
          <a:prstGeom prst="rect">
            <a:avLst/>
          </a:prstGeom>
        </p:spPr>
      </p:pic>
    </p:spTree>
    <p:extLst>
      <p:ext uri="{BB962C8B-B14F-4D97-AF65-F5344CB8AC3E}">
        <p14:creationId xmlns:p14="http://schemas.microsoft.com/office/powerpoint/2010/main" val="686818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5B06A-0DAB-4B39-A83F-BF073B8882B1}"/>
              </a:ext>
            </a:extLst>
          </p:cNvPr>
          <p:cNvSpPr>
            <a:spLocks noGrp="1"/>
          </p:cNvSpPr>
          <p:nvPr>
            <p:ph idx="1"/>
          </p:nvPr>
        </p:nvSpPr>
        <p:spPr/>
        <p:txBody>
          <a:bodyPr/>
          <a:lstStyle/>
          <a:p>
            <a:pPr>
              <a:lnSpc>
                <a:spcPct val="107000"/>
              </a:lnSpc>
              <a:spcAft>
                <a:spcPts val="800"/>
              </a:spcAft>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Arial" panose="020B0604020202020204" pitchFamily="34" charset="0"/>
              </a:rPr>
              <a:t>In summary, Random Forest Classifier performed the best amongst all the models that were tested.</a:t>
            </a:r>
          </a:p>
          <a:p>
            <a:pPr>
              <a:lnSpc>
                <a:spcPct val="107000"/>
              </a:lnSpc>
              <a:spcAft>
                <a:spcPts val="800"/>
              </a:spcAft>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Arial" panose="020B0604020202020204" pitchFamily="34" charset="0"/>
              </a:rPr>
              <a:t>It also had the best performance in terms of </a:t>
            </a:r>
            <a:r>
              <a:rPr lang="en-IN" sz="1800" dirty="0" err="1">
                <a:effectLst/>
                <a:latin typeface="Arial" panose="020B0604020202020204" pitchFamily="34" charset="0"/>
                <a:ea typeface="Calibri" panose="020F0502020204030204" pitchFamily="34" charset="0"/>
                <a:cs typeface="Arial" panose="020B0604020202020204" pitchFamily="34" charset="0"/>
              </a:rPr>
              <a:t>precision,recall</a:t>
            </a:r>
            <a:r>
              <a:rPr lang="en-IN" sz="1800" dirty="0">
                <a:effectLst/>
                <a:latin typeface="Arial" panose="020B0604020202020204" pitchFamily="34" charset="0"/>
                <a:ea typeface="Calibri" panose="020F0502020204030204" pitchFamily="34" charset="0"/>
                <a:cs typeface="Arial" panose="020B0604020202020204" pitchFamily="34" charset="0"/>
              </a:rPr>
              <a:t> and covered the highest area under the ROC-AUC curve.</a:t>
            </a:r>
          </a:p>
          <a:p>
            <a:endParaRPr lang="en-IN" dirty="0"/>
          </a:p>
        </p:txBody>
      </p:sp>
    </p:spTree>
    <p:extLst>
      <p:ext uri="{BB962C8B-B14F-4D97-AF65-F5344CB8AC3E}">
        <p14:creationId xmlns:p14="http://schemas.microsoft.com/office/powerpoint/2010/main" val="9369787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F006-98FF-4F49-947E-B3F0CBB0A54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B36E7A0-FD05-4CB4-977D-A8A13ABBA4F9}"/>
              </a:ext>
            </a:extLst>
          </p:cNvPr>
          <p:cNvSpPr>
            <a:spLocks noGrp="1"/>
          </p:cNvSpPr>
          <p:nvPr>
            <p:ph idx="1"/>
          </p:nvPr>
        </p:nvSpPr>
        <p:spPr/>
        <p:txBody>
          <a:bodyPr/>
          <a:lstStyle/>
          <a:p>
            <a:pPr marL="36900" indent="0">
              <a:buNone/>
            </a:pPr>
            <a:r>
              <a:rPr lang="en-US" dirty="0">
                <a:latin typeface="Arial" panose="020B0604020202020204" pitchFamily="34" charset="0"/>
                <a:cs typeface="Arial" panose="020B0604020202020204" pitchFamily="34" charset="0"/>
              </a:rPr>
              <a:t>Key Findings and Conclusions of the Study:</a:t>
            </a:r>
          </a:p>
          <a:p>
            <a:pPr marL="36900" indent="0">
              <a:buNone/>
            </a:pPr>
            <a:endParaRPr lang="en-US" dirty="0">
              <a:latin typeface="Arial" panose="020B0604020202020204" pitchFamily="34" charset="0"/>
              <a:cs typeface="Arial" panose="020B0604020202020204" pitchFamily="34" charset="0"/>
            </a:endParaRPr>
          </a:p>
          <a:p>
            <a:pPr marL="457200">
              <a:lnSpc>
                <a:spcPct val="107000"/>
              </a:lnSpc>
              <a:spcAft>
                <a:spcPts val="800"/>
              </a:spcAft>
              <a:buFont typeface="Wingdings" panose="05000000000000000000" pitchFamily="2" charset="2"/>
              <a:buChar char="v"/>
            </a:pPr>
            <a:r>
              <a:rPr lang="en-IN" sz="1400" dirty="0">
                <a:effectLst/>
                <a:latin typeface="Arial" panose="020B0604020202020204" pitchFamily="34" charset="0"/>
                <a:ea typeface="Calibri" panose="020F0502020204030204" pitchFamily="34" charset="0"/>
                <a:cs typeface="Arial" panose="020B0604020202020204" pitchFamily="34" charset="0"/>
              </a:rPr>
              <a:t>From the study and analysis it is concluded that The telecom company and Micro Finance institution do not maintain adequate data on history of customers.</a:t>
            </a:r>
          </a:p>
          <a:p>
            <a:pPr marL="457200">
              <a:lnSpc>
                <a:spcPct val="107000"/>
              </a:lnSpc>
              <a:spcAft>
                <a:spcPts val="800"/>
              </a:spcAft>
              <a:buFont typeface="Wingdings" panose="05000000000000000000" pitchFamily="2" charset="2"/>
              <a:buChar char="v"/>
            </a:pPr>
            <a:r>
              <a:rPr lang="en-IN" sz="1400" dirty="0">
                <a:effectLst/>
                <a:latin typeface="Arial" panose="020B0604020202020204" pitchFamily="34" charset="0"/>
                <a:ea typeface="Calibri" panose="020F0502020204030204" pitchFamily="34" charset="0"/>
                <a:cs typeface="Arial" panose="020B0604020202020204" pitchFamily="34" charset="0"/>
              </a:rPr>
              <a:t>There have been many instances where customers with negative account balance have been issued loans, which contributed greatly to the number of defaulters.</a:t>
            </a:r>
          </a:p>
          <a:p>
            <a:pPr marL="457200">
              <a:lnSpc>
                <a:spcPct val="107000"/>
              </a:lnSpc>
              <a:spcAft>
                <a:spcPts val="800"/>
              </a:spcAft>
              <a:buFont typeface="Wingdings" panose="05000000000000000000" pitchFamily="2" charset="2"/>
              <a:buChar char="v"/>
            </a:pPr>
            <a:r>
              <a:rPr lang="en-IN" sz="1400" dirty="0">
                <a:effectLst/>
                <a:latin typeface="Arial" panose="020B0604020202020204" pitchFamily="34" charset="0"/>
                <a:ea typeface="Calibri" panose="020F0502020204030204" pitchFamily="34" charset="0"/>
                <a:cs typeface="Arial" panose="020B0604020202020204" pitchFamily="34" charset="0"/>
              </a:rPr>
              <a:t>Thorough background analysis of clients as well as monitoring account balance and recharge frequency will help reduce the risk of defaulters.</a:t>
            </a:r>
          </a:p>
          <a:p>
            <a:pPr marL="36900" indent="0">
              <a:buNone/>
            </a:pPr>
            <a:endParaRPr lang="en-US" dirty="0">
              <a:latin typeface="Arial" panose="020B0604020202020204" pitchFamily="34" charset="0"/>
              <a:cs typeface="Arial" panose="020B0604020202020204" pitchFamily="34" charset="0"/>
            </a:endParaRPr>
          </a:p>
          <a:p>
            <a:pPr marL="3690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702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3E10-DBA3-43DC-87A1-98F03C2EE898}"/>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F3286ED4-BDEB-4225-8056-AE9BE3849048}"/>
              </a:ext>
            </a:extLst>
          </p:cNvPr>
          <p:cNvSpPr>
            <a:spLocks noGrp="1"/>
          </p:cNvSpPr>
          <p:nvPr>
            <p:ph idx="1"/>
          </p:nvPr>
        </p:nvSpPr>
        <p:spPr/>
        <p:txBody>
          <a:bodyPr>
            <a:normAutofit/>
          </a:bodyPr>
          <a:lstStyle/>
          <a:p>
            <a:pPr marL="36900" indent="0">
              <a:buNone/>
            </a:pPr>
            <a:r>
              <a:rPr lang="en-US" dirty="0">
                <a:latin typeface="Arial" panose="020B0604020202020204" pitchFamily="34" charset="0"/>
                <a:cs typeface="Arial" panose="020B0604020202020204" pitchFamily="34" charset="0"/>
              </a:rPr>
              <a:t>Learning Outcomes of the Study in respect of Data Science</a:t>
            </a:r>
          </a:p>
          <a:p>
            <a:pPr>
              <a:buFont typeface="Wingdings" panose="05000000000000000000" pitchFamily="2" charset="2"/>
              <a:buChar char="v"/>
            </a:pPr>
            <a:r>
              <a:rPr lang="en-US" sz="1400" dirty="0">
                <a:latin typeface="Arial" panose="020B0604020202020204" pitchFamily="34" charset="0"/>
                <a:cs typeface="Arial" panose="020B0604020202020204" pitchFamily="34" charset="0"/>
              </a:rPr>
              <a:t>Data cleaning was a very important step in removing plenty of anomalous data from the huge dataset that was provided. Visualizing data helped identify outliers and the relationships between target and feature columns as well as analyzing the strength of correlation that exists between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dirty="0">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buFont typeface="Wingdings" panose="05000000000000000000" pitchFamily="2" charset="2"/>
              <a:buChar char="v"/>
            </a:pPr>
            <a:r>
              <a:rPr lang="en-US" sz="1400" dirty="0">
                <a:latin typeface="Arial" panose="020B0604020202020204" pitchFamily="34" charset="0"/>
                <a:cs typeface="Arial" panose="020B0604020202020204" pitchFamily="34" charset="0"/>
              </a:rPr>
              <a:t>While the huge dataset to work with enabled the building of highly accurate models. The presence of anomalous entries in the numbers heavily distorted the data distributions and may have had a huge impact on model learning. </a:t>
            </a:r>
          </a:p>
          <a:p>
            <a:pPr>
              <a:buFont typeface="Wingdings" panose="05000000000000000000" pitchFamily="2" charset="2"/>
              <a:buChar char="v"/>
            </a:pPr>
            <a:r>
              <a:rPr lang="en-US" sz="1400" dirty="0">
                <a:latin typeface="Arial" panose="020B0604020202020204" pitchFamily="34" charset="0"/>
                <a:cs typeface="Arial" panose="020B0604020202020204" pitchFamily="34" charset="0"/>
              </a:rPr>
              <a:t>Availability of data on customer financial background and employment, along with reduction in human error during data gathering and compilation would help build a predictive model that would more accurately understand the relationship between the features and target variable and yield more accurate predictions.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6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8860-F1DA-4510-A327-4F719457DB8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8C5B525-E409-4949-B4CA-CFAF6D78F79B}"/>
              </a:ext>
            </a:extLst>
          </p:cNvPr>
          <p:cNvSpPr>
            <a:spLocks noGrp="1"/>
          </p:cNvSpPr>
          <p:nvPr>
            <p:ph idx="1"/>
          </p:nvPr>
        </p:nvSpPr>
        <p:spPr/>
        <p:txBody>
          <a:bodyPr>
            <a:normAutofit fontScale="92500" lnSpcReduction="10000"/>
          </a:bodyPr>
          <a:lstStyle/>
          <a:p>
            <a:pPr marL="3690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Review of Literature</a:t>
            </a:r>
          </a:p>
          <a:p>
            <a:pPr marL="457200">
              <a:lnSpc>
                <a:spcPct val="107000"/>
              </a:lnSpc>
              <a:buFont typeface="Wingdings" panose="05000000000000000000" pitchFamily="2" charset="2"/>
              <a:buChar char="v"/>
            </a:pPr>
            <a:r>
              <a:rPr lang="en-IN" sz="1500" dirty="0">
                <a:effectLst/>
                <a:latin typeface="Arial" panose="020B0604020202020204" pitchFamily="34" charset="0"/>
                <a:ea typeface="Calibri" panose="020F0502020204030204" pitchFamily="34" charset="0"/>
                <a:cs typeface="Arial" panose="020B0604020202020204" pitchFamily="34" charset="0"/>
              </a:rPr>
              <a:t>2 research papers, namely: “A Machine Learning Approach for Micro-Credit Scoring” and “Treatment strategies for bad loans to micro financial institutions: evidence from Kendari, Indonesia”.</a:t>
            </a:r>
          </a:p>
          <a:p>
            <a:pPr marL="457200">
              <a:lnSpc>
                <a:spcPct val="107000"/>
              </a:lnSpc>
              <a:buFont typeface="Wingdings" panose="05000000000000000000" pitchFamily="2" charset="2"/>
              <a:buChar char="v"/>
            </a:pPr>
            <a:r>
              <a:rPr lang="en-IN" sz="1500" dirty="0">
                <a:effectLst/>
                <a:latin typeface="Arial" panose="020B0604020202020204" pitchFamily="34" charset="0"/>
                <a:ea typeface="Calibri" panose="020F0502020204030204" pitchFamily="34" charset="0"/>
                <a:cs typeface="Arial" panose="020B0604020202020204" pitchFamily="34" charset="0"/>
              </a:rPr>
              <a:t>were reviewed and studied to gain insights into all the attributes that contribute to a micro credit default and a bad loan and the effectiveness of machine learning models in accurately predicting defaulters which in turn helps in better risk management. </a:t>
            </a:r>
          </a:p>
          <a:p>
            <a:pPr marL="457200">
              <a:lnSpc>
                <a:spcPct val="107000"/>
              </a:lnSpc>
              <a:buFont typeface="Wingdings" panose="05000000000000000000" pitchFamily="2" charset="2"/>
              <a:buChar char="v"/>
            </a:pPr>
            <a:r>
              <a:rPr lang="en-IN" sz="1500" dirty="0">
                <a:effectLst/>
                <a:latin typeface="Arial" panose="020B0604020202020204" pitchFamily="34" charset="0"/>
                <a:ea typeface="Calibri" panose="020F0502020204030204" pitchFamily="34" charset="0"/>
                <a:cs typeface="Arial" panose="020B0604020202020204" pitchFamily="34" charset="0"/>
              </a:rPr>
              <a:t> </a:t>
            </a:r>
          </a:p>
          <a:p>
            <a:pPr marL="457200">
              <a:lnSpc>
                <a:spcPct val="107000"/>
              </a:lnSpc>
              <a:buFont typeface="Wingdings" panose="05000000000000000000" pitchFamily="2" charset="2"/>
              <a:buChar char="v"/>
            </a:pPr>
            <a:r>
              <a:rPr lang="en-IN" sz="1500" dirty="0">
                <a:effectLst/>
                <a:latin typeface="Arial" panose="020B0604020202020204" pitchFamily="34" charset="0"/>
                <a:ea typeface="Calibri" panose="020F0502020204030204" pitchFamily="34" charset="0"/>
                <a:cs typeface="Arial" panose="020B0604020202020204" pitchFamily="34" charset="0"/>
              </a:rPr>
              <a:t>From studying the papers and analysing the research work it, is learnt that micro borrowers with higher asset levels experience increased satisfaction with financial security. Company size, interest rate, loan duration, profit rate and loan amount are the determining factors for the occurrence of non-performing loans simultaneously.</a:t>
            </a:r>
          </a:p>
          <a:p>
            <a:pPr marL="457200">
              <a:lnSpc>
                <a:spcPct val="107000"/>
              </a:lnSpc>
              <a:spcAft>
                <a:spcPts val="800"/>
              </a:spcAft>
              <a:buFont typeface="Wingdings" panose="05000000000000000000" pitchFamily="2" charset="2"/>
              <a:buChar char="v"/>
            </a:pPr>
            <a:r>
              <a:rPr lang="en-IN" sz="1500" dirty="0">
                <a:effectLst/>
                <a:latin typeface="Arial" panose="020B0604020202020204" pitchFamily="34" charset="0"/>
                <a:ea typeface="Calibri" panose="020F0502020204030204" pitchFamily="34" charset="0"/>
                <a:cs typeface="Arial" panose="020B0604020202020204" pitchFamily="34" charset="0"/>
              </a:rPr>
              <a:t>Multi-class classifiers such as random forest algorithms can </a:t>
            </a:r>
            <a:r>
              <a:rPr lang="en-IN" sz="1500" dirty="0" err="1">
                <a:effectLst/>
                <a:latin typeface="Arial" panose="020B0604020202020204" pitchFamily="34" charset="0"/>
                <a:ea typeface="Calibri" panose="020F0502020204030204" pitchFamily="34" charset="0"/>
                <a:cs typeface="Arial" panose="020B0604020202020204" pitchFamily="34" charset="0"/>
              </a:rPr>
              <a:t>can</a:t>
            </a:r>
            <a:r>
              <a:rPr lang="en-IN" sz="1500" dirty="0">
                <a:effectLst/>
                <a:latin typeface="Arial" panose="020B0604020202020204" pitchFamily="34" charset="0"/>
                <a:ea typeface="Calibri" panose="020F0502020204030204" pitchFamily="34" charset="0"/>
                <a:cs typeface="Arial" panose="020B0604020202020204" pitchFamily="34" charset="0"/>
              </a:rPr>
              <a:t> be used to accurately predict defaulters, using readily available data about customers. This presents inexpensive and reliable means to micro-lending institutions with which to assess creditworthiness in the absence of credit history or central credit databases.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08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2F7F4-57DE-45DC-962E-8FC81055B65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1AAFC53-258E-47CF-9FA6-453D5892E289}"/>
              </a:ext>
            </a:extLst>
          </p:cNvPr>
          <p:cNvSpPr>
            <a:spLocks noGrp="1"/>
          </p:cNvSpPr>
          <p:nvPr>
            <p:ph idx="1"/>
          </p:nvPr>
        </p:nvSpPr>
        <p:spPr/>
        <p:txBody>
          <a:bodyPr/>
          <a:lstStyle/>
          <a:p>
            <a:pPr marL="3690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a:buFont typeface="Wingdings" panose="05000000000000000000" pitchFamily="2" charset="2"/>
              <a:buChar char="v"/>
            </a:pPr>
            <a:r>
              <a:rPr lang="en-IN" sz="1400" dirty="0">
                <a:effectLst/>
                <a:latin typeface="Arial" panose="020B0604020202020204" pitchFamily="34" charset="0"/>
                <a:ea typeface="Calibri" panose="020F0502020204030204" pitchFamily="34" charset="0"/>
                <a:cs typeface="Arial" panose="020B0604020202020204" pitchFamily="34" charset="0"/>
              </a:rPr>
              <a:t>Microfinance plays a very significant role in alleviating poverty in a nation and also in the growth of small businesses, with its optimal capitalization. A Bad loan poses a major threat to the sustainability and growth of financing institutions. Therefore, the purpose of this project is to formulate strategies and Machine learning models to accurately predict defaulters by analysing the characteristics of the microcredit institution and its customers from the historic data provided, which would help the institution manage risks and provide better financial services to its clients.</a:t>
            </a:r>
          </a:p>
          <a:p>
            <a:pPr marL="3690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045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EA29-D54C-48DF-925F-3EB76E109B63}"/>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DFF8002A-7591-4BC4-9D00-298BE1B121AB}"/>
              </a:ext>
            </a:extLst>
          </p:cNvPr>
          <p:cNvSpPr>
            <a:spLocks noGrp="1"/>
          </p:cNvSpPr>
          <p:nvPr>
            <p:ph idx="1"/>
          </p:nvPr>
        </p:nvSpPr>
        <p:spPr/>
        <p:txBody>
          <a:bodyPr/>
          <a:lstStyle/>
          <a:p>
            <a:pPr marL="0" indent="0">
              <a:lnSpc>
                <a:spcPct val="107000"/>
              </a:lnSpc>
              <a:spcAft>
                <a:spcPts val="800"/>
              </a:spcAft>
              <a:buNone/>
            </a:pPr>
            <a:r>
              <a:rPr lang="en-IN" sz="2400" dirty="0">
                <a:effectLst/>
                <a:latin typeface="Arial" panose="020B0604020202020204" pitchFamily="34" charset="0"/>
                <a:ea typeface="Calibri" panose="020F0502020204030204" pitchFamily="34" charset="0"/>
                <a:cs typeface="Times New Roman" panose="02020603050405020304" pitchFamily="18" charset="0"/>
              </a:rPr>
              <a:t>Mathematical/ Analytical Modelling of the Problem</a:t>
            </a:r>
          </a:p>
          <a:p>
            <a:pPr marL="285750" indent="-28575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Various Classification analysis techniques were used to build predictive models to understand the relationships that exist between The clients ability to successfully pay off their loans  and the attributes regarding their financial background and history with the micro credit institution. The Classification models were used to predict whether a client would repay the loans or not based on various independent features and attributes.</a:t>
            </a:r>
          </a:p>
          <a:p>
            <a:pPr marL="36900" indent="0">
              <a:buNone/>
            </a:pPr>
            <a:r>
              <a:rPr lang="en-IN" sz="2400" dirty="0">
                <a:effectLst/>
                <a:latin typeface="Arial" panose="020B0604020202020204" pitchFamily="34" charset="0"/>
                <a:ea typeface="Calibri" panose="020F0502020204030204" pitchFamily="34" charset="0"/>
              </a:rPr>
              <a:t>Data Sources and their formats</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The dataset was compiled and provided by Telecom Company in collaboration with an MFI.</a:t>
            </a:r>
          </a:p>
          <a:p>
            <a:pPr marL="457200">
              <a:lnSpc>
                <a:spcPct val="107000"/>
              </a:lnSpc>
              <a:spcAft>
                <a:spcPts val="800"/>
              </a:spcAft>
            </a:pPr>
            <a:r>
              <a:rPr lang="en-IN" sz="1400" dirty="0">
                <a:effectLst/>
                <a:latin typeface="Arial" panose="020B0604020202020204" pitchFamily="34" charset="0"/>
                <a:ea typeface="Calibri" panose="020F0502020204030204" pitchFamily="34" charset="0"/>
                <a:cs typeface="Arial" panose="020B0604020202020204" pitchFamily="34" charset="0"/>
              </a:rPr>
              <a:t>The dataset has 209593 entries and  37 variables.</a:t>
            </a:r>
          </a:p>
          <a:p>
            <a:pPr marL="36900" indent="0">
              <a:buNone/>
            </a:pPr>
            <a:endParaRPr lang="en-IN" dirty="0"/>
          </a:p>
        </p:txBody>
      </p:sp>
    </p:spTree>
    <p:extLst>
      <p:ext uri="{BB962C8B-B14F-4D97-AF65-F5344CB8AC3E}">
        <p14:creationId xmlns:p14="http://schemas.microsoft.com/office/powerpoint/2010/main" val="2803464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1646C0-2567-48A2-9957-30F016171BED}"/>
              </a:ext>
            </a:extLst>
          </p:cNvPr>
          <p:cNvSpPr>
            <a:spLocks noGrp="1"/>
          </p:cNvSpPr>
          <p:nvPr>
            <p:ph idx="1"/>
          </p:nvPr>
        </p:nvSpPr>
        <p:spPr/>
        <p:txBody>
          <a:bodyPr>
            <a:normAutofit/>
          </a:bodyPr>
          <a:lstStyle/>
          <a:p>
            <a:pPr marL="36900" indent="0">
              <a:buNone/>
            </a:pPr>
            <a:r>
              <a:rPr lang="en-IN" sz="1800" b="1" u="sng" dirty="0">
                <a:effectLst/>
                <a:latin typeface="Arial" panose="020B0604020202020204" pitchFamily="34" charset="0"/>
                <a:ea typeface="Calibri" panose="020F0502020204030204" pitchFamily="34" charset="0"/>
                <a:cs typeface="Arial" panose="020B0604020202020204" pitchFamily="34" charset="0"/>
              </a:rPr>
              <a:t>Dataset Description </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r>
              <a:rPr lang="en-IN" sz="1800" b="1" dirty="0">
                <a:effectLst/>
                <a:latin typeface="Arial" panose="020B0604020202020204" pitchFamily="34" charset="0"/>
                <a:ea typeface="Calibri" panose="020F0502020204030204" pitchFamily="34" charset="0"/>
                <a:cs typeface="Arial" panose="020B0604020202020204" pitchFamily="34" charset="0"/>
              </a:rPr>
              <a:t>The Independent Feature columns are:</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lvl="1"/>
            <a:r>
              <a:rPr lang="en-US" sz="1400" dirty="0" err="1">
                <a:latin typeface="Arial" panose="020B0604020202020204" pitchFamily="34" charset="0"/>
                <a:cs typeface="Arial" panose="020B0604020202020204" pitchFamily="34" charset="0"/>
              </a:rPr>
              <a:t>msisdn</a:t>
            </a:r>
            <a:r>
              <a:rPr lang="en-US" sz="1400" dirty="0">
                <a:latin typeface="Arial" panose="020B0604020202020204" pitchFamily="34" charset="0"/>
                <a:cs typeface="Arial" panose="020B0604020202020204" pitchFamily="34" charset="0"/>
              </a:rPr>
              <a:t>: mobile number of user</a:t>
            </a:r>
          </a:p>
          <a:p>
            <a:pPr lvl="1"/>
            <a:r>
              <a:rPr lang="en-US" sz="1400" dirty="0" err="1">
                <a:latin typeface="Arial" panose="020B0604020202020204" pitchFamily="34" charset="0"/>
                <a:cs typeface="Arial" panose="020B0604020202020204" pitchFamily="34" charset="0"/>
              </a:rPr>
              <a:t>aon</a:t>
            </a:r>
            <a:r>
              <a:rPr lang="en-US" sz="1400" dirty="0">
                <a:latin typeface="Arial" panose="020B0604020202020204" pitchFamily="34" charset="0"/>
                <a:cs typeface="Arial" panose="020B0604020202020204" pitchFamily="34" charset="0"/>
              </a:rPr>
              <a:t>: age on cellular network in days</a:t>
            </a:r>
          </a:p>
          <a:p>
            <a:pPr lvl="1"/>
            <a:r>
              <a:rPr lang="en-US" sz="1400" dirty="0">
                <a:latin typeface="Arial" panose="020B0604020202020204" pitchFamily="34" charset="0"/>
                <a:cs typeface="Arial" panose="020B0604020202020204" pitchFamily="34" charset="0"/>
              </a:rPr>
              <a:t>daily_decr30: Daily amount spent from main account, averaged over last 30 days (in Indonesian Rupiah)</a:t>
            </a:r>
          </a:p>
          <a:p>
            <a:pPr lvl="1"/>
            <a:r>
              <a:rPr lang="en-US" sz="1400" dirty="0">
                <a:latin typeface="Arial" panose="020B0604020202020204" pitchFamily="34" charset="0"/>
                <a:cs typeface="Arial" panose="020B0604020202020204" pitchFamily="34" charset="0"/>
              </a:rPr>
              <a:t>daily_decr90: Daily amount spent from main account, averaged over last 90 days (in Indonesian Rupiah)</a:t>
            </a:r>
          </a:p>
          <a:p>
            <a:pPr lvl="1"/>
            <a:r>
              <a:rPr lang="en-US" sz="1200" dirty="0">
                <a:latin typeface="Arial" panose="020B0604020202020204" pitchFamily="34" charset="0"/>
                <a:cs typeface="Arial" panose="020B0604020202020204" pitchFamily="34" charset="0"/>
              </a:rPr>
              <a:t>rental30: Average main account balance over last 30 days</a:t>
            </a:r>
          </a:p>
          <a:p>
            <a:pPr lvl="1"/>
            <a:r>
              <a:rPr lang="en-US" sz="1200" dirty="0">
                <a:latin typeface="Arial" panose="020B0604020202020204" pitchFamily="34" charset="0"/>
                <a:cs typeface="Arial" panose="020B0604020202020204" pitchFamily="34" charset="0"/>
              </a:rPr>
              <a:t>rental90: Average main account balance over last 90 days</a:t>
            </a:r>
          </a:p>
          <a:p>
            <a:pPr lvl="1"/>
            <a:r>
              <a:rPr lang="en-US" sz="1200" dirty="0" err="1">
                <a:latin typeface="Arial" panose="020B0604020202020204" pitchFamily="34" charset="0"/>
                <a:cs typeface="Arial" panose="020B0604020202020204" pitchFamily="34" charset="0"/>
              </a:rPr>
              <a:t>last_rech_date_ma</a:t>
            </a:r>
            <a:r>
              <a:rPr lang="en-US" sz="1200" dirty="0">
                <a:latin typeface="Arial" panose="020B0604020202020204" pitchFamily="34" charset="0"/>
                <a:cs typeface="Arial" panose="020B0604020202020204" pitchFamily="34" charset="0"/>
              </a:rPr>
              <a:t>: Number of days till last recharge of main account</a:t>
            </a:r>
          </a:p>
          <a:p>
            <a:pPr lvl="1"/>
            <a:r>
              <a:rPr lang="en-US" sz="1200" dirty="0" err="1">
                <a:latin typeface="Arial" panose="020B0604020202020204" pitchFamily="34" charset="0"/>
                <a:cs typeface="Arial" panose="020B0604020202020204" pitchFamily="34" charset="0"/>
              </a:rPr>
              <a:t>last_rech_date_da</a:t>
            </a:r>
            <a:r>
              <a:rPr lang="en-US" sz="1200" dirty="0">
                <a:latin typeface="Arial" panose="020B0604020202020204" pitchFamily="34" charset="0"/>
                <a:cs typeface="Arial" panose="020B0604020202020204" pitchFamily="34" charset="0"/>
              </a:rPr>
              <a:t>: Number of days till last recharge of data account</a:t>
            </a:r>
          </a:p>
          <a:p>
            <a:pPr lvl="1"/>
            <a:r>
              <a:rPr lang="en-US" sz="1200" dirty="0" err="1">
                <a:latin typeface="Arial" panose="020B0604020202020204" pitchFamily="34" charset="0"/>
                <a:cs typeface="Arial" panose="020B0604020202020204" pitchFamily="34" charset="0"/>
              </a:rPr>
              <a:t>last_rech_amt_ma</a:t>
            </a:r>
            <a:r>
              <a:rPr lang="en-US" sz="1200" dirty="0">
                <a:latin typeface="Arial" panose="020B0604020202020204" pitchFamily="34" charset="0"/>
                <a:cs typeface="Arial" panose="020B0604020202020204" pitchFamily="34" charset="0"/>
              </a:rPr>
              <a:t>: Amount of last recharge of main account (in Indonesian Rupiah)</a:t>
            </a:r>
          </a:p>
          <a:p>
            <a:pPr lvl="1"/>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220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482</TotalTime>
  <Words>3872</Words>
  <Application>Microsoft Office PowerPoint</Application>
  <PresentationFormat>Widescreen</PresentationFormat>
  <Paragraphs>182</Paragraphs>
  <Slides>53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Arial</vt:lpstr>
      <vt:lpstr>Bahnschrift SemiBold Condensed</vt:lpstr>
      <vt:lpstr>Bahnschrift SemiCondensed</vt:lpstr>
      <vt:lpstr>Calibri</vt:lpstr>
      <vt:lpstr>Century Gothic</vt:lpstr>
      <vt:lpstr>Symbol</vt:lpstr>
      <vt:lpstr>Times New Roman</vt:lpstr>
      <vt:lpstr>Wingdings</vt:lpstr>
      <vt:lpstr>Wingdings 3</vt:lpstr>
      <vt:lpstr>Ion</vt:lpstr>
      <vt:lpstr>Micro Credit Defaulter Prediction Project</vt:lpstr>
      <vt:lpstr>ACKNOWLEDGMENT</vt:lpstr>
      <vt:lpstr>INTRODUCTION</vt:lpstr>
      <vt:lpstr>INTRODUCTION</vt:lpstr>
      <vt:lpstr>INTRODUCTION</vt:lpstr>
      <vt:lpstr>INTRODUCTION</vt:lpstr>
      <vt:lpstr>INTRODUCTION</vt:lpstr>
      <vt:lpstr>Analytical Problem Framing</vt:lpstr>
      <vt:lpstr>PowerPoint Presentation</vt:lpstr>
      <vt:lpstr>PowerPoint Presentation</vt:lpstr>
      <vt:lpstr>PowerPoint Presentation</vt:lpstr>
      <vt:lpstr>PowerPoint Presentation</vt:lpstr>
      <vt:lpstr>PowerPoint Presentation</vt:lpstr>
      <vt:lpstr>Assumptions related to the problem under consideration</vt:lpstr>
      <vt:lpstr>Assumptions related to the problem under consideration</vt:lpstr>
      <vt:lpstr>Exploratory Data Analysis Visualizations </vt:lpstr>
      <vt:lpstr>Exploratory Data Analysis Visualizations </vt:lpstr>
      <vt:lpstr>Exploratory Data Analysis Visualizations </vt:lpstr>
      <vt:lpstr>PowerPoint Presentation</vt:lpstr>
      <vt:lpstr>PowerPoint Presentation</vt:lpstr>
      <vt:lpstr>Interpreting Relationship between Dependent Variable and Independent Variable Columns </vt:lpstr>
      <vt:lpstr>PowerPoint Presentation</vt:lpstr>
      <vt:lpstr>PowerPoint Presentation</vt:lpstr>
      <vt:lpstr>PowerPoint Presentation</vt:lpstr>
      <vt:lpstr>PowerPoint Presentation</vt:lpstr>
      <vt:lpstr>Finding Correlation </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Train-Test Split and Best Random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Prediction Project</dc:title>
  <dc:creator>SIDXTER N</dc:creator>
  <cp:lastModifiedBy>Md Hafizur Rahman</cp:lastModifiedBy>
  <cp:revision>4</cp:revision>
  <dcterms:created xsi:type="dcterms:W3CDTF">2021-10-25T11:04:06Z</dcterms:created>
  <dcterms:modified xsi:type="dcterms:W3CDTF">2021-11-25T18:57:16Z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