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8"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6"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2" r:id="rId59"/>
    <p:sldId id="323" r:id="rId60"/>
    <p:sldId id="324" r:id="rId61"/>
    <p:sldId id="325" r:id="rId62"/>
    <p:sldId id="326"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12/27/2021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9411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24845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917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69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315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5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94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412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30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12/27/2021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050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12/27/2021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6402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Malignant Comment Classifier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7500" lnSpcReduction="20000"/>
          </a:bodyPr>
          <a:lstStyle/>
          <a:p>
            <a:pPr algn="ct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Md Hafizur Rahman</a:t>
            </a:r>
          </a:p>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5788" y="-557571"/>
            <a:ext cx="3367665" cy="2452396"/>
          </a:xfrm>
          <a:prstGeom prst="rect">
            <a:avLst/>
          </a:prstGeom>
          <a:noFill/>
          <a:ln>
            <a:noFill/>
          </a:ln>
        </p:spPr>
      </p:pic>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lnSpcReduction="10000"/>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normAutofit lnSpcReduction="10000"/>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600" b="1" dirty="0">
                <a:effectLst/>
                <a:latin typeface="Arial" panose="020B0604020202020204" pitchFamily="34" charset="0"/>
                <a:ea typeface="Calibri" panose="020F0502020204030204" pitchFamily="34" charset="0"/>
              </a:rPr>
              <a:t>Loathe:</a:t>
            </a:r>
            <a:r>
              <a:rPr lang="en-IN" sz="1600" dirty="0">
                <a:effectLst/>
                <a:latin typeface="Arial" panose="020B0604020202020204" pitchFamily="34" charset="0"/>
                <a:ea typeface="Calibri" panose="020F0502020204030204" pitchFamily="34" charset="0"/>
              </a:rPr>
              <a:t> 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3986-1113-40C1-B970-3AD55E571DD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86FE552D-0D32-42FE-87B6-25BAD6EE98C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ID: </a:t>
            </a:r>
            <a:r>
              <a:rPr lang="en-IN" sz="1800" dirty="0">
                <a:effectLst/>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Comment text: </a:t>
            </a:r>
            <a:r>
              <a:rPr lang="en-IN" sz="1800" dirty="0">
                <a:effectLst/>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305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fontScale="85000" lnSpcReduction="10000"/>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Pre-processing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70000" lnSpcReduction="2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16.0GB (3200MHz)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Feature Columns</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8403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Tree>
    <p:extLst>
      <p:ext uri="{BB962C8B-B14F-4D97-AF65-F5344CB8AC3E}">
        <p14:creationId xmlns:p14="http://schemas.microsoft.com/office/powerpoint/2010/main" val="299242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833-5EB0-4077-8507-F5A9CF9B2A70}"/>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4D9ACE2-727C-4269-89A5-492F5C9E2522}"/>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about it is observed that majority of the comments are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768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2" y="2542327"/>
            <a:ext cx="5142230"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0" y="2529627"/>
            <a:ext cx="5142230"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64E-0B15-4A6F-B5C6-11EDF34697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1097280" y="2108201"/>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816" y="2880069"/>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421" y="2944283"/>
            <a:ext cx="3604895" cy="3180292"/>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860" y="1957213"/>
            <a:ext cx="3765550" cy="3881120"/>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147" y="1957213"/>
            <a:ext cx="3765948" cy="388112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37" y="2099997"/>
            <a:ext cx="4174238" cy="3824554"/>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99997"/>
            <a:ext cx="4174237" cy="3824554"/>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04" y="1981200"/>
            <a:ext cx="4644494" cy="3971925"/>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A7F-709B-4E2D-9180-F9B4F850928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malignant, highly malignant, abusive, hateful, rude, threat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AF84-DA8F-4572-B301-6ED580CB76F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69" y="2564995"/>
            <a:ext cx="5977128" cy="3304097"/>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94" y="2840021"/>
            <a:ext cx="6165692" cy="1177958"/>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2767469"/>
            <a:ext cx="3754613" cy="2939407"/>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0" y="2095759"/>
            <a:ext cx="7448745" cy="3829180"/>
          </a:xfrm>
          <a:prstGeom prst="rect">
            <a:avLst/>
          </a:prstGeom>
        </p:spPr>
      </p:pic>
    </p:spTree>
    <p:extLst>
      <p:ext uri="{BB962C8B-B14F-4D97-AF65-F5344CB8AC3E}">
        <p14:creationId xmlns:p14="http://schemas.microsoft.com/office/powerpoint/2010/main" val="2794983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28FAD-3529-45A7-B74E-E48E0883A339}"/>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Rude,Abuse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99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normAutofit lnSpcReduction="10000"/>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normAutofit fontScale="92500" lnSpcReduction="10000"/>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Boosting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216729"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110" y="2805566"/>
            <a:ext cx="8332811" cy="222363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cs typeface="Arial" panose="020B0604020202020204" pitchFamily="34" charset="0"/>
              </a:rPr>
              <a:t>Predictive modelling, Classification algorithms are some of the machine learning techniques used along with the various libraries of the NLTK suite for Classification of comments. </a:t>
            </a:r>
          </a:p>
          <a:p>
            <a:r>
              <a:rPr lang="en-US" dirty="0">
                <a:latin typeface="Arial" panose="020B0604020202020204" pitchFamily="34" charset="0"/>
                <a:cs typeface="Arial" panose="020B0604020202020204" pitchFamily="34" charset="0"/>
              </a:rPr>
              <a:t>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46" y="1924050"/>
            <a:ext cx="6146018" cy="3739631"/>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fontScale="925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Analysing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Precision, Recall,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832" y="0"/>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380" y="0"/>
            <a:ext cx="2454437" cy="6103620"/>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817" y="-1"/>
            <a:ext cx="2637790" cy="6103619"/>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8589" y="0"/>
            <a:ext cx="2637790"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normAutofit fontScale="92500" lnSpcReduction="10000"/>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set. It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553" y="1940575"/>
            <a:ext cx="2978577" cy="4149466"/>
          </a:xfrm>
          <a:prstGeom prst="rect">
            <a:avLst/>
          </a:prstGeom>
        </p:spPr>
      </p:pic>
      <p:pic>
        <p:nvPicPr>
          <p:cNvPr id="6" name="Picture 5">
            <a:extLst>
              <a:ext uri="{FF2B5EF4-FFF2-40B4-BE49-F238E27FC236}">
                <a16:creationId xmlns:a16="http://schemas.microsoft.com/office/drawing/2014/main" id="{929545C3-3852-4584-8DE9-DDB90883FF63}"/>
              </a:ext>
            </a:extLst>
          </p:cNvPr>
          <p:cNvPicPr>
            <a:picLocks noChangeAspect="1"/>
          </p:cNvPicPr>
          <p:nvPr/>
        </p:nvPicPr>
        <p:blipFill>
          <a:blip r:embed="rId3"/>
          <a:stretch>
            <a:fillRect/>
          </a:stretch>
        </p:blipFill>
        <p:spPr>
          <a:xfrm>
            <a:off x="7799274" y="1940575"/>
            <a:ext cx="2640903" cy="3186400"/>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914524"/>
            <a:ext cx="2631608" cy="4237265"/>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501" y="1861061"/>
            <a:ext cx="5162881" cy="3504124"/>
          </a:xfrm>
          <a:prstGeom prst="rect">
            <a:avLst/>
          </a:prstGeom>
        </p:spPr>
      </p:pic>
    </p:spTree>
    <p:extLst>
      <p:ext uri="{BB962C8B-B14F-4D97-AF65-F5344CB8AC3E}">
        <p14:creationId xmlns:p14="http://schemas.microsoft.com/office/powerpoint/2010/main" val="3630878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91" y="2344592"/>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5EDC0-920E-4AB8-B561-1D400812B295}"/>
              </a:ext>
            </a:extLst>
          </p:cNvPr>
          <p:cNvSpPr>
            <a:spLocks noChangeArrowheads="1"/>
          </p:cNvSpPr>
          <p:nvPr/>
        </p:nvSpPr>
        <p:spPr bwMode="auto">
          <a:xfrm>
            <a:off x="-2819822" y="58903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2344592"/>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D73FBBF-F150-48D8-B2EB-93B59C170DDF}"/>
              </a:ext>
            </a:extLst>
          </p:cNvPr>
          <p:cNvSpPr>
            <a:spLocks noChangeArrowheads="1"/>
          </p:cNvSpPr>
          <p:nvPr/>
        </p:nvSpPr>
        <p:spPr bwMode="auto">
          <a:xfrm>
            <a:off x="2482597" y="58903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95" y="1829440"/>
            <a:ext cx="5003165" cy="3529965"/>
          </a:xfrm>
          <a:prstGeom prst="rect">
            <a:avLst/>
          </a:prstGeom>
        </p:spPr>
      </p:pic>
      <p:sp>
        <p:nvSpPr>
          <p:cNvPr id="6" name="TextBox 5">
            <a:extLst>
              <a:ext uri="{FF2B5EF4-FFF2-40B4-BE49-F238E27FC236}">
                <a16:creationId xmlns:a16="http://schemas.microsoft.com/office/drawing/2014/main" id="{28423EBA-7FF3-4361-991D-64A577A0A52D}"/>
              </a:ext>
            </a:extLst>
          </p:cNvPr>
          <p:cNvSpPr txBox="1"/>
          <p:nvPr/>
        </p:nvSpPr>
        <p:spPr>
          <a:xfrm>
            <a:off x="1045595" y="5359405"/>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520" y="1829441"/>
            <a:ext cx="5003165" cy="3529965"/>
          </a:xfrm>
          <a:prstGeom prst="rect">
            <a:avLst/>
          </a:prstGeom>
        </p:spPr>
      </p:pic>
      <p:sp>
        <p:nvSpPr>
          <p:cNvPr id="9" name="TextBox 8">
            <a:extLst>
              <a:ext uri="{FF2B5EF4-FFF2-40B4-BE49-F238E27FC236}">
                <a16:creationId xmlns:a16="http://schemas.microsoft.com/office/drawing/2014/main" id="{D60AB47A-BB79-4E0F-B5BE-03361A125032}"/>
              </a:ext>
            </a:extLst>
          </p:cNvPr>
          <p:cNvSpPr txBox="1"/>
          <p:nvPr/>
        </p:nvSpPr>
        <p:spPr>
          <a:xfrm>
            <a:off x="5802670" y="5313238"/>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810586"/>
            <a:ext cx="5003165" cy="3615690"/>
          </a:xfrm>
          <a:prstGeom prst="rect">
            <a:avLst/>
          </a:prstGeom>
        </p:spPr>
      </p:pic>
      <p:sp>
        <p:nvSpPr>
          <p:cNvPr id="6" name="TextBox 5">
            <a:extLst>
              <a:ext uri="{FF2B5EF4-FFF2-40B4-BE49-F238E27FC236}">
                <a16:creationId xmlns:a16="http://schemas.microsoft.com/office/drawing/2014/main" id="{7B82630D-F580-47BE-BF80-548679C62F7F}"/>
              </a:ext>
            </a:extLst>
          </p:cNvPr>
          <p:cNvSpPr txBox="1"/>
          <p:nvPr/>
        </p:nvSpPr>
        <p:spPr>
          <a:xfrm>
            <a:off x="817205" y="5426275"/>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10585"/>
            <a:ext cx="5003165" cy="3529965"/>
          </a:xfrm>
          <a:prstGeom prst="rect">
            <a:avLst/>
          </a:prstGeom>
        </p:spPr>
      </p:pic>
      <p:sp>
        <p:nvSpPr>
          <p:cNvPr id="9" name="TextBox 8">
            <a:extLst>
              <a:ext uri="{FF2B5EF4-FFF2-40B4-BE49-F238E27FC236}">
                <a16:creationId xmlns:a16="http://schemas.microsoft.com/office/drawing/2014/main" id="{8B43D9B9-2703-4F39-B4CA-9912ABB0C57B}"/>
              </a:ext>
            </a:extLst>
          </p:cNvPr>
          <p:cNvSpPr txBox="1"/>
          <p:nvPr/>
        </p:nvSpPr>
        <p:spPr>
          <a:xfrm>
            <a:off x="6914759" y="5426275"/>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021" y="2001798"/>
            <a:ext cx="4901565" cy="3326765"/>
          </a:xfrm>
          <a:prstGeom prst="rect">
            <a:avLst/>
          </a:prstGeom>
        </p:spPr>
      </p:pic>
      <p:sp>
        <p:nvSpPr>
          <p:cNvPr id="6" name="TextBox 5">
            <a:extLst>
              <a:ext uri="{FF2B5EF4-FFF2-40B4-BE49-F238E27FC236}">
                <a16:creationId xmlns:a16="http://schemas.microsoft.com/office/drawing/2014/main" id="{25F026E8-EC42-4457-A04F-CB61D1DE2C90}"/>
              </a:ext>
            </a:extLst>
          </p:cNvPr>
          <p:cNvSpPr txBox="1"/>
          <p:nvPr/>
        </p:nvSpPr>
        <p:spPr>
          <a:xfrm>
            <a:off x="2673027" y="5170192"/>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4F8F-1A03-44D7-B2A2-5D6146FDF6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roc_auc_scores,Precision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Recall, Accuracy Scores with Cross validation scores and log loss scores, it is determined that Random Forest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Classifier,Passive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2143125"/>
            <a:ext cx="5763038" cy="3884450"/>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normAutofit fontScale="925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265</TotalTime>
  <Words>3279</Words>
  <Application>Microsoft Office PowerPoint</Application>
  <PresentationFormat>Widescreen</PresentationFormat>
  <Paragraphs>165</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Courier New</vt:lpstr>
      <vt:lpstr>Georgia</vt:lpstr>
      <vt:lpstr>Gill Sans MT</vt:lpstr>
      <vt:lpstr>Symbol</vt:lpstr>
      <vt:lpstr>Times New Roman</vt:lpstr>
      <vt:lpstr>Gallery</vt:lpstr>
      <vt:lpstr>Malignant Comment Classifier Project </vt:lpstr>
      <vt:lpstr>ACKNOWLEDGMENT</vt:lpstr>
      <vt:lpstr>INTRODUCTION</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Analytical Problem Framing</vt:lpstr>
      <vt:lpstr>Analytical Problem Framing</vt:lpstr>
      <vt:lpstr>Analytical Problem Framing</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PowerPoint Presentation</vt:lpstr>
      <vt:lpstr>PowerPoint Presentation</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 </dc:title>
  <dc:creator>SIDXTER N</dc:creator>
  <cp:lastModifiedBy>Md Hafizur Rahman</cp:lastModifiedBy>
  <cp:revision>2</cp:revision>
  <dcterms:created xsi:type="dcterms:W3CDTF">2021-12-10T10:42:10Z</dcterms:created>
  <dcterms:modified xsi:type="dcterms:W3CDTF">2021-12-27T18:28:04Z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