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0" r:id="rId4"/>
  </p:sldMasterIdLst>
  <p:notesMasterIdLst>
    <p:notesMasterId r:id="rId53"/>
  </p:notesMasterIdLst>
  <p:handoutMasterIdLst>
    <p:handoutMasterId r:id="rId54"/>
  </p:handoutMasterIdLst>
  <p:sldIdLst>
    <p:sldId id="256" r:id="rId5"/>
    <p:sldId id="257" r:id="rId6"/>
    <p:sldId id="258" r:id="rId7"/>
    <p:sldId id="259" r:id="rId8"/>
    <p:sldId id="271" r:id="rId9"/>
    <p:sldId id="272" r:id="rId10"/>
    <p:sldId id="273" r:id="rId11"/>
    <p:sldId id="275" r:id="rId12"/>
    <p:sldId id="274" r:id="rId13"/>
    <p:sldId id="276" r:id="rId14"/>
    <p:sldId id="277" r:id="rId15"/>
    <p:sldId id="278" r:id="rId16"/>
    <p:sldId id="280" r:id="rId17"/>
    <p:sldId id="283" r:id="rId18"/>
    <p:sldId id="285" r:id="rId19"/>
    <p:sldId id="287" r:id="rId20"/>
    <p:sldId id="284" r:id="rId21"/>
    <p:sldId id="286" r:id="rId22"/>
    <p:sldId id="294" r:id="rId23"/>
    <p:sldId id="288" r:id="rId24"/>
    <p:sldId id="290" r:id="rId25"/>
    <p:sldId id="289" r:id="rId26"/>
    <p:sldId id="293" r:id="rId27"/>
    <p:sldId id="292" r:id="rId28"/>
    <p:sldId id="297" r:id="rId29"/>
    <p:sldId id="296" r:id="rId30"/>
    <p:sldId id="295" r:id="rId31"/>
    <p:sldId id="298" r:id="rId32"/>
    <p:sldId id="291" r:id="rId33"/>
    <p:sldId id="279" r:id="rId34"/>
    <p:sldId id="299" r:id="rId35"/>
    <p:sldId id="305" r:id="rId36"/>
    <p:sldId id="306" r:id="rId37"/>
    <p:sldId id="300" r:id="rId38"/>
    <p:sldId id="307" r:id="rId39"/>
    <p:sldId id="301" r:id="rId40"/>
    <p:sldId id="308" r:id="rId41"/>
    <p:sldId id="302" r:id="rId42"/>
    <p:sldId id="303" r:id="rId43"/>
    <p:sldId id="262" r:id="rId44"/>
    <p:sldId id="311" r:id="rId45"/>
    <p:sldId id="304" r:id="rId46"/>
    <p:sldId id="309" r:id="rId47"/>
    <p:sldId id="310" r:id="rId48"/>
    <p:sldId id="312" r:id="rId49"/>
    <p:sldId id="266" r:id="rId50"/>
    <p:sldId id="268" r:id="rId51"/>
    <p:sldId id="2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10/28/2021</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10/28/2021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02E777F4-B806-4B05-8F9F-8315CA2CEBBF}"/>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881434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00572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630834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601804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70886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842686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636406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07511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80017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plt.figure</a:t>
            </a:r>
            <a:r>
              <a:rPr lang="en-IN" dirty="0"/>
              <a:t>(</a:t>
            </a:r>
            <a:r>
              <a:rPr lang="en-IN" dirty="0" err="1"/>
              <a:t>figsize</a:t>
            </a:r>
            <a:r>
              <a:rPr lang="en-IN" dirty="0"/>
              <a:t>=(30,45),</a:t>
            </a:r>
            <a:r>
              <a:rPr lang="en-IN" dirty="0" err="1"/>
              <a:t>facecolor</a:t>
            </a:r>
            <a:r>
              <a:rPr lang="en-IN" dirty="0"/>
              <a:t>='white')</a:t>
            </a:r>
          </a:p>
          <a:p>
            <a:r>
              <a:rPr lang="en-IN" dirty="0" err="1"/>
              <a:t>plotnum</a:t>
            </a:r>
            <a:r>
              <a:rPr lang="en-IN" dirty="0"/>
              <a:t>=1</a:t>
            </a:r>
          </a:p>
          <a:p>
            <a:r>
              <a:rPr lang="en-IN" dirty="0"/>
              <a:t>for col in train[</a:t>
            </a:r>
            <a:r>
              <a:rPr lang="en-IN" dirty="0" err="1"/>
              <a:t>train.columns</a:t>
            </a:r>
            <a:r>
              <a:rPr lang="en-IN" dirty="0"/>
              <a:t>[</a:t>
            </a:r>
            <a:r>
              <a:rPr lang="en-IN" dirty="0" err="1"/>
              <a:t>train.dtypes</a:t>
            </a:r>
            <a:r>
              <a:rPr lang="en-IN" dirty="0"/>
              <a:t> != 'object']]:</a:t>
            </a:r>
          </a:p>
          <a:p>
            <a:r>
              <a:rPr lang="en-IN" dirty="0"/>
              <a:t>    if </a:t>
            </a:r>
            <a:r>
              <a:rPr lang="en-IN" dirty="0" err="1"/>
              <a:t>plotnum</a:t>
            </a:r>
            <a:r>
              <a:rPr lang="en-IN" dirty="0"/>
              <a:t>&lt;=30:</a:t>
            </a:r>
          </a:p>
          <a:p>
            <a:r>
              <a:rPr lang="en-IN" dirty="0"/>
              <a:t>        </a:t>
            </a:r>
            <a:r>
              <a:rPr lang="en-IN" dirty="0" err="1"/>
              <a:t>plt.subplot</a:t>
            </a:r>
            <a:r>
              <a:rPr lang="en-IN" dirty="0"/>
              <a:t>(10,4,plotnum)</a:t>
            </a:r>
          </a:p>
          <a:p>
            <a:r>
              <a:rPr lang="en-IN" dirty="0"/>
              <a:t>        </a:t>
            </a:r>
            <a:r>
              <a:rPr lang="en-IN" dirty="0" err="1"/>
              <a:t>sea.distplot</a:t>
            </a:r>
            <a:r>
              <a:rPr lang="en-IN" dirty="0"/>
              <a:t>(train[col])</a:t>
            </a:r>
          </a:p>
          <a:p>
            <a:r>
              <a:rPr lang="en-IN" dirty="0"/>
              <a:t>        </a:t>
            </a:r>
            <a:r>
              <a:rPr lang="en-IN" dirty="0" err="1"/>
              <a:t>plt.xlabel</a:t>
            </a:r>
            <a:r>
              <a:rPr lang="en-IN" dirty="0"/>
              <a:t>(</a:t>
            </a:r>
            <a:r>
              <a:rPr lang="en-IN" dirty="0" err="1"/>
              <a:t>col,fontsize</a:t>
            </a:r>
            <a:r>
              <a:rPr lang="en-IN" dirty="0"/>
              <a:t>=20)</a:t>
            </a:r>
          </a:p>
          <a:p>
            <a:r>
              <a:rPr lang="en-IN" dirty="0"/>
              <a:t>    </a:t>
            </a:r>
            <a:r>
              <a:rPr lang="en-IN" dirty="0" err="1"/>
              <a:t>plotnum</a:t>
            </a:r>
            <a:r>
              <a:rPr lang="en-IN" dirty="0"/>
              <a:t>+=1</a:t>
            </a:r>
          </a:p>
          <a:p>
            <a:r>
              <a:rPr lang="en-IN" dirty="0" err="1"/>
              <a:t>plt.show</a:t>
            </a:r>
            <a:r>
              <a:rPr lang="en-IN" dirty="0"/>
              <a:t>()</a:t>
            </a:r>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95460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plt.figure</a:t>
            </a:r>
            <a:r>
              <a:rPr lang="en-IN" dirty="0"/>
              <a:t>(</a:t>
            </a:r>
            <a:r>
              <a:rPr lang="en-IN" dirty="0" err="1"/>
              <a:t>figsize</a:t>
            </a:r>
            <a:r>
              <a:rPr lang="en-IN" dirty="0"/>
              <a:t>=(30,30),</a:t>
            </a:r>
            <a:r>
              <a:rPr lang="en-IN" dirty="0" err="1"/>
              <a:t>facecolor</a:t>
            </a:r>
            <a:r>
              <a:rPr lang="en-IN" dirty="0"/>
              <a:t>='white')</a:t>
            </a:r>
          </a:p>
          <a:p>
            <a:r>
              <a:rPr lang="en-IN" dirty="0" err="1"/>
              <a:t>plotnum</a:t>
            </a:r>
            <a:r>
              <a:rPr lang="en-IN" dirty="0"/>
              <a:t>=1</a:t>
            </a:r>
          </a:p>
          <a:p>
            <a:r>
              <a:rPr lang="en-IN" dirty="0"/>
              <a:t>for col in train[['LotFrontage','LotArea','MasVnrArea','BsmtFinSF1','BsmtFinSF2','BsmtUnfSF','TotalBsmtSF','1stFlrSF','2ndFlrSF','GrLivArea','GarageArea','WoodDeckSF','OpenPorchSF','EnclosedPorch']]:</a:t>
            </a:r>
          </a:p>
          <a:p>
            <a:r>
              <a:rPr lang="en-IN" dirty="0"/>
              <a:t>    if </a:t>
            </a:r>
            <a:r>
              <a:rPr lang="en-IN" dirty="0" err="1"/>
              <a:t>plotnum</a:t>
            </a:r>
            <a:r>
              <a:rPr lang="en-IN" dirty="0"/>
              <a:t>&lt;=20:</a:t>
            </a:r>
          </a:p>
          <a:p>
            <a:r>
              <a:rPr lang="en-IN" dirty="0"/>
              <a:t>        </a:t>
            </a:r>
            <a:r>
              <a:rPr lang="en-IN" dirty="0" err="1"/>
              <a:t>plt.subplot</a:t>
            </a:r>
            <a:r>
              <a:rPr lang="en-IN" dirty="0"/>
              <a:t>(8,3,plotnum)</a:t>
            </a:r>
          </a:p>
          <a:p>
            <a:r>
              <a:rPr lang="en-IN" dirty="0"/>
              <a:t>        </a:t>
            </a:r>
            <a:r>
              <a:rPr lang="en-IN" dirty="0" err="1"/>
              <a:t>sea.boxplot</a:t>
            </a:r>
            <a:r>
              <a:rPr lang="en-IN" dirty="0"/>
              <a:t>(train[col])</a:t>
            </a:r>
          </a:p>
          <a:p>
            <a:r>
              <a:rPr lang="en-IN" dirty="0"/>
              <a:t>        </a:t>
            </a:r>
            <a:r>
              <a:rPr lang="en-IN" dirty="0" err="1"/>
              <a:t>plt.xlabel</a:t>
            </a:r>
            <a:r>
              <a:rPr lang="en-IN" dirty="0"/>
              <a:t>(</a:t>
            </a:r>
            <a:r>
              <a:rPr lang="en-IN" dirty="0" err="1"/>
              <a:t>col,fontsize</a:t>
            </a:r>
            <a:r>
              <a:rPr lang="en-IN" dirty="0"/>
              <a:t>=15)</a:t>
            </a:r>
          </a:p>
          <a:p>
            <a:r>
              <a:rPr lang="en-IN" dirty="0"/>
              <a:t>    </a:t>
            </a:r>
            <a:r>
              <a:rPr lang="en-IN" dirty="0" err="1"/>
              <a:t>plotnum</a:t>
            </a:r>
            <a:r>
              <a:rPr lang="en-IN" dirty="0"/>
              <a:t>+=1</a:t>
            </a:r>
          </a:p>
          <a:p>
            <a:r>
              <a:rPr lang="en-IN" dirty="0" err="1"/>
              <a:t>plt.show</a:t>
            </a:r>
            <a:r>
              <a:rPr lang="en-IN" dirty="0"/>
              <a:t>()</a:t>
            </a:r>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74637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plt.figure</a:t>
            </a:r>
            <a:r>
              <a:rPr lang="en-IN" dirty="0"/>
              <a:t>(</a:t>
            </a:r>
            <a:r>
              <a:rPr lang="en-IN" dirty="0" err="1"/>
              <a:t>figsize</a:t>
            </a:r>
            <a:r>
              <a:rPr lang="en-IN" dirty="0"/>
              <a:t>=(10,300),</a:t>
            </a:r>
            <a:r>
              <a:rPr lang="en-IN" dirty="0" err="1"/>
              <a:t>facecolor</a:t>
            </a:r>
            <a:r>
              <a:rPr lang="en-IN" dirty="0"/>
              <a:t>='white')</a:t>
            </a:r>
          </a:p>
          <a:p>
            <a:r>
              <a:rPr lang="en-IN" dirty="0" err="1"/>
              <a:t>plotnum</a:t>
            </a:r>
            <a:r>
              <a:rPr lang="en-IN" dirty="0"/>
              <a:t>=1</a:t>
            </a:r>
          </a:p>
          <a:p>
            <a:r>
              <a:rPr lang="en-IN" dirty="0"/>
              <a:t>for col in train[</a:t>
            </a:r>
            <a:r>
              <a:rPr lang="en-IN" dirty="0" err="1"/>
              <a:t>train.columns</a:t>
            </a:r>
            <a:r>
              <a:rPr lang="en-IN" dirty="0"/>
              <a:t>[</a:t>
            </a:r>
            <a:r>
              <a:rPr lang="en-IN" dirty="0" err="1"/>
              <a:t>train.dtypes</a:t>
            </a:r>
            <a:r>
              <a:rPr lang="en-IN" dirty="0"/>
              <a:t> == 'object']]:</a:t>
            </a:r>
          </a:p>
          <a:p>
            <a:r>
              <a:rPr lang="en-IN" dirty="0"/>
              <a:t>    if </a:t>
            </a:r>
            <a:r>
              <a:rPr lang="en-IN" dirty="0" err="1"/>
              <a:t>plotnum</a:t>
            </a:r>
            <a:r>
              <a:rPr lang="en-IN" dirty="0"/>
              <a:t>&lt;=40:</a:t>
            </a:r>
          </a:p>
          <a:p>
            <a:r>
              <a:rPr lang="en-IN" dirty="0"/>
              <a:t>        </a:t>
            </a:r>
            <a:r>
              <a:rPr lang="en-IN" dirty="0" err="1"/>
              <a:t>plt.subplot</a:t>
            </a:r>
            <a:r>
              <a:rPr lang="en-IN" dirty="0"/>
              <a:t>(40,1,plotnum)</a:t>
            </a:r>
          </a:p>
          <a:p>
            <a:r>
              <a:rPr lang="en-IN" dirty="0"/>
              <a:t>        </a:t>
            </a:r>
            <a:r>
              <a:rPr lang="en-IN" dirty="0" err="1"/>
              <a:t>sea.countplot</a:t>
            </a:r>
            <a:r>
              <a:rPr lang="en-IN" dirty="0"/>
              <a:t>(train[col])</a:t>
            </a:r>
          </a:p>
          <a:p>
            <a:r>
              <a:rPr lang="en-IN" dirty="0"/>
              <a:t>        </a:t>
            </a:r>
            <a:r>
              <a:rPr lang="en-IN" dirty="0" err="1"/>
              <a:t>plt.xlabel</a:t>
            </a:r>
            <a:r>
              <a:rPr lang="en-IN" dirty="0"/>
              <a:t>(</a:t>
            </a:r>
            <a:r>
              <a:rPr lang="en-IN" dirty="0" err="1"/>
              <a:t>col,fontsize</a:t>
            </a:r>
            <a:r>
              <a:rPr lang="en-IN" dirty="0"/>
              <a:t>=15)</a:t>
            </a:r>
          </a:p>
          <a:p>
            <a:r>
              <a:rPr lang="en-IN" dirty="0"/>
              <a:t>    </a:t>
            </a:r>
            <a:r>
              <a:rPr lang="en-IN" dirty="0" err="1"/>
              <a:t>plotnum</a:t>
            </a:r>
            <a:r>
              <a:rPr lang="en-IN" dirty="0"/>
              <a:t>+=1</a:t>
            </a:r>
          </a:p>
          <a:p>
            <a:r>
              <a:rPr lang="en-IN" dirty="0" err="1"/>
              <a:t>plt.show</a:t>
            </a:r>
            <a:r>
              <a:rPr lang="en-IN" dirty="0"/>
              <a:t>()</a:t>
            </a:r>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404502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plt.figure</a:t>
            </a:r>
            <a:r>
              <a:rPr lang="en-IN" dirty="0"/>
              <a:t>(</a:t>
            </a:r>
            <a:r>
              <a:rPr lang="en-IN" dirty="0" err="1"/>
              <a:t>figsize</a:t>
            </a:r>
            <a:r>
              <a:rPr lang="en-IN" dirty="0"/>
              <a:t>=(20,25),</a:t>
            </a:r>
            <a:r>
              <a:rPr lang="en-IN" dirty="0" err="1"/>
              <a:t>facecolor</a:t>
            </a:r>
            <a:r>
              <a:rPr lang="en-IN" dirty="0"/>
              <a:t>='white')</a:t>
            </a:r>
          </a:p>
          <a:p>
            <a:r>
              <a:rPr lang="en-IN" dirty="0" err="1"/>
              <a:t>plotnum</a:t>
            </a:r>
            <a:r>
              <a:rPr lang="en-IN" dirty="0"/>
              <a:t>=1</a:t>
            </a:r>
          </a:p>
          <a:p>
            <a:r>
              <a:rPr lang="en-IN" dirty="0"/>
              <a:t>y = train['</a:t>
            </a:r>
            <a:r>
              <a:rPr lang="en-IN" dirty="0" err="1"/>
              <a:t>SalePrice</a:t>
            </a:r>
            <a:r>
              <a:rPr lang="en-IN" dirty="0"/>
              <a:t>']</a:t>
            </a:r>
          </a:p>
          <a:p>
            <a:r>
              <a:rPr lang="en-IN" dirty="0" err="1"/>
              <a:t>train.drop</a:t>
            </a:r>
            <a:r>
              <a:rPr lang="en-IN" dirty="0"/>
              <a:t>(columns=['</a:t>
            </a:r>
            <a:r>
              <a:rPr lang="en-IN" dirty="0" err="1"/>
              <a:t>SalePrice</a:t>
            </a:r>
            <a:r>
              <a:rPr lang="en-IN" dirty="0"/>
              <a:t>'])</a:t>
            </a:r>
          </a:p>
          <a:p>
            <a:r>
              <a:rPr lang="en-IN" dirty="0"/>
              <a:t>for col in train[</a:t>
            </a:r>
            <a:r>
              <a:rPr lang="en-IN" dirty="0" err="1"/>
              <a:t>train.columns</a:t>
            </a:r>
            <a:r>
              <a:rPr lang="en-IN" dirty="0"/>
              <a:t>[</a:t>
            </a:r>
            <a:r>
              <a:rPr lang="en-IN" dirty="0" err="1"/>
              <a:t>train.dtypes</a:t>
            </a:r>
            <a:r>
              <a:rPr lang="en-IN" dirty="0"/>
              <a:t> != 'object']]:</a:t>
            </a:r>
          </a:p>
          <a:p>
            <a:r>
              <a:rPr lang="en-IN" dirty="0"/>
              <a:t>    if </a:t>
            </a:r>
            <a:r>
              <a:rPr lang="en-IN" dirty="0" err="1"/>
              <a:t>plotnum</a:t>
            </a:r>
            <a:r>
              <a:rPr lang="en-IN" dirty="0"/>
              <a:t>&lt;=40:</a:t>
            </a:r>
          </a:p>
          <a:p>
            <a:r>
              <a:rPr lang="en-IN" dirty="0"/>
              <a:t>        </a:t>
            </a:r>
            <a:r>
              <a:rPr lang="en-IN" dirty="0" err="1"/>
              <a:t>plt.subplot</a:t>
            </a:r>
            <a:r>
              <a:rPr lang="en-IN" dirty="0"/>
              <a:t>(10,4,plotnum)</a:t>
            </a:r>
          </a:p>
          <a:p>
            <a:r>
              <a:rPr lang="en-IN" dirty="0"/>
              <a:t>        </a:t>
            </a:r>
            <a:r>
              <a:rPr lang="en-IN" dirty="0" err="1"/>
              <a:t>sea.lineplot</a:t>
            </a:r>
            <a:r>
              <a:rPr lang="en-IN" dirty="0"/>
              <a:t>(train[col],y)</a:t>
            </a:r>
          </a:p>
          <a:p>
            <a:r>
              <a:rPr lang="en-IN" dirty="0"/>
              <a:t>        </a:t>
            </a:r>
            <a:r>
              <a:rPr lang="en-IN" dirty="0" err="1"/>
              <a:t>plt.xlabel</a:t>
            </a:r>
            <a:r>
              <a:rPr lang="en-IN" dirty="0"/>
              <a:t>(</a:t>
            </a:r>
            <a:r>
              <a:rPr lang="en-IN" dirty="0" err="1"/>
              <a:t>col,fontsize</a:t>
            </a:r>
            <a:r>
              <a:rPr lang="en-IN" dirty="0"/>
              <a:t>=20)</a:t>
            </a:r>
          </a:p>
          <a:p>
            <a:r>
              <a:rPr lang="en-IN" dirty="0"/>
              <a:t>        </a:t>
            </a:r>
            <a:r>
              <a:rPr lang="en-IN" dirty="0" err="1"/>
              <a:t>plt.ylabel</a:t>
            </a:r>
            <a:r>
              <a:rPr lang="en-IN" dirty="0"/>
              <a:t>('</a:t>
            </a:r>
            <a:r>
              <a:rPr lang="en-IN" dirty="0" err="1"/>
              <a:t>SalePrice</a:t>
            </a:r>
            <a:r>
              <a:rPr lang="en-IN" dirty="0"/>
              <a:t>',</a:t>
            </a:r>
            <a:r>
              <a:rPr lang="en-IN" dirty="0" err="1"/>
              <a:t>fontsize</a:t>
            </a:r>
            <a:r>
              <a:rPr lang="en-IN" dirty="0"/>
              <a:t>=12)</a:t>
            </a:r>
          </a:p>
          <a:p>
            <a:r>
              <a:rPr lang="en-IN" dirty="0"/>
              <a:t>    </a:t>
            </a:r>
            <a:r>
              <a:rPr lang="en-IN" dirty="0" err="1"/>
              <a:t>plotnum</a:t>
            </a:r>
            <a:r>
              <a:rPr lang="en-IN" dirty="0"/>
              <a:t>+=1</a:t>
            </a:r>
          </a:p>
          <a:p>
            <a:r>
              <a:rPr lang="en-IN" dirty="0" err="1"/>
              <a:t>plt.tight_layout</a:t>
            </a:r>
            <a:r>
              <a:rPr lang="en-IN" dirty="0"/>
              <a:t>()</a:t>
            </a:r>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65803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3783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49178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558562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31790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a:t>PFA Housing </a:t>
            </a:r>
            <a:endParaRPr lang="en-US" dirty="0"/>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fld id="{BC2E815D-B3C8-4BBA-BE98-DED385291FD3}"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a:t>PFA Housing </a:t>
            </a:r>
            <a:endParaRPr lang="en-US" dirty="0"/>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fld id="{4D18D26B-0E76-4E0D-95BF-B96C2DB82BFC}"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fld id="{340CA227-8FE1-42DF-853C-5F1A54F56D05}" type="datetime1">
              <a:rPr lang="en-US" smtClean="0"/>
              <a:t>10/28/2021</a:t>
            </a:fld>
            <a:endParaRPr lang="en-US" dirty="0"/>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fld id="{F56DCE7F-90D1-4177-A798-333443052B9F}"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a:effectLst>
                  <a:outerShdw blurRad="50800" dist="38100" dir="2700000" algn="tl" rotWithShape="0">
                    <a:prstClr val="black">
                      <a:alpha val="43000"/>
                    </a:prstClr>
                  </a:outerShdw>
                </a:effectLst>
              </a:rPr>
              <a:t>PFA Housing </a:t>
            </a:r>
            <a:endParaRPr lang="en-US" dirty="0">
              <a:effectLst>
                <a:outerShdw blurRad="50800" dist="38100" dir="2700000" algn="tl" rotWithShape="0">
                  <a:prstClr val="black">
                    <a:alpha val="43000"/>
                  </a:prstClr>
                </a:outerShdw>
              </a:effectLst>
            </a:endParaRP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fld id="{463F2EAB-BAD4-479C-B9F2-5EE085405646}"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a:t>PFA Housing </a:t>
            </a:r>
            <a:endParaRPr lang="en-US" dirty="0"/>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fld id="{22EFED64-BE5B-4322-86F6-3D7673ED518E}"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a:t>PFA Housing </a:t>
            </a:r>
            <a:endParaRPr lang="en-US" dirty="0"/>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fld id="{32B79C74-5AAC-4F7F-B637-1ACD82A725C0}"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a:t>PFA Housing </a:t>
            </a:r>
            <a:endParaRPr lang="en-US" dirty="0"/>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fld id="{4307BB00-6336-497B-BDE9-6F261E9254EC}"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PFA Housing </a:t>
            </a:r>
            <a:endParaRPr lang="en-US" dirty="0"/>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fld id="{CBC3AA44-CC39-4098-B2BC-23480CBE2759}"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fld id="{D4592D0E-31C7-4B5A-89A1-BD0D5A708A10}"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fld id="{C77A8250-E389-4227-8A4A-4FA503C49A57}" type="datetime1">
              <a:rPr lang="en-US" smtClean="0">
                <a:solidFill>
                  <a:srgbClr val="232323">
                    <a:lumMod val="90000"/>
                    <a:lumOff val="10000"/>
                  </a:srgbClr>
                </a:solidFill>
              </a:rPr>
              <a:t>10/28/2021</a:t>
            </a:fld>
            <a:endParaRPr lang="en-US" dirty="0">
              <a:solidFill>
                <a:srgbClr val="232323">
                  <a:lumMod val="90000"/>
                  <a:lumOff val="10000"/>
                </a:srgbClr>
              </a:solidFill>
            </a:endParaRP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0E845C2B-AB96-450A-BE10-21D807D5D31B}" type="datetime1">
              <a:rPr lang="en-US" smtClean="0"/>
              <a:t>10/28/2021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a:t>PFA Housing </a:t>
            </a:r>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dt="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jp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3.xml"/><Relationship Id="rId5" Type="http://schemas.openxmlformats.org/officeDocument/2006/relationships/image" Target="../media/image40.jpeg"/><Relationship Id="rId4" Type="http://schemas.openxmlformats.org/officeDocument/2006/relationships/image" Target="../media/image3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5694083" y="1936375"/>
            <a:ext cx="5096630" cy="2124561"/>
          </a:xfrm>
        </p:spPr>
        <p:txBody>
          <a:bodyPr/>
          <a:lstStyle/>
          <a:p>
            <a:r>
              <a:rPr lang="en-US" dirty="0"/>
              <a:t>PFA Housing project</a:t>
            </a:r>
          </a:p>
        </p:txBody>
      </p:sp>
      <p:pic>
        <p:nvPicPr>
          <p:cNvPr id="13" name="Picture Placeholder 12" descr="Diagram, engineering drawing, blueprints">
            <a:extLst>
              <a:ext uri="{FF2B5EF4-FFF2-40B4-BE49-F238E27FC236}">
                <a16:creationId xmlns:a16="http://schemas.microsoft.com/office/drawing/2014/main" id="{79D0C4D2-EC8C-4F0F-AACB-309E76F420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9763" y="635000"/>
            <a:ext cx="4800600" cy="5578475"/>
          </a:xfrm>
        </p:spPr>
      </p:pic>
      <p:sp>
        <p:nvSpPr>
          <p:cNvPr id="4" name="Subtitle 3">
            <a:extLst>
              <a:ext uri="{FF2B5EF4-FFF2-40B4-BE49-F238E27FC236}">
                <a16:creationId xmlns:a16="http://schemas.microsoft.com/office/drawing/2014/main" id="{B71D9795-9EFD-4748-87B7-4471EFF00227}"/>
              </a:ext>
            </a:extLst>
          </p:cNvPr>
          <p:cNvSpPr>
            <a:spLocks noGrp="1"/>
          </p:cNvSpPr>
          <p:nvPr>
            <p:ph type="body" sz="quarter" idx="15"/>
          </p:nvPr>
        </p:nvSpPr>
        <p:spPr>
          <a:xfrm>
            <a:off x="5805044" y="4315258"/>
            <a:ext cx="5096630" cy="1568680"/>
          </a:xfrm>
        </p:spPr>
        <p:txBody>
          <a:bodyPr/>
          <a:lstStyle/>
          <a:p>
            <a:r>
              <a:rPr lang="en-US" dirty="0"/>
              <a:t>By:</a:t>
            </a:r>
          </a:p>
          <a:p>
            <a:r>
              <a:rPr lang="en-US" dirty="0"/>
              <a:t>Md Hafizur Rahman</a:t>
            </a:r>
          </a:p>
        </p:txBody>
      </p:sp>
      <p:pic>
        <p:nvPicPr>
          <p:cNvPr id="3" name="Picture 2">
            <a:extLst>
              <a:ext uri="{FF2B5EF4-FFF2-40B4-BE49-F238E27FC236}">
                <a16:creationId xmlns:a16="http://schemas.microsoft.com/office/drawing/2014/main" id="{5F4B23D5-4468-4C54-BCA5-68101A3FAF9A}"/>
              </a:ext>
            </a:extLst>
          </p:cNvPr>
          <p:cNvPicPr>
            <a:picLocks noChangeAspect="1"/>
          </p:cNvPicPr>
          <p:nvPr/>
        </p:nvPicPr>
        <p:blipFill>
          <a:blip r:embed="rId3"/>
          <a:stretch>
            <a:fillRect/>
          </a:stretch>
        </p:blipFill>
        <p:spPr>
          <a:xfrm>
            <a:off x="5694083" y="974062"/>
            <a:ext cx="3097462" cy="707991"/>
          </a:xfrm>
          <a:prstGeom prst="rect">
            <a:avLst/>
          </a:prstGeom>
        </p:spPr>
      </p:pic>
    </p:spTree>
    <p:extLst>
      <p:ext uri="{BB962C8B-B14F-4D97-AF65-F5344CB8AC3E}">
        <p14:creationId xmlns:p14="http://schemas.microsoft.com/office/powerpoint/2010/main" val="5978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dirty="0"/>
              <a:t>PFA Housing </a:t>
            </a:r>
          </a:p>
        </p:txBody>
      </p:sp>
      <p:sp>
        <p:nvSpPr>
          <p:cNvPr id="7" name="Content Placeholder 6">
            <a:extLst>
              <a:ext uri="{FF2B5EF4-FFF2-40B4-BE49-F238E27FC236}">
                <a16:creationId xmlns:a16="http://schemas.microsoft.com/office/drawing/2014/main" id="{59389BF3-9ED5-445D-9B7E-F4E03C0CC9F2}"/>
              </a:ext>
            </a:extLst>
          </p:cNvPr>
          <p:cNvSpPr>
            <a:spLocks noGrp="1"/>
          </p:cNvSpPr>
          <p:nvPr>
            <p:ph idx="1"/>
          </p:nvPr>
        </p:nvSpPr>
        <p:spPr>
          <a:xfrm>
            <a:off x="639412" y="1653479"/>
            <a:ext cx="5188733" cy="4537348"/>
          </a:xfrm>
        </p:spPr>
        <p:txBody>
          <a:bodyPr/>
          <a:lstStyle/>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MSSubClass</a:t>
            </a:r>
            <a:r>
              <a:rPr lang="en-IN" sz="1400" dirty="0">
                <a:effectLst/>
                <a:latin typeface="Calibri" panose="020F0502020204030204" pitchFamily="34" charset="0"/>
                <a:ea typeface="Calibri" panose="020F0502020204030204" pitchFamily="34" charset="0"/>
                <a:cs typeface="Calibri" panose="020F0502020204030204" pitchFamily="34" charset="0"/>
              </a:rPr>
              <a:t>: Identifies the type of dwelling involved in the sale.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MSZoning</a:t>
            </a:r>
            <a:r>
              <a:rPr lang="en-IN" sz="1400" dirty="0">
                <a:effectLst/>
                <a:latin typeface="Calibri" panose="020F0502020204030204" pitchFamily="34" charset="0"/>
                <a:ea typeface="Calibri" panose="020F0502020204030204" pitchFamily="34" charset="0"/>
                <a:cs typeface="Calibri" panose="020F0502020204030204" pitchFamily="34" charset="0"/>
              </a:rPr>
              <a:t>: Identifies the general zoning classification of the sale.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400" dirty="0">
                <a:effectLst/>
                <a:latin typeface="Calibri" panose="020F0502020204030204" pitchFamily="34" charset="0"/>
                <a:ea typeface="Calibri" panose="020F0502020204030204" pitchFamily="34" charset="0"/>
                <a:cs typeface="Calibri" panose="020F0502020204030204" pitchFamily="34" charset="0"/>
              </a:rPr>
              <a:t>: Linear feet of street connected to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LotArea</a:t>
            </a:r>
            <a:r>
              <a:rPr lang="en-IN" sz="1400" dirty="0">
                <a:effectLst/>
                <a:latin typeface="Calibri" panose="020F0502020204030204" pitchFamily="34" charset="0"/>
                <a:ea typeface="Calibri" panose="020F0502020204030204" pitchFamily="34" charset="0"/>
                <a:cs typeface="Calibri" panose="020F0502020204030204" pitchFamily="34" charset="0"/>
              </a:rPr>
              <a:t>: Lot size in square feet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Street: Type of road access to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Alley: Type of alley access to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400" dirty="0">
                <a:effectLst/>
                <a:latin typeface="Calibri" panose="020F0502020204030204" pitchFamily="34" charset="0"/>
                <a:ea typeface="Calibri" panose="020F0502020204030204" pitchFamily="34" charset="0"/>
                <a:cs typeface="Calibri" panose="020F0502020204030204" pitchFamily="34" charset="0"/>
              </a:rPr>
              <a:t>: General shape of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LandContour</a:t>
            </a:r>
            <a:r>
              <a:rPr lang="en-IN" sz="1400" dirty="0">
                <a:effectLst/>
                <a:latin typeface="Calibri" panose="020F0502020204030204" pitchFamily="34" charset="0"/>
                <a:ea typeface="Calibri" panose="020F0502020204030204" pitchFamily="34" charset="0"/>
                <a:cs typeface="Calibri" panose="020F0502020204030204" pitchFamily="34" charset="0"/>
              </a:rPr>
              <a:t>: Flatness of the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Utilities: Type of utilities available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LotConfig</a:t>
            </a:r>
            <a:r>
              <a:rPr lang="en-IN" sz="1400" dirty="0">
                <a:effectLst/>
                <a:latin typeface="Calibri" panose="020F0502020204030204" pitchFamily="34" charset="0"/>
                <a:ea typeface="Calibri" panose="020F0502020204030204" pitchFamily="34" charset="0"/>
                <a:cs typeface="Calibri" panose="020F0502020204030204" pitchFamily="34" charset="0"/>
              </a:rPr>
              <a:t>: Lot configuration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LandSlope</a:t>
            </a:r>
            <a:r>
              <a:rPr lang="en-IN" sz="1400" dirty="0">
                <a:effectLst/>
                <a:latin typeface="Calibri" panose="020F0502020204030204" pitchFamily="34" charset="0"/>
                <a:ea typeface="Calibri" panose="020F0502020204030204" pitchFamily="34" charset="0"/>
                <a:cs typeface="Calibri" panose="020F0502020204030204" pitchFamily="34" charset="0"/>
              </a:rPr>
              <a:t>: Slope of property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400" dirty="0">
                <a:effectLst/>
                <a:latin typeface="Calibri" panose="020F0502020204030204" pitchFamily="34" charset="0"/>
                <a:ea typeface="Calibri" panose="020F0502020204030204" pitchFamily="34" charset="0"/>
                <a:cs typeface="Calibri" panose="020F0502020204030204" pitchFamily="34" charset="0"/>
              </a:rPr>
              <a:t>: Physical locations within Ames city limits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6AAA3EA6-1496-4A07-BDF9-42AC73765B1D}"/>
              </a:ext>
            </a:extLst>
          </p:cNvPr>
          <p:cNvSpPr txBox="1"/>
          <p:nvPr/>
        </p:nvSpPr>
        <p:spPr>
          <a:xfrm>
            <a:off x="6160585" y="1653479"/>
            <a:ext cx="5392003" cy="4692375"/>
          </a:xfrm>
          <a:prstGeom prst="rect">
            <a:avLst/>
          </a:prstGeom>
          <a:noFill/>
        </p:spPr>
        <p:txBody>
          <a:bodyPr wrap="square" rtlCol="0">
            <a:spAutoFit/>
          </a:bodyPr>
          <a:lstStyle/>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Condition1: Proximity to various conditions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Condition2: Proximity to various conditions (if more than one is present)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BldgType</a:t>
            </a:r>
            <a:r>
              <a:rPr lang="en-IN" sz="1400" dirty="0">
                <a:effectLst/>
                <a:latin typeface="Calibri" panose="020F0502020204030204" pitchFamily="34" charset="0"/>
                <a:ea typeface="Calibri" panose="020F0502020204030204" pitchFamily="34" charset="0"/>
                <a:cs typeface="Calibri" panose="020F0502020204030204" pitchFamily="34" charset="0"/>
              </a:rPr>
              <a:t>: Type of dwelling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HouseStyle</a:t>
            </a:r>
            <a:r>
              <a:rPr lang="en-IN" sz="1400" dirty="0">
                <a:effectLst/>
                <a:latin typeface="Calibri" panose="020F0502020204030204" pitchFamily="34" charset="0"/>
                <a:ea typeface="Calibri" panose="020F0502020204030204" pitchFamily="34" charset="0"/>
                <a:cs typeface="Calibri" panose="020F0502020204030204" pitchFamily="34" charset="0"/>
              </a:rPr>
              <a:t>: Style of dwelling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OverallQual</a:t>
            </a:r>
            <a:r>
              <a:rPr lang="en-IN" sz="1400" dirty="0">
                <a:effectLst/>
                <a:latin typeface="Calibri" panose="020F0502020204030204" pitchFamily="34" charset="0"/>
                <a:ea typeface="Calibri" panose="020F0502020204030204" pitchFamily="34" charset="0"/>
                <a:cs typeface="Calibri" panose="020F0502020204030204" pitchFamily="34" charset="0"/>
              </a:rPr>
              <a:t>: Rates the overall material and finish of the house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OverallCond</a:t>
            </a:r>
            <a:r>
              <a:rPr lang="en-IN" sz="1400" dirty="0">
                <a:effectLst/>
                <a:latin typeface="Calibri" panose="020F0502020204030204" pitchFamily="34" charset="0"/>
                <a:ea typeface="Calibri" panose="020F0502020204030204" pitchFamily="34" charset="0"/>
                <a:cs typeface="Calibri" panose="020F0502020204030204" pitchFamily="34" charset="0"/>
              </a:rPr>
              <a:t>: Rates the overall condition of the house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YearBuilt</a:t>
            </a:r>
            <a:r>
              <a:rPr lang="en-IN" sz="1400" dirty="0">
                <a:effectLst/>
                <a:latin typeface="Calibri" panose="020F0502020204030204" pitchFamily="34" charset="0"/>
                <a:ea typeface="Calibri" panose="020F0502020204030204" pitchFamily="34" charset="0"/>
                <a:cs typeface="Calibri" panose="020F0502020204030204" pitchFamily="34" charset="0"/>
              </a:rPr>
              <a:t>: Original construction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YearRemodAdd</a:t>
            </a:r>
            <a:r>
              <a:rPr lang="en-IN" sz="1400" dirty="0">
                <a:effectLst/>
                <a:latin typeface="Calibri" panose="020F0502020204030204" pitchFamily="34" charset="0"/>
                <a:ea typeface="Calibri" panose="020F0502020204030204" pitchFamily="34" charset="0"/>
                <a:cs typeface="Calibri" panose="020F0502020204030204" pitchFamily="34" charset="0"/>
              </a:rPr>
              <a:t>: Remodel date (same as construction date if no </a:t>
            </a:r>
            <a:r>
              <a:rPr lang="en-IN" sz="1400" dirty="0" err="1">
                <a:effectLst/>
                <a:latin typeface="Calibri" panose="020F0502020204030204" pitchFamily="34" charset="0"/>
                <a:ea typeface="Calibri" panose="020F0502020204030204" pitchFamily="34" charset="0"/>
                <a:cs typeface="Calibri" panose="020F0502020204030204" pitchFamily="34" charset="0"/>
              </a:rPr>
              <a:t>remodeling</a:t>
            </a:r>
            <a:r>
              <a:rPr lang="en-IN" sz="1400" dirty="0">
                <a:effectLst/>
                <a:latin typeface="Calibri" panose="020F0502020204030204" pitchFamily="34" charset="0"/>
                <a:ea typeface="Calibri" panose="020F0502020204030204" pitchFamily="34" charset="0"/>
                <a:cs typeface="Calibri" panose="020F0502020204030204" pitchFamily="34" charset="0"/>
              </a:rPr>
              <a:t> or additions)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RoofStyle</a:t>
            </a:r>
            <a:r>
              <a:rPr lang="en-IN" sz="1400" dirty="0">
                <a:effectLst/>
                <a:latin typeface="Calibri" panose="020F0502020204030204" pitchFamily="34" charset="0"/>
                <a:ea typeface="Calibri" panose="020F0502020204030204" pitchFamily="34" charset="0"/>
                <a:cs typeface="Calibri" panose="020F0502020204030204" pitchFamily="34" charset="0"/>
              </a:rPr>
              <a:t>: Type of roof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RoofMatl</a:t>
            </a:r>
            <a:r>
              <a:rPr lang="en-IN" sz="1400" dirty="0">
                <a:effectLst/>
                <a:latin typeface="Calibri" panose="020F0502020204030204" pitchFamily="34" charset="0"/>
                <a:ea typeface="Calibri" panose="020F0502020204030204" pitchFamily="34" charset="0"/>
                <a:cs typeface="Calibri" panose="020F0502020204030204" pitchFamily="34" charset="0"/>
              </a:rPr>
              <a:t>: Roof material</a:t>
            </a: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Exterior1st: Exterior covering on house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a:effectLst/>
                <a:latin typeface="Calibri" panose="020F0502020204030204" pitchFamily="34" charset="0"/>
                <a:ea typeface="Calibri" panose="020F0502020204030204" pitchFamily="34" charset="0"/>
                <a:cs typeface="Calibri" panose="020F0502020204030204" pitchFamily="34" charset="0"/>
              </a:rPr>
              <a:t>Exterior2nd: Exterior covering on house (if more than one material)</a:t>
            </a: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MasVnrType</a:t>
            </a:r>
            <a:r>
              <a:rPr lang="en-IN" sz="1400" dirty="0">
                <a:effectLst/>
                <a:latin typeface="Calibri" panose="020F0502020204030204" pitchFamily="34" charset="0"/>
                <a:ea typeface="Calibri" panose="020F0502020204030204" pitchFamily="34" charset="0"/>
                <a:cs typeface="Calibri" panose="020F0502020204030204" pitchFamily="34" charset="0"/>
              </a:rPr>
              <a:t>: Masonry veneer type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400" dirty="0" err="1">
                <a:effectLst/>
                <a:latin typeface="Calibri" panose="020F0502020204030204" pitchFamily="34" charset="0"/>
                <a:ea typeface="Calibri" panose="020F0502020204030204" pitchFamily="34" charset="0"/>
                <a:cs typeface="Calibri" panose="020F0502020204030204" pitchFamily="34" charset="0"/>
              </a:rPr>
              <a:t>MasVnrArea</a:t>
            </a:r>
            <a:r>
              <a:rPr lang="en-IN" sz="1400" dirty="0">
                <a:effectLst/>
                <a:latin typeface="Calibri" panose="020F0502020204030204" pitchFamily="34" charset="0"/>
                <a:ea typeface="Calibri" panose="020F0502020204030204" pitchFamily="34" charset="0"/>
                <a:cs typeface="Calibri" panose="020F0502020204030204" pitchFamily="34" charset="0"/>
              </a:rPr>
              <a:t>: Masonry veneer area in square feet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882F5B5-ABB6-4E0F-9016-22FB73A05510}"/>
              </a:ext>
            </a:extLst>
          </p:cNvPr>
          <p:cNvSpPr txBox="1"/>
          <p:nvPr/>
        </p:nvSpPr>
        <p:spPr>
          <a:xfrm>
            <a:off x="2950446" y="326571"/>
            <a:ext cx="6291108" cy="461665"/>
          </a:xfrm>
          <a:prstGeom prst="rect">
            <a:avLst/>
          </a:prstGeom>
          <a:noFill/>
        </p:spPr>
        <p:txBody>
          <a:bodyPr wrap="square" rtlCol="0">
            <a:spAutoFit/>
          </a:bodyPr>
          <a:lstStyle/>
          <a:p>
            <a:pPr algn="ctr"/>
            <a:r>
              <a:rPr lang="en-US" sz="2400" b="1" u="sng" dirty="0">
                <a:latin typeface="Arial Black" panose="020B0A04020102020204" pitchFamily="34" charset="0"/>
              </a:rPr>
              <a:t>DATA-SET Description </a:t>
            </a:r>
            <a:endParaRPr lang="en-IN" sz="2400" b="1" u="sng" dirty="0">
              <a:latin typeface="Arial Black" panose="020B0A04020102020204" pitchFamily="34" charset="0"/>
            </a:endParaRPr>
          </a:p>
        </p:txBody>
      </p:sp>
      <p:sp>
        <p:nvSpPr>
          <p:cNvPr id="13" name="Slide Number Placeholder 12">
            <a:extLst>
              <a:ext uri="{FF2B5EF4-FFF2-40B4-BE49-F238E27FC236}">
                <a16:creationId xmlns:a16="http://schemas.microsoft.com/office/drawing/2014/main" id="{4E2D4174-D1B2-4F08-9B4F-FC81211C7EE4}"/>
              </a:ext>
            </a:extLst>
          </p:cNvPr>
          <p:cNvSpPr>
            <a:spLocks noGrp="1"/>
          </p:cNvSpPr>
          <p:nvPr>
            <p:ph type="sldNum" sz="quarter" idx="12"/>
          </p:nvPr>
        </p:nvSpPr>
        <p:spPr/>
        <p:txBody>
          <a:bodyPr/>
          <a:lstStyle/>
          <a:p>
            <a:fld id="{E20EFF4B-E35B-4DE6-97A9-05E54E649A15}" type="slidenum">
              <a:rPr lang="en-US" smtClean="0"/>
              <a:pPr/>
              <a:t>10</a:t>
            </a:fld>
            <a:endParaRPr lang="en-US" dirty="0"/>
          </a:p>
        </p:txBody>
      </p:sp>
    </p:spTree>
    <p:extLst>
      <p:ext uri="{BB962C8B-B14F-4D97-AF65-F5344CB8AC3E}">
        <p14:creationId xmlns:p14="http://schemas.microsoft.com/office/powerpoint/2010/main" val="181326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EAB08-B594-4699-926B-76BD815FE142}"/>
              </a:ext>
            </a:extLst>
          </p:cNvPr>
          <p:cNvSpPr>
            <a:spLocks noGrp="1"/>
          </p:cNvSpPr>
          <p:nvPr>
            <p:ph idx="1"/>
          </p:nvPr>
        </p:nvSpPr>
        <p:spPr>
          <a:xfrm>
            <a:off x="639412" y="1653479"/>
            <a:ext cx="5750502" cy="4537348"/>
          </a:xfrm>
        </p:spPr>
        <p:txBody>
          <a:bodyPr>
            <a:normAutofit lnSpcReduction="10000"/>
          </a:bodyPr>
          <a:lstStyle/>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ExterQual</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Evaluates the quality of the material on the exterior</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ExterCond</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Evaluates the present condition of the material on the exterior</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Foundation: Type of foundation</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BsmtQual</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Evaluates the height of the basement</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BsmtCond</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Evaluates the general condition of the basement</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BsmtExposure</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Refers to walkout or garden level walls</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BsmtFinType1: Rating of basement finished area</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BsmtFinSF1: Type 1 finished square feet</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BsmtFinType2: Rating of basement finished area (if multiple types)</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BsmtFinSF2: Type 2 finished square feet</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BsmtUnfSF</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Unfinished square feet of basement area</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TotalBsmtSF</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Total square feet of basement area</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Heating: Type of heating</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HeatingQC</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Heating quality and condition</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CentralAir</a:t>
            </a: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Central air conditioning</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Electrical: Electrical system</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TextBox 7">
            <a:extLst>
              <a:ext uri="{FF2B5EF4-FFF2-40B4-BE49-F238E27FC236}">
                <a16:creationId xmlns:a16="http://schemas.microsoft.com/office/drawing/2014/main" id="{16A8ECF0-804D-4FA9-965F-73A64E76BDDF}"/>
              </a:ext>
            </a:extLst>
          </p:cNvPr>
          <p:cNvSpPr txBox="1"/>
          <p:nvPr/>
        </p:nvSpPr>
        <p:spPr>
          <a:xfrm>
            <a:off x="6389914" y="1653479"/>
            <a:ext cx="5366657" cy="4626523"/>
          </a:xfrm>
          <a:prstGeom prst="rect">
            <a:avLst/>
          </a:prstGeom>
          <a:noFill/>
        </p:spPr>
        <p:txBody>
          <a:bodyPr wrap="square" rtlCol="0">
            <a:spAutoFit/>
          </a:bodyPr>
          <a:lstStyle/>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1stFlrSF: First Floor square feet</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2ndFlrSF: Second floor square feet</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LowQualFinSF</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Low quality finished square feet (all floors)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GrLivArea</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Above grade (ground) living area square feet</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BsmtFullBath</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Basement full bathrooms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BsmtHalfBath</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Basement half bathrooms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FullBath</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Full bathrooms above grade</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HalfBath</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Half baths above grade</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Bedroom: Bedrooms above grade (does NOT include basement bedrooms)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Kitchen: Kitchens above grade</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KitchenQual</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Kitchen quality</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TotRmsAbvGrd</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Total rooms above grade (does not include bathrooms)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Functional: Home functionality (Assume typical unless deductions are warranted)</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Fireplaces: Number of fireplaces</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FireplaceQu</a:t>
            </a:r>
            <a:r>
              <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Fireplace quality</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9" name="Slide Number Placeholder 8">
            <a:extLst>
              <a:ext uri="{FF2B5EF4-FFF2-40B4-BE49-F238E27FC236}">
                <a16:creationId xmlns:a16="http://schemas.microsoft.com/office/drawing/2014/main" id="{C93FB901-4491-4058-9841-360D29AC3AEE}"/>
              </a:ext>
            </a:extLst>
          </p:cNvPr>
          <p:cNvSpPr>
            <a:spLocks noGrp="1"/>
          </p:cNvSpPr>
          <p:nvPr>
            <p:ph type="sldNum" sz="quarter" idx="12"/>
          </p:nvPr>
        </p:nvSpPr>
        <p:spPr/>
        <p:txBody>
          <a:bodyPr/>
          <a:lstStyle/>
          <a:p>
            <a:fld id="{E20EFF4B-E35B-4DE6-97A9-05E54E649A15}" type="slidenum">
              <a:rPr lang="en-US" smtClean="0"/>
              <a:pPr/>
              <a:t>11</a:t>
            </a:fld>
            <a:endParaRPr lang="en-US" dirty="0"/>
          </a:p>
        </p:txBody>
      </p:sp>
    </p:spTree>
    <p:extLst>
      <p:ext uri="{BB962C8B-B14F-4D97-AF65-F5344CB8AC3E}">
        <p14:creationId xmlns:p14="http://schemas.microsoft.com/office/powerpoint/2010/main" val="150421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EAB08-B594-4699-926B-76BD815FE142}"/>
              </a:ext>
            </a:extLst>
          </p:cNvPr>
          <p:cNvSpPr>
            <a:spLocks noGrp="1"/>
          </p:cNvSpPr>
          <p:nvPr>
            <p:ph idx="1"/>
          </p:nvPr>
        </p:nvSpPr>
        <p:spPr>
          <a:xfrm>
            <a:off x="639412" y="1653479"/>
            <a:ext cx="5750502" cy="4537348"/>
          </a:xfrm>
        </p:spPr>
        <p:txBody>
          <a:bodyPr>
            <a:normAutofit/>
          </a:bodyPr>
          <a:lstStyle/>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GarageType</a:t>
            </a:r>
            <a:r>
              <a:rPr lang="en-IN" sz="1600" dirty="0">
                <a:effectLst/>
                <a:latin typeface="Calibri" panose="020F0502020204030204" pitchFamily="34" charset="0"/>
                <a:ea typeface="Calibri" panose="020F0502020204030204" pitchFamily="34" charset="0"/>
                <a:cs typeface="Calibri" panose="020F0502020204030204" pitchFamily="34" charset="0"/>
              </a:rPr>
              <a:t>: Garage location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GarageYrBlt</a:t>
            </a:r>
            <a:r>
              <a:rPr lang="en-IN" sz="1600" dirty="0">
                <a:effectLst/>
                <a:latin typeface="Calibri" panose="020F0502020204030204" pitchFamily="34" charset="0"/>
                <a:ea typeface="Calibri" panose="020F0502020204030204" pitchFamily="34" charset="0"/>
                <a:cs typeface="Calibri" panose="020F0502020204030204" pitchFamily="34" charset="0"/>
              </a:rPr>
              <a:t>: Year garage was built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GarageFinish</a:t>
            </a:r>
            <a:r>
              <a:rPr lang="en-IN" sz="1600" dirty="0">
                <a:effectLst/>
                <a:latin typeface="Calibri" panose="020F0502020204030204" pitchFamily="34" charset="0"/>
                <a:ea typeface="Calibri" panose="020F0502020204030204" pitchFamily="34" charset="0"/>
                <a:cs typeface="Calibri" panose="020F0502020204030204" pitchFamily="34" charset="0"/>
              </a:rPr>
              <a:t>: Interior finish of the garage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GarageCars</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car capacity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GarageArea</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GarageQual</a:t>
            </a:r>
            <a:r>
              <a:rPr lang="en-IN" sz="1600" dirty="0">
                <a:effectLst/>
                <a:latin typeface="Calibri" panose="020F0502020204030204" pitchFamily="34" charset="0"/>
                <a:ea typeface="Calibri" panose="020F0502020204030204" pitchFamily="34" charset="0"/>
                <a:cs typeface="Calibri" panose="020F0502020204030204" pitchFamily="34" charset="0"/>
              </a:rPr>
              <a:t>: Garage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GarageCond</a:t>
            </a:r>
            <a:r>
              <a:rPr lang="en-IN" sz="1600" dirty="0">
                <a:effectLst/>
                <a:latin typeface="Calibri" panose="020F0502020204030204" pitchFamily="34" charset="0"/>
                <a:ea typeface="Calibri" panose="020F0502020204030204" pitchFamily="34" charset="0"/>
                <a:cs typeface="Calibri" panose="020F0502020204030204" pitchFamily="34" charset="0"/>
              </a:rPr>
              <a:t>: Garage condition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PavedDrive</a:t>
            </a:r>
            <a:r>
              <a:rPr lang="en-IN" sz="1600" dirty="0">
                <a:effectLst/>
                <a:latin typeface="Calibri" panose="020F0502020204030204" pitchFamily="34" charset="0"/>
                <a:ea typeface="Calibri" panose="020F0502020204030204" pitchFamily="34" charset="0"/>
                <a:cs typeface="Calibri" panose="020F0502020204030204" pitchFamily="34" charset="0"/>
              </a:rPr>
              <a:t>: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WoodDeckSF</a:t>
            </a:r>
            <a:r>
              <a:rPr lang="en-IN" sz="1600" dirty="0">
                <a:effectLst/>
                <a:latin typeface="Calibri" panose="020F0502020204030204" pitchFamily="34" charset="0"/>
                <a:ea typeface="Calibri" panose="020F0502020204030204" pitchFamily="34" charset="0"/>
                <a:cs typeface="Calibri" panose="020F0502020204030204" pitchFamily="34" charset="0"/>
              </a:rPr>
              <a:t>: Wood deck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OpenPorchSF</a:t>
            </a:r>
            <a:r>
              <a:rPr lang="en-IN" sz="1600" dirty="0">
                <a:effectLst/>
                <a:latin typeface="Calibri" panose="020F0502020204030204" pitchFamily="34" charset="0"/>
                <a:ea typeface="Calibri" panose="020F0502020204030204" pitchFamily="34" charset="0"/>
                <a:cs typeface="Calibri" panose="020F0502020204030204" pitchFamily="34" charset="0"/>
              </a:rPr>
              <a:t>: Open porch area in square feet</a:t>
            </a:r>
          </a:p>
          <a:p>
            <a:pPr marL="742950" lvl="1" indent="-285750">
              <a:lnSpc>
                <a:spcPct val="107000"/>
              </a:lnSpc>
              <a:buFont typeface="Courier New" panose="02070309020205020404" pitchFamily="49" charset="0"/>
              <a:buChar char="o"/>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EnclosedPorch</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Enclosed porch area in square feet</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3SsnPorch: Three season porch area in square feet</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ScreenPorch</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Screen porch area in square feet</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2" name="TextBox 1">
            <a:extLst>
              <a:ext uri="{FF2B5EF4-FFF2-40B4-BE49-F238E27FC236}">
                <a16:creationId xmlns:a16="http://schemas.microsoft.com/office/drawing/2014/main" id="{2EEEB38E-A114-4397-87FE-939DCAB4861E}"/>
              </a:ext>
            </a:extLst>
          </p:cNvPr>
          <p:cNvSpPr txBox="1"/>
          <p:nvPr/>
        </p:nvSpPr>
        <p:spPr>
          <a:xfrm>
            <a:off x="5943600" y="1653479"/>
            <a:ext cx="5431971" cy="3619581"/>
          </a:xfrm>
          <a:prstGeom prst="rect">
            <a:avLst/>
          </a:prstGeom>
          <a:noFill/>
        </p:spPr>
        <p:txBody>
          <a:bodyPr wrap="square" rtlCol="0">
            <a:spAutoFit/>
          </a:bodyPr>
          <a:lstStyle/>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PoolArea</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Pool area in square feet</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PoolQC</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Pool quality</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Fence: Fence quality</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MiscFeature</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Miscellaneous feature not covered in other categories</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MiscVal</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$Value of miscellaneous feature</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MoSold</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Month Sold (MM)</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YrSold</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Year Sold (YYYY)</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SaleType</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Type of sale</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500"/>
              </a:spcBef>
              <a:spcAft>
                <a:spcPts val="800"/>
              </a:spcAft>
              <a:buClrTx/>
              <a:buSzTx/>
              <a:buFont typeface="Courier New" panose="02070309020205020404" pitchFamily="49" charset="0"/>
              <a:buChar char="o"/>
              <a:tabLst/>
              <a:defRPr/>
            </a:pPr>
            <a:r>
              <a:rPr kumimoji="0" lang="en-I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SaleCondition</a:t>
            </a: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Condition of sale</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78252C76-98C3-4942-AC00-141F7F46085D}"/>
              </a:ext>
            </a:extLst>
          </p:cNvPr>
          <p:cNvSpPr txBox="1"/>
          <p:nvPr/>
        </p:nvSpPr>
        <p:spPr>
          <a:xfrm>
            <a:off x="6477000" y="5273060"/>
            <a:ext cx="5508171" cy="1323439"/>
          </a:xfrm>
          <a:prstGeom prst="rect">
            <a:avLst/>
          </a:prstGeom>
          <a:noFill/>
        </p:spPr>
        <p:txBody>
          <a:bodyPr wrap="square" rtlCol="0">
            <a:spAutoFit/>
          </a:bodyPr>
          <a:lstStyle/>
          <a:p>
            <a:r>
              <a:rPr lang="en-US" sz="2000" b="1" u="sng" dirty="0"/>
              <a:t>Target Column:</a:t>
            </a:r>
          </a:p>
          <a:p>
            <a:endParaRPr lang="en-US" sz="2000" b="1" u="sng" dirty="0"/>
          </a:p>
          <a:p>
            <a:pPr marL="342900" indent="-342900">
              <a:buFont typeface="Courier New" panose="02070309020205020404" pitchFamily="49" charset="0"/>
              <a:buChar char="o"/>
            </a:pPr>
            <a:r>
              <a:rPr lang="en-IN" sz="2000" dirty="0" err="1">
                <a:effectLst/>
                <a:latin typeface="Calibri" panose="020F0502020204030204" pitchFamily="34" charset="0"/>
                <a:ea typeface="Calibri" panose="020F0502020204030204" pitchFamily="34" charset="0"/>
                <a:cs typeface="Calibri" panose="020F0502020204030204" pitchFamily="34" charset="0"/>
              </a:rPr>
              <a:t>SalePrice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6" name="Slide Number Placeholder 5">
            <a:extLst>
              <a:ext uri="{FF2B5EF4-FFF2-40B4-BE49-F238E27FC236}">
                <a16:creationId xmlns:a16="http://schemas.microsoft.com/office/drawing/2014/main" id="{AB05B477-0AB4-479D-B0DC-ADFABB34DD6C}"/>
              </a:ext>
            </a:extLst>
          </p:cNvPr>
          <p:cNvSpPr>
            <a:spLocks noGrp="1"/>
          </p:cNvSpPr>
          <p:nvPr>
            <p:ph type="sldNum" sz="quarter" idx="12"/>
          </p:nvPr>
        </p:nvSpPr>
        <p:spPr/>
        <p:txBody>
          <a:bodyPr/>
          <a:lstStyle/>
          <a:p>
            <a:fld id="{E20EFF4B-E35B-4DE6-97A9-05E54E649A15}" type="slidenum">
              <a:rPr lang="en-US" smtClean="0"/>
              <a:pPr/>
              <a:t>12</a:t>
            </a:fld>
            <a:endParaRPr lang="en-US" dirty="0"/>
          </a:p>
        </p:txBody>
      </p:sp>
    </p:spTree>
    <p:extLst>
      <p:ext uri="{BB962C8B-B14F-4D97-AF65-F5344CB8AC3E}">
        <p14:creationId xmlns:p14="http://schemas.microsoft.com/office/powerpoint/2010/main" val="323928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421697" y="1196279"/>
            <a:ext cx="10561989" cy="1601350"/>
          </a:xfrm>
        </p:spPr>
        <p:txBody>
          <a:bodyPr>
            <a:normAutofit fontScale="92500" lnSpcReduction="20000"/>
          </a:bodyPr>
          <a:lstStyle/>
          <a:p>
            <a:pPr marL="0" indent="0">
              <a:buNone/>
            </a:pPr>
            <a:r>
              <a:rPr lang="en-IN" sz="1600" u="sng" dirty="0">
                <a:effectLst/>
                <a:latin typeface="Calibri" panose="020F0502020204030204" pitchFamily="34" charset="0"/>
                <a:ea typeface="Calibri" panose="020F0502020204030204" pitchFamily="34" charset="0"/>
                <a:cs typeface="Calibri" panose="020F0502020204030204" pitchFamily="34" charset="0"/>
              </a:rPr>
              <a:t>Data </a:t>
            </a:r>
            <a:r>
              <a:rPr lang="en-IN" sz="1600" u="sng" dirty="0" err="1">
                <a:effectLst/>
                <a:latin typeface="Calibri" panose="020F0502020204030204" pitchFamily="34" charset="0"/>
                <a:ea typeface="Calibri" panose="020F0502020204030204" pitchFamily="34" charset="0"/>
                <a:cs typeface="Calibri" panose="020F0502020204030204" pitchFamily="34" charset="0"/>
              </a:rPr>
              <a:t>Preprocessing</a:t>
            </a:r>
            <a:r>
              <a:rPr lang="en-IN" sz="1600" u="sng" dirty="0">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b="1" dirty="0">
                <a:effectLst/>
                <a:latin typeface="Calibri" panose="020F0502020204030204" pitchFamily="34" charset="0"/>
                <a:ea typeface="Calibri" panose="020F0502020204030204" pitchFamily="34" charset="0"/>
                <a:cs typeface="Calibri" panose="020F0502020204030204" pitchFamily="34" charset="0"/>
              </a:rPr>
              <a:t>Checking for null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Calibri" panose="020F0502020204030204" pitchFamily="34" charset="0"/>
                <a:ea typeface="Calibri" panose="020F0502020204030204" pitchFamily="34" charset="0"/>
                <a:cs typeface="Calibri" panose="020F0502020204030204" pitchFamily="34" charset="0"/>
              </a:rPr>
              <a:t>It’s observed that there are 18 columns in train data frame with null values and 19 columns in test data frame with null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CB82ABB7-1E84-4957-8432-C1C4EC5C679D}"/>
              </a:ext>
            </a:extLst>
          </p:cNvPr>
          <p:cNvSpPr txBox="1"/>
          <p:nvPr/>
        </p:nvSpPr>
        <p:spPr>
          <a:xfrm>
            <a:off x="2057400" y="359229"/>
            <a:ext cx="8926286" cy="400110"/>
          </a:xfrm>
          <a:prstGeom prst="rect">
            <a:avLst/>
          </a:prstGeom>
          <a:noFill/>
        </p:spPr>
        <p:txBody>
          <a:bodyPr wrap="square" rtlCol="0">
            <a:spAutoFit/>
          </a:bodyPr>
          <a:lstStyle/>
          <a:p>
            <a:pPr algn="ctr"/>
            <a:r>
              <a:rPr lang="en-IN" sz="2000" b="1"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Calibri" panose="020F0502020204030204" pitchFamily="34" charset="0"/>
              </a:rPr>
              <a:t>Analytical Problem Framing</a:t>
            </a:r>
            <a:endParaRPr lang="en-IN" sz="2000" u="sng" dirty="0">
              <a:effectLst>
                <a:outerShdw blurRad="38100" dist="38100" dir="2700000" algn="tl">
                  <a:srgbClr val="000000">
                    <a:alpha val="43137"/>
                  </a:srgbClr>
                </a:outerShdw>
              </a:effectLst>
              <a:latin typeface="Arial Black" panose="020B0A04020102020204" pitchFamily="34" charset="0"/>
            </a:endParaRPr>
          </a:p>
        </p:txBody>
      </p:sp>
      <p:pic>
        <p:nvPicPr>
          <p:cNvPr id="10" name="Picture 9">
            <a:extLst>
              <a:ext uri="{FF2B5EF4-FFF2-40B4-BE49-F238E27FC236}">
                <a16:creationId xmlns:a16="http://schemas.microsoft.com/office/drawing/2014/main" id="{1C4C0657-11E2-40E7-81D9-4AC38A534585}"/>
              </a:ext>
            </a:extLst>
          </p:cNvPr>
          <p:cNvPicPr>
            <a:picLocks noChangeAspect="1"/>
          </p:cNvPicPr>
          <p:nvPr/>
        </p:nvPicPr>
        <p:blipFill>
          <a:blip r:embed="rId3"/>
          <a:stretch>
            <a:fillRect/>
          </a:stretch>
        </p:blipFill>
        <p:spPr>
          <a:xfrm>
            <a:off x="421697" y="2770709"/>
            <a:ext cx="5598103" cy="3585642"/>
          </a:xfrm>
          <a:prstGeom prst="rect">
            <a:avLst/>
          </a:prstGeom>
        </p:spPr>
      </p:pic>
      <p:pic>
        <p:nvPicPr>
          <p:cNvPr id="12" name="Picture 11">
            <a:extLst>
              <a:ext uri="{FF2B5EF4-FFF2-40B4-BE49-F238E27FC236}">
                <a16:creationId xmlns:a16="http://schemas.microsoft.com/office/drawing/2014/main" id="{3A700B88-EFA6-425D-B29E-3CBCF4319FD9}"/>
              </a:ext>
            </a:extLst>
          </p:cNvPr>
          <p:cNvPicPr>
            <a:picLocks noChangeAspect="1"/>
          </p:cNvPicPr>
          <p:nvPr/>
        </p:nvPicPr>
        <p:blipFill>
          <a:blip r:embed="rId4"/>
          <a:stretch>
            <a:fillRect/>
          </a:stretch>
        </p:blipFill>
        <p:spPr>
          <a:xfrm>
            <a:off x="6520543" y="2770709"/>
            <a:ext cx="5249760" cy="3585640"/>
          </a:xfrm>
          <a:prstGeom prst="rect">
            <a:avLst/>
          </a:prstGeom>
        </p:spPr>
      </p:pic>
      <p:sp>
        <p:nvSpPr>
          <p:cNvPr id="13" name="Slide Number Placeholder 12">
            <a:extLst>
              <a:ext uri="{FF2B5EF4-FFF2-40B4-BE49-F238E27FC236}">
                <a16:creationId xmlns:a16="http://schemas.microsoft.com/office/drawing/2014/main" id="{45B2F01F-CC15-4DE9-A4BF-1F5B3CADF537}"/>
              </a:ext>
            </a:extLst>
          </p:cNvPr>
          <p:cNvSpPr>
            <a:spLocks noGrp="1"/>
          </p:cNvSpPr>
          <p:nvPr>
            <p:ph type="sldNum" sz="quarter" idx="12"/>
          </p:nvPr>
        </p:nvSpPr>
        <p:spPr/>
        <p:txBody>
          <a:bodyPr/>
          <a:lstStyle/>
          <a:p>
            <a:fld id="{E20EFF4B-E35B-4DE6-97A9-05E54E649A15}" type="slidenum">
              <a:rPr lang="en-US" smtClean="0"/>
              <a:pPr/>
              <a:t>13</a:t>
            </a:fld>
            <a:endParaRPr lang="en-US" dirty="0"/>
          </a:p>
        </p:txBody>
      </p:sp>
    </p:spTree>
    <p:extLst>
      <p:ext uri="{BB962C8B-B14F-4D97-AF65-F5344CB8AC3E}">
        <p14:creationId xmlns:p14="http://schemas.microsoft.com/office/powerpoint/2010/main" val="110068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639413" y="2219536"/>
            <a:ext cx="11019186" cy="3495464"/>
          </a:xfrm>
        </p:spPr>
        <p:txBody>
          <a:bodyPr>
            <a:normAutofit/>
          </a:bodyPr>
          <a:lstStyle/>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KNN imputation technique was used to impute values to missing data in </a:t>
            </a:r>
            <a:r>
              <a:rPr lang="en-IN" sz="14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400" dirty="0">
                <a:effectLst/>
                <a:latin typeface="Calibri" panose="020F0502020204030204" pitchFamily="34" charset="0"/>
                <a:ea typeface="Calibri" panose="020F0502020204030204" pitchFamily="34" charset="0"/>
                <a:cs typeface="Calibri" panose="020F0502020204030204" pitchFamily="34" charset="0"/>
              </a:rPr>
              <a:t>, while the missing values in the rest of the columns were imputed with the most frequently occurring values of their respective columns.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u="sng"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The Datasets consist mainly of object data type variables and a few float and int data type variables. The relationships between the independent variables and dependent variable were analysed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Features like Lot area, Lot Frontage, Overall Quality, Overall Condition, Basement Finishing, Total Basement Surface Area, first and 2</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400" dirty="0">
                <a:effectLst/>
                <a:latin typeface="Calibri" panose="020F0502020204030204" pitchFamily="34" charset="0"/>
                <a:ea typeface="Calibri" panose="020F0502020204030204" pitchFamily="34" charset="0"/>
                <a:cs typeface="Calibri" panose="020F0502020204030204" pitchFamily="34" charset="0"/>
              </a:rPr>
              <a:t> Floor square feet, Garage </a:t>
            </a:r>
            <a:r>
              <a:rPr lang="en-IN" sz="1400" dirty="0" err="1">
                <a:effectLst/>
                <a:latin typeface="Calibri" panose="020F0502020204030204" pitchFamily="34" charset="0"/>
                <a:ea typeface="Calibri" panose="020F0502020204030204" pitchFamily="34" charset="0"/>
                <a:cs typeface="Calibri" panose="020F0502020204030204" pitchFamily="34" charset="0"/>
              </a:rPr>
              <a:t>capacity,Total</a:t>
            </a:r>
            <a:r>
              <a:rPr lang="en-IN" sz="1400" dirty="0">
                <a:effectLst/>
                <a:latin typeface="Calibri" panose="020F0502020204030204" pitchFamily="34" charset="0"/>
                <a:ea typeface="Calibri" panose="020F0502020204030204" pitchFamily="34" charset="0"/>
                <a:cs typeface="Calibri" panose="020F0502020204030204" pitchFamily="34" charset="0"/>
              </a:rPr>
              <a:t> rooms have a positive linear relationship, therefore increase in their values leads to increase in </a:t>
            </a:r>
            <a:r>
              <a:rPr lang="en-IN" sz="14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400" dirty="0">
                <a:effectLst/>
                <a:latin typeface="Calibri" panose="020F0502020204030204" pitchFamily="34" charset="0"/>
                <a:ea typeface="Calibri" panose="020F0502020204030204" pitchFamily="34" charset="0"/>
                <a:cs typeface="Calibri" panose="020F0502020204030204" pitchFamily="34" charset="0"/>
              </a:rPr>
              <a:t>. Whereas Age of </a:t>
            </a:r>
            <a:r>
              <a:rPr lang="en-IN" sz="1400" dirty="0" err="1">
                <a:effectLst/>
                <a:latin typeface="Calibri" panose="020F0502020204030204" pitchFamily="34" charset="0"/>
                <a:ea typeface="Calibri" panose="020F0502020204030204" pitchFamily="34" charset="0"/>
                <a:cs typeface="Calibri" panose="020F0502020204030204" pitchFamily="34" charset="0"/>
              </a:rPr>
              <a:t>Housem</a:t>
            </a:r>
            <a:r>
              <a:rPr 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err="1">
                <a:effectLst/>
                <a:latin typeface="Calibri" panose="020F0502020204030204" pitchFamily="34" charset="0"/>
                <a:ea typeface="Calibri" panose="020F0502020204030204" pitchFamily="34" charset="0"/>
                <a:cs typeface="Calibri" panose="020F0502020204030204" pitchFamily="34" charset="0"/>
              </a:rPr>
              <a:t>Remodellling</a:t>
            </a:r>
            <a:r>
              <a:rPr lang="en-IN" sz="1400" dirty="0">
                <a:effectLst/>
                <a:latin typeface="Calibri" panose="020F0502020204030204" pitchFamily="34" charset="0"/>
                <a:ea typeface="Calibri" panose="020F0502020204030204" pitchFamily="34" charset="0"/>
                <a:cs typeface="Calibri" panose="020F0502020204030204" pitchFamily="34" charset="0"/>
              </a:rPr>
              <a:t> age </a:t>
            </a:r>
            <a:r>
              <a:rPr lang="en-IN" sz="1400" dirty="0" err="1">
                <a:effectLst/>
                <a:latin typeface="Calibri" panose="020F0502020204030204" pitchFamily="34" charset="0"/>
                <a:ea typeface="Calibri" panose="020F0502020204030204" pitchFamily="34" charset="0"/>
                <a:cs typeface="Calibri" panose="020F0502020204030204" pitchFamily="34" charset="0"/>
              </a:rPr>
              <a:t>Garrage</a:t>
            </a:r>
            <a:r>
              <a:rPr lang="en-IN" sz="1400" dirty="0">
                <a:effectLst/>
                <a:latin typeface="Calibri" panose="020F0502020204030204" pitchFamily="34" charset="0"/>
                <a:ea typeface="Calibri" panose="020F0502020204030204" pitchFamily="34" charset="0"/>
                <a:cs typeface="Calibri" panose="020F0502020204030204" pitchFamily="34" charset="0"/>
              </a:rPr>
              <a:t> age have a linear negative relationship and therefore increase in their values leads to a decrease in </a:t>
            </a:r>
            <a:r>
              <a:rPr lang="en-IN" sz="14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4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ABB05D17-D5B7-42D4-8BDC-6A5A2E677AAA}"/>
              </a:ext>
            </a:extLst>
          </p:cNvPr>
          <p:cNvSpPr>
            <a:spLocks noGrp="1"/>
          </p:cNvSpPr>
          <p:nvPr>
            <p:ph type="sldNum" sz="quarter" idx="12"/>
          </p:nvPr>
        </p:nvSpPr>
        <p:spPr/>
        <p:txBody>
          <a:bodyPr/>
          <a:lstStyle/>
          <a:p>
            <a:fld id="{E20EFF4B-E35B-4DE6-97A9-05E54E649A15}" type="slidenum">
              <a:rPr lang="en-US" smtClean="0"/>
              <a:pPr/>
              <a:t>14</a:t>
            </a:fld>
            <a:endParaRPr lang="en-US" dirty="0"/>
          </a:p>
        </p:txBody>
      </p:sp>
      <p:sp>
        <p:nvSpPr>
          <p:cNvPr id="3" name="TextBox 2">
            <a:extLst>
              <a:ext uri="{FF2B5EF4-FFF2-40B4-BE49-F238E27FC236}">
                <a16:creationId xmlns:a16="http://schemas.microsoft.com/office/drawing/2014/main" id="{23819FDB-5801-41C0-96FD-8DF725259929}"/>
              </a:ext>
            </a:extLst>
          </p:cNvPr>
          <p:cNvSpPr txBox="1"/>
          <p:nvPr/>
        </p:nvSpPr>
        <p:spPr>
          <a:xfrm>
            <a:off x="2960914" y="707571"/>
            <a:ext cx="6487886" cy="523220"/>
          </a:xfrm>
          <a:prstGeom prst="rect">
            <a:avLst/>
          </a:prstGeom>
          <a:noFill/>
        </p:spPr>
        <p:txBody>
          <a:bodyPr wrap="square" rtlCol="0">
            <a:spAutoFit/>
          </a:bodyPr>
          <a:lstStyle/>
          <a:p>
            <a:pPr algn="ctr"/>
            <a:r>
              <a:rPr lang="en-IN" sz="2800" b="1"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Calibri" panose="020F0502020204030204" pitchFamily="34" charset="0"/>
              </a:rPr>
              <a:t>Analytical Problem Framing</a:t>
            </a:r>
            <a:endParaRPr lang="en-IN"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95363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AF62BCA0-7DBB-4BFF-B084-8F64DB025259}"/>
              </a:ext>
            </a:extLst>
          </p:cNvPr>
          <p:cNvPicPr>
            <a:picLocks noGrp="1" noChangeAspect="1"/>
          </p:cNvPicPr>
          <p:nvPr>
            <p:ph idx="1"/>
          </p:nvPr>
        </p:nvPicPr>
        <p:blipFill>
          <a:blip r:embed="rId3"/>
          <a:stretch>
            <a:fillRect/>
          </a:stretch>
        </p:blipFill>
        <p:spPr>
          <a:xfrm>
            <a:off x="127680" y="1599098"/>
            <a:ext cx="11911919" cy="4919918"/>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15</a:t>
            </a:fld>
            <a:endParaRPr lang="en-US" dirty="0"/>
          </a:p>
        </p:txBody>
      </p:sp>
      <p:sp>
        <p:nvSpPr>
          <p:cNvPr id="6" name="TextBox 5">
            <a:extLst>
              <a:ext uri="{FF2B5EF4-FFF2-40B4-BE49-F238E27FC236}">
                <a16:creationId xmlns:a16="http://schemas.microsoft.com/office/drawing/2014/main" id="{00247901-2F57-488F-90AB-542BAB76A923}"/>
              </a:ext>
            </a:extLst>
          </p:cNvPr>
          <p:cNvSpPr txBox="1"/>
          <p:nvPr/>
        </p:nvSpPr>
        <p:spPr>
          <a:xfrm>
            <a:off x="639414" y="522514"/>
            <a:ext cx="10583758" cy="400110"/>
          </a:xfrm>
          <a:prstGeom prst="rect">
            <a:avLst/>
          </a:prstGeom>
          <a:noFill/>
        </p:spPr>
        <p:txBody>
          <a:bodyPr wrap="square" rtlCol="0">
            <a:spAutoFit/>
          </a:bodyPr>
          <a:lstStyle/>
          <a:p>
            <a:pPr algn="ctr"/>
            <a:r>
              <a:rPr lang="en-US" sz="2000" b="1" u="sng" dirty="0">
                <a:latin typeface="Arial Black" panose="020B0A04020102020204" pitchFamily="34" charset="0"/>
              </a:rPr>
              <a:t>Columns which are irrelevant to the models were </a:t>
            </a:r>
            <a:r>
              <a:rPr lang="en-US" sz="2000" b="1" u="sng" dirty="0" err="1">
                <a:latin typeface="Arial Black" panose="020B0A04020102020204" pitchFamily="34" charset="0"/>
              </a:rPr>
              <a:t>droped</a:t>
            </a:r>
            <a:r>
              <a:rPr lang="en-US" sz="2000" b="1" u="sng" dirty="0">
                <a:latin typeface="Arial Black" panose="020B0A04020102020204" pitchFamily="34" charset="0"/>
              </a:rPr>
              <a:t>.</a:t>
            </a:r>
            <a:endParaRPr lang="en-IN" sz="2000" b="1" u="sng" dirty="0">
              <a:latin typeface="Arial Black" panose="020B0A04020102020204" pitchFamily="34" charset="0"/>
            </a:endParaRPr>
          </a:p>
        </p:txBody>
      </p:sp>
    </p:spTree>
    <p:extLst>
      <p:ext uri="{BB962C8B-B14F-4D97-AF65-F5344CB8AC3E}">
        <p14:creationId xmlns:p14="http://schemas.microsoft.com/office/powerpoint/2010/main" val="283665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F74F6E6D-E3AC-48C0-9F5E-FD4BC8BB9E68}"/>
              </a:ext>
            </a:extLst>
          </p:cNvPr>
          <p:cNvPicPr>
            <a:picLocks noGrp="1" noChangeAspect="1"/>
          </p:cNvPicPr>
          <p:nvPr>
            <p:ph idx="1"/>
          </p:nvPr>
        </p:nvPicPr>
        <p:blipFill>
          <a:blip r:embed="rId3"/>
          <a:stretch>
            <a:fillRect/>
          </a:stretch>
        </p:blipFill>
        <p:spPr>
          <a:xfrm>
            <a:off x="1959429" y="1975222"/>
            <a:ext cx="7649587" cy="4381128"/>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16</a:t>
            </a:fld>
            <a:endParaRPr lang="en-US" dirty="0"/>
          </a:p>
        </p:txBody>
      </p:sp>
      <p:sp>
        <p:nvSpPr>
          <p:cNvPr id="6" name="TextBox 5">
            <a:extLst>
              <a:ext uri="{FF2B5EF4-FFF2-40B4-BE49-F238E27FC236}">
                <a16:creationId xmlns:a16="http://schemas.microsoft.com/office/drawing/2014/main" id="{2EA087B0-3188-4ABF-915E-DAB010668FB7}"/>
              </a:ext>
            </a:extLst>
          </p:cNvPr>
          <p:cNvSpPr txBox="1"/>
          <p:nvPr/>
        </p:nvSpPr>
        <p:spPr>
          <a:xfrm>
            <a:off x="435428" y="957943"/>
            <a:ext cx="11321143" cy="400110"/>
          </a:xfrm>
          <a:prstGeom prst="rect">
            <a:avLst/>
          </a:prstGeom>
          <a:noFill/>
        </p:spPr>
        <p:txBody>
          <a:bodyPr wrap="square" rtlCol="0">
            <a:spAutoFit/>
          </a:bodyPr>
          <a:lstStyle/>
          <a:p>
            <a:pPr algn="ctr"/>
            <a:r>
              <a:rPr lang="en-US" sz="2000" dirty="0">
                <a:latin typeface="Arial Black" panose="020B0A04020102020204" pitchFamily="34" charset="0"/>
              </a:rPr>
              <a:t> Finding the null value percentage in each of the columns in test dataset.</a:t>
            </a:r>
            <a:endParaRPr lang="en-IN" sz="2000" dirty="0">
              <a:latin typeface="Arial Black" panose="020B0A04020102020204" pitchFamily="34" charset="0"/>
            </a:endParaRPr>
          </a:p>
        </p:txBody>
      </p:sp>
    </p:spTree>
    <p:extLst>
      <p:ext uri="{BB962C8B-B14F-4D97-AF65-F5344CB8AC3E}">
        <p14:creationId xmlns:p14="http://schemas.microsoft.com/office/powerpoint/2010/main" val="201477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8EBB8A2D-D08C-4422-B782-78279E9A20A3}"/>
              </a:ext>
            </a:extLst>
          </p:cNvPr>
          <p:cNvPicPr>
            <a:picLocks noGrp="1" noChangeAspect="1"/>
          </p:cNvPicPr>
          <p:nvPr>
            <p:ph idx="1"/>
          </p:nvPr>
        </p:nvPicPr>
        <p:blipFill>
          <a:blip r:embed="rId3"/>
          <a:stretch>
            <a:fillRect/>
          </a:stretch>
        </p:blipFill>
        <p:spPr>
          <a:xfrm>
            <a:off x="1393372" y="2264229"/>
            <a:ext cx="9405257" cy="3567980"/>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17</a:t>
            </a:fld>
            <a:endParaRPr lang="en-US" dirty="0"/>
          </a:p>
        </p:txBody>
      </p:sp>
      <p:sp>
        <p:nvSpPr>
          <p:cNvPr id="6" name="TextBox 5">
            <a:extLst>
              <a:ext uri="{FF2B5EF4-FFF2-40B4-BE49-F238E27FC236}">
                <a16:creationId xmlns:a16="http://schemas.microsoft.com/office/drawing/2014/main" id="{61342D3D-A3F0-4360-A6CE-F2D28FDFC68A}"/>
              </a:ext>
            </a:extLst>
          </p:cNvPr>
          <p:cNvSpPr txBox="1"/>
          <p:nvPr/>
        </p:nvSpPr>
        <p:spPr>
          <a:xfrm>
            <a:off x="1491343" y="794657"/>
            <a:ext cx="9307286"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Arial Black" panose="020B0A04020102020204" pitchFamily="34" charset="0"/>
              </a:rPr>
              <a:t>Taking care of missing values in remaining columns</a:t>
            </a:r>
          </a:p>
        </p:txBody>
      </p:sp>
    </p:spTree>
    <p:extLst>
      <p:ext uri="{BB962C8B-B14F-4D97-AF65-F5344CB8AC3E}">
        <p14:creationId xmlns:p14="http://schemas.microsoft.com/office/powerpoint/2010/main" val="84869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92DE4D5E-3778-46E6-B437-8915A45EB074}"/>
              </a:ext>
            </a:extLst>
          </p:cNvPr>
          <p:cNvPicPr>
            <a:picLocks noGrp="1" noChangeAspect="1"/>
          </p:cNvPicPr>
          <p:nvPr>
            <p:ph idx="1"/>
          </p:nvPr>
        </p:nvPicPr>
        <p:blipFill>
          <a:blip r:embed="rId3"/>
          <a:stretch>
            <a:fillRect/>
          </a:stretch>
        </p:blipFill>
        <p:spPr>
          <a:xfrm>
            <a:off x="1017814" y="610901"/>
            <a:ext cx="10156372" cy="5745450"/>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18</a:t>
            </a:fld>
            <a:endParaRPr lang="en-US" dirty="0"/>
          </a:p>
        </p:txBody>
      </p:sp>
    </p:spTree>
    <p:extLst>
      <p:ext uri="{BB962C8B-B14F-4D97-AF65-F5344CB8AC3E}">
        <p14:creationId xmlns:p14="http://schemas.microsoft.com/office/powerpoint/2010/main" val="651390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IN" b="1" dirty="0"/>
              <a:t>Exploratory Data Analysis</a:t>
            </a:r>
            <a:endParaRPr lang="en-US" dirty="0"/>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a:t>PFA Housing </a:t>
            </a:r>
            <a:endParaRPr lang="en-US" noProof="0" dirty="0"/>
          </a:p>
        </p:txBody>
      </p:sp>
    </p:spTree>
    <p:extLst>
      <p:ext uri="{BB962C8B-B14F-4D97-AF65-F5344CB8AC3E}">
        <p14:creationId xmlns:p14="http://schemas.microsoft.com/office/powerpoint/2010/main" val="185982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Drawing board with plans">
            <a:extLst>
              <a:ext uri="{FF2B5EF4-FFF2-40B4-BE49-F238E27FC236}">
                <a16:creationId xmlns:a16="http://schemas.microsoft.com/office/drawing/2014/main" id="{57347C71-A025-4239-BE2E-2992DCF014C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3090671" y="0"/>
            <a:ext cx="3000249" cy="3382963"/>
          </a:xfrm>
        </p:spPr>
      </p:pic>
      <p:sp>
        <p:nvSpPr>
          <p:cNvPr id="65" name="Title 64">
            <a:extLst>
              <a:ext uri="{FF2B5EF4-FFF2-40B4-BE49-F238E27FC236}">
                <a16:creationId xmlns:a16="http://schemas.microsoft.com/office/drawing/2014/main" id="{A02D195B-D3D3-425B-A077-63F32D782516}"/>
              </a:ext>
            </a:extLst>
          </p:cNvPr>
          <p:cNvSpPr>
            <a:spLocks noGrp="1"/>
          </p:cNvSpPr>
          <p:nvPr>
            <p:ph type="title"/>
          </p:nvPr>
        </p:nvSpPr>
        <p:spPr>
          <a:xfrm>
            <a:off x="4063656" y="279792"/>
            <a:ext cx="7777824" cy="986304"/>
          </a:xfrm>
        </p:spPr>
        <p:txBody>
          <a:bodyPr/>
          <a:lstStyle/>
          <a:p>
            <a:r>
              <a:rPr lang="en-US" dirty="0"/>
              <a:t>Agenda</a:t>
            </a:r>
          </a:p>
        </p:txBody>
      </p:sp>
      <p:pic>
        <p:nvPicPr>
          <p:cNvPr id="26" name="Picture Placeholder 25" descr="A building under construction">
            <a:extLst>
              <a:ext uri="{FF2B5EF4-FFF2-40B4-BE49-F238E27FC236}">
                <a16:creationId xmlns:a16="http://schemas.microsoft.com/office/drawing/2014/main" id="{2F81D125-F17E-48A1-A821-5FC214F1BFF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2997708" cy="3382963"/>
          </a:xfrm>
        </p:spPr>
      </p:pic>
      <p:pic>
        <p:nvPicPr>
          <p:cNvPr id="20" name="Picture Placeholder 19" descr="A picture containing a neighbourhood">
            <a:extLst>
              <a:ext uri="{FF2B5EF4-FFF2-40B4-BE49-F238E27FC236}">
                <a16:creationId xmlns:a16="http://schemas.microsoft.com/office/drawing/2014/main" id="{30AAD166-824C-4987-89B1-0277823B5CA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0" y="3475038"/>
            <a:ext cx="6096000" cy="3382962"/>
          </a:xfrm>
        </p:spPr>
      </p:pic>
      <p:sp>
        <p:nvSpPr>
          <p:cNvPr id="13" name="Content Placeholder 12">
            <a:extLst>
              <a:ext uri="{FF2B5EF4-FFF2-40B4-BE49-F238E27FC236}">
                <a16:creationId xmlns:a16="http://schemas.microsoft.com/office/drawing/2014/main" id="{6EA2EEAC-45AF-4B25-A661-594C6F81AED2}"/>
              </a:ext>
            </a:extLst>
          </p:cNvPr>
          <p:cNvSpPr>
            <a:spLocks noGrp="1"/>
          </p:cNvSpPr>
          <p:nvPr>
            <p:ph idx="1"/>
          </p:nvPr>
        </p:nvSpPr>
        <p:spPr>
          <a:xfrm>
            <a:off x="6735147" y="1639615"/>
            <a:ext cx="4817441" cy="4537348"/>
          </a:xfrm>
        </p:spPr>
        <p:txBody>
          <a:bodyPr/>
          <a:lstStyle/>
          <a:p>
            <a:r>
              <a:rPr lang="en-US" dirty="0"/>
              <a:t>Acknowledgement. </a:t>
            </a:r>
          </a:p>
          <a:p>
            <a:r>
              <a:rPr lang="en-US" dirty="0"/>
              <a:t>Problem Definition.</a:t>
            </a:r>
          </a:p>
          <a:p>
            <a:r>
              <a:rPr lang="en-US" dirty="0"/>
              <a:t>Data Analysis.</a:t>
            </a:r>
          </a:p>
          <a:p>
            <a:r>
              <a:rPr lang="en-US" dirty="0"/>
              <a:t>EDA Concluding Remark.</a:t>
            </a:r>
          </a:p>
          <a:p>
            <a:r>
              <a:rPr lang="en-US" dirty="0"/>
              <a:t>Pre-Processing Remark.</a:t>
            </a:r>
          </a:p>
          <a:p>
            <a:r>
              <a:rPr lang="en-US" dirty="0"/>
              <a:t>Building Machine Learning Models.</a:t>
            </a:r>
          </a:p>
          <a:p>
            <a:r>
              <a:rPr lang="en-US" dirty="0"/>
              <a:t>Concluding Remarks.</a:t>
            </a:r>
          </a:p>
        </p:txBody>
      </p:sp>
      <p:sp>
        <p:nvSpPr>
          <p:cNvPr id="32" name="Footer Placeholder 31">
            <a:extLst>
              <a:ext uri="{FF2B5EF4-FFF2-40B4-BE49-F238E27FC236}">
                <a16:creationId xmlns:a16="http://schemas.microsoft.com/office/drawing/2014/main" id="{51E41ABE-2085-4E21-B4B6-F01CB466DB3F}"/>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sp>
        <p:nvSpPr>
          <p:cNvPr id="2" name="Slide Number Placeholder 1">
            <a:extLst>
              <a:ext uri="{FF2B5EF4-FFF2-40B4-BE49-F238E27FC236}">
                <a16:creationId xmlns:a16="http://schemas.microsoft.com/office/drawing/2014/main" id="{249FA220-9549-4E81-A144-82E8216004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22715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0FC641C5-CA3A-47B1-966B-816547A311FE}"/>
              </a:ext>
            </a:extLst>
          </p:cNvPr>
          <p:cNvPicPr>
            <a:picLocks noGrp="1" noChangeAspect="1"/>
          </p:cNvPicPr>
          <p:nvPr>
            <p:ph idx="1"/>
          </p:nvPr>
        </p:nvPicPr>
        <p:blipFill>
          <a:blip r:embed="rId3"/>
          <a:stretch>
            <a:fillRect/>
          </a:stretch>
        </p:blipFill>
        <p:spPr>
          <a:xfrm>
            <a:off x="1449615" y="2224106"/>
            <a:ext cx="9292771" cy="4132244"/>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20</a:t>
            </a:fld>
            <a:endParaRPr lang="en-US" dirty="0"/>
          </a:p>
        </p:txBody>
      </p:sp>
      <p:sp>
        <p:nvSpPr>
          <p:cNvPr id="6" name="TextBox 5">
            <a:extLst>
              <a:ext uri="{FF2B5EF4-FFF2-40B4-BE49-F238E27FC236}">
                <a16:creationId xmlns:a16="http://schemas.microsoft.com/office/drawing/2014/main" id="{9EE22782-2E0B-4AC0-80E7-E3A2C49F91F5}"/>
              </a:ext>
            </a:extLst>
          </p:cNvPr>
          <p:cNvSpPr txBox="1"/>
          <p:nvPr/>
        </p:nvSpPr>
        <p:spPr>
          <a:xfrm>
            <a:off x="1449615" y="816429"/>
            <a:ext cx="9784442" cy="461665"/>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latin typeface="Arial Black" panose="020B0A04020102020204" pitchFamily="34" charset="0"/>
              </a:rPr>
              <a:t>Performing Basic EDA Process</a:t>
            </a:r>
            <a:endParaRPr lang="en-IN" sz="2400" b="1"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46912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17FB0213-41E8-4CEC-B655-18A371BD485F}"/>
              </a:ext>
            </a:extLst>
          </p:cNvPr>
          <p:cNvPicPr>
            <a:picLocks noGrp="1" noChangeAspect="1"/>
          </p:cNvPicPr>
          <p:nvPr>
            <p:ph idx="1"/>
          </p:nvPr>
        </p:nvPicPr>
        <p:blipFill>
          <a:blip r:embed="rId4"/>
          <a:stretch>
            <a:fillRect/>
          </a:stretch>
        </p:blipFill>
        <p:spPr>
          <a:xfrm>
            <a:off x="740229" y="1555070"/>
            <a:ext cx="10390034" cy="4537075"/>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21</a:t>
            </a:fld>
            <a:endParaRPr lang="en-US" dirty="0"/>
          </a:p>
        </p:txBody>
      </p:sp>
      <p:sp>
        <p:nvSpPr>
          <p:cNvPr id="6" name="TextBox 5">
            <a:extLst>
              <a:ext uri="{FF2B5EF4-FFF2-40B4-BE49-F238E27FC236}">
                <a16:creationId xmlns:a16="http://schemas.microsoft.com/office/drawing/2014/main" id="{A2C7BDC3-6682-4EBB-98B4-C3968B7ED54C}"/>
              </a:ext>
            </a:extLst>
          </p:cNvPr>
          <p:cNvSpPr txBox="1"/>
          <p:nvPr/>
        </p:nvSpPr>
        <p:spPr>
          <a:xfrm>
            <a:off x="2286000" y="358861"/>
            <a:ext cx="7097486" cy="830997"/>
          </a:xfrm>
          <a:prstGeom prst="rect">
            <a:avLst/>
          </a:prstGeom>
          <a:noFill/>
        </p:spPr>
        <p:txBody>
          <a:bodyPr wrap="square" rtlCol="0">
            <a:spAutoFit/>
          </a:bodyPr>
          <a:lstStyle/>
          <a:p>
            <a:endParaRPr lang="en-US" sz="2400" u="sng" dirty="0">
              <a:effectLst>
                <a:outerShdw blurRad="38100" dist="38100" dir="2700000" algn="tl">
                  <a:srgbClr val="000000">
                    <a:alpha val="43137"/>
                  </a:srgbClr>
                </a:outerShdw>
              </a:effectLst>
              <a:latin typeface="Arial Black" panose="020B0A04020102020204" pitchFamily="34" charset="0"/>
            </a:endParaRPr>
          </a:p>
          <a:p>
            <a:pPr algn="ctr"/>
            <a:r>
              <a:rPr lang="en-IN" sz="2400" u="sng" dirty="0">
                <a:effectLst>
                  <a:outerShdw blurRad="38100" dist="38100" dir="2700000" algn="tl">
                    <a:srgbClr val="000000">
                      <a:alpha val="43137"/>
                    </a:srgbClr>
                  </a:outerShdw>
                </a:effectLst>
                <a:latin typeface="Arial Black" panose="020B0A04020102020204" pitchFamily="34" charset="0"/>
              </a:rPr>
              <a:t>Plotting and analysing feature columns</a:t>
            </a:r>
          </a:p>
        </p:txBody>
      </p:sp>
    </p:spTree>
    <p:extLst>
      <p:ext uri="{BB962C8B-B14F-4D97-AF65-F5344CB8AC3E}">
        <p14:creationId xmlns:p14="http://schemas.microsoft.com/office/powerpoint/2010/main" val="336135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66E57C15-5E37-4B0E-A0A1-F45A6D481907}"/>
              </a:ext>
            </a:extLst>
          </p:cNvPr>
          <p:cNvPicPr>
            <a:picLocks noGrp="1" noChangeAspect="1"/>
          </p:cNvPicPr>
          <p:nvPr>
            <p:ph idx="1"/>
          </p:nvPr>
        </p:nvPicPr>
        <p:blipFill>
          <a:blip r:embed="rId4"/>
          <a:stretch>
            <a:fillRect/>
          </a:stretch>
        </p:blipFill>
        <p:spPr>
          <a:xfrm>
            <a:off x="881743" y="1665515"/>
            <a:ext cx="10670845" cy="4089828"/>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22</a:t>
            </a:fld>
            <a:endParaRPr lang="en-US" dirty="0"/>
          </a:p>
        </p:txBody>
      </p:sp>
      <p:sp>
        <p:nvSpPr>
          <p:cNvPr id="6" name="TextBox 5">
            <a:extLst>
              <a:ext uri="{FF2B5EF4-FFF2-40B4-BE49-F238E27FC236}">
                <a16:creationId xmlns:a16="http://schemas.microsoft.com/office/drawing/2014/main" id="{42B0CDAD-DD5B-4A9C-8836-ABB2350164F1}"/>
              </a:ext>
            </a:extLst>
          </p:cNvPr>
          <p:cNvSpPr txBox="1"/>
          <p:nvPr/>
        </p:nvSpPr>
        <p:spPr>
          <a:xfrm>
            <a:off x="2547257" y="541288"/>
            <a:ext cx="6400800" cy="523220"/>
          </a:xfrm>
          <a:prstGeom prst="rect">
            <a:avLst/>
          </a:prstGeom>
          <a:noFill/>
        </p:spPr>
        <p:txBody>
          <a:bodyPr wrap="square" rtlCol="0">
            <a:spAutoFit/>
          </a:bodyPr>
          <a:lstStyle/>
          <a:p>
            <a:pPr algn="ctr"/>
            <a:r>
              <a:rPr lang="en-US" sz="2800" u="sng" dirty="0">
                <a:effectLst>
                  <a:outerShdw blurRad="38100" dist="38100" dir="2700000" algn="tl">
                    <a:srgbClr val="000000">
                      <a:alpha val="43137"/>
                    </a:srgbClr>
                  </a:outerShdw>
                </a:effectLst>
                <a:latin typeface="Arial Black" panose="020B0A04020102020204" pitchFamily="34" charset="0"/>
              </a:rPr>
              <a:t>Outliers check</a:t>
            </a:r>
            <a:endParaRPr lang="en-IN" sz="2800"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7855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5" name="Content Placeholder 4">
            <a:extLst>
              <a:ext uri="{FF2B5EF4-FFF2-40B4-BE49-F238E27FC236}">
                <a16:creationId xmlns:a16="http://schemas.microsoft.com/office/drawing/2014/main" id="{B6313977-EBD4-4676-94EC-4B908303FAEF}"/>
              </a:ext>
            </a:extLst>
          </p:cNvPr>
          <p:cNvPicPr>
            <a:picLocks noGrp="1" noChangeAspect="1"/>
          </p:cNvPicPr>
          <p:nvPr>
            <p:ph idx="1"/>
          </p:nvPr>
        </p:nvPicPr>
        <p:blipFill>
          <a:blip r:embed="rId4"/>
          <a:stretch>
            <a:fillRect/>
          </a:stretch>
        </p:blipFill>
        <p:spPr>
          <a:xfrm>
            <a:off x="772886" y="1774371"/>
            <a:ext cx="10779701" cy="4947104"/>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23</a:t>
            </a:fld>
            <a:endParaRPr lang="en-US" dirty="0"/>
          </a:p>
        </p:txBody>
      </p:sp>
      <p:sp>
        <p:nvSpPr>
          <p:cNvPr id="6" name="TextBox 5">
            <a:extLst>
              <a:ext uri="{FF2B5EF4-FFF2-40B4-BE49-F238E27FC236}">
                <a16:creationId xmlns:a16="http://schemas.microsoft.com/office/drawing/2014/main" id="{2CC31451-50E8-408B-B440-DC6519F45FF0}"/>
              </a:ext>
            </a:extLst>
          </p:cNvPr>
          <p:cNvSpPr txBox="1"/>
          <p:nvPr/>
        </p:nvSpPr>
        <p:spPr>
          <a:xfrm>
            <a:off x="772886" y="565608"/>
            <a:ext cx="10624120" cy="646331"/>
          </a:xfrm>
          <a:prstGeom prst="rect">
            <a:avLst/>
          </a:prstGeom>
          <a:noFill/>
        </p:spPr>
        <p:txBody>
          <a:bodyPr wrap="square" rtlCol="0">
            <a:spAutoFit/>
          </a:bodyPr>
          <a:lstStyle/>
          <a:p>
            <a:pPr algn="ctr"/>
            <a:endParaRPr lang="en-US" u="sng" dirty="0">
              <a:effectLst>
                <a:outerShdw blurRad="38100" dist="38100" dir="2700000" algn="tl">
                  <a:srgbClr val="000000">
                    <a:alpha val="43137"/>
                  </a:srgbClr>
                </a:outerShdw>
              </a:effectLst>
              <a:latin typeface="Arial Black" panose="020B0A04020102020204" pitchFamily="34" charset="0"/>
            </a:endParaRPr>
          </a:p>
          <a:p>
            <a:pPr algn="ctr"/>
            <a:r>
              <a:rPr lang="en-IN" u="sng" dirty="0">
                <a:effectLst>
                  <a:outerShdw blurRad="38100" dist="38100" dir="2700000" algn="tl">
                    <a:srgbClr val="000000">
                      <a:alpha val="43137"/>
                    </a:srgbClr>
                  </a:outerShdw>
                </a:effectLst>
                <a:latin typeface="Arial Black" panose="020B0A04020102020204" pitchFamily="34" charset="0"/>
              </a:rPr>
              <a:t>Skewness Check was performed</a:t>
            </a:r>
          </a:p>
        </p:txBody>
      </p:sp>
    </p:spTree>
    <p:extLst>
      <p:ext uri="{BB962C8B-B14F-4D97-AF65-F5344CB8AC3E}">
        <p14:creationId xmlns:p14="http://schemas.microsoft.com/office/powerpoint/2010/main" val="120236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235670" y="1475716"/>
            <a:ext cx="11849493" cy="4537348"/>
          </a:xfrm>
        </p:spPr>
        <p:txBody>
          <a:bodyPr>
            <a:normAutofit/>
          </a:bodyPr>
          <a:lstStyle/>
          <a:p>
            <a:pPr marL="285750" indent="-285750">
              <a:buFont typeface="Wingdings" panose="05000000000000000000" pitchFamily="2" charset="2"/>
              <a:buChar char="q"/>
            </a:pPr>
            <a:r>
              <a:rPr lang="en-US" dirty="0"/>
              <a:t>Residential Low Density is the most common </a:t>
            </a:r>
            <a:r>
              <a:rPr lang="en-US" dirty="0" err="1"/>
              <a:t>zoing</a:t>
            </a:r>
            <a:r>
              <a:rPr lang="en-US" dirty="0"/>
              <a:t> classification</a:t>
            </a:r>
          </a:p>
          <a:p>
            <a:pPr marL="285750" indent="-285750">
              <a:buFont typeface="Wingdings" panose="05000000000000000000" pitchFamily="2" charset="2"/>
              <a:buChar char="q"/>
            </a:pPr>
            <a:r>
              <a:rPr lang="en-US" dirty="0"/>
              <a:t>Most common Street Type is 'Pave'</a:t>
            </a:r>
          </a:p>
          <a:p>
            <a:pPr marL="285750" indent="-285750">
              <a:buFont typeface="Wingdings" panose="05000000000000000000" pitchFamily="2" charset="2"/>
              <a:buChar char="q"/>
            </a:pPr>
            <a:r>
              <a:rPr lang="en-US" dirty="0"/>
              <a:t>Regular is the most common </a:t>
            </a:r>
            <a:r>
              <a:rPr lang="en-US" dirty="0" err="1"/>
              <a:t>LotShape</a:t>
            </a:r>
            <a:r>
              <a:rPr lang="en-US" dirty="0"/>
              <a:t>, followed by Slightly irregular</a:t>
            </a:r>
          </a:p>
          <a:p>
            <a:pPr marL="285750" indent="-285750">
              <a:buFont typeface="Wingdings" panose="05000000000000000000" pitchFamily="2" charset="2"/>
              <a:buChar char="q"/>
            </a:pPr>
            <a:r>
              <a:rPr lang="en-US" dirty="0"/>
              <a:t>Most Properties have Near Flat/Level </a:t>
            </a:r>
            <a:r>
              <a:rPr lang="en-US" dirty="0" err="1"/>
              <a:t>LandContour</a:t>
            </a:r>
            <a:endParaRPr lang="en-US" dirty="0"/>
          </a:p>
          <a:p>
            <a:pPr marL="285750" indent="-285750">
              <a:buFont typeface="Wingdings" panose="05000000000000000000" pitchFamily="2" charset="2"/>
              <a:buChar char="q"/>
            </a:pPr>
            <a:r>
              <a:rPr lang="en-US" dirty="0"/>
              <a:t>All public Utilities are available</a:t>
            </a:r>
          </a:p>
          <a:p>
            <a:pPr marL="285750" indent="-285750">
              <a:buFont typeface="Wingdings" panose="05000000000000000000" pitchFamily="2" charset="2"/>
              <a:buChar char="q"/>
            </a:pPr>
            <a:r>
              <a:rPr lang="en-US" dirty="0"/>
              <a:t>Inside lot is the most common Lot configuration</a:t>
            </a:r>
          </a:p>
          <a:p>
            <a:pPr marL="285750" indent="-285750">
              <a:buFont typeface="Wingdings" panose="05000000000000000000" pitchFamily="2" charset="2"/>
              <a:buChar char="q"/>
            </a:pPr>
            <a:r>
              <a:rPr lang="en-US" dirty="0"/>
              <a:t>Slope of property land is most commonly gentle</a:t>
            </a:r>
          </a:p>
          <a:p>
            <a:pPr marL="285750" indent="-285750">
              <a:lnSpc>
                <a:spcPct val="120000"/>
              </a:lnSpc>
              <a:buFont typeface="Wingdings" panose="05000000000000000000" pitchFamily="2" charset="2"/>
              <a:buChar char="q"/>
            </a:pPr>
            <a:r>
              <a:rPr lang="en-US" dirty="0"/>
              <a:t>Most Housing properties are situated in Neighborhoods of North Ames, followed by College </a:t>
            </a:r>
            <a:r>
              <a:rPr lang="en-US" dirty="0" err="1"/>
              <a:t>Creek,Edwards</a:t>
            </a:r>
            <a:r>
              <a:rPr lang="en-US" dirty="0"/>
              <a:t> and Old Town</a:t>
            </a:r>
          </a:p>
          <a:p>
            <a:pPr marL="285750" indent="-285750">
              <a:buFont typeface="Arial" panose="020B0604020202020204" pitchFamily="34" charset="0"/>
              <a:buChar char="•"/>
            </a:pPr>
            <a:endParaRPr lang="en-US" dirty="0"/>
          </a:p>
          <a:p>
            <a:endParaRPr lang="en-US" dirty="0"/>
          </a:p>
        </p:txBody>
      </p:sp>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24</a:t>
            </a:fld>
            <a:endParaRPr lang="en-US" dirty="0"/>
          </a:p>
        </p:txBody>
      </p:sp>
    </p:spTree>
    <p:extLst>
      <p:ext uri="{BB962C8B-B14F-4D97-AF65-F5344CB8AC3E}">
        <p14:creationId xmlns:p14="http://schemas.microsoft.com/office/powerpoint/2010/main" val="956775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122548" y="1475716"/>
            <a:ext cx="11990895" cy="4623426"/>
          </a:xfrm>
        </p:spPr>
        <p:txBody>
          <a:bodyPr>
            <a:normAutofit/>
          </a:bodyPr>
          <a:lstStyle/>
          <a:p>
            <a:pPr marL="285750" indent="-285750">
              <a:buFont typeface="Wingdings" panose="05000000000000000000" pitchFamily="2" charset="2"/>
              <a:buChar char="q"/>
            </a:pPr>
            <a:r>
              <a:rPr lang="en-US" dirty="0"/>
              <a:t>Most Housing properties are in proximity to Normal conditions</a:t>
            </a:r>
          </a:p>
          <a:p>
            <a:pPr marL="285750" indent="-285750">
              <a:buFont typeface="Wingdings" panose="05000000000000000000" pitchFamily="2" charset="2"/>
              <a:buChar char="q"/>
            </a:pPr>
            <a:r>
              <a:rPr lang="en-US" dirty="0"/>
              <a:t>Most Housing properties are of Single-family Detached type</a:t>
            </a:r>
          </a:p>
          <a:p>
            <a:pPr marL="285750" indent="-285750">
              <a:buFont typeface="Wingdings" panose="05000000000000000000" pitchFamily="2" charset="2"/>
              <a:buChar char="q"/>
            </a:pPr>
            <a:r>
              <a:rPr lang="en-US" dirty="0"/>
              <a:t>Most Housing properties 1 storied and 2 storied</a:t>
            </a:r>
          </a:p>
          <a:p>
            <a:pPr marL="285750" indent="-285750">
              <a:buFont typeface="Wingdings" panose="05000000000000000000" pitchFamily="2" charset="2"/>
              <a:buChar char="q"/>
            </a:pPr>
            <a:r>
              <a:rPr lang="en-US" dirty="0"/>
              <a:t>Most Houses have Gable roof style</a:t>
            </a:r>
          </a:p>
          <a:p>
            <a:pPr marL="285750" indent="-285750">
              <a:buFont typeface="Wingdings" panose="05000000000000000000" pitchFamily="2" charset="2"/>
              <a:buChar char="q"/>
            </a:pPr>
            <a:r>
              <a:rPr lang="en-US" dirty="0"/>
              <a:t>Most Houses have roofs made of Standard (Composite) Shingle</a:t>
            </a:r>
          </a:p>
          <a:p>
            <a:pPr marL="285750" indent="-285750">
              <a:buFont typeface="Wingdings" panose="05000000000000000000" pitchFamily="2" charset="2"/>
              <a:buChar char="q"/>
            </a:pPr>
            <a:r>
              <a:rPr lang="en-US" dirty="0"/>
              <a:t>Vinyl Siding is the most common exterior covering used</a:t>
            </a:r>
          </a:p>
          <a:p>
            <a:pPr marL="285750" indent="-285750">
              <a:buFont typeface="Wingdings" panose="05000000000000000000" pitchFamily="2" charset="2"/>
              <a:buChar char="q"/>
            </a:pPr>
            <a:r>
              <a:rPr lang="en-US" dirty="0"/>
              <a:t>Most Houses don't have a Masonry veneer type while some have Brick Face</a:t>
            </a:r>
          </a:p>
          <a:p>
            <a:pPr marL="285750" indent="-285750">
              <a:buFont typeface="Wingdings" panose="05000000000000000000" pitchFamily="2" charset="2"/>
              <a:buChar char="q"/>
            </a:pPr>
            <a:r>
              <a:rPr lang="en-US" dirty="0"/>
              <a:t>The quality of the material on the exterior is most commonly average/typical</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25</a:t>
            </a:fld>
            <a:endParaRPr lang="en-US" dirty="0"/>
          </a:p>
        </p:txBody>
      </p:sp>
    </p:spTree>
    <p:extLst>
      <p:ext uri="{BB962C8B-B14F-4D97-AF65-F5344CB8AC3E}">
        <p14:creationId xmlns:p14="http://schemas.microsoft.com/office/powerpoint/2010/main" val="349978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245098" y="0"/>
            <a:ext cx="11849492" cy="6013064"/>
          </a:xfrm>
        </p:spPr>
        <p:txBody>
          <a:bodyPr>
            <a:norm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present condition of the material on the exterior is most commonly average/typical</a:t>
            </a:r>
          </a:p>
          <a:p>
            <a:pPr marL="285750" indent="-285750">
              <a:buFont typeface="Wingdings" panose="05000000000000000000" pitchFamily="2" charset="2"/>
              <a:buChar char="q"/>
            </a:pPr>
            <a:r>
              <a:rPr lang="en-US" dirty="0"/>
              <a:t>Two of the most common foundation types are Cinder Block and Poured </a:t>
            </a:r>
            <a:r>
              <a:rPr lang="en-US" dirty="0" err="1"/>
              <a:t>Contrete</a:t>
            </a:r>
            <a:endParaRPr lang="en-US" dirty="0"/>
          </a:p>
          <a:p>
            <a:pPr marL="285750" indent="-285750">
              <a:buFont typeface="Wingdings" panose="05000000000000000000" pitchFamily="2" charset="2"/>
              <a:buChar char="q"/>
            </a:pPr>
            <a:r>
              <a:rPr lang="en-US" dirty="0"/>
              <a:t>The height of the basement is usually either Typical (80-89 inches) or Good (90-99 inches)</a:t>
            </a:r>
          </a:p>
          <a:p>
            <a:pPr marL="285750" indent="-285750">
              <a:buFont typeface="Wingdings" panose="05000000000000000000" pitchFamily="2" charset="2"/>
              <a:buChar char="q"/>
            </a:pPr>
            <a:r>
              <a:rPr lang="en-US" dirty="0"/>
              <a:t>The general condition of the basement is commonly Typical with slight dampness</a:t>
            </a:r>
          </a:p>
          <a:p>
            <a:pPr marL="285750" indent="-285750">
              <a:buFont typeface="Wingdings" panose="05000000000000000000" pitchFamily="2" charset="2"/>
              <a:buChar char="q"/>
            </a:pPr>
            <a:r>
              <a:rPr lang="en-US" dirty="0"/>
              <a:t>Basements most commonly have no exposure</a:t>
            </a:r>
          </a:p>
          <a:p>
            <a:pPr marL="285750" indent="-285750">
              <a:buFont typeface="Wingdings" panose="05000000000000000000" pitchFamily="2" charset="2"/>
              <a:buChar char="q"/>
            </a:pPr>
            <a:r>
              <a:rPr lang="en-US" dirty="0"/>
              <a:t>Most houses have Basements that are usually unfinished followed by houses with basements having Good Living Quarters</a:t>
            </a:r>
          </a:p>
          <a:p>
            <a:pPr marL="285750" indent="-285750">
              <a:buFont typeface="Wingdings" panose="05000000000000000000" pitchFamily="2" charset="2"/>
              <a:buChar char="q"/>
            </a:pPr>
            <a:r>
              <a:rPr lang="en-US" dirty="0"/>
              <a:t>Most houses have Gas forced warm air furnace heating arrangement</a:t>
            </a:r>
          </a:p>
          <a:p>
            <a:pPr marL="285750" indent="-285750">
              <a:buFont typeface="Wingdings" panose="05000000000000000000" pitchFamily="2" charset="2"/>
              <a:buChar char="q"/>
            </a:pPr>
            <a:endParaRPr lang="en-US" dirty="0"/>
          </a:p>
        </p:txBody>
      </p:sp>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26</a:t>
            </a:fld>
            <a:endParaRPr lang="en-US" dirty="0"/>
          </a:p>
        </p:txBody>
      </p:sp>
    </p:spTree>
    <p:extLst>
      <p:ext uri="{BB962C8B-B14F-4D97-AF65-F5344CB8AC3E}">
        <p14:creationId xmlns:p14="http://schemas.microsoft.com/office/powerpoint/2010/main" val="2864813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150830" y="136525"/>
            <a:ext cx="11896626" cy="5876539"/>
          </a:xfrm>
        </p:spPr>
        <p:txBody>
          <a:bodyPr>
            <a:noAutofit/>
          </a:bodyPr>
          <a:lstStyle/>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Most houses have Excellent Heating quality and condition</a:t>
            </a:r>
          </a:p>
          <a:p>
            <a:pPr marL="285750" indent="-285750">
              <a:buFont typeface="Wingdings" panose="05000000000000000000" pitchFamily="2" charset="2"/>
              <a:buChar char="q"/>
            </a:pPr>
            <a:r>
              <a:rPr lang="en-US" sz="1600" dirty="0"/>
              <a:t>Most houses have Central air conditioning</a:t>
            </a:r>
          </a:p>
          <a:p>
            <a:pPr marL="285750" indent="-285750">
              <a:buFont typeface="Wingdings" panose="05000000000000000000" pitchFamily="2" charset="2"/>
              <a:buChar char="q"/>
            </a:pPr>
            <a:r>
              <a:rPr lang="en-US" sz="1600" dirty="0"/>
              <a:t>Most houses have Standard Circuit Breakers &amp; Romex Electrical system</a:t>
            </a:r>
          </a:p>
          <a:p>
            <a:pPr marL="285750" indent="-285750">
              <a:buFont typeface="Wingdings" panose="05000000000000000000" pitchFamily="2" charset="2"/>
              <a:buChar char="q"/>
            </a:pPr>
            <a:r>
              <a:rPr lang="en-US" sz="1600" dirty="0"/>
              <a:t>Most houses have Most houses have Typical/Average and Good Kitchen quality</a:t>
            </a:r>
          </a:p>
          <a:p>
            <a:pPr marL="285750" indent="-285750">
              <a:buFont typeface="Wingdings" panose="05000000000000000000" pitchFamily="2" charset="2"/>
              <a:buChar char="q"/>
            </a:pPr>
            <a:r>
              <a:rPr lang="en-US" sz="1600" dirty="0"/>
              <a:t>Most houses have Typical Functionality</a:t>
            </a:r>
          </a:p>
        </p:txBody>
      </p:sp>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27</a:t>
            </a:fld>
            <a:endParaRPr lang="en-US" dirty="0"/>
          </a:p>
        </p:txBody>
      </p:sp>
    </p:spTree>
    <p:extLst>
      <p:ext uri="{BB962C8B-B14F-4D97-AF65-F5344CB8AC3E}">
        <p14:creationId xmlns:p14="http://schemas.microsoft.com/office/powerpoint/2010/main" val="96854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7" name="Content Placeholder 6">
            <a:extLst>
              <a:ext uri="{FF2B5EF4-FFF2-40B4-BE49-F238E27FC236}">
                <a16:creationId xmlns:a16="http://schemas.microsoft.com/office/drawing/2014/main" id="{4709CF76-265E-43B9-81B3-A914852BB251}"/>
              </a:ext>
            </a:extLst>
          </p:cNvPr>
          <p:cNvSpPr>
            <a:spLocks noGrp="1"/>
          </p:cNvSpPr>
          <p:nvPr>
            <p:ph idx="1"/>
          </p:nvPr>
        </p:nvSpPr>
        <p:spPr>
          <a:xfrm>
            <a:off x="150830" y="1432874"/>
            <a:ext cx="11896626" cy="4580190"/>
          </a:xfrm>
        </p:spPr>
        <p:txBody>
          <a:bodyPr>
            <a:noAutofit/>
          </a:bodyPr>
          <a:lstStyle/>
          <a:p>
            <a:pPr marL="285750" indent="-285750">
              <a:buFont typeface="Wingdings" panose="05000000000000000000" pitchFamily="2" charset="2"/>
              <a:buChar char="q"/>
            </a:pPr>
            <a:r>
              <a:rPr lang="en-US" sz="1600" dirty="0"/>
              <a:t>Most houses have a Garage Attached to home</a:t>
            </a:r>
          </a:p>
          <a:p>
            <a:pPr marL="285750" indent="-285750">
              <a:buFont typeface="Wingdings" panose="05000000000000000000" pitchFamily="2" charset="2"/>
              <a:buChar char="q"/>
            </a:pPr>
            <a:r>
              <a:rPr lang="en-US" sz="1600" dirty="0"/>
              <a:t>Most houses have an Unfinished garage</a:t>
            </a:r>
          </a:p>
          <a:p>
            <a:pPr marL="285750" indent="-285750">
              <a:buFont typeface="Wingdings" panose="05000000000000000000" pitchFamily="2" charset="2"/>
              <a:buChar char="q"/>
            </a:pPr>
            <a:r>
              <a:rPr lang="en-US" sz="1600" dirty="0"/>
              <a:t>Garage is usually Typical/Average</a:t>
            </a:r>
          </a:p>
          <a:p>
            <a:pPr marL="285750" indent="-285750">
              <a:buFont typeface="Wingdings" panose="05000000000000000000" pitchFamily="2" charset="2"/>
              <a:buChar char="q"/>
            </a:pPr>
            <a:r>
              <a:rPr lang="en-US" sz="1600" dirty="0"/>
              <a:t>Garage condition is usually Typical/Average</a:t>
            </a:r>
          </a:p>
          <a:p>
            <a:pPr marL="285750" indent="-285750">
              <a:buFont typeface="Wingdings" panose="05000000000000000000" pitchFamily="2" charset="2"/>
              <a:buChar char="q"/>
            </a:pPr>
            <a:r>
              <a:rPr lang="en-US" sz="1600" dirty="0"/>
              <a:t>Most houses have a Paved driveway</a:t>
            </a:r>
          </a:p>
          <a:p>
            <a:pPr marL="285750" indent="-285750">
              <a:buFont typeface="Wingdings" panose="05000000000000000000" pitchFamily="2" charset="2"/>
              <a:buChar char="q"/>
            </a:pPr>
            <a:r>
              <a:rPr lang="en-US" sz="1600" dirty="0"/>
              <a:t>Warranty Deed - Conventional is the most common Type of sale</a:t>
            </a:r>
          </a:p>
          <a:p>
            <a:pPr marL="285750" indent="-285750">
              <a:buFont typeface="Wingdings" panose="05000000000000000000" pitchFamily="2" charset="2"/>
              <a:buChar char="q"/>
            </a:pPr>
            <a:r>
              <a:rPr lang="en-US" sz="1600" dirty="0"/>
              <a:t>Condition of sale is most commonly a Normal Sale</a:t>
            </a:r>
            <a:endParaRPr lang="en-IN" sz="1600" dirty="0"/>
          </a:p>
        </p:txBody>
      </p:sp>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28</a:t>
            </a:fld>
            <a:endParaRPr lang="en-US" dirty="0"/>
          </a:p>
        </p:txBody>
      </p:sp>
    </p:spTree>
    <p:extLst>
      <p:ext uri="{BB962C8B-B14F-4D97-AF65-F5344CB8AC3E}">
        <p14:creationId xmlns:p14="http://schemas.microsoft.com/office/powerpoint/2010/main" val="55490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A61F51-619B-4B8A-8D4A-9AD64B93B4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6" name="Content Placeholder 5">
            <a:extLst>
              <a:ext uri="{FF2B5EF4-FFF2-40B4-BE49-F238E27FC236}">
                <a16:creationId xmlns:a16="http://schemas.microsoft.com/office/drawing/2014/main" id="{326559B0-981A-4DF4-AC03-AD318E44571B}"/>
              </a:ext>
            </a:extLst>
          </p:cNvPr>
          <p:cNvPicPr>
            <a:picLocks noGrp="1" noChangeAspect="1"/>
          </p:cNvPicPr>
          <p:nvPr>
            <p:ph idx="1"/>
          </p:nvPr>
        </p:nvPicPr>
        <p:blipFill>
          <a:blip r:embed="rId3"/>
          <a:stretch>
            <a:fillRect/>
          </a:stretch>
        </p:blipFill>
        <p:spPr>
          <a:xfrm>
            <a:off x="303213" y="1093509"/>
            <a:ext cx="5792787" cy="5175316"/>
          </a:xfrm>
        </p:spPr>
      </p:pic>
      <p:sp>
        <p:nvSpPr>
          <p:cNvPr id="2" name="Slide Number Placeholder 1">
            <a:extLst>
              <a:ext uri="{FF2B5EF4-FFF2-40B4-BE49-F238E27FC236}">
                <a16:creationId xmlns:a16="http://schemas.microsoft.com/office/drawing/2014/main" id="{DD30083F-1099-4F38-816B-54BD8C6CAE6E}"/>
              </a:ext>
            </a:extLst>
          </p:cNvPr>
          <p:cNvSpPr>
            <a:spLocks noGrp="1"/>
          </p:cNvSpPr>
          <p:nvPr>
            <p:ph type="sldNum" sz="quarter" idx="12"/>
          </p:nvPr>
        </p:nvSpPr>
        <p:spPr/>
        <p:txBody>
          <a:bodyPr/>
          <a:lstStyle/>
          <a:p>
            <a:fld id="{E20EFF4B-E35B-4DE6-97A9-05E54E649A15}" type="slidenum">
              <a:rPr lang="en-US" smtClean="0"/>
              <a:pPr/>
              <a:t>29</a:t>
            </a:fld>
            <a:endParaRPr lang="en-US" dirty="0"/>
          </a:p>
        </p:txBody>
      </p:sp>
      <p:sp>
        <p:nvSpPr>
          <p:cNvPr id="3" name="TextBox 2">
            <a:extLst>
              <a:ext uri="{FF2B5EF4-FFF2-40B4-BE49-F238E27FC236}">
                <a16:creationId xmlns:a16="http://schemas.microsoft.com/office/drawing/2014/main" id="{A6BBE3CF-7927-4410-A5E1-F2549BCA1846}"/>
              </a:ext>
            </a:extLst>
          </p:cNvPr>
          <p:cNvSpPr txBox="1"/>
          <p:nvPr/>
        </p:nvSpPr>
        <p:spPr>
          <a:xfrm>
            <a:off x="122548" y="254524"/>
            <a:ext cx="11265031" cy="400110"/>
          </a:xfrm>
          <a:prstGeom prst="rect">
            <a:avLst/>
          </a:prstGeom>
          <a:noFill/>
        </p:spPr>
        <p:txBody>
          <a:bodyPr wrap="square" rtlCol="0">
            <a:spAutoFit/>
          </a:bodyPr>
          <a:lstStyle/>
          <a:p>
            <a:pPr algn="ctr"/>
            <a:r>
              <a:rPr lang="en-IN" sz="2000" u="sng" dirty="0">
                <a:effectLst>
                  <a:outerShdw blurRad="38100" dist="38100" dir="2700000" algn="tl">
                    <a:srgbClr val="000000">
                      <a:alpha val="43137"/>
                    </a:srgbClr>
                  </a:outerShdw>
                </a:effectLst>
                <a:latin typeface="Arial Black" panose="020B0A04020102020204" pitchFamily="34" charset="0"/>
              </a:rPr>
              <a:t>Graph were plotted to check how each column affect the Sale Price</a:t>
            </a:r>
          </a:p>
        </p:txBody>
      </p:sp>
      <p:pic>
        <p:nvPicPr>
          <p:cNvPr id="9" name="Picture 8">
            <a:extLst>
              <a:ext uri="{FF2B5EF4-FFF2-40B4-BE49-F238E27FC236}">
                <a16:creationId xmlns:a16="http://schemas.microsoft.com/office/drawing/2014/main" id="{92C2C78D-8C54-4224-959C-55B889A55102}"/>
              </a:ext>
            </a:extLst>
          </p:cNvPr>
          <p:cNvPicPr>
            <a:picLocks noChangeAspect="1"/>
          </p:cNvPicPr>
          <p:nvPr/>
        </p:nvPicPr>
        <p:blipFill>
          <a:blip r:embed="rId4"/>
          <a:stretch>
            <a:fillRect/>
          </a:stretch>
        </p:blipFill>
        <p:spPr>
          <a:xfrm>
            <a:off x="6311229" y="1062785"/>
            <a:ext cx="5792787" cy="5206040"/>
          </a:xfrm>
          <a:prstGeom prst="rect">
            <a:avLst/>
          </a:prstGeom>
        </p:spPr>
      </p:pic>
    </p:spTree>
    <p:extLst>
      <p:ext uri="{BB962C8B-B14F-4D97-AF65-F5344CB8AC3E}">
        <p14:creationId xmlns:p14="http://schemas.microsoft.com/office/powerpoint/2010/main" val="140034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lstStyle/>
          <a:p>
            <a:r>
              <a:rPr lang="en-US" dirty="0"/>
              <a:t>Acknowledgement:</a:t>
            </a:r>
          </a:p>
        </p:txBody>
      </p:sp>
      <p:pic>
        <p:nvPicPr>
          <p:cNvPr id="22" name="Picture Placeholder 21" descr="A close-up of a tool belt">
            <a:extLst>
              <a:ext uri="{FF2B5EF4-FFF2-40B4-BE49-F238E27FC236}">
                <a16:creationId xmlns:a16="http://schemas.microsoft.com/office/drawing/2014/main" id="{82BCEDAE-8874-4577-B951-45EFC78F53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9412" y="663792"/>
            <a:ext cx="4814887" cy="2667000"/>
          </a:xfrm>
        </p:spPr>
      </p:pic>
      <p:pic>
        <p:nvPicPr>
          <p:cNvPr id="24" name="Picture Placeholder 23" descr="A picture containing person holding a hard hat">
            <a:extLst>
              <a:ext uri="{FF2B5EF4-FFF2-40B4-BE49-F238E27FC236}">
                <a16:creationId xmlns:a16="http://schemas.microsoft.com/office/drawing/2014/main" id="{C53AA002-1448-49B2-99CA-CD5F197B37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39412" y="3631470"/>
            <a:ext cx="4814887" cy="2562738"/>
          </a:xfrm>
        </p:spPr>
      </p:pic>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1" y="2365374"/>
            <a:ext cx="5136671" cy="2635251"/>
          </a:xfrm>
        </p:spPr>
        <p:txBody>
          <a:bodyPr>
            <a:normAutofit/>
          </a:bodyPr>
          <a:lstStyle/>
          <a:p>
            <a:r>
              <a:rPr lang="en-US" sz="900" dirty="0"/>
              <a:t>I express my sincere gratitude to </a:t>
            </a:r>
            <a:r>
              <a:rPr lang="en-US" sz="900" u="sng" dirty="0">
                <a:latin typeface="Arial Black" panose="020B0A04020102020204" pitchFamily="34" charset="0"/>
              </a:rPr>
              <a:t>Flip Robo Technologies </a:t>
            </a:r>
            <a:r>
              <a:rPr lang="en-US" sz="900" dirty="0"/>
              <a:t>for giving me the opportunity to work on this project </a:t>
            </a:r>
            <a:r>
              <a:rPr lang="en-US" sz="900" i="1" dirty="0"/>
              <a:t>“Housing Price prediction”</a:t>
            </a:r>
            <a:r>
              <a:rPr lang="en-US" sz="900" dirty="0"/>
              <a:t> using ML Technique &amp; Algorithms. I would also like to thank </a:t>
            </a:r>
            <a:r>
              <a:rPr lang="en-US" sz="900" u="sng" dirty="0" err="1">
                <a:latin typeface="Arial Black" panose="020B0A04020102020204" pitchFamily="34" charset="0"/>
              </a:rPr>
              <a:t>DataTrained</a:t>
            </a:r>
            <a:r>
              <a:rPr lang="en-US" sz="900" dirty="0"/>
              <a:t> Institute for teaching me the required skills and knowledge which helped me to process the Data-Set. I acknowledge my indebtedness to the authors of papers titled: “House Price Prediction using a Machine Learning Model: A Survey of Literature” and “The impact of housing quality on house prices in eight capital cities, Australia” for providing me with invaluable insights and knowledge of the dynamic relationships that exist in the economics of real estate and housing markets. </a:t>
            </a:r>
          </a:p>
        </p:txBody>
      </p:sp>
      <p:sp>
        <p:nvSpPr>
          <p:cNvPr id="7" name="Footer Placeholder 6">
            <a:extLst>
              <a:ext uri="{FF2B5EF4-FFF2-40B4-BE49-F238E27FC236}">
                <a16:creationId xmlns:a16="http://schemas.microsoft.com/office/drawing/2014/main" id="{F7CA00DF-9757-4075-AC5C-3247AD04DE72}"/>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sp>
        <p:nvSpPr>
          <p:cNvPr id="2" name="Slide Number Placeholder 1">
            <a:extLst>
              <a:ext uri="{FF2B5EF4-FFF2-40B4-BE49-F238E27FC236}">
                <a16:creationId xmlns:a16="http://schemas.microsoft.com/office/drawing/2014/main" id="{DA3DC3B7-5D3B-4737-B9B8-A42DDC15F8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755857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A4EAC73-31B7-468C-8599-4696A20F20E9}"/>
              </a:ext>
            </a:extLst>
          </p:cNvPr>
          <p:cNvPicPr>
            <a:picLocks noGrp="1" noChangeAspect="1"/>
          </p:cNvPicPr>
          <p:nvPr>
            <p:ph idx="1"/>
          </p:nvPr>
        </p:nvPicPr>
        <p:blipFill>
          <a:blip r:embed="rId4"/>
          <a:stretch>
            <a:fillRect/>
          </a:stretch>
        </p:blipFill>
        <p:spPr>
          <a:xfrm>
            <a:off x="1061912" y="1676793"/>
            <a:ext cx="10068176" cy="4147794"/>
          </a:xfrm>
        </p:spPr>
      </p:pic>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30</a:t>
            </a:fld>
            <a:endParaRPr lang="en-US" dirty="0"/>
          </a:p>
        </p:txBody>
      </p:sp>
    </p:spTree>
    <p:extLst>
      <p:ext uri="{BB962C8B-B14F-4D97-AF65-F5344CB8AC3E}">
        <p14:creationId xmlns:p14="http://schemas.microsoft.com/office/powerpoint/2010/main" val="1633768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31</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546754" y="1291472"/>
            <a:ext cx="11453567" cy="4899355"/>
          </a:xfrm>
        </p:spPr>
        <p:txBody>
          <a:bodyPr>
            <a:normAutofit fontScale="85000" lnSpcReduction="20000"/>
          </a:bodyPr>
          <a:lstStyle/>
          <a:p>
            <a:pPr algn="l">
              <a:buFont typeface="Arial" panose="020B0604020202020204" pitchFamily="34" charset="0"/>
              <a:buChar char="•"/>
            </a:pPr>
            <a:r>
              <a:rPr lang="en-US" b="0" i="0" dirty="0">
                <a:solidFill>
                  <a:srgbClr val="000000"/>
                </a:solidFill>
                <a:effectLst/>
                <a:latin typeface="Helvetica Neue"/>
              </a:rPr>
              <a:t>1 story and 2 and 2.5 story houses built in 1946 and newer fetch the highest amount in sales.</a:t>
            </a:r>
          </a:p>
          <a:p>
            <a:pPr algn="l">
              <a:buFont typeface="Arial" panose="020B0604020202020204" pitchFamily="34" charset="0"/>
              <a:buChar char="•"/>
            </a:pPr>
            <a:r>
              <a:rPr lang="en-US" b="0" i="0" dirty="0">
                <a:solidFill>
                  <a:srgbClr val="000000"/>
                </a:solidFill>
                <a:effectLst/>
                <a:latin typeface="Helvetica Neue"/>
              </a:rPr>
              <a:t>Houses with </a:t>
            </a:r>
            <a:r>
              <a:rPr lang="en-US" b="0" i="0" dirty="0" err="1">
                <a:solidFill>
                  <a:srgbClr val="000000"/>
                </a:solidFill>
                <a:effectLst/>
                <a:latin typeface="Helvetica Neue"/>
              </a:rPr>
              <a:t>LotFrontage</a:t>
            </a:r>
            <a:r>
              <a:rPr lang="en-US" b="0" i="0" dirty="0">
                <a:solidFill>
                  <a:srgbClr val="000000"/>
                </a:solidFill>
                <a:effectLst/>
                <a:latin typeface="Helvetica Neue"/>
              </a:rPr>
              <a:t> between 100 ft and 200 ft are sold for the highest amount.</a:t>
            </a:r>
          </a:p>
          <a:p>
            <a:pPr algn="l">
              <a:buFont typeface="Arial" panose="020B0604020202020204" pitchFamily="34" charset="0"/>
              <a:buChar char="•"/>
            </a:pPr>
            <a:r>
              <a:rPr lang="en-US" b="0" i="0" dirty="0">
                <a:solidFill>
                  <a:srgbClr val="000000"/>
                </a:solidFill>
                <a:effectLst/>
                <a:latin typeface="Helvetica Neue"/>
              </a:rPr>
              <a:t>Houses </a:t>
            </a:r>
            <a:r>
              <a:rPr lang="en-US" b="0" i="0" dirty="0" err="1">
                <a:solidFill>
                  <a:srgbClr val="000000"/>
                </a:solidFill>
                <a:effectLst/>
                <a:latin typeface="Helvetica Neue"/>
              </a:rPr>
              <a:t>wtih</a:t>
            </a:r>
            <a:r>
              <a:rPr lang="en-US" b="0" i="0" dirty="0">
                <a:solidFill>
                  <a:srgbClr val="000000"/>
                </a:solidFill>
                <a:effectLst/>
                <a:latin typeface="Helvetica Neue"/>
              </a:rPr>
              <a:t> Lot area </a:t>
            </a:r>
            <a:r>
              <a:rPr lang="en-US" b="0" i="0" dirty="0" err="1">
                <a:solidFill>
                  <a:srgbClr val="000000"/>
                </a:solidFill>
                <a:effectLst/>
                <a:latin typeface="Helvetica Neue"/>
              </a:rPr>
              <a:t>upto</a:t>
            </a:r>
            <a:r>
              <a:rPr lang="en-US" b="0" i="0" dirty="0">
                <a:solidFill>
                  <a:srgbClr val="000000"/>
                </a:solidFill>
                <a:effectLst/>
                <a:latin typeface="Helvetica Neue"/>
              </a:rPr>
              <a:t> 25000 </a:t>
            </a:r>
            <a:r>
              <a:rPr lang="en-US" b="0" i="0" dirty="0" err="1">
                <a:solidFill>
                  <a:srgbClr val="000000"/>
                </a:solidFill>
                <a:effectLst/>
                <a:latin typeface="Helvetica Neue"/>
              </a:rPr>
              <a:t>sqft</a:t>
            </a:r>
            <a:r>
              <a:rPr lang="en-US" b="0" i="0" dirty="0">
                <a:solidFill>
                  <a:srgbClr val="000000"/>
                </a:solidFill>
                <a:effectLst/>
                <a:latin typeface="Helvetica Neue"/>
              </a:rPr>
              <a:t> fetch the highest amount.</a:t>
            </a:r>
          </a:p>
          <a:p>
            <a:pPr algn="l">
              <a:buFont typeface="Arial" panose="020B0604020202020204" pitchFamily="34" charset="0"/>
              <a:buChar char="•"/>
            </a:pPr>
            <a:r>
              <a:rPr lang="en-US" b="0" i="0" dirty="0">
                <a:solidFill>
                  <a:srgbClr val="000000"/>
                </a:solidFill>
                <a:effectLst/>
                <a:latin typeface="Helvetica Neue"/>
              </a:rPr>
              <a:t>There is a Linear positive relation between Overall Quality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Overall Condition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Masonry veneer area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Most Sales were done for Type 1 Finished basement with area </a:t>
            </a:r>
            <a:r>
              <a:rPr lang="en-US" b="0" i="0" dirty="0" err="1">
                <a:solidFill>
                  <a:srgbClr val="000000"/>
                </a:solidFill>
                <a:effectLst/>
                <a:latin typeface="Helvetica Neue"/>
              </a:rPr>
              <a:t>upto</a:t>
            </a:r>
            <a:r>
              <a:rPr lang="en-US" b="0" i="0" dirty="0">
                <a:solidFill>
                  <a:srgbClr val="000000"/>
                </a:solidFill>
                <a:effectLst/>
                <a:latin typeface="Helvetica Neue"/>
              </a:rPr>
              <a:t> 2500 </a:t>
            </a:r>
            <a:r>
              <a:rPr lang="en-US" b="0" i="0" dirty="0" err="1">
                <a:solidFill>
                  <a:srgbClr val="000000"/>
                </a:solidFill>
                <a:effectLst/>
                <a:latin typeface="Helvetica Neue"/>
              </a:rPr>
              <a:t>sqft</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Type 2 Finished basement area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Total Basement area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Total 1st area and 2nd floor area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There is a Linear positive relation between low Quality finished square feet and </a:t>
            </a:r>
            <a:r>
              <a:rPr lang="en-US" b="0" i="0" dirty="0" err="1">
                <a:solidFill>
                  <a:srgbClr val="000000"/>
                </a:solidFill>
                <a:effectLst/>
                <a:latin typeface="Helvetica Neue"/>
              </a:rPr>
              <a:t>SalesPrice</a:t>
            </a:r>
            <a:endParaRPr lang="en-US" b="0" i="0" dirty="0">
              <a:solidFill>
                <a:srgbClr val="000000"/>
              </a:solidFill>
              <a:effectLst/>
              <a:latin typeface="Helvetica Neue"/>
            </a:endParaRPr>
          </a:p>
        </p:txBody>
      </p:sp>
      <p:sp>
        <p:nvSpPr>
          <p:cNvPr id="5" name="TextBox 4">
            <a:extLst>
              <a:ext uri="{FF2B5EF4-FFF2-40B4-BE49-F238E27FC236}">
                <a16:creationId xmlns:a16="http://schemas.microsoft.com/office/drawing/2014/main" id="{54E554DA-6E5D-4235-B0A3-18032DDEA092}"/>
              </a:ext>
            </a:extLst>
          </p:cNvPr>
          <p:cNvSpPr txBox="1"/>
          <p:nvPr/>
        </p:nvSpPr>
        <p:spPr>
          <a:xfrm>
            <a:off x="1800520" y="414779"/>
            <a:ext cx="8050490" cy="584775"/>
          </a:xfrm>
          <a:prstGeom prst="rect">
            <a:avLst/>
          </a:prstGeom>
          <a:noFill/>
        </p:spPr>
        <p:txBody>
          <a:bodyPr wrap="square" rtlCol="0">
            <a:spAutoFit/>
          </a:bodyPr>
          <a:lstStyle/>
          <a:p>
            <a:pPr algn="ctr"/>
            <a:r>
              <a:rPr lang="en-IN" sz="3200" b="1" u="sng" dirty="0">
                <a:effectLst>
                  <a:outerShdw blurRad="38100" dist="38100" dir="2700000" algn="tl">
                    <a:srgbClr val="000000">
                      <a:alpha val="43137"/>
                    </a:srgbClr>
                  </a:outerShdw>
                </a:effectLst>
                <a:latin typeface="Arial Black" panose="020B0A04020102020204" pitchFamily="34" charset="0"/>
              </a:rPr>
              <a:t>Graphical Observations:</a:t>
            </a:r>
          </a:p>
        </p:txBody>
      </p:sp>
    </p:spTree>
    <p:extLst>
      <p:ext uri="{BB962C8B-B14F-4D97-AF65-F5344CB8AC3E}">
        <p14:creationId xmlns:p14="http://schemas.microsoft.com/office/powerpoint/2010/main" val="1502539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32</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490194"/>
            <a:ext cx="11445751" cy="5700633"/>
          </a:xfrm>
        </p:spPr>
        <p:txBody>
          <a:bodyPr>
            <a:normAutofit/>
          </a:bodyPr>
          <a:lstStyle/>
          <a:p>
            <a:pPr algn="l">
              <a:buFont typeface="Arial" panose="020B0604020202020204" pitchFamily="34" charset="0"/>
              <a:buChar char="•"/>
            </a:pPr>
            <a:r>
              <a:rPr lang="en-US" sz="1300" b="0" i="0" dirty="0">
                <a:solidFill>
                  <a:srgbClr val="000000"/>
                </a:solidFill>
                <a:effectLst/>
                <a:latin typeface="Helvetica Neue"/>
              </a:rPr>
              <a:t>There is a Linear positive relation between Above grade living area square feet and </a:t>
            </a:r>
            <a:r>
              <a:rPr lang="en-US" sz="1300" b="0" i="0" dirty="0" err="1">
                <a:solidFill>
                  <a:srgbClr val="000000"/>
                </a:solidFill>
                <a:effectLst/>
                <a:latin typeface="Helvetica Neue"/>
              </a:rPr>
              <a:t>SalesPrice</a:t>
            </a:r>
            <a:endParaRPr lang="en-US" sz="1300" b="0" i="0" dirty="0">
              <a:solidFill>
                <a:srgbClr val="000000"/>
              </a:solidFill>
              <a:effectLst/>
              <a:latin typeface="Helvetica Neue"/>
            </a:endParaRPr>
          </a:p>
          <a:p>
            <a:pPr algn="l">
              <a:buFont typeface="Arial" panose="020B0604020202020204" pitchFamily="34" charset="0"/>
              <a:buChar char="•"/>
            </a:pPr>
            <a:r>
              <a:rPr lang="en-US" sz="1300" b="0" i="0" dirty="0">
                <a:solidFill>
                  <a:srgbClr val="000000"/>
                </a:solidFill>
                <a:effectLst/>
                <a:latin typeface="Helvetica Neue"/>
              </a:rPr>
              <a:t>There is a Linear negative relation between </a:t>
            </a:r>
            <a:r>
              <a:rPr lang="en-US" sz="1300" b="0" i="0" dirty="0" err="1">
                <a:solidFill>
                  <a:srgbClr val="000000"/>
                </a:solidFill>
                <a:effectLst/>
                <a:latin typeface="Helvetica Neue"/>
              </a:rPr>
              <a:t>basment</a:t>
            </a:r>
            <a:r>
              <a:rPr lang="en-US" sz="1300" b="0" i="0" dirty="0">
                <a:solidFill>
                  <a:srgbClr val="000000"/>
                </a:solidFill>
                <a:effectLst/>
                <a:latin typeface="Helvetica Neue"/>
              </a:rPr>
              <a:t> half bath and </a:t>
            </a:r>
            <a:r>
              <a:rPr lang="en-US" sz="1300" b="0" i="0" dirty="0" err="1">
                <a:solidFill>
                  <a:srgbClr val="000000"/>
                </a:solidFill>
                <a:effectLst/>
                <a:latin typeface="Helvetica Neue"/>
              </a:rPr>
              <a:t>SalesPrice</a:t>
            </a:r>
            <a:endParaRPr lang="en-US" sz="1300" b="0" i="0" dirty="0">
              <a:solidFill>
                <a:srgbClr val="000000"/>
              </a:solidFill>
              <a:effectLst/>
              <a:latin typeface="Helvetica Neue"/>
            </a:endParaRPr>
          </a:p>
          <a:p>
            <a:pPr algn="l">
              <a:buFont typeface="Arial" panose="020B0604020202020204" pitchFamily="34" charset="0"/>
              <a:buChar char="•"/>
            </a:pPr>
            <a:r>
              <a:rPr lang="en-US" sz="1300" b="0" i="0" dirty="0">
                <a:solidFill>
                  <a:srgbClr val="000000"/>
                </a:solidFill>
                <a:effectLst/>
                <a:latin typeface="Helvetica Neue"/>
              </a:rPr>
              <a:t>There is a Linear positive relation between Full Bathroom and </a:t>
            </a:r>
            <a:r>
              <a:rPr lang="en-US" sz="1300" b="0" i="0" dirty="0" err="1">
                <a:solidFill>
                  <a:srgbClr val="000000"/>
                </a:solidFill>
                <a:effectLst/>
                <a:latin typeface="Helvetica Neue"/>
              </a:rPr>
              <a:t>SalesPrice</a:t>
            </a:r>
            <a:endParaRPr lang="en-US" sz="1300" b="0" i="0" dirty="0">
              <a:solidFill>
                <a:srgbClr val="000000"/>
              </a:solidFill>
              <a:effectLst/>
              <a:latin typeface="Helvetica Neue"/>
            </a:endParaRPr>
          </a:p>
          <a:p>
            <a:pPr algn="l">
              <a:buFont typeface="Arial" panose="020B0604020202020204" pitchFamily="34" charset="0"/>
              <a:buChar char="•"/>
            </a:pPr>
            <a:r>
              <a:rPr lang="en-US" sz="1300" b="0" i="0" dirty="0">
                <a:solidFill>
                  <a:srgbClr val="000000"/>
                </a:solidFill>
                <a:effectLst/>
                <a:latin typeface="Helvetica Neue"/>
              </a:rPr>
              <a:t>There is a Linear positive relation between Total rooms above grade and </a:t>
            </a:r>
            <a:r>
              <a:rPr lang="en-US" sz="1300" b="0" i="0" dirty="0" err="1">
                <a:solidFill>
                  <a:srgbClr val="000000"/>
                </a:solidFill>
                <a:effectLst/>
                <a:latin typeface="Helvetica Neue"/>
              </a:rPr>
              <a:t>SalesPrice</a:t>
            </a:r>
            <a:endParaRPr lang="en-US" sz="1300" b="0" i="0" dirty="0">
              <a:solidFill>
                <a:srgbClr val="000000"/>
              </a:solidFill>
              <a:effectLst/>
              <a:latin typeface="Helvetica Neue"/>
            </a:endParaRPr>
          </a:p>
          <a:p>
            <a:pPr algn="l">
              <a:buFont typeface="Arial" panose="020B0604020202020204" pitchFamily="34" charset="0"/>
              <a:buChar char="•"/>
            </a:pPr>
            <a:r>
              <a:rPr lang="en-US" sz="1300" b="0" i="0" dirty="0">
                <a:solidFill>
                  <a:srgbClr val="000000"/>
                </a:solidFill>
                <a:effectLst/>
                <a:latin typeface="Helvetica Neue"/>
              </a:rPr>
              <a:t>There is a Linear positive relation between Fireplaces and </a:t>
            </a:r>
            <a:r>
              <a:rPr lang="en-US" sz="1300" b="0" i="0" dirty="0" err="1">
                <a:solidFill>
                  <a:srgbClr val="000000"/>
                </a:solidFill>
                <a:effectLst/>
                <a:latin typeface="Helvetica Neue"/>
              </a:rPr>
              <a:t>SalesPrice</a:t>
            </a:r>
            <a:endParaRPr lang="en-US" sz="13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There is a Linear positive relation between Garage Car capacity and </a:t>
            </a:r>
            <a:r>
              <a:rPr lang="en-US" sz="1400" b="0" i="0" dirty="0" err="1">
                <a:solidFill>
                  <a:srgbClr val="000000"/>
                </a:solidFill>
                <a:effectLst/>
                <a:latin typeface="Helvetica Neue"/>
              </a:rPr>
              <a:t>SalesPrice</a:t>
            </a: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There is a Linear positive relation between Garage area and </a:t>
            </a:r>
            <a:r>
              <a:rPr lang="en-US" sz="1400" b="0" i="0" dirty="0" err="1">
                <a:solidFill>
                  <a:srgbClr val="000000"/>
                </a:solidFill>
                <a:effectLst/>
                <a:latin typeface="Helvetica Neue"/>
              </a:rPr>
              <a:t>SalesPrice</a:t>
            </a: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Sales Prices peaked between 0-400 square feet area for Wooden Deck</a:t>
            </a:r>
          </a:p>
          <a:p>
            <a:pPr algn="l">
              <a:buFont typeface="Arial" panose="020B0604020202020204" pitchFamily="34" charset="0"/>
              <a:buChar char="•"/>
            </a:pPr>
            <a:r>
              <a:rPr lang="en-US" sz="1400" b="0" i="0" dirty="0">
                <a:solidFill>
                  <a:srgbClr val="000000"/>
                </a:solidFill>
                <a:effectLst/>
                <a:latin typeface="Helvetica Neue"/>
              </a:rPr>
              <a:t>Sales Prices peaked between 0-300 square feet area for Open Porch</a:t>
            </a:r>
          </a:p>
          <a:p>
            <a:pPr algn="l">
              <a:buFont typeface="Arial" panose="020B0604020202020204" pitchFamily="34" charset="0"/>
              <a:buChar char="•"/>
            </a:pPr>
            <a:r>
              <a:rPr lang="en-US" sz="1400" b="0" i="0" dirty="0">
                <a:solidFill>
                  <a:srgbClr val="000000"/>
                </a:solidFill>
                <a:effectLst/>
                <a:latin typeface="Helvetica Neue"/>
              </a:rPr>
              <a:t>Sales Price and Enclosed Porch area have a positive relation</a:t>
            </a:r>
          </a:p>
          <a:p>
            <a:pPr algn="l">
              <a:buFont typeface="Arial" panose="020B0604020202020204" pitchFamily="34" charset="0"/>
              <a:buChar char="•"/>
            </a:pPr>
            <a:endParaRPr lang="en-US" sz="1300" b="0" i="0" dirty="0">
              <a:solidFill>
                <a:srgbClr val="000000"/>
              </a:solidFill>
              <a:effectLst/>
              <a:latin typeface="Helvetica Neue"/>
            </a:endParaRPr>
          </a:p>
        </p:txBody>
      </p:sp>
    </p:spTree>
    <p:extLst>
      <p:ext uri="{BB962C8B-B14F-4D97-AF65-F5344CB8AC3E}">
        <p14:creationId xmlns:p14="http://schemas.microsoft.com/office/powerpoint/2010/main" val="762790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33</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113122" y="1304688"/>
            <a:ext cx="6817399" cy="3776359"/>
          </a:xfrm>
        </p:spPr>
        <p:txBody>
          <a:bodyPr>
            <a:normAutofit/>
          </a:bodyPr>
          <a:lstStyle/>
          <a:p>
            <a:pPr algn="l">
              <a:buFont typeface="Arial" panose="020B0604020202020204" pitchFamily="34" charset="0"/>
              <a:buChar char="•"/>
            </a:pPr>
            <a:r>
              <a:rPr lang="en-US" b="0" i="0" dirty="0">
                <a:solidFill>
                  <a:srgbClr val="000000"/>
                </a:solidFill>
                <a:effectLst/>
                <a:latin typeface="Helvetica Neue"/>
              </a:rPr>
              <a:t>Sales Price and 3 season Porch area have a positive relation</a:t>
            </a:r>
          </a:p>
          <a:p>
            <a:pPr algn="l">
              <a:buFont typeface="Arial" panose="020B0604020202020204" pitchFamily="34" charset="0"/>
              <a:buChar char="•"/>
            </a:pPr>
            <a:r>
              <a:rPr lang="en-US" b="0" i="0" dirty="0">
                <a:solidFill>
                  <a:srgbClr val="000000"/>
                </a:solidFill>
                <a:effectLst/>
                <a:latin typeface="Helvetica Neue"/>
              </a:rPr>
              <a:t>Sales Price and screen Porch area have a positive relation</a:t>
            </a:r>
          </a:p>
          <a:p>
            <a:pPr algn="l">
              <a:buFont typeface="Arial" panose="020B0604020202020204" pitchFamily="34" charset="0"/>
              <a:buChar char="•"/>
            </a:pPr>
            <a:r>
              <a:rPr lang="en-US" b="0" i="0" dirty="0">
                <a:solidFill>
                  <a:srgbClr val="000000"/>
                </a:solidFill>
                <a:effectLst/>
                <a:latin typeface="Helvetica Neue"/>
              </a:rPr>
              <a:t>Sales Price and Month Sold have a positive relation</a:t>
            </a:r>
          </a:p>
          <a:p>
            <a:pPr algn="l">
              <a:buFont typeface="Arial" panose="020B0604020202020204" pitchFamily="34" charset="0"/>
              <a:buChar char="•"/>
            </a:pPr>
            <a:r>
              <a:rPr lang="en-US" b="0" i="0" dirty="0">
                <a:solidFill>
                  <a:srgbClr val="000000"/>
                </a:solidFill>
                <a:effectLst/>
                <a:latin typeface="Helvetica Neue"/>
              </a:rPr>
              <a:t>Sales Price and Month Sold have a positive relation</a:t>
            </a:r>
          </a:p>
          <a:p>
            <a:pPr algn="l">
              <a:buFont typeface="Arial" panose="020B0604020202020204" pitchFamily="34" charset="0"/>
              <a:buChar char="•"/>
            </a:pPr>
            <a:r>
              <a:rPr lang="en-US" b="0" i="0" dirty="0">
                <a:solidFill>
                  <a:srgbClr val="000000"/>
                </a:solidFill>
                <a:effectLst/>
                <a:latin typeface="Helvetica Neue"/>
              </a:rPr>
              <a:t>Sales Price and house age have a negative relation</a:t>
            </a:r>
          </a:p>
          <a:p>
            <a:pPr algn="l">
              <a:buFont typeface="Arial" panose="020B0604020202020204" pitchFamily="34" charset="0"/>
              <a:buChar char="•"/>
            </a:pPr>
            <a:r>
              <a:rPr lang="en-US" b="0" i="0" dirty="0">
                <a:solidFill>
                  <a:srgbClr val="000000"/>
                </a:solidFill>
                <a:effectLst/>
                <a:latin typeface="Helvetica Neue"/>
              </a:rPr>
              <a:t>Sales Price and </a:t>
            </a:r>
            <a:r>
              <a:rPr lang="en-US" b="0" i="0" dirty="0" err="1">
                <a:solidFill>
                  <a:srgbClr val="000000"/>
                </a:solidFill>
                <a:effectLst/>
                <a:latin typeface="Helvetica Neue"/>
              </a:rPr>
              <a:t>remodelling</a:t>
            </a:r>
            <a:r>
              <a:rPr lang="en-US" b="0" i="0" dirty="0">
                <a:solidFill>
                  <a:srgbClr val="000000"/>
                </a:solidFill>
                <a:effectLst/>
                <a:latin typeface="Helvetica Neue"/>
              </a:rPr>
              <a:t> age have a negative relation</a:t>
            </a:r>
          </a:p>
          <a:p>
            <a:pPr algn="l">
              <a:buFont typeface="Arial" panose="020B0604020202020204" pitchFamily="34" charset="0"/>
              <a:buChar char="•"/>
            </a:pPr>
            <a:r>
              <a:rPr lang="en-US" b="0" i="0" dirty="0">
                <a:solidFill>
                  <a:srgbClr val="000000"/>
                </a:solidFill>
                <a:effectLst/>
                <a:latin typeface="Helvetica Neue"/>
              </a:rPr>
              <a:t>Sales Price and Garage age have a negative relation</a:t>
            </a:r>
          </a:p>
          <a:p>
            <a:endParaRPr lang="en-IN" sz="1300" dirty="0"/>
          </a:p>
        </p:txBody>
      </p:sp>
    </p:spTree>
    <p:extLst>
      <p:ext uri="{BB962C8B-B14F-4D97-AF65-F5344CB8AC3E}">
        <p14:creationId xmlns:p14="http://schemas.microsoft.com/office/powerpoint/2010/main" val="70411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34</a:t>
            </a:fld>
            <a:endParaRPr lang="en-US" dirty="0"/>
          </a:p>
        </p:txBody>
      </p:sp>
      <p:pic>
        <p:nvPicPr>
          <p:cNvPr id="5" name="Content Placeholder 4">
            <a:extLst>
              <a:ext uri="{FF2B5EF4-FFF2-40B4-BE49-F238E27FC236}">
                <a16:creationId xmlns:a16="http://schemas.microsoft.com/office/drawing/2014/main" id="{8CA260A2-F3A4-4385-A5C1-65D871035B2C}"/>
              </a:ext>
            </a:extLst>
          </p:cNvPr>
          <p:cNvPicPr>
            <a:picLocks noGrp="1" noChangeAspect="1"/>
          </p:cNvPicPr>
          <p:nvPr>
            <p:ph idx="1"/>
          </p:nvPr>
        </p:nvPicPr>
        <p:blipFill>
          <a:blip r:embed="rId4"/>
          <a:stretch>
            <a:fillRect/>
          </a:stretch>
        </p:blipFill>
        <p:spPr>
          <a:xfrm>
            <a:off x="188537" y="1611984"/>
            <a:ext cx="11915130" cy="4744365"/>
          </a:xfrm>
        </p:spPr>
      </p:pic>
      <p:sp>
        <p:nvSpPr>
          <p:cNvPr id="6" name="TextBox 5">
            <a:extLst>
              <a:ext uri="{FF2B5EF4-FFF2-40B4-BE49-F238E27FC236}">
                <a16:creationId xmlns:a16="http://schemas.microsoft.com/office/drawing/2014/main" id="{6F3D6D69-6A21-404B-B840-3E59383644F9}"/>
              </a:ext>
            </a:extLst>
          </p:cNvPr>
          <p:cNvSpPr txBox="1"/>
          <p:nvPr/>
        </p:nvSpPr>
        <p:spPr>
          <a:xfrm>
            <a:off x="1216058" y="424206"/>
            <a:ext cx="10765410" cy="369332"/>
          </a:xfrm>
          <a:prstGeom prst="rect">
            <a:avLst/>
          </a:prstGeom>
          <a:noFill/>
        </p:spPr>
        <p:txBody>
          <a:bodyPr wrap="square" rtlCol="0">
            <a:spAutoFit/>
          </a:bodyPr>
          <a:lstStyle/>
          <a:p>
            <a:r>
              <a:rPr lang="en-IN" dirty="0"/>
              <a:t>Finding Correlation of Feature columns with target column “Sales Price”</a:t>
            </a:r>
          </a:p>
        </p:txBody>
      </p:sp>
    </p:spTree>
    <p:extLst>
      <p:ext uri="{BB962C8B-B14F-4D97-AF65-F5344CB8AC3E}">
        <p14:creationId xmlns:p14="http://schemas.microsoft.com/office/powerpoint/2010/main" val="1823958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US" dirty="0"/>
              <a:t>EDA Concluding Remarks:</a:t>
            </a:r>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a:t>PFA Housing </a:t>
            </a:r>
            <a:endParaRPr lang="en-US" noProof="0" dirty="0"/>
          </a:p>
        </p:txBody>
      </p:sp>
    </p:spTree>
    <p:extLst>
      <p:ext uri="{BB962C8B-B14F-4D97-AF65-F5344CB8AC3E}">
        <p14:creationId xmlns:p14="http://schemas.microsoft.com/office/powerpoint/2010/main" val="207107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36</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1653479"/>
            <a:ext cx="10776448" cy="4537348"/>
          </a:xfrm>
        </p:spPr>
        <p:txBody>
          <a:bodyPr/>
          <a:lstStyle/>
          <a:p>
            <a:pPr marL="285750" indent="-285750">
              <a:buFont typeface="Wingdings" panose="05000000000000000000" pitchFamily="2" charset="2"/>
              <a:buChar char="q"/>
            </a:pPr>
            <a:r>
              <a:rPr lang="en-IN" sz="1600" dirty="0"/>
              <a:t>OverallQual,GrLiveArea,GarageCars,GarageArea,TotalBsmtSF,1stFlrSF,FullBath,TotRmsAbvGrd,MasVnrArea,FirePlaces have the strongest positive correlation with </a:t>
            </a:r>
            <a:r>
              <a:rPr lang="en-IN" sz="1600" dirty="0" err="1"/>
              <a:t>SalePrice</a:t>
            </a:r>
            <a:r>
              <a:rPr lang="en-IN" sz="1600" dirty="0"/>
              <a:t> </a:t>
            </a:r>
          </a:p>
          <a:p>
            <a:pPr marL="285750" indent="-285750">
              <a:buFont typeface="Wingdings" panose="05000000000000000000" pitchFamily="2" charset="2"/>
              <a:buChar char="q"/>
            </a:pPr>
            <a:r>
              <a:rPr lang="en-IN" sz="1600" dirty="0"/>
              <a:t>BsmtQual,ExterQual,KitchenQual,GarageFinish,House_age,Remod_age,HeatingQC,Garage_age have the strongest negative correlation with </a:t>
            </a:r>
            <a:r>
              <a:rPr lang="en-IN" sz="1600" dirty="0" err="1"/>
              <a:t>SalePrice</a:t>
            </a:r>
            <a:endParaRPr lang="en-IN" sz="1600" dirty="0"/>
          </a:p>
          <a:p>
            <a:pPr marL="285750" indent="-285750">
              <a:buFont typeface="Wingdings" panose="05000000000000000000" pitchFamily="2" charset="2"/>
              <a:buChar char="q"/>
            </a:pPr>
            <a:r>
              <a:rPr lang="en-IN" sz="1600" dirty="0"/>
              <a:t>Sales Price are Very much affected by many Factors.</a:t>
            </a:r>
            <a:endParaRPr lang="en-IN" dirty="0"/>
          </a:p>
        </p:txBody>
      </p:sp>
    </p:spTree>
    <p:extLst>
      <p:ext uri="{BB962C8B-B14F-4D97-AF65-F5344CB8AC3E}">
        <p14:creationId xmlns:p14="http://schemas.microsoft.com/office/powerpoint/2010/main" val="3256042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US" dirty="0"/>
              <a:t>Pre-Processing Remarks:</a:t>
            </a:r>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a:t>PFA Housing </a:t>
            </a:r>
            <a:endParaRPr lang="en-US" noProof="0" dirty="0"/>
          </a:p>
        </p:txBody>
      </p:sp>
    </p:spTree>
    <p:extLst>
      <p:ext uri="{BB962C8B-B14F-4D97-AF65-F5344CB8AC3E}">
        <p14:creationId xmlns:p14="http://schemas.microsoft.com/office/powerpoint/2010/main" val="3587548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38</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1653479"/>
            <a:ext cx="10804728" cy="2937375"/>
          </a:xfrm>
        </p:spPr>
        <p:txBody>
          <a:bodyPr/>
          <a:lstStyle/>
          <a:p>
            <a:pPr marL="285750" indent="-285750">
              <a:buFont typeface="Wingdings" panose="05000000000000000000" pitchFamily="2" charset="2"/>
              <a:buChar char="q"/>
            </a:pPr>
            <a:r>
              <a:rPr lang="en-IN" sz="1400" dirty="0">
                <a:effectLst/>
                <a:latin typeface="Calibri" panose="020F0502020204030204" pitchFamily="34" charset="0"/>
                <a:ea typeface="Calibri" panose="020F0502020204030204" pitchFamily="34" charset="0"/>
                <a:cs typeface="Calibri" panose="020F0502020204030204" pitchFamily="34" charset="0"/>
              </a:rPr>
              <a:t>Features were first checked for presence of multicollinearity and then based on Principle Component Analysis and based on the respective ANOVA f-score values, the feature columns were selected that would best predict the Target variable, to train and test machine learning models.</a:t>
            </a:r>
          </a:p>
          <a:p>
            <a:pPr marL="285750" indent="-285750">
              <a:buFont typeface="Wingdings" panose="05000000000000000000" pitchFamily="2" charset="2"/>
              <a:buChar char="q"/>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400" dirty="0">
                <a:effectLst/>
                <a:latin typeface="Calibri" panose="020F0502020204030204" pitchFamily="34" charset="0"/>
                <a:ea typeface="Calibri" panose="020F0502020204030204" pitchFamily="34" charset="0"/>
                <a:cs typeface="Calibri" panose="020F0502020204030204" pitchFamily="34" charset="0"/>
              </a:rPr>
              <a:t>Based on The Principle Component Analysis it was determined that 70 components explain around 95% variance in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400" dirty="0">
                <a:effectLst/>
                <a:latin typeface="Calibri" panose="020F0502020204030204" pitchFamily="34" charset="0"/>
                <a:ea typeface="Calibri" panose="020F0502020204030204" pitchFamily="34" charset="0"/>
                <a:cs typeface="Calibri" panose="020F0502020204030204" pitchFamily="34" charset="0"/>
              </a:rPr>
              <a:t>Best feature </a:t>
            </a:r>
            <a:r>
              <a:rPr lang="en-IN" sz="1400" dirty="0">
                <a:latin typeface="Calibri" panose="020F0502020204030204" pitchFamily="34" charset="0"/>
                <a:ea typeface="Calibri" panose="020F0502020204030204" pitchFamily="34" charset="0"/>
                <a:cs typeface="Calibri" panose="020F0502020204030204" pitchFamily="34" charset="0"/>
              </a:rPr>
              <a:t>was selected to perform the operations.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99F8EB0-003E-4631-AF85-5311E76858C0}"/>
              </a:ext>
            </a:extLst>
          </p:cNvPr>
          <p:cNvPicPr>
            <a:picLocks noChangeAspect="1"/>
          </p:cNvPicPr>
          <p:nvPr/>
        </p:nvPicPr>
        <p:blipFill>
          <a:blip r:embed="rId4"/>
          <a:stretch>
            <a:fillRect/>
          </a:stretch>
        </p:blipFill>
        <p:spPr>
          <a:xfrm>
            <a:off x="980388" y="4681053"/>
            <a:ext cx="8418136" cy="1585097"/>
          </a:xfrm>
          <a:prstGeom prst="rect">
            <a:avLst/>
          </a:prstGeom>
        </p:spPr>
      </p:pic>
    </p:spTree>
    <p:extLst>
      <p:ext uri="{BB962C8B-B14F-4D97-AF65-F5344CB8AC3E}">
        <p14:creationId xmlns:p14="http://schemas.microsoft.com/office/powerpoint/2010/main" val="763913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39</a:t>
            </a:fld>
            <a:endParaRPr lang="en-US" dirty="0"/>
          </a:p>
        </p:txBody>
      </p:sp>
      <p:pic>
        <p:nvPicPr>
          <p:cNvPr id="6" name="Content Placeholder 5">
            <a:extLst>
              <a:ext uri="{FF2B5EF4-FFF2-40B4-BE49-F238E27FC236}">
                <a16:creationId xmlns:a16="http://schemas.microsoft.com/office/drawing/2014/main" id="{1E9C0E12-117F-4E13-8C5B-4556F8569154}"/>
              </a:ext>
            </a:extLst>
          </p:cNvPr>
          <p:cNvPicPr>
            <a:picLocks noGrp="1" noChangeAspect="1"/>
          </p:cNvPicPr>
          <p:nvPr>
            <p:ph idx="1"/>
          </p:nvPr>
        </p:nvPicPr>
        <p:blipFill>
          <a:blip r:embed="rId4"/>
          <a:stretch>
            <a:fillRect/>
          </a:stretch>
        </p:blipFill>
        <p:spPr>
          <a:xfrm>
            <a:off x="5096382" y="820134"/>
            <a:ext cx="6291262" cy="4515438"/>
          </a:xfrm>
        </p:spPr>
      </p:pic>
      <p:sp>
        <p:nvSpPr>
          <p:cNvPr id="2" name="TextBox 1">
            <a:extLst>
              <a:ext uri="{FF2B5EF4-FFF2-40B4-BE49-F238E27FC236}">
                <a16:creationId xmlns:a16="http://schemas.microsoft.com/office/drawing/2014/main" id="{F13A9C4B-603C-4EA4-B03F-C9909451EA14}"/>
              </a:ext>
            </a:extLst>
          </p:cNvPr>
          <p:cNvSpPr txBox="1"/>
          <p:nvPr/>
        </p:nvSpPr>
        <p:spPr>
          <a:xfrm>
            <a:off x="150829" y="2030551"/>
            <a:ext cx="3902697" cy="2062103"/>
          </a:xfrm>
          <a:prstGeom prst="rect">
            <a:avLst/>
          </a:prstGeom>
          <a:noFill/>
        </p:spPr>
        <p:txBody>
          <a:bodyPr wrap="square" rtlCol="0">
            <a:spAutoFit/>
          </a:bodyPr>
          <a:lstStyle/>
          <a:p>
            <a:r>
              <a:rPr lang="en-IN" sz="3200" dirty="0">
                <a:effectLst/>
                <a:latin typeface="Calibri" panose="020F0502020204030204" pitchFamily="34" charset="0"/>
                <a:ea typeface="Calibri" panose="020F0502020204030204" pitchFamily="34" charset="0"/>
                <a:cs typeface="Calibri" panose="020F0502020204030204" pitchFamily="34" charset="0"/>
              </a:rPr>
              <a:t>In order to find the best random state for the train and test split, the code used-&gt;</a:t>
            </a:r>
          </a:p>
        </p:txBody>
      </p:sp>
      <p:sp>
        <p:nvSpPr>
          <p:cNvPr id="9" name="Rectangle 2">
            <a:extLst>
              <a:ext uri="{FF2B5EF4-FFF2-40B4-BE49-F238E27FC236}">
                <a16:creationId xmlns:a16="http://schemas.microsoft.com/office/drawing/2014/main" id="{2E7D120B-FA99-4E32-8A5D-42376C6C9534}"/>
              </a:ext>
            </a:extLst>
          </p:cNvPr>
          <p:cNvSpPr>
            <a:spLocks noChangeArrowheads="1"/>
          </p:cNvSpPr>
          <p:nvPr/>
        </p:nvSpPr>
        <p:spPr bwMode="auto">
          <a:xfrm>
            <a:off x="0" y="564076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Best Accuracy is: 0.9114981264926376 on random_state: 72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689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US" dirty="0"/>
              <a:t>Problem Definition</a:t>
            </a:r>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a:t>PFA Housing </a:t>
            </a:r>
            <a:endParaRPr lang="en-US" noProof="0" dirty="0"/>
          </a:p>
        </p:txBody>
      </p:sp>
    </p:spTree>
    <p:extLst>
      <p:ext uri="{BB962C8B-B14F-4D97-AF65-F5344CB8AC3E}">
        <p14:creationId xmlns:p14="http://schemas.microsoft.com/office/powerpoint/2010/main" val="4271297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E8A51-9F46-471B-A5EA-CB78254A0656}"/>
              </a:ext>
            </a:extLst>
          </p:cNvPr>
          <p:cNvSpPr>
            <a:spLocks noGrp="1"/>
          </p:cNvSpPr>
          <p:nvPr>
            <p:ph type="title"/>
          </p:nvPr>
        </p:nvSpPr>
        <p:spPr>
          <a:xfrm>
            <a:off x="6491332" y="2025649"/>
            <a:ext cx="5058209" cy="2772593"/>
          </a:xfrm>
        </p:spPr>
        <p:txBody>
          <a:bodyPr>
            <a:noAutofit/>
          </a:bodyPr>
          <a:lstStyle/>
          <a:p>
            <a:r>
              <a:rPr lang="en-US" sz="3600" dirty="0"/>
              <a:t>Importing and training the required Libraries to Get the best Performing Model.</a:t>
            </a:r>
          </a:p>
        </p:txBody>
      </p:sp>
      <p:pic>
        <p:nvPicPr>
          <p:cNvPr id="7" name="Picture Placeholder 6" descr="A picture containing roof">
            <a:extLst>
              <a:ext uri="{FF2B5EF4-FFF2-40B4-BE49-F238E27FC236}">
                <a16:creationId xmlns:a16="http://schemas.microsoft.com/office/drawing/2014/main" id="{AF7888E5-0E1D-4EDC-8EBA-551263781AD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2925" y="0"/>
            <a:ext cx="5408613" cy="6858000"/>
          </a:xfrm>
        </p:spPr>
      </p:pic>
      <p:sp>
        <p:nvSpPr>
          <p:cNvPr id="9" name="Footer Placeholder 8">
            <a:extLst>
              <a:ext uri="{FF2B5EF4-FFF2-40B4-BE49-F238E27FC236}">
                <a16:creationId xmlns:a16="http://schemas.microsoft.com/office/drawing/2014/main" id="{9BE66598-95FA-4BBD-8D8C-E49FE7839E85}"/>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sp>
        <p:nvSpPr>
          <p:cNvPr id="2" name="Slide Number Placeholder 1">
            <a:extLst>
              <a:ext uri="{FF2B5EF4-FFF2-40B4-BE49-F238E27FC236}">
                <a16:creationId xmlns:a16="http://schemas.microsoft.com/office/drawing/2014/main" id="{C3EE7606-925A-4346-A6F9-94196C1E20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13987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41</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1653479"/>
            <a:ext cx="11059252" cy="4537348"/>
          </a:xfrm>
        </p:spPr>
        <p:txBody>
          <a:bodyPr>
            <a:normAutofit fontScale="77500" lnSpcReduction="20000"/>
          </a:bodyPr>
          <a:lstStyle/>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Ridge Regression</a:t>
            </a:r>
            <a:r>
              <a:rPr lang="en-IN" sz="1600" dirty="0">
                <a:effectLst/>
                <a:latin typeface="Calibri" panose="020F0502020204030204" pitchFamily="34" charset="0"/>
                <a:ea typeface="Calibri" panose="020F0502020204030204" pitchFamily="34" charset="0"/>
                <a:cs typeface="Calibri" panose="020F0502020204030204" pitchFamily="34" charset="0"/>
              </a:rPr>
              <a:t>: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err="1">
                <a:effectLst/>
                <a:latin typeface="Calibri" panose="020F0502020204030204" pitchFamily="34" charset="0"/>
                <a:ea typeface="Calibri" panose="020F0502020204030204" pitchFamily="34" charset="0"/>
                <a:cs typeface="Calibri" panose="020F0502020204030204" pitchFamily="34" charset="0"/>
              </a:rPr>
              <a:t>DecisionTreeRegressor</a:t>
            </a:r>
            <a:r>
              <a:rPr lang="en-IN" sz="1800" u="sng" dirty="0">
                <a:effectLst/>
                <a:latin typeface="Calibri" panose="020F0502020204030204" pitchFamily="34" charset="0"/>
                <a:ea typeface="Calibri" panose="020F0502020204030204" pitchFamily="34" charset="0"/>
                <a:cs typeface="Calibri" panose="020F0502020204030204" pitchFamily="34" charset="0"/>
              </a:rPr>
              <a:t>:</a:t>
            </a:r>
            <a:r>
              <a:rPr lang="en-IN" sz="1600" dirty="0">
                <a:effectLst/>
                <a:latin typeface="Calibri" panose="020F0502020204030204" pitchFamily="34" charset="0"/>
                <a:ea typeface="Calibri" panose="020F0502020204030204" pitchFamily="34" charset="0"/>
                <a:cs typeface="Calibri" panose="020F0502020204030204" pitchFamily="34" charset="0"/>
              </a:rPr>
              <a:t>  Decision Tree solves the problem of machine learning by transforming the data into a tree representation. Each internal node of the tree representation denotes an attribute and each leaf node denotes a class </a:t>
            </a:r>
            <a:r>
              <a:rPr lang="en-IN" sz="1600" dirty="0" err="1">
                <a:effectLst/>
                <a:latin typeface="Calibri" panose="020F0502020204030204" pitchFamily="34" charset="0"/>
                <a:ea typeface="Calibri" panose="020F0502020204030204" pitchFamily="34" charset="0"/>
                <a:cs typeface="Calibri" panose="020F0502020204030204" pitchFamily="34" charset="0"/>
              </a:rPr>
              <a:t>label.A</a:t>
            </a:r>
            <a:r>
              <a:rPr lang="en-IN" sz="1600" dirty="0">
                <a:effectLst/>
                <a:latin typeface="Calibri" panose="020F0502020204030204" pitchFamily="34" charset="0"/>
                <a:ea typeface="Calibri" panose="020F0502020204030204" pitchFamily="34" charset="0"/>
                <a:cs typeface="Calibri" panose="020F0502020204030204" pitchFamily="34" charset="0"/>
              </a:rPr>
              <a:t> decision tree does not require normalization of data.</a:t>
            </a:r>
            <a:r>
              <a:rPr lang="en-IN" sz="1600" spc="-5" dirty="0">
                <a:solidFill>
                  <a:srgbClr val="292929"/>
                </a:solidFill>
                <a:effectLst/>
                <a:latin typeface="Georgia" panose="02040502050405020303" pitchFamily="18" charset="0"/>
                <a:ea typeface="Calibri" panose="020F0502020204030204" pitchFamily="34" charset="0"/>
                <a:cs typeface="Segoe UI" panose="020B0502040204020203"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A decision tree does not require normalization of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100" b="1" u="sng" dirty="0" err="1">
                <a:effectLst/>
                <a:latin typeface="Calibri" panose="020F0502020204030204" pitchFamily="34" charset="0"/>
                <a:ea typeface="Calibri" panose="020F0502020204030204" pitchFamily="34" charset="0"/>
                <a:cs typeface="Calibri" panose="020F0502020204030204" pitchFamily="34" charset="0"/>
              </a:rPr>
              <a:t>XGBRegressor</a:t>
            </a:r>
            <a:r>
              <a:rPr lang="en-IN" sz="2100" u="sng" dirty="0">
                <a:effectLst/>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XGBoost</a:t>
            </a:r>
            <a:r>
              <a:rPr lang="en-IN" sz="1600" dirty="0">
                <a:effectLst/>
                <a:latin typeface="Calibri" panose="020F0502020204030204" pitchFamily="34" charset="0"/>
                <a:ea typeface="Calibri" panose="020F0502020204030204" pitchFamily="34" charset="0"/>
                <a:cs typeface="Calibri" panose="020F050202020403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a:t>
            </a:r>
            <a:r>
              <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supports regularization, and</a:t>
            </a:r>
            <a:r>
              <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works well in small to medium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100" b="1" u="sng" dirty="0" err="1">
                <a:effectLst/>
                <a:latin typeface="Calibri" panose="020F0502020204030204" pitchFamily="34" charset="0"/>
                <a:ea typeface="Calibri" panose="020F0502020204030204" pitchFamily="34" charset="0"/>
                <a:cs typeface="Calibri" panose="020F0502020204030204" pitchFamily="34" charset="0"/>
              </a:rPr>
              <a:t>RandomForestRegressor</a:t>
            </a:r>
            <a:r>
              <a:rPr lang="en-IN" sz="2100" u="sng" dirty="0">
                <a:effectLst/>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100" b="1" u="sng" dirty="0">
                <a:effectLst/>
                <a:latin typeface="Calibri" panose="020F0502020204030204" pitchFamily="34" charset="0"/>
                <a:ea typeface="Calibri" panose="020F0502020204030204" pitchFamily="34" charset="0"/>
                <a:cs typeface="Calibri" panose="020F0502020204030204" pitchFamily="34" charset="0"/>
              </a:rPr>
              <a:t>Support Vector Regressor</a:t>
            </a:r>
            <a:r>
              <a:rPr lang="en-IN" sz="2100" u="sng" dirty="0">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B4C78BE7-C337-4224-8CEE-08F1CC0993C6}"/>
              </a:ext>
            </a:extLst>
          </p:cNvPr>
          <p:cNvSpPr txBox="1"/>
          <p:nvPr/>
        </p:nvSpPr>
        <p:spPr>
          <a:xfrm>
            <a:off x="639412" y="688157"/>
            <a:ext cx="10559631" cy="461665"/>
          </a:xfrm>
          <a:prstGeom prst="rect">
            <a:avLst/>
          </a:prstGeom>
          <a:noFill/>
        </p:spPr>
        <p:txBody>
          <a:bodyPr wrap="square" rtlCol="0">
            <a:spAutoFit/>
          </a:bodyPr>
          <a:lstStyle/>
          <a:p>
            <a:pPr algn="ctr"/>
            <a:r>
              <a:rPr lang="en-IN" sz="24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Calibri" panose="020F0502020204030204" pitchFamily="34" charset="0"/>
              </a:rPr>
              <a:t>The model algorithms used</a:t>
            </a:r>
            <a:endParaRPr lang="en-IN" sz="24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55977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42</a:t>
            </a:fld>
            <a:endParaRPr lang="en-US" dirty="0"/>
          </a:p>
        </p:txBody>
      </p:sp>
      <p:pic>
        <p:nvPicPr>
          <p:cNvPr id="5" name="Content Placeholder 4">
            <a:extLst>
              <a:ext uri="{FF2B5EF4-FFF2-40B4-BE49-F238E27FC236}">
                <a16:creationId xmlns:a16="http://schemas.microsoft.com/office/drawing/2014/main" id="{3311ABCA-35EA-442F-867C-2BB0191E261C}"/>
              </a:ext>
            </a:extLst>
          </p:cNvPr>
          <p:cNvPicPr>
            <a:picLocks noGrp="1" noChangeAspect="1"/>
          </p:cNvPicPr>
          <p:nvPr>
            <p:ph idx="1"/>
          </p:nvPr>
        </p:nvPicPr>
        <p:blipFill>
          <a:blip r:embed="rId4"/>
          <a:stretch>
            <a:fillRect/>
          </a:stretch>
        </p:blipFill>
        <p:spPr>
          <a:xfrm>
            <a:off x="639762" y="1272619"/>
            <a:ext cx="10568707" cy="4835950"/>
          </a:xfrm>
        </p:spPr>
      </p:pic>
    </p:spTree>
    <p:extLst>
      <p:ext uri="{BB962C8B-B14F-4D97-AF65-F5344CB8AC3E}">
        <p14:creationId xmlns:p14="http://schemas.microsoft.com/office/powerpoint/2010/main" val="817834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43</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3" y="371433"/>
            <a:ext cx="11144093" cy="1334818"/>
          </a:xfrm>
        </p:spPr>
        <p:txBody>
          <a:bodyPr/>
          <a:lstStyle/>
          <a:p>
            <a:r>
              <a:rPr lang="en-US" dirty="0"/>
              <a:t>Based on  Accuracy Score comparison results with Cross Validation results, it is determined that Random Forest Regressor is the best model. It also has the lowest Root Mean Squared Error score.</a:t>
            </a:r>
            <a:endParaRPr lang="en-IN" dirty="0"/>
          </a:p>
        </p:txBody>
      </p:sp>
      <p:pic>
        <p:nvPicPr>
          <p:cNvPr id="5" name="Picture 4">
            <a:extLst>
              <a:ext uri="{FF2B5EF4-FFF2-40B4-BE49-F238E27FC236}">
                <a16:creationId xmlns:a16="http://schemas.microsoft.com/office/drawing/2014/main" id="{08DAC854-E2FB-4B35-AE9D-9AA4EEE4857F}"/>
              </a:ext>
            </a:extLst>
          </p:cNvPr>
          <p:cNvPicPr>
            <a:picLocks noChangeAspect="1"/>
          </p:cNvPicPr>
          <p:nvPr/>
        </p:nvPicPr>
        <p:blipFill>
          <a:blip r:embed="rId4"/>
          <a:stretch>
            <a:fillRect/>
          </a:stretch>
        </p:blipFill>
        <p:spPr>
          <a:xfrm>
            <a:off x="639413" y="1706251"/>
            <a:ext cx="5372566" cy="4465707"/>
          </a:xfrm>
          <a:prstGeom prst="rect">
            <a:avLst/>
          </a:prstGeom>
        </p:spPr>
      </p:pic>
      <p:pic>
        <p:nvPicPr>
          <p:cNvPr id="7" name="Picture 6">
            <a:extLst>
              <a:ext uri="{FF2B5EF4-FFF2-40B4-BE49-F238E27FC236}">
                <a16:creationId xmlns:a16="http://schemas.microsoft.com/office/drawing/2014/main" id="{B46A35BE-4270-494C-B960-883734C96CA3}"/>
              </a:ext>
            </a:extLst>
          </p:cNvPr>
          <p:cNvPicPr>
            <a:picLocks noChangeAspect="1"/>
          </p:cNvPicPr>
          <p:nvPr/>
        </p:nvPicPr>
        <p:blipFill>
          <a:blip r:embed="rId5"/>
          <a:stretch>
            <a:fillRect/>
          </a:stretch>
        </p:blipFill>
        <p:spPr>
          <a:xfrm>
            <a:off x="6413407" y="2780764"/>
            <a:ext cx="4968671" cy="1158340"/>
          </a:xfrm>
          <a:prstGeom prst="rect">
            <a:avLst/>
          </a:prstGeom>
        </p:spPr>
      </p:pic>
    </p:spTree>
    <p:extLst>
      <p:ext uri="{BB962C8B-B14F-4D97-AF65-F5344CB8AC3E}">
        <p14:creationId xmlns:p14="http://schemas.microsoft.com/office/powerpoint/2010/main" val="406116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44</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1653479"/>
            <a:ext cx="10540778" cy="4537348"/>
          </a:xfrm>
        </p:spPr>
        <p:txBody>
          <a:bodyPr/>
          <a:lstStyle/>
          <a:p>
            <a:r>
              <a:rPr lang="en-IN" u="sng" dirty="0"/>
              <a:t>Hyper Parameter Tuning</a:t>
            </a:r>
          </a:p>
          <a:p>
            <a:r>
              <a:rPr lang="en-IN" sz="14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400" dirty="0">
                <a:effectLst/>
                <a:latin typeface="Calibri" panose="020F0502020204030204" pitchFamily="34" charset="0"/>
                <a:ea typeface="Calibri" panose="020F0502020204030204" pitchFamily="34" charset="0"/>
                <a:cs typeface="Calibri" panose="020F0502020204030204" pitchFamily="34" charset="0"/>
              </a:rPr>
              <a:t> was used for Hyper Parameter Tuning of the Random Forest Regressor model.</a:t>
            </a:r>
          </a:p>
          <a:p>
            <a:r>
              <a:rPr lang="en-IN" sz="1600" dirty="0">
                <a:effectLst/>
                <a:latin typeface="Calibri" panose="020F0502020204030204" pitchFamily="34" charset="0"/>
                <a:ea typeface="Calibri" panose="020F0502020204030204" pitchFamily="34" charset="0"/>
                <a:cs typeface="Calibri" panose="020F0502020204030204" pitchFamily="34" charset="0"/>
              </a:rPr>
              <a:t>Based on the input parameter values and after fitting the train datasets</a:t>
            </a:r>
          </a:p>
          <a:p>
            <a:r>
              <a:rPr lang="en-IN" sz="1600" dirty="0">
                <a:effectLst/>
                <a:latin typeface="Calibri" panose="020F0502020204030204" pitchFamily="34" charset="0"/>
                <a:ea typeface="Calibri" panose="020F0502020204030204" pitchFamily="34" charset="0"/>
                <a:cs typeface="Calibri" panose="020F0502020204030204" pitchFamily="34" charset="0"/>
              </a:rPr>
              <a:t>The Random Forest Regressor model  was further tuned based on the parameter values yielded from </a:t>
            </a:r>
            <a:r>
              <a:rPr lang="en-IN" sz="16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600" dirty="0">
                <a:effectLst/>
                <a:latin typeface="Calibri" panose="020F0502020204030204" pitchFamily="34" charset="0"/>
                <a:ea typeface="Calibri" panose="020F0502020204030204" pitchFamily="34" charset="0"/>
                <a:cs typeface="Calibri" panose="020F0502020204030204" pitchFamily="34" charset="0"/>
              </a:rPr>
              <a:t>.</a:t>
            </a:r>
          </a:p>
          <a:p>
            <a:r>
              <a:rPr lang="en-IN" sz="1600" dirty="0">
                <a:effectLst/>
                <a:latin typeface="Calibri" panose="020F0502020204030204" pitchFamily="34" charset="0"/>
                <a:ea typeface="Calibri" panose="020F0502020204030204" pitchFamily="34" charset="0"/>
                <a:cs typeface="Calibri" panose="020F0502020204030204" pitchFamily="34" charset="0"/>
              </a:rPr>
              <a:t>The Random Forest Regressor model displayed an accuracy of 84.5%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2604E14B-6379-4583-959E-F94F2A1BC4DC}"/>
              </a:ext>
            </a:extLst>
          </p:cNvPr>
          <p:cNvSpPr txBox="1"/>
          <p:nvPr/>
        </p:nvSpPr>
        <p:spPr>
          <a:xfrm>
            <a:off x="160256" y="509047"/>
            <a:ext cx="11594969" cy="523220"/>
          </a:xfrm>
          <a:prstGeom prst="rect">
            <a:avLst/>
          </a:prstGeom>
          <a:noFill/>
        </p:spPr>
        <p:txBody>
          <a:bodyPr wrap="square" rtlCol="0">
            <a:spAutoFit/>
          </a:bodyPr>
          <a:lstStyle/>
          <a:p>
            <a:pPr algn="ctr"/>
            <a:r>
              <a:rPr lang="en-IN" sz="2800" b="1" u="sng" dirty="0"/>
              <a:t>Interpretation of the Results</a:t>
            </a:r>
            <a:endParaRPr lang="en-IN" sz="2800" dirty="0"/>
          </a:p>
        </p:txBody>
      </p:sp>
    </p:spTree>
    <p:extLst>
      <p:ext uri="{BB962C8B-B14F-4D97-AF65-F5344CB8AC3E}">
        <p14:creationId xmlns:p14="http://schemas.microsoft.com/office/powerpoint/2010/main" val="3973326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5B2BF-DB22-4C98-97AD-5883980284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32323">
                    <a:lumMod val="90000"/>
                    <a:lumOff val="10000"/>
                  </a:srgbClr>
                </a:solidFill>
                <a:effectLst/>
                <a:uLnTx/>
                <a:uFillTx/>
                <a:latin typeface="Meiryo UI"/>
                <a:ea typeface="+mn-ea"/>
                <a:cs typeface="+mn-cs"/>
              </a:rPr>
              <a:t>PFA Housing </a:t>
            </a:r>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8" name="Slide Number Placeholder 7">
            <a:extLst>
              <a:ext uri="{FF2B5EF4-FFF2-40B4-BE49-F238E27FC236}">
                <a16:creationId xmlns:a16="http://schemas.microsoft.com/office/drawing/2014/main" id="{238E3886-21C9-400F-99E0-BED8D02B8602}"/>
              </a:ext>
            </a:extLst>
          </p:cNvPr>
          <p:cNvSpPr>
            <a:spLocks noGrp="1"/>
          </p:cNvSpPr>
          <p:nvPr>
            <p:ph type="sldNum" sz="quarter" idx="12"/>
          </p:nvPr>
        </p:nvSpPr>
        <p:spPr/>
        <p:txBody>
          <a:bodyPr/>
          <a:lstStyle/>
          <a:p>
            <a:fld id="{E20EFF4B-E35B-4DE6-97A9-05E54E649A15}" type="slidenum">
              <a:rPr lang="en-US" smtClean="0"/>
              <a:pPr/>
              <a:t>45</a:t>
            </a:fld>
            <a:endParaRPr lang="en-US" dirty="0"/>
          </a:p>
        </p:txBody>
      </p:sp>
      <p:sp>
        <p:nvSpPr>
          <p:cNvPr id="3" name="Content Placeholder 2">
            <a:extLst>
              <a:ext uri="{FF2B5EF4-FFF2-40B4-BE49-F238E27FC236}">
                <a16:creationId xmlns:a16="http://schemas.microsoft.com/office/drawing/2014/main" id="{EA2E56D1-D6E8-4451-AC48-4FED9527B2B7}"/>
              </a:ext>
            </a:extLst>
          </p:cNvPr>
          <p:cNvSpPr>
            <a:spLocks noGrp="1"/>
          </p:cNvSpPr>
          <p:nvPr>
            <p:ph idx="1"/>
          </p:nvPr>
        </p:nvSpPr>
        <p:spPr>
          <a:xfrm>
            <a:off x="639412" y="1653479"/>
            <a:ext cx="10540778" cy="656088"/>
          </a:xfrm>
        </p:spPr>
        <p:txBody>
          <a:bodyPr>
            <a:normAutofit fontScale="92500" lnSpcReduction="10000"/>
          </a:bodyPr>
          <a:lstStyle/>
          <a:p>
            <a:r>
              <a:rPr lang="en-IN" sz="1400" dirty="0">
                <a:effectLst/>
                <a:latin typeface="Calibri" panose="020F0502020204030204" pitchFamily="34" charset="0"/>
                <a:ea typeface="Calibri" panose="020F0502020204030204" pitchFamily="34" charset="0"/>
                <a:cs typeface="Calibri" panose="020F0502020204030204" pitchFamily="34" charset="0"/>
              </a:rPr>
              <a:t>This model was then tested using a scaled Test Dataset comprising of 292 entries for 80 features. The model performed with good amount of 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2604E14B-6379-4583-959E-F94F2A1BC4DC}"/>
              </a:ext>
            </a:extLst>
          </p:cNvPr>
          <p:cNvSpPr txBox="1"/>
          <p:nvPr/>
        </p:nvSpPr>
        <p:spPr>
          <a:xfrm>
            <a:off x="160256" y="509047"/>
            <a:ext cx="11594969" cy="523220"/>
          </a:xfrm>
          <a:prstGeom prst="rect">
            <a:avLst/>
          </a:prstGeom>
          <a:noFill/>
        </p:spPr>
        <p:txBody>
          <a:bodyPr wrap="square" rtlCol="0">
            <a:spAutoFit/>
          </a:bodyPr>
          <a:lstStyle/>
          <a:p>
            <a:pPr algn="ctr"/>
            <a:r>
              <a:rPr lang="en-IN" sz="2800" b="1" u="sng" dirty="0"/>
              <a:t>Interpretation of the Results</a:t>
            </a:r>
            <a:endParaRPr lang="en-IN" sz="2800" dirty="0"/>
          </a:p>
        </p:txBody>
      </p:sp>
      <p:pic>
        <p:nvPicPr>
          <p:cNvPr id="6" name="Picture 5">
            <a:extLst>
              <a:ext uri="{FF2B5EF4-FFF2-40B4-BE49-F238E27FC236}">
                <a16:creationId xmlns:a16="http://schemas.microsoft.com/office/drawing/2014/main" id="{55173620-6BEF-4C07-89A6-DC0603162653}"/>
              </a:ext>
            </a:extLst>
          </p:cNvPr>
          <p:cNvPicPr>
            <a:picLocks noChangeAspect="1"/>
          </p:cNvPicPr>
          <p:nvPr/>
        </p:nvPicPr>
        <p:blipFill>
          <a:blip r:embed="rId4"/>
          <a:stretch>
            <a:fillRect/>
          </a:stretch>
        </p:blipFill>
        <p:spPr>
          <a:xfrm>
            <a:off x="1469171" y="2416362"/>
            <a:ext cx="8977138" cy="3833192"/>
          </a:xfrm>
          <a:prstGeom prst="rect">
            <a:avLst/>
          </a:prstGeom>
        </p:spPr>
      </p:pic>
    </p:spTree>
    <p:extLst>
      <p:ext uri="{BB962C8B-B14F-4D97-AF65-F5344CB8AC3E}">
        <p14:creationId xmlns:p14="http://schemas.microsoft.com/office/powerpoint/2010/main" val="2984076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0E3364-4572-4BAC-8DF0-6796C76CDF60}"/>
              </a:ext>
            </a:extLst>
          </p:cNvPr>
          <p:cNvSpPr>
            <a:spLocks noGrp="1"/>
          </p:cNvSpPr>
          <p:nvPr>
            <p:ph type="title"/>
          </p:nvPr>
        </p:nvSpPr>
        <p:spPr>
          <a:xfrm>
            <a:off x="539711" y="222436"/>
            <a:ext cx="5058209" cy="673405"/>
          </a:xfrm>
        </p:spPr>
        <p:txBody>
          <a:bodyPr/>
          <a:lstStyle/>
          <a:p>
            <a:r>
              <a:rPr lang="en-US" u="sng" dirty="0">
                <a:effectLst>
                  <a:outerShdw blurRad="38100" dist="38100" dir="2700000" algn="tl">
                    <a:srgbClr val="000000">
                      <a:alpha val="43137"/>
                    </a:srgbClr>
                  </a:outerShdw>
                </a:effectLst>
              </a:rPr>
              <a:t>Conclusion:</a:t>
            </a:r>
          </a:p>
        </p:txBody>
      </p:sp>
      <p:sp>
        <p:nvSpPr>
          <p:cNvPr id="11" name="Content Placeholder 10">
            <a:extLst>
              <a:ext uri="{FF2B5EF4-FFF2-40B4-BE49-F238E27FC236}">
                <a16:creationId xmlns:a16="http://schemas.microsoft.com/office/drawing/2014/main" id="{B97C889F-4C58-4CF2-8C79-4C8ADC136DFF}"/>
              </a:ext>
            </a:extLst>
          </p:cNvPr>
          <p:cNvSpPr>
            <a:spLocks noGrp="1"/>
          </p:cNvSpPr>
          <p:nvPr>
            <p:ph idx="1"/>
          </p:nvPr>
        </p:nvSpPr>
        <p:spPr>
          <a:xfrm>
            <a:off x="1319753" y="2203782"/>
            <a:ext cx="10435472" cy="3885996"/>
          </a:xfrm>
        </p:spPr>
        <p:txBody>
          <a:bodyPr/>
          <a:lstStyle/>
          <a:p>
            <a:pPr marL="971550" lvl="1" indent="-285750">
              <a:lnSpc>
                <a:spcPct val="107000"/>
              </a:lnSpc>
              <a:spcAft>
                <a:spcPts val="800"/>
              </a:spcAft>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Calibri" panose="020F0502020204030204" pitchFamily="34" charset="0"/>
              </a:rPr>
              <a:t>Structural attributes of the house Structural attributes of the house like lot size, lot shape, quality and condition of the house, garage capacity, rooms, Lot frontage, number of bedrooms, bathrooms, overall finishing of the house etc play a big role in influencing the house price.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a:t>
            </a:r>
          </a:p>
          <a:p>
            <a:pPr marL="971550" lvl="1" indent="-285750">
              <a:lnSpc>
                <a:spcPct val="107000"/>
              </a:lnSpc>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Various plots like Bar plots, Count plots and Line plots helped in visualizing the Feature-label relationships which corroborated the importance of structural and locational attributes for estimating Sale Prices.</a:t>
            </a:r>
          </a:p>
          <a:p>
            <a:pPr marL="971550" lvl="1" indent="-285750">
              <a:lnSpc>
                <a:spcPct val="107000"/>
              </a:lnSpc>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Due to the Training dataset being very small, the outliers had to be retained for proper training of the models.</a:t>
            </a:r>
          </a:p>
          <a:p>
            <a:pPr marL="971550" lvl="1" indent="-285750">
              <a:lnSpc>
                <a:spcPct val="107000"/>
              </a:lnSpc>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Therefore, Random Forest Regressor, being robust to outliers and being indifferent to non linear features, performed well despite having to work on small dataset.</a:t>
            </a:r>
          </a:p>
          <a:p>
            <a:pPr lvl="0"/>
            <a:endParaRPr lang="en-US" dirty="0"/>
          </a:p>
        </p:txBody>
      </p:sp>
      <p:sp>
        <p:nvSpPr>
          <p:cNvPr id="3" name="Footer Placeholder 2">
            <a:extLst>
              <a:ext uri="{FF2B5EF4-FFF2-40B4-BE49-F238E27FC236}">
                <a16:creationId xmlns:a16="http://schemas.microsoft.com/office/drawing/2014/main" id="{78FE8E70-9E74-48C1-8215-3D44E782D939}"/>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sp>
        <p:nvSpPr>
          <p:cNvPr id="2" name="Slide Number Placeholder 1">
            <a:extLst>
              <a:ext uri="{FF2B5EF4-FFF2-40B4-BE49-F238E27FC236}">
                <a16:creationId xmlns:a16="http://schemas.microsoft.com/office/drawing/2014/main" id="{C5A6F8C3-2815-4420-9D3C-04B4DF9B77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20" name="Content Placeholder 19">
            <a:extLst>
              <a:ext uri="{FF2B5EF4-FFF2-40B4-BE49-F238E27FC236}">
                <a16:creationId xmlns:a16="http://schemas.microsoft.com/office/drawing/2014/main" id="{029C24A5-5D90-4985-80B3-50348EB992CC}"/>
              </a:ext>
            </a:extLst>
          </p:cNvPr>
          <p:cNvSpPr>
            <a:spLocks noGrp="1"/>
          </p:cNvSpPr>
          <p:nvPr>
            <p:ph idx="14"/>
          </p:nvPr>
        </p:nvSpPr>
        <p:spPr>
          <a:xfrm>
            <a:off x="648934" y="1472055"/>
            <a:ext cx="11219411" cy="465155"/>
          </a:xfrm>
        </p:spPr>
        <p:txBody>
          <a:bodyPr/>
          <a:lstStyle/>
          <a:p>
            <a:r>
              <a:rPr lang="en-IN" sz="1400" dirty="0">
                <a:effectLst/>
                <a:latin typeface="Bahnschrift SemiBold SemiConden" panose="020B0502040204020203" pitchFamily="34" charset="0"/>
                <a:ea typeface="Calibri" panose="020F0502020204030204" pitchFamily="34" charset="0"/>
                <a:cs typeface="Calibri" panose="020F0502020204030204" pitchFamily="34" charset="0"/>
              </a:rPr>
              <a:t>Based on the in-depth analysis of the Housing Project, The Exploratory analysis of the datasets, and the analysis of the Outputs of the models the following observations are made:</a:t>
            </a:r>
            <a:endParaRPr lang="en-IN" sz="1400" dirty="0">
              <a:latin typeface="Bahnschrift SemiBold SemiConden" panose="020B0502040204020203" pitchFamily="34" charset="0"/>
              <a:ea typeface="Calibri" panose="020F0502020204030204" pitchFamily="34" charset="0"/>
              <a:cs typeface="Times New Roman" panose="02020603050405020304" pitchFamily="18" charset="0"/>
            </a:endParaRPr>
          </a:p>
          <a:p>
            <a:endParaRPr lang="en-IN" sz="1400" dirty="0">
              <a:latin typeface="Bahnschrift SemiBold SemiConden" panose="020B0502040204020203" pitchFamily="34" charset="0"/>
            </a:endParaRPr>
          </a:p>
        </p:txBody>
      </p:sp>
    </p:spTree>
    <p:extLst>
      <p:ext uri="{BB962C8B-B14F-4D97-AF65-F5344CB8AC3E}">
        <p14:creationId xmlns:p14="http://schemas.microsoft.com/office/powerpoint/2010/main" val="95394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347332" y="278342"/>
            <a:ext cx="7777823" cy="986304"/>
          </a:xfrm>
        </p:spPr>
        <p:txBody>
          <a:bodyPr>
            <a:normAutofit/>
          </a:bodyPr>
          <a:lstStyle/>
          <a:p>
            <a:r>
              <a:rPr lang="en-US" sz="2800" u="sng" dirty="0">
                <a:effectLst>
                  <a:outerShdw blurRad="38100" dist="38100" dir="2700000" algn="tl">
                    <a:srgbClr val="000000">
                      <a:alpha val="43137"/>
                    </a:srgbClr>
                  </a:outerShdw>
                </a:effectLst>
              </a:rPr>
              <a:t>Limitation &amp; Future Scope:</a:t>
            </a:r>
          </a:p>
        </p:txBody>
      </p:sp>
      <p:sp>
        <p:nvSpPr>
          <p:cNvPr id="16" name="Content Placeholder 15">
            <a:extLst>
              <a:ext uri="{FF2B5EF4-FFF2-40B4-BE49-F238E27FC236}">
                <a16:creationId xmlns:a16="http://schemas.microsoft.com/office/drawing/2014/main" id="{D18C5606-8E3D-48B1-A5B2-3FACEBEDCA14}"/>
              </a:ext>
            </a:extLst>
          </p:cNvPr>
          <p:cNvSpPr>
            <a:spLocks noGrp="1"/>
          </p:cNvSpPr>
          <p:nvPr>
            <p:ph idx="1"/>
          </p:nvPr>
        </p:nvSpPr>
        <p:spPr>
          <a:xfrm>
            <a:off x="639412" y="1653479"/>
            <a:ext cx="6291107" cy="4537348"/>
          </a:xfrm>
        </p:spPr>
        <p:txBody>
          <a:bodyPr>
            <a:normAutofit lnSpcReduction="10000"/>
          </a:bodyPr>
          <a:lstStyle/>
          <a:p>
            <a:r>
              <a:rPr lang="en-IN" sz="1400" dirty="0">
                <a:effectLst/>
                <a:latin typeface="Calibri" panose="020F0502020204030204" pitchFamily="34" charset="0"/>
                <a:ea typeface="Calibri" panose="020F0502020204030204" pitchFamily="34" charset="0"/>
                <a:cs typeface="Calibri" panose="020F0502020204030204" pitchFamily="34" charset="0"/>
              </a:rPr>
              <a:t>While features that focus on structural and locational attributes of housing properties are crucial for estimating the Sale Price of Housing properties, they aren’t the only factors that influence the value in the housing market. Data on Demographics(Age, Income, Regional preferences of buyers, purpose of buying a property) is very important for understanding the Housing market. Interest Rates too impact the price and demand of houses. Economic cycles also influence Real Estate prices. Government Policies, Regulations, Legalizations are also important factors that may influence the sales of houses. The availability of data on above features would help build a predictive model that would more accurately understand the relationship between the features and target variable and yield more accurate predictions.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pic>
        <p:nvPicPr>
          <p:cNvPr id="19" name="Picture Placeholder 18" descr="A picture containing building, outdoor, construction">
            <a:extLst>
              <a:ext uri="{FF2B5EF4-FFF2-40B4-BE49-F238E27FC236}">
                <a16:creationId xmlns:a16="http://schemas.microsoft.com/office/drawing/2014/main" id="{A22AFFA2-2E0F-48A8-9716-82CED2603D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26867" y="0"/>
            <a:ext cx="4665133" cy="2222500"/>
          </a:xfrm>
        </p:spPr>
      </p:pic>
      <p:pic>
        <p:nvPicPr>
          <p:cNvPr id="41" name="Picture Placeholder 40" descr="A close-up of a person's hand holding a piece of wood">
            <a:extLst>
              <a:ext uri="{FF2B5EF4-FFF2-40B4-BE49-F238E27FC236}">
                <a16:creationId xmlns:a16="http://schemas.microsoft.com/office/drawing/2014/main" id="{640B9B52-3518-4B26-8977-6405BA4345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34656" y="2316047"/>
            <a:ext cx="4657725" cy="2222500"/>
          </a:xfrm>
        </p:spPr>
      </p:pic>
      <p:pic>
        <p:nvPicPr>
          <p:cNvPr id="43" name="Picture Placeholder 42" descr="A silver key on a blueprint">
            <a:extLst>
              <a:ext uri="{FF2B5EF4-FFF2-40B4-BE49-F238E27FC236}">
                <a16:creationId xmlns:a16="http://schemas.microsoft.com/office/drawing/2014/main" id="{3C1D029A-2E20-486A-9A85-3AC2619CD64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35939" y="4634050"/>
            <a:ext cx="4657725" cy="2222500"/>
          </a:xfrm>
        </p:spPr>
      </p:pic>
      <p:sp>
        <p:nvSpPr>
          <p:cNvPr id="2" name="Slide Number Placeholder 1">
            <a:extLst>
              <a:ext uri="{FF2B5EF4-FFF2-40B4-BE49-F238E27FC236}">
                <a16:creationId xmlns:a16="http://schemas.microsoft.com/office/drawing/2014/main" id="{4D0F5BC1-3BCE-46EB-AEEB-6736C3DF7105}"/>
              </a:ext>
            </a:extLst>
          </p:cNvPr>
          <p:cNvSpPr>
            <a:spLocks noGrp="1"/>
          </p:cNvSpPr>
          <p:nvPr>
            <p:ph type="sldNum" sz="quarter" idx="12"/>
          </p:nvPr>
        </p:nvSpPr>
        <p:spPr/>
        <p:txBody>
          <a:bodyPr/>
          <a:lstStyle/>
          <a:p>
            <a:fld id="{E20EFF4B-E35B-4DE6-97A9-05E54E649A15}" type="slidenum">
              <a:rPr lang="en-US" smtClean="0"/>
              <a:pPr/>
              <a:t>47</a:t>
            </a:fld>
            <a:endParaRPr lang="en-US" dirty="0"/>
          </a:p>
        </p:txBody>
      </p:sp>
    </p:spTree>
    <p:extLst>
      <p:ext uri="{BB962C8B-B14F-4D97-AF65-F5344CB8AC3E}">
        <p14:creationId xmlns:p14="http://schemas.microsoft.com/office/powerpoint/2010/main" val="2904496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628FA48-B05A-4DB8-9410-A9C9B08E9636}"/>
              </a:ext>
            </a:extLst>
          </p:cNvPr>
          <p:cNvSpPr>
            <a:spLocks noGrp="1"/>
          </p:cNvSpPr>
          <p:nvPr>
            <p:ph type="ctrTitle"/>
          </p:nvPr>
        </p:nvSpPr>
        <p:spPr>
          <a:xfrm>
            <a:off x="975359" y="3637127"/>
            <a:ext cx="10065679" cy="1493765"/>
          </a:xfrm>
        </p:spPr>
        <p:txBody>
          <a:bodyPr/>
          <a:lstStyle/>
          <a:p>
            <a:r>
              <a:rPr lang="en-US" dirty="0"/>
              <a:t>Thank you</a:t>
            </a:r>
          </a:p>
        </p:txBody>
      </p:sp>
      <p:sp>
        <p:nvSpPr>
          <p:cNvPr id="13" name="Subtitle 12">
            <a:extLst>
              <a:ext uri="{FF2B5EF4-FFF2-40B4-BE49-F238E27FC236}">
                <a16:creationId xmlns:a16="http://schemas.microsoft.com/office/drawing/2014/main" id="{1272A210-0893-431A-8A94-D650D4DBA54A}"/>
              </a:ext>
            </a:extLst>
          </p:cNvPr>
          <p:cNvSpPr>
            <a:spLocks noGrp="1"/>
          </p:cNvSpPr>
          <p:nvPr>
            <p:ph type="subTitle" idx="1"/>
          </p:nvPr>
        </p:nvSpPr>
        <p:spPr>
          <a:xfrm>
            <a:off x="973836" y="5023536"/>
            <a:ext cx="10065679" cy="569873"/>
          </a:xfrm>
        </p:spPr>
        <p:txBody>
          <a:bodyPr>
            <a:normAutofit fontScale="77500" lnSpcReduction="20000"/>
          </a:bodyPr>
          <a:lstStyle/>
          <a:p>
            <a:r>
              <a:rPr lang="en-US" dirty="0"/>
              <a:t>Md Hafizur Rahman | Hifzurrahman_4u@yahoo.com | https://github.com/hafizur4u</a:t>
            </a:r>
          </a:p>
        </p:txBody>
      </p:sp>
      <p:pic>
        <p:nvPicPr>
          <p:cNvPr id="24" name="Picture Placeholder 23" descr="A computer on a table">
            <a:extLst>
              <a:ext uri="{FF2B5EF4-FFF2-40B4-BE49-F238E27FC236}">
                <a16:creationId xmlns:a16="http://schemas.microsoft.com/office/drawing/2014/main" id="{DFA3F48C-2BCF-4B14-A3DE-6AD7861752B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63588" y="642938"/>
            <a:ext cx="2449512" cy="2476500"/>
          </a:xfrm>
        </p:spPr>
      </p:pic>
      <p:pic>
        <p:nvPicPr>
          <p:cNvPr id="26" name="Picture Placeholder 25" descr="A person standing in front of a building">
            <a:extLst>
              <a:ext uri="{FF2B5EF4-FFF2-40B4-BE49-F238E27FC236}">
                <a16:creationId xmlns:a16="http://schemas.microsoft.com/office/drawing/2014/main" id="{44498E43-C8EA-43BA-9A26-3008727E1E7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02338" y="643636"/>
            <a:ext cx="2449512" cy="2476500"/>
          </a:xfrm>
        </p:spPr>
      </p:pic>
      <p:pic>
        <p:nvPicPr>
          <p:cNvPr id="28" name="Picture Placeholder 27" descr="A picture containing text, indoor, device">
            <a:extLst>
              <a:ext uri="{FF2B5EF4-FFF2-40B4-BE49-F238E27FC236}">
                <a16:creationId xmlns:a16="http://schemas.microsoft.com/office/drawing/2014/main" id="{3278E6CB-DC68-4C8D-8DC1-D1C6DA25E75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40470" y="643636"/>
            <a:ext cx="2449512" cy="2476500"/>
          </a:xfrm>
        </p:spPr>
      </p:pic>
      <p:pic>
        <p:nvPicPr>
          <p:cNvPr id="34" name="Picture Placeholder 33" descr="A picture containing person, indoor drawing on glass">
            <a:extLst>
              <a:ext uri="{FF2B5EF4-FFF2-40B4-BE49-F238E27FC236}">
                <a16:creationId xmlns:a16="http://schemas.microsoft.com/office/drawing/2014/main" id="{FA31531E-464C-464F-8ED4-9CB461EA7FB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978301" y="643636"/>
            <a:ext cx="2449512" cy="2476500"/>
          </a:xfrm>
        </p:spPr>
      </p:pic>
      <p:sp>
        <p:nvSpPr>
          <p:cNvPr id="3" name="Footer Placeholder 2">
            <a:extLst>
              <a:ext uri="{FF2B5EF4-FFF2-40B4-BE49-F238E27FC236}">
                <a16:creationId xmlns:a16="http://schemas.microsoft.com/office/drawing/2014/main" id="{104FD4F6-D104-4BE2-9195-D77A932D6394}"/>
              </a:ext>
            </a:extLst>
          </p:cNvPr>
          <p:cNvSpPr>
            <a:spLocks noGrp="1"/>
          </p:cNvSpPr>
          <p:nvPr>
            <p:ph type="ftr" sz="quarter" idx="11"/>
          </p:nvPr>
        </p:nvSpPr>
        <p:spPr>
          <a:xfrm>
            <a:off x="639413" y="6356350"/>
            <a:ext cx="6291108" cy="365125"/>
          </a:xfrm>
        </p:spPr>
        <p:txBody>
          <a:bodyPr/>
          <a:lstStyle/>
          <a:p>
            <a:r>
              <a:rPr lang="en-US"/>
              <a:t>PFA Housing </a:t>
            </a:r>
            <a:endParaRPr lang="en-US" dirty="0"/>
          </a:p>
        </p:txBody>
      </p:sp>
      <p:sp>
        <p:nvSpPr>
          <p:cNvPr id="2" name="Slide Number Placeholder 1">
            <a:extLst>
              <a:ext uri="{FF2B5EF4-FFF2-40B4-BE49-F238E27FC236}">
                <a16:creationId xmlns:a16="http://schemas.microsoft.com/office/drawing/2014/main" id="{23F4CD92-7C8D-4903-B8C6-E639B8E37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5913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347332" y="278342"/>
            <a:ext cx="7827839" cy="986304"/>
          </a:xfrm>
        </p:spPr>
        <p:txBody>
          <a:bodyPr>
            <a:normAutofit/>
          </a:bodyPr>
          <a:lstStyle/>
          <a:p>
            <a:r>
              <a:rPr lang="en-US" dirty="0"/>
              <a:t>Statement:</a:t>
            </a:r>
          </a:p>
        </p:txBody>
      </p:sp>
      <p:sp>
        <p:nvSpPr>
          <p:cNvPr id="16" name="Content Placeholder 15">
            <a:extLst>
              <a:ext uri="{FF2B5EF4-FFF2-40B4-BE49-F238E27FC236}">
                <a16:creationId xmlns:a16="http://schemas.microsoft.com/office/drawing/2014/main" id="{D18C5606-8E3D-48B1-A5B2-3FACEBEDCA14}"/>
              </a:ext>
            </a:extLst>
          </p:cNvPr>
          <p:cNvSpPr>
            <a:spLocks noGrp="1"/>
          </p:cNvSpPr>
          <p:nvPr>
            <p:ph idx="1"/>
          </p:nvPr>
        </p:nvSpPr>
        <p:spPr>
          <a:xfrm>
            <a:off x="639412" y="1653479"/>
            <a:ext cx="6291107" cy="4537348"/>
          </a:xfrm>
        </p:spPr>
        <p:txBody>
          <a:bodyPr>
            <a:normAutofit fontScale="550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p>
          <a:p>
            <a:r>
              <a:rPr lang="en-US" dirty="0"/>
              <a:t> For this company wants to know: </a:t>
            </a:r>
          </a:p>
          <a:p>
            <a:r>
              <a:rPr lang="en-US" dirty="0"/>
              <a:t>• Which variables are important to predict the price of variable? </a:t>
            </a:r>
          </a:p>
          <a:p>
            <a:r>
              <a:rPr lang="en-US" dirty="0"/>
              <a:t>• How do these variables describe the price of the house?</a:t>
            </a:r>
          </a:p>
        </p:txBody>
      </p:sp>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pic>
        <p:nvPicPr>
          <p:cNvPr id="19" name="Picture Placeholder 18" descr="A picture containing building, outdoor, construction">
            <a:extLst>
              <a:ext uri="{FF2B5EF4-FFF2-40B4-BE49-F238E27FC236}">
                <a16:creationId xmlns:a16="http://schemas.microsoft.com/office/drawing/2014/main" id="{A22AFFA2-2E0F-48A8-9716-82CED2603D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26867" y="0"/>
            <a:ext cx="4665133" cy="2222500"/>
          </a:xfrm>
        </p:spPr>
      </p:pic>
      <p:pic>
        <p:nvPicPr>
          <p:cNvPr id="41" name="Picture Placeholder 40" descr="A close-up of a person's hand holding a piece of wood">
            <a:extLst>
              <a:ext uri="{FF2B5EF4-FFF2-40B4-BE49-F238E27FC236}">
                <a16:creationId xmlns:a16="http://schemas.microsoft.com/office/drawing/2014/main" id="{640B9B52-3518-4B26-8977-6405BA4345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34656" y="2316047"/>
            <a:ext cx="4657725" cy="2222500"/>
          </a:xfrm>
        </p:spPr>
      </p:pic>
      <p:pic>
        <p:nvPicPr>
          <p:cNvPr id="43" name="Picture Placeholder 42" descr="A silver key on a blueprint">
            <a:extLst>
              <a:ext uri="{FF2B5EF4-FFF2-40B4-BE49-F238E27FC236}">
                <a16:creationId xmlns:a16="http://schemas.microsoft.com/office/drawing/2014/main" id="{3C1D029A-2E20-486A-9A85-3AC2619CD64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35939" y="4634050"/>
            <a:ext cx="4657725" cy="2222500"/>
          </a:xfrm>
        </p:spPr>
      </p:pic>
      <p:sp>
        <p:nvSpPr>
          <p:cNvPr id="2" name="Slide Number Placeholder 1">
            <a:extLst>
              <a:ext uri="{FF2B5EF4-FFF2-40B4-BE49-F238E27FC236}">
                <a16:creationId xmlns:a16="http://schemas.microsoft.com/office/drawing/2014/main" id="{316B8CB5-F029-428D-9C79-F604D13B85B6}"/>
              </a:ext>
            </a:extLst>
          </p:cNvPr>
          <p:cNvSpPr>
            <a:spLocks noGrp="1"/>
          </p:cNvSpPr>
          <p:nvPr>
            <p:ph type="sldNum" sz="quarter" idx="12"/>
          </p:nvPr>
        </p:nvSpPr>
        <p:spPr/>
        <p:txBody>
          <a:bodyPr/>
          <a:lstStyle/>
          <a:p>
            <a:fld id="{E20EFF4B-E35B-4DE6-97A9-05E54E649A15}" type="slidenum">
              <a:rPr lang="en-US" smtClean="0"/>
              <a:pPr/>
              <a:t>5</a:t>
            </a:fld>
            <a:endParaRPr lang="en-US" dirty="0"/>
          </a:p>
        </p:txBody>
      </p:sp>
    </p:spTree>
    <p:extLst>
      <p:ext uri="{BB962C8B-B14F-4D97-AF65-F5344CB8AC3E}">
        <p14:creationId xmlns:p14="http://schemas.microsoft.com/office/powerpoint/2010/main" val="252403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347332" y="278342"/>
            <a:ext cx="7777823" cy="986304"/>
          </a:xfrm>
        </p:spPr>
        <p:txBody>
          <a:bodyPr>
            <a:normAutofit/>
          </a:bodyPr>
          <a:lstStyle/>
          <a:p>
            <a:r>
              <a:rPr lang="en-US" dirty="0"/>
              <a:t>Business Goal:</a:t>
            </a:r>
          </a:p>
        </p:txBody>
      </p:sp>
      <p:sp>
        <p:nvSpPr>
          <p:cNvPr id="16" name="Content Placeholder 15">
            <a:extLst>
              <a:ext uri="{FF2B5EF4-FFF2-40B4-BE49-F238E27FC236}">
                <a16:creationId xmlns:a16="http://schemas.microsoft.com/office/drawing/2014/main" id="{D18C5606-8E3D-48B1-A5B2-3FACEBEDCA14}"/>
              </a:ext>
            </a:extLst>
          </p:cNvPr>
          <p:cNvSpPr>
            <a:spLocks noGrp="1"/>
          </p:cNvSpPr>
          <p:nvPr>
            <p:ph idx="1"/>
          </p:nvPr>
        </p:nvSpPr>
        <p:spPr>
          <a:xfrm>
            <a:off x="639412" y="1653479"/>
            <a:ext cx="6291107" cy="4537348"/>
          </a:xfrm>
        </p:spPr>
        <p:txBody>
          <a:bodyPr>
            <a:normAutofit/>
          </a:bodyPr>
          <a:lstStyle/>
          <a:p>
            <a:r>
              <a:rPr lang="en-US" sz="16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1600" dirty="0">
              <a:latin typeface="Bahnschrift Condensed" panose="020B0502040204020203" pitchFamily="34" charset="0"/>
            </a:endParaRPr>
          </a:p>
          <a:p>
            <a:endParaRPr lang="en-US" dirty="0"/>
          </a:p>
        </p:txBody>
      </p:sp>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pic>
        <p:nvPicPr>
          <p:cNvPr id="19" name="Picture Placeholder 18" descr="A picture containing building, outdoor, construction">
            <a:extLst>
              <a:ext uri="{FF2B5EF4-FFF2-40B4-BE49-F238E27FC236}">
                <a16:creationId xmlns:a16="http://schemas.microsoft.com/office/drawing/2014/main" id="{A22AFFA2-2E0F-48A8-9716-82CED2603D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26867" y="0"/>
            <a:ext cx="4665133" cy="2222500"/>
          </a:xfrm>
        </p:spPr>
      </p:pic>
      <p:pic>
        <p:nvPicPr>
          <p:cNvPr id="41" name="Picture Placeholder 40" descr="A close-up of a person's hand holding a piece of wood">
            <a:extLst>
              <a:ext uri="{FF2B5EF4-FFF2-40B4-BE49-F238E27FC236}">
                <a16:creationId xmlns:a16="http://schemas.microsoft.com/office/drawing/2014/main" id="{640B9B52-3518-4B26-8977-6405BA4345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34656" y="2316047"/>
            <a:ext cx="4657725" cy="2222500"/>
          </a:xfrm>
        </p:spPr>
      </p:pic>
      <p:pic>
        <p:nvPicPr>
          <p:cNvPr id="43" name="Picture Placeholder 42" descr="A silver key on a blueprint">
            <a:extLst>
              <a:ext uri="{FF2B5EF4-FFF2-40B4-BE49-F238E27FC236}">
                <a16:creationId xmlns:a16="http://schemas.microsoft.com/office/drawing/2014/main" id="{3C1D029A-2E20-486A-9A85-3AC2619CD64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35939" y="4634050"/>
            <a:ext cx="4657725" cy="2222500"/>
          </a:xfrm>
        </p:spPr>
      </p:pic>
      <p:sp>
        <p:nvSpPr>
          <p:cNvPr id="2" name="Slide Number Placeholder 1">
            <a:extLst>
              <a:ext uri="{FF2B5EF4-FFF2-40B4-BE49-F238E27FC236}">
                <a16:creationId xmlns:a16="http://schemas.microsoft.com/office/drawing/2014/main" id="{98542668-A63F-433B-BB4C-BF1F5CBD9069}"/>
              </a:ext>
            </a:extLst>
          </p:cNvPr>
          <p:cNvSpPr>
            <a:spLocks noGrp="1"/>
          </p:cNvSpPr>
          <p:nvPr>
            <p:ph type="sldNum" sz="quarter" idx="12"/>
          </p:nvPr>
        </p:nvSpPr>
        <p:spPr/>
        <p:txBody>
          <a:bodyPr/>
          <a:lstStyle/>
          <a:p>
            <a:fld id="{E20EFF4B-E35B-4DE6-97A9-05E54E649A15}" type="slidenum">
              <a:rPr lang="en-US" smtClean="0"/>
              <a:pPr/>
              <a:t>6</a:t>
            </a:fld>
            <a:endParaRPr lang="en-US" dirty="0"/>
          </a:p>
        </p:txBody>
      </p:sp>
    </p:spTree>
    <p:extLst>
      <p:ext uri="{BB962C8B-B14F-4D97-AF65-F5344CB8AC3E}">
        <p14:creationId xmlns:p14="http://schemas.microsoft.com/office/powerpoint/2010/main" val="295152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347332" y="278342"/>
            <a:ext cx="7777823" cy="986304"/>
          </a:xfrm>
        </p:spPr>
        <p:txBody>
          <a:bodyPr>
            <a:normAutofit/>
          </a:bodyPr>
          <a:lstStyle/>
          <a:p>
            <a:r>
              <a:rPr lang="en-US" dirty="0"/>
              <a:t>Technical Requirements:</a:t>
            </a:r>
          </a:p>
        </p:txBody>
      </p:sp>
      <p:sp>
        <p:nvSpPr>
          <p:cNvPr id="16" name="Content Placeholder 15">
            <a:extLst>
              <a:ext uri="{FF2B5EF4-FFF2-40B4-BE49-F238E27FC236}">
                <a16:creationId xmlns:a16="http://schemas.microsoft.com/office/drawing/2014/main" id="{D18C5606-8E3D-48B1-A5B2-3FACEBEDCA14}"/>
              </a:ext>
            </a:extLst>
          </p:cNvPr>
          <p:cNvSpPr>
            <a:spLocks noGrp="1"/>
          </p:cNvSpPr>
          <p:nvPr>
            <p:ph idx="1"/>
          </p:nvPr>
        </p:nvSpPr>
        <p:spPr>
          <a:xfrm>
            <a:off x="639412" y="1653479"/>
            <a:ext cx="6291107" cy="4537348"/>
          </a:xfrm>
        </p:spPr>
        <p:txBody>
          <a:bodyPr>
            <a:normAutofit fontScale="77500" lnSpcReduction="20000"/>
          </a:bodyPr>
          <a:lstStyle/>
          <a:p>
            <a:r>
              <a:rPr lang="en-US" dirty="0"/>
              <a:t>• Data contains 1460 entries each having 81 variables.</a:t>
            </a:r>
          </a:p>
          <a:p>
            <a:r>
              <a:rPr lang="en-US" dirty="0"/>
              <a:t>• Data contains Null values. You need to treat them using the domain knowledge and your own understanding.</a:t>
            </a:r>
          </a:p>
          <a:p>
            <a:r>
              <a:rPr lang="en-US" dirty="0"/>
              <a:t>• Extensive EDA has to be performed to gain relationships of important variable and price.</a:t>
            </a:r>
          </a:p>
          <a:p>
            <a:r>
              <a:rPr lang="en-US" dirty="0"/>
              <a:t>• Data contains numerical as well as categorical variable. You need to handle them accordingly.</a:t>
            </a:r>
          </a:p>
          <a:p>
            <a:r>
              <a:rPr lang="en-US" dirty="0"/>
              <a:t>• You have to build Machine Learning models, apply regularization and determine the optimal values of Hyper Parameters. </a:t>
            </a:r>
          </a:p>
          <a:p>
            <a:r>
              <a:rPr lang="en-US" dirty="0"/>
              <a:t>• You need to find important features which affect the price positively or negatively.</a:t>
            </a:r>
          </a:p>
          <a:p>
            <a:r>
              <a:rPr lang="en-US" dirty="0"/>
              <a:t>• Two datasets are being provided to you (test.csv, train.csv). </a:t>
            </a:r>
          </a:p>
        </p:txBody>
      </p:sp>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a:t>PFA Housing </a:t>
            </a:r>
            <a:endParaRPr lang="en-US" noProof="0" dirty="0"/>
          </a:p>
        </p:txBody>
      </p:sp>
      <p:pic>
        <p:nvPicPr>
          <p:cNvPr id="19" name="Picture Placeholder 18" descr="A picture containing building, outdoor, construction">
            <a:extLst>
              <a:ext uri="{FF2B5EF4-FFF2-40B4-BE49-F238E27FC236}">
                <a16:creationId xmlns:a16="http://schemas.microsoft.com/office/drawing/2014/main" id="{A22AFFA2-2E0F-48A8-9716-82CED2603D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26867" y="0"/>
            <a:ext cx="4665133" cy="2222500"/>
          </a:xfrm>
        </p:spPr>
      </p:pic>
      <p:pic>
        <p:nvPicPr>
          <p:cNvPr id="41" name="Picture Placeholder 40" descr="A close-up of a person's hand holding a piece of wood">
            <a:extLst>
              <a:ext uri="{FF2B5EF4-FFF2-40B4-BE49-F238E27FC236}">
                <a16:creationId xmlns:a16="http://schemas.microsoft.com/office/drawing/2014/main" id="{640B9B52-3518-4B26-8977-6405BA4345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34656" y="2316047"/>
            <a:ext cx="4657725" cy="2222500"/>
          </a:xfrm>
        </p:spPr>
      </p:pic>
      <p:pic>
        <p:nvPicPr>
          <p:cNvPr id="43" name="Picture Placeholder 42" descr="A silver key on a blueprint">
            <a:extLst>
              <a:ext uri="{FF2B5EF4-FFF2-40B4-BE49-F238E27FC236}">
                <a16:creationId xmlns:a16="http://schemas.microsoft.com/office/drawing/2014/main" id="{3C1D029A-2E20-486A-9A85-3AC2619CD64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35939" y="4634050"/>
            <a:ext cx="4657725" cy="2222500"/>
          </a:xfrm>
        </p:spPr>
      </p:pic>
      <p:sp>
        <p:nvSpPr>
          <p:cNvPr id="2" name="Slide Number Placeholder 1">
            <a:extLst>
              <a:ext uri="{FF2B5EF4-FFF2-40B4-BE49-F238E27FC236}">
                <a16:creationId xmlns:a16="http://schemas.microsoft.com/office/drawing/2014/main" id="{B1FCCE13-130D-416C-9030-853257324671}"/>
              </a:ext>
            </a:extLst>
          </p:cNvPr>
          <p:cNvSpPr>
            <a:spLocks noGrp="1"/>
          </p:cNvSpPr>
          <p:nvPr>
            <p:ph type="sldNum" sz="quarter" idx="12"/>
          </p:nvPr>
        </p:nvSpPr>
        <p:spPr/>
        <p:txBody>
          <a:bodyPr/>
          <a:lstStyle/>
          <a:p>
            <a:fld id="{E20EFF4B-E35B-4DE6-97A9-05E54E649A15}" type="slidenum">
              <a:rPr lang="en-US" smtClean="0"/>
              <a:pPr/>
              <a:t>7</a:t>
            </a:fld>
            <a:endParaRPr lang="en-US" dirty="0"/>
          </a:p>
        </p:txBody>
      </p:sp>
    </p:spTree>
    <p:extLst>
      <p:ext uri="{BB962C8B-B14F-4D97-AF65-F5344CB8AC3E}">
        <p14:creationId xmlns:p14="http://schemas.microsoft.com/office/powerpoint/2010/main" val="112690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US" dirty="0"/>
              <a:t>DATA</a:t>
            </a:r>
            <a:br>
              <a:rPr lang="en-US" dirty="0"/>
            </a:br>
            <a:r>
              <a:rPr lang="en-US" dirty="0"/>
              <a:t>ANALYSIS</a:t>
            </a:r>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a:t>PFA Housing </a:t>
            </a:r>
            <a:endParaRPr lang="en-US" noProof="0" dirty="0"/>
          </a:p>
        </p:txBody>
      </p:sp>
    </p:spTree>
    <p:extLst>
      <p:ext uri="{BB962C8B-B14F-4D97-AF65-F5344CB8AC3E}">
        <p14:creationId xmlns:p14="http://schemas.microsoft.com/office/powerpoint/2010/main" val="396062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stretch>
            <a:fillRect l="-9000" r="-9000"/>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2328532" y="0"/>
            <a:ext cx="7777823" cy="986304"/>
          </a:xfrm>
        </p:spPr>
        <p:txBody>
          <a:bodyPr>
            <a:normAutofit/>
          </a:bodyPr>
          <a:lstStyle/>
          <a:p>
            <a:pPr algn="ctr"/>
            <a:r>
              <a:rPr lang="en-US" dirty="0"/>
              <a:t>Datasets</a:t>
            </a:r>
          </a:p>
        </p:txBody>
      </p:sp>
      <p:sp>
        <p:nvSpPr>
          <p:cNvPr id="16" name="Content Placeholder 15">
            <a:extLst>
              <a:ext uri="{FF2B5EF4-FFF2-40B4-BE49-F238E27FC236}">
                <a16:creationId xmlns:a16="http://schemas.microsoft.com/office/drawing/2014/main" id="{D18C5606-8E3D-48B1-A5B2-3FACEBEDCA14}"/>
              </a:ext>
            </a:extLst>
          </p:cNvPr>
          <p:cNvSpPr>
            <a:spLocks noGrp="1"/>
          </p:cNvSpPr>
          <p:nvPr>
            <p:ph idx="1"/>
          </p:nvPr>
        </p:nvSpPr>
        <p:spPr>
          <a:xfrm>
            <a:off x="639412" y="1653479"/>
            <a:ext cx="11295413" cy="4537348"/>
          </a:xfrm>
        </p:spPr>
        <p:txBody>
          <a:bodyPr>
            <a:normAutofit/>
          </a:bodyPr>
          <a:lstStyle/>
          <a:p>
            <a:r>
              <a:rPr lang="en-US" dirty="0"/>
              <a:t>We have two data set given for the prediction analysis. We use the ‘train.csv’ to train our program to predict the best model and use test.csv file to compare the prediction with our trained model</a:t>
            </a:r>
          </a:p>
          <a:p>
            <a:endParaRPr lang="en-US" dirty="0"/>
          </a:p>
        </p:txBody>
      </p:sp>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lstStyle/>
          <a:p>
            <a:pPr lvl="0"/>
            <a:r>
              <a:rPr lang="en-US" noProof="0" dirty="0"/>
              <a:t>PFA Housing </a:t>
            </a:r>
          </a:p>
        </p:txBody>
      </p:sp>
      <p:pic>
        <p:nvPicPr>
          <p:cNvPr id="7" name="Picture 6">
            <a:extLst>
              <a:ext uri="{FF2B5EF4-FFF2-40B4-BE49-F238E27FC236}">
                <a16:creationId xmlns:a16="http://schemas.microsoft.com/office/drawing/2014/main" id="{0154A53C-B4A3-4B8A-BE0D-9D27EEF13CCA}"/>
              </a:ext>
            </a:extLst>
          </p:cNvPr>
          <p:cNvPicPr>
            <a:picLocks noChangeAspect="1"/>
          </p:cNvPicPr>
          <p:nvPr/>
        </p:nvPicPr>
        <p:blipFill>
          <a:blip r:embed="rId3"/>
          <a:stretch>
            <a:fillRect/>
          </a:stretch>
        </p:blipFill>
        <p:spPr>
          <a:xfrm>
            <a:off x="382237" y="3429000"/>
            <a:ext cx="4801016" cy="2725698"/>
          </a:xfrm>
          <a:prstGeom prst="rect">
            <a:avLst/>
          </a:prstGeom>
        </p:spPr>
      </p:pic>
      <p:pic>
        <p:nvPicPr>
          <p:cNvPr id="12" name="Picture 11">
            <a:extLst>
              <a:ext uri="{FF2B5EF4-FFF2-40B4-BE49-F238E27FC236}">
                <a16:creationId xmlns:a16="http://schemas.microsoft.com/office/drawing/2014/main" id="{A362DB53-2AF8-47E1-B312-E085FB8BD1FD}"/>
              </a:ext>
            </a:extLst>
          </p:cNvPr>
          <p:cNvPicPr>
            <a:picLocks noChangeAspect="1"/>
          </p:cNvPicPr>
          <p:nvPr/>
        </p:nvPicPr>
        <p:blipFill>
          <a:blip r:embed="rId4"/>
          <a:stretch>
            <a:fillRect/>
          </a:stretch>
        </p:blipFill>
        <p:spPr>
          <a:xfrm>
            <a:off x="5342740" y="3428999"/>
            <a:ext cx="6329307" cy="2761827"/>
          </a:xfrm>
          <a:prstGeom prst="rect">
            <a:avLst/>
          </a:prstGeom>
        </p:spPr>
      </p:pic>
      <p:sp>
        <p:nvSpPr>
          <p:cNvPr id="2" name="Slide Number Placeholder 1">
            <a:extLst>
              <a:ext uri="{FF2B5EF4-FFF2-40B4-BE49-F238E27FC236}">
                <a16:creationId xmlns:a16="http://schemas.microsoft.com/office/drawing/2014/main" id="{4AF80E18-2F48-4388-A182-A20857D1A3CA}"/>
              </a:ext>
            </a:extLst>
          </p:cNvPr>
          <p:cNvSpPr>
            <a:spLocks noGrp="1"/>
          </p:cNvSpPr>
          <p:nvPr>
            <p:ph type="sldNum" sz="quarter" idx="12"/>
          </p:nvPr>
        </p:nvSpPr>
        <p:spPr/>
        <p:txBody>
          <a:bodyPr/>
          <a:lstStyle/>
          <a:p>
            <a:fld id="{E20EFF4B-E35B-4DE6-97A9-05E54E649A15}" type="slidenum">
              <a:rPr lang="en-US" smtClean="0"/>
              <a:pPr/>
              <a:t>9</a:t>
            </a:fld>
            <a:endParaRPr lang="en-US" dirty="0"/>
          </a:p>
        </p:txBody>
      </p:sp>
    </p:spTree>
    <p:extLst>
      <p:ext uri="{BB962C8B-B14F-4D97-AF65-F5344CB8AC3E}">
        <p14:creationId xmlns:p14="http://schemas.microsoft.com/office/powerpoint/2010/main" val="2698638925"/>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89B4F5-D858-4228-A1A8-F9C09A238B60}">
  <ds:schemaRefs>
    <ds:schemaRef ds:uri="http://schemas.microsoft.com/sharepoint/v3/contenttype/forms"/>
  </ds:schemaRefs>
</ds:datastoreItem>
</file>

<file path=customXml/itemProps2.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Meriyo design</Template>
  <TotalTime>1105</TotalTime>
  <Words>3702</Words>
  <Application>Microsoft Office PowerPoint</Application>
  <PresentationFormat>Widescreen</PresentationFormat>
  <Paragraphs>369</Paragraphs>
  <Slides>48</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Meiryo</vt:lpstr>
      <vt:lpstr>Meiryo UI</vt:lpstr>
      <vt:lpstr>Arial</vt:lpstr>
      <vt:lpstr>Arial Black</vt:lpstr>
      <vt:lpstr>Bahnschrift Condensed</vt:lpstr>
      <vt:lpstr>Bahnschrift SemiBold SemiConden</vt:lpstr>
      <vt:lpstr>Calibri</vt:lpstr>
      <vt:lpstr>Courier New</vt:lpstr>
      <vt:lpstr>Georgia</vt:lpstr>
      <vt:lpstr>Helvetica</vt:lpstr>
      <vt:lpstr>Helvetica Neue</vt:lpstr>
      <vt:lpstr>Symbol</vt:lpstr>
      <vt:lpstr>Wingdings</vt:lpstr>
      <vt:lpstr>MeiryoVTI</vt:lpstr>
      <vt:lpstr>PFA Housing project</vt:lpstr>
      <vt:lpstr>Agenda</vt:lpstr>
      <vt:lpstr>Acknowledgement:</vt:lpstr>
      <vt:lpstr>Problem Definition</vt:lpstr>
      <vt:lpstr>Statement:</vt:lpstr>
      <vt:lpstr>Business Goal:</vt:lpstr>
      <vt:lpstr>Technical Requirements:</vt:lpstr>
      <vt:lpstr>DATA ANALYSIS</vt:lpstr>
      <vt:lpstr>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Concluding Remarks:</vt:lpstr>
      <vt:lpstr>PowerPoint Presentation</vt:lpstr>
      <vt:lpstr>Pre-Processing Remarks:</vt:lpstr>
      <vt:lpstr>PowerPoint Presentation</vt:lpstr>
      <vt:lpstr>PowerPoint Presentation</vt:lpstr>
      <vt:lpstr>Importing and training the required Libraries to Get the best Performing Model.</vt:lpstr>
      <vt:lpstr>PowerPoint Presentation</vt:lpstr>
      <vt:lpstr>PowerPoint Presentation</vt:lpstr>
      <vt:lpstr>PowerPoint Presentation</vt:lpstr>
      <vt:lpstr>PowerPoint Presentation</vt:lpstr>
      <vt:lpstr>PowerPoint Presentation</vt:lpstr>
      <vt:lpstr>Conclusion:</vt:lpstr>
      <vt:lpstr>Limitation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project</dc:title>
  <dc:creator>Md Hafizur Rahman</dc:creator>
  <cp:lastModifiedBy>Md Hafizur Rahman</cp:lastModifiedBy>
  <cp:revision>12</cp:revision>
  <dcterms:created xsi:type="dcterms:W3CDTF">2021-10-27T19:35:13Z</dcterms:created>
  <dcterms:modified xsi:type="dcterms:W3CDTF">2021-10-28T14:03:31Z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