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dan.dixey@qbizuk.com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3.png"/><Relationship Id="rId6" Type="http://schemas.openxmlformats.org/officeDocument/2006/relationships/image" Target="../media/image5.tif"/><Relationship Id="rId7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3.png"/><Relationship Id="rId6" Type="http://schemas.openxmlformats.org/officeDocument/2006/relationships/image" Target="../media/image5.tif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294431" y="1638299"/>
            <a:ext cx="12415938" cy="3302001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/>
            <a:r>
              <a:t>Building a Scalable Machine Learning Pipeline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Dan Dixey &amp; Chris Harris</a:t>
            </a:r>
          </a:p>
        </p:txBody>
      </p:sp>
      <p:pic>
        <p:nvPicPr>
          <p:cNvPr id="12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6910" y="6667499"/>
            <a:ext cx="2650980" cy="2350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Richard P Feynman</a:t>
            </a:r>
          </a:p>
        </p:txBody>
      </p:sp>
      <p:sp>
        <p:nvSpPr>
          <p:cNvPr id="186" name="Shape 18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“Once I get on a puzzle, I can't get off.”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stay in touch</a:t>
            </a:r>
          </a:p>
        </p:txBody>
      </p:sp>
      <p:sp>
        <p:nvSpPr>
          <p:cNvPr id="189" name="Shape 18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Dan Dixey</a:t>
            </a:r>
          </a:p>
          <a:p>
            <a:pPr marL="0" indent="0" algn="ctr">
              <a:buSzTx/>
              <a:buNone/>
            </a:pPr>
            <a:r>
              <a:t>Data Scientist @ QbizUK</a:t>
            </a:r>
          </a:p>
          <a:p>
            <a:pPr lvl="2" marL="0" indent="457200" algn="ctr"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dan.dixey@qbizuk.com</a:t>
            </a:r>
          </a:p>
        </p:txBody>
      </p:sp>
      <p:pic>
        <p:nvPicPr>
          <p:cNvPr id="190" name="Qbiz-U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4870450"/>
            <a:ext cx="4064000" cy="17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8416188" y="6762880"/>
            <a:ext cx="19382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part of the QGroup</a:t>
            </a:r>
          </a:p>
        </p:txBody>
      </p:sp>
      <p:pic>
        <p:nvPicPr>
          <p:cNvPr id="192" name="QGroup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92760" y="7232911"/>
            <a:ext cx="1585080" cy="1606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Why?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the discussion at the last meet up group these these themes were discussed:</a:t>
            </a:r>
          </a:p>
          <a:p>
            <a:pPr lvl="1"/>
            <a:r>
              <a:t>Machine Learning</a:t>
            </a:r>
          </a:p>
          <a:p>
            <a:pPr lvl="1"/>
            <a:r>
              <a:t>Natural Language Processing </a:t>
            </a:r>
          </a:p>
          <a:p>
            <a:pPr lvl="1"/>
            <a:r>
              <a:t>“Big Data”</a:t>
            </a:r>
          </a:p>
          <a:p>
            <a:pPr lvl="1"/>
            <a:r>
              <a:t>And others of course…</a:t>
            </a:r>
          </a:p>
        </p:txBody>
      </p:sp>
      <p:pic>
        <p:nvPicPr>
          <p:cNvPr id="12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2290" y="3796947"/>
            <a:ext cx="5626020" cy="3874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What have you done?</a:t>
            </a:r>
          </a:p>
        </p:txBody>
      </p:sp>
      <p:sp>
        <p:nvSpPr>
          <p:cNvPr id="128" name="Shape 12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578358">
              <a:spcBef>
                <a:spcPts val="3100"/>
              </a:spcBef>
              <a:defRPr sz="2772"/>
            </a:pPr>
            <a:r>
              <a:t>Setup a mini-project that can be used to: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learn and demonstrate the power of the AWS ecosystem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gain some exposure to Machine Learning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play with cool technologies</a:t>
            </a:r>
          </a:p>
          <a:p>
            <a:pPr lvl="1" marL="678941" indent="-339470" defTabSz="578358">
              <a:spcBef>
                <a:spcPts val="3100"/>
              </a:spcBef>
              <a:defRPr sz="2772"/>
            </a:pPr>
            <a:r>
              <a:t>And most importantly, promote the AWS Gibraltar Meetup group</a:t>
            </a:r>
          </a:p>
        </p:txBody>
      </p:sp>
      <p:pic>
        <p:nvPicPr>
          <p:cNvPr id="129" name="Screen Shot 2016-11-01 at 22.41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412" y="3785231"/>
            <a:ext cx="5735824" cy="3897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master plan.</a:t>
            </a:r>
          </a:p>
        </p:txBody>
      </p:sp>
      <p:sp>
        <p:nvSpPr>
          <p:cNvPr id="132" name="Shape 132"/>
          <p:cNvSpPr/>
          <p:nvPr/>
        </p:nvSpPr>
        <p:spPr>
          <a:xfrm>
            <a:off x="7386326" y="3487763"/>
            <a:ext cx="3579963" cy="2117674"/>
          </a:xfrm>
          <a:prstGeom prst="roundRect">
            <a:avLst>
              <a:gd name="adj" fmla="val 19778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3" name="Shape 133"/>
          <p:cNvSpPr/>
          <p:nvPr/>
        </p:nvSpPr>
        <p:spPr>
          <a:xfrm>
            <a:off x="693525" y="3544692"/>
            <a:ext cx="5232798" cy="2117673"/>
          </a:xfrm>
          <a:prstGeom prst="roundRect">
            <a:avLst>
              <a:gd name="adj" fmla="val 19778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4" name="Shape 134"/>
          <p:cNvSpPr/>
          <p:nvPr/>
        </p:nvSpPr>
        <p:spPr>
          <a:xfrm>
            <a:off x="223476" y="3911600"/>
            <a:ext cx="1270001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Twitter API</a:t>
            </a:r>
          </a:p>
        </p:txBody>
      </p:sp>
      <p:sp>
        <p:nvSpPr>
          <p:cNvPr id="135" name="Shape 135"/>
          <p:cNvSpPr/>
          <p:nvPr/>
        </p:nvSpPr>
        <p:spPr>
          <a:xfrm>
            <a:off x="2902869" y="3911600"/>
            <a:ext cx="1270001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Akka</a:t>
            </a:r>
          </a:p>
        </p:txBody>
      </p:sp>
      <p:sp>
        <p:nvSpPr>
          <p:cNvPr id="136" name="Shape 136"/>
          <p:cNvSpPr/>
          <p:nvPr/>
        </p:nvSpPr>
        <p:spPr>
          <a:xfrm>
            <a:off x="5430067" y="3911600"/>
            <a:ext cx="246851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7" name="Shape 137"/>
          <p:cNvSpPr/>
          <p:nvPr/>
        </p:nvSpPr>
        <p:spPr>
          <a:xfrm>
            <a:off x="9155777" y="3911600"/>
            <a:ext cx="2468514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13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8290" y="3467100"/>
            <a:ext cx="2159001" cy="215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30067" y="3997905"/>
            <a:ext cx="2468513" cy="129755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4371748" y="4196185"/>
            <a:ext cx="1011636" cy="814686"/>
          </a:xfrm>
          <a:prstGeom prst="rightArrow">
            <a:avLst>
              <a:gd name="adj1" fmla="val 32000"/>
              <a:gd name="adj2" fmla="val 79472"/>
            </a:avLst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1" name="Shape 141"/>
          <p:cNvSpPr/>
          <p:nvPr/>
        </p:nvSpPr>
        <p:spPr>
          <a:xfrm>
            <a:off x="8021361" y="4139257"/>
            <a:ext cx="1011635" cy="814686"/>
          </a:xfrm>
          <a:prstGeom prst="rightArrow">
            <a:avLst>
              <a:gd name="adj1" fmla="val 32000"/>
              <a:gd name="adj2" fmla="val 79472"/>
            </a:avLst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2" name="Shape 142"/>
          <p:cNvSpPr/>
          <p:nvPr/>
        </p:nvSpPr>
        <p:spPr>
          <a:xfrm>
            <a:off x="1692356" y="4139257"/>
            <a:ext cx="1011635" cy="814686"/>
          </a:xfrm>
          <a:prstGeom prst="rightArrow">
            <a:avLst>
              <a:gd name="adj1" fmla="val 32000"/>
              <a:gd name="adj2" fmla="val 79472"/>
            </a:avLst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143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70974" y="3709632"/>
            <a:ext cx="1110350" cy="167393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223476" y="5791200"/>
            <a:ext cx="11500992" cy="525364"/>
          </a:xfrm>
          <a:prstGeom prst="roundRect">
            <a:avLst>
              <a:gd name="adj" fmla="val 36261"/>
            </a:avLst>
          </a:prstGeom>
          <a:blipFill>
            <a:blip r:embed="rId7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All code is written in Scala</a:t>
            </a:r>
          </a:p>
        </p:txBody>
      </p:sp>
      <p:sp>
        <p:nvSpPr>
          <p:cNvPr id="145" name="Shape 145"/>
          <p:cNvSpPr/>
          <p:nvPr/>
        </p:nvSpPr>
        <p:spPr>
          <a:xfrm>
            <a:off x="2813764" y="6724195"/>
            <a:ext cx="8799712" cy="525365"/>
          </a:xfrm>
          <a:prstGeom prst="roundRect">
            <a:avLst>
              <a:gd name="adj" fmla="val 3626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Scalable Architectures</a:t>
            </a:r>
          </a:p>
        </p:txBody>
      </p:sp>
      <p:sp>
        <p:nvSpPr>
          <p:cNvPr id="146" name="Shape 146"/>
          <p:cNvSpPr/>
          <p:nvPr/>
        </p:nvSpPr>
        <p:spPr>
          <a:xfrm>
            <a:off x="2618193" y="5099521"/>
            <a:ext cx="138346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Stage 1</a:t>
            </a:r>
          </a:p>
        </p:txBody>
      </p:sp>
      <p:sp>
        <p:nvSpPr>
          <p:cNvPr id="147" name="Shape 147"/>
          <p:cNvSpPr/>
          <p:nvPr/>
        </p:nvSpPr>
        <p:spPr>
          <a:xfrm>
            <a:off x="8484576" y="5099521"/>
            <a:ext cx="138346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Stage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Ok, so what does it do?</a:t>
            </a:r>
          </a:p>
        </p:txBody>
      </p:sp>
      <p:sp>
        <p:nvSpPr>
          <p:cNvPr id="150" name="Shape 15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Stage 1:</a:t>
            </a:r>
          </a:p>
          <a:p>
            <a:pPr lvl="1"/>
            <a:r>
              <a:t>Access the *free* twitter API to make use of streaming, high volume data</a:t>
            </a:r>
          </a:p>
          <a:p>
            <a:pPr lvl="1"/>
            <a:r>
              <a:t>Apply some simple parsing to extract information for each twitter message</a:t>
            </a:r>
          </a:p>
          <a:p>
            <a:pPr lvl="1"/>
            <a:r>
              <a:t>Push the data as a JSON into a Kafka topic</a:t>
            </a:r>
          </a:p>
        </p:txBody>
      </p:sp>
      <p:pic>
        <p:nvPicPr>
          <p:cNvPr id="15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4752" y="3339208"/>
            <a:ext cx="5136801" cy="537388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6990948" y="7835900"/>
            <a:ext cx="5504409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952500" y="10287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Here is the interesting part…</a:t>
            </a:r>
          </a:p>
        </p:txBody>
      </p:sp>
      <p:sp>
        <p:nvSpPr>
          <p:cNvPr id="155" name="Shape 155"/>
          <p:cNvSpPr/>
          <p:nvPr>
            <p:ph type="body" sz="half" idx="1"/>
          </p:nvPr>
        </p:nvSpPr>
        <p:spPr>
          <a:xfrm>
            <a:off x="952500" y="25781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Stage 2: </a:t>
            </a:r>
          </a:p>
          <a:p>
            <a:pPr lvl="1"/>
            <a:r>
              <a:t>Apache Spark listens to the topic</a:t>
            </a:r>
          </a:p>
          <a:p>
            <a:pPr lvl="1"/>
            <a:r>
              <a:t>Extracts the tweet message</a:t>
            </a:r>
          </a:p>
          <a:p>
            <a:pPr lvl="1"/>
            <a:r>
              <a:t>Applies SENTIMENT ANALYSIS to it using a trained model and a well known JAVA NLP project (CoreNLP)</a:t>
            </a:r>
          </a:p>
        </p:txBody>
      </p:sp>
      <p:pic>
        <p:nvPicPr>
          <p:cNvPr id="15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0286" y="3992947"/>
            <a:ext cx="5190028" cy="3004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And…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custom sentiment model is trained by YOU using freely available sources</a:t>
            </a:r>
          </a:p>
          <a:p>
            <a:pPr lvl="1"/>
            <a:r>
              <a:t>actually its a requirement, otherwise it won’t run…</a:t>
            </a:r>
          </a:p>
          <a:p>
            <a:pPr/>
            <a:r>
              <a:t>And this is all ready to be run</a:t>
            </a:r>
          </a:p>
          <a:p>
            <a:pPr lvl="1"/>
            <a:r>
              <a:t>right now.</a:t>
            </a:r>
          </a:p>
        </p:txBody>
      </p:sp>
      <p:pic>
        <p:nvPicPr>
          <p:cNvPr id="16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5622" y="3397646"/>
            <a:ext cx="4279356" cy="4279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summarise!</a:t>
            </a:r>
          </a:p>
        </p:txBody>
      </p:sp>
      <p:sp>
        <p:nvSpPr>
          <p:cNvPr id="163" name="Shape 16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far the ground work as been laid out for an interesting project to explore “Big Data”, ML and often most importantly AWS</a:t>
            </a:r>
          </a:p>
          <a:p>
            <a:pPr/>
            <a:r>
              <a:t>A seemingly end-less (almost) project that you can immediately start working on!</a:t>
            </a:r>
          </a:p>
        </p:txBody>
      </p:sp>
      <p:pic>
        <p:nvPicPr>
          <p:cNvPr id="16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4904" y="3598801"/>
            <a:ext cx="5520792" cy="3680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7386326" y="1963763"/>
            <a:ext cx="3579962" cy="2117674"/>
          </a:xfrm>
          <a:prstGeom prst="roundRect">
            <a:avLst>
              <a:gd name="adj" fmla="val 19778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7" name="Shape 167"/>
          <p:cNvSpPr/>
          <p:nvPr/>
        </p:nvSpPr>
        <p:spPr>
          <a:xfrm>
            <a:off x="693525" y="2020692"/>
            <a:ext cx="5232798" cy="2117673"/>
          </a:xfrm>
          <a:prstGeom prst="roundRect">
            <a:avLst>
              <a:gd name="adj" fmla="val 19778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Whats left?</a:t>
            </a:r>
          </a:p>
        </p:txBody>
      </p:sp>
      <p:sp>
        <p:nvSpPr>
          <p:cNvPr id="169" name="Shape 169"/>
          <p:cNvSpPr/>
          <p:nvPr/>
        </p:nvSpPr>
        <p:spPr>
          <a:xfrm>
            <a:off x="223476" y="2387600"/>
            <a:ext cx="1270001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Twitter API</a:t>
            </a:r>
          </a:p>
        </p:txBody>
      </p:sp>
      <p:sp>
        <p:nvSpPr>
          <p:cNvPr id="170" name="Shape 170"/>
          <p:cNvSpPr/>
          <p:nvPr/>
        </p:nvSpPr>
        <p:spPr>
          <a:xfrm>
            <a:off x="2902869" y="2387600"/>
            <a:ext cx="1270001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Akka</a:t>
            </a:r>
          </a:p>
        </p:txBody>
      </p:sp>
      <p:sp>
        <p:nvSpPr>
          <p:cNvPr id="171" name="Shape 171"/>
          <p:cNvSpPr/>
          <p:nvPr/>
        </p:nvSpPr>
        <p:spPr>
          <a:xfrm>
            <a:off x="5430067" y="2387600"/>
            <a:ext cx="246851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2" name="Shape 172"/>
          <p:cNvSpPr/>
          <p:nvPr/>
        </p:nvSpPr>
        <p:spPr>
          <a:xfrm>
            <a:off x="9155777" y="2387600"/>
            <a:ext cx="2468514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17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8290" y="1943100"/>
            <a:ext cx="2159001" cy="215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30067" y="2473905"/>
            <a:ext cx="2468513" cy="129755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4371748" y="2672185"/>
            <a:ext cx="1011636" cy="814686"/>
          </a:xfrm>
          <a:prstGeom prst="rightArrow">
            <a:avLst>
              <a:gd name="adj1" fmla="val 32000"/>
              <a:gd name="adj2" fmla="val 79472"/>
            </a:avLst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6" name="Shape 176"/>
          <p:cNvSpPr/>
          <p:nvPr/>
        </p:nvSpPr>
        <p:spPr>
          <a:xfrm>
            <a:off x="8021361" y="2615257"/>
            <a:ext cx="1011635" cy="814686"/>
          </a:xfrm>
          <a:prstGeom prst="rightArrow">
            <a:avLst>
              <a:gd name="adj1" fmla="val 32000"/>
              <a:gd name="adj2" fmla="val 79472"/>
            </a:avLst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7" name="Shape 177"/>
          <p:cNvSpPr/>
          <p:nvPr/>
        </p:nvSpPr>
        <p:spPr>
          <a:xfrm>
            <a:off x="1692356" y="2615257"/>
            <a:ext cx="1011635" cy="814686"/>
          </a:xfrm>
          <a:prstGeom prst="rightArrow">
            <a:avLst>
              <a:gd name="adj1" fmla="val 32000"/>
              <a:gd name="adj2" fmla="val 79472"/>
            </a:avLst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178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70974" y="2185632"/>
            <a:ext cx="1110350" cy="167393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223476" y="4267200"/>
            <a:ext cx="11500992" cy="525364"/>
          </a:xfrm>
          <a:prstGeom prst="roundRect">
            <a:avLst>
              <a:gd name="adj" fmla="val 36261"/>
            </a:avLst>
          </a:prstGeom>
          <a:blipFill>
            <a:blip r:embed="rId7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All code is written in Scala</a:t>
            </a:r>
          </a:p>
        </p:txBody>
      </p:sp>
      <p:sp>
        <p:nvSpPr>
          <p:cNvPr id="180" name="Shape 180"/>
          <p:cNvSpPr/>
          <p:nvPr/>
        </p:nvSpPr>
        <p:spPr>
          <a:xfrm>
            <a:off x="2813764" y="5200195"/>
            <a:ext cx="8799712" cy="525365"/>
          </a:xfrm>
          <a:prstGeom prst="roundRect">
            <a:avLst>
              <a:gd name="adj" fmla="val 3626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Scalable Architectures</a:t>
            </a:r>
          </a:p>
        </p:txBody>
      </p:sp>
      <p:sp>
        <p:nvSpPr>
          <p:cNvPr id="181" name="Shape 181"/>
          <p:cNvSpPr/>
          <p:nvPr/>
        </p:nvSpPr>
        <p:spPr>
          <a:xfrm>
            <a:off x="751904" y="5801492"/>
            <a:ext cx="11500992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Both stages can be placed into Dockers</a:t>
            </a:r>
          </a:p>
          <a:p>
            <a:pPr lvl="1" marL="865605" indent="-421105" algn="l">
              <a:buSzPct val="75000"/>
              <a:buChar char="•"/>
            </a:pPr>
            <a:r>
              <a:t>EC2 Container Service</a:t>
            </a:r>
          </a:p>
          <a:p>
            <a:pPr marL="421105" indent="-421105" algn="l">
              <a:buSzPct val="75000"/>
              <a:buChar char="•"/>
            </a:pPr>
            <a:r>
              <a:t>Each element can be replaced by an AWS equivalent </a:t>
            </a:r>
          </a:p>
          <a:p>
            <a:pPr lvl="1" marL="865605" indent="-421105" algn="l">
              <a:buSzPct val="75000"/>
              <a:buChar char="•"/>
            </a:pPr>
            <a:r>
              <a:t>Kafka =&gt; SQS</a:t>
            </a:r>
          </a:p>
          <a:p>
            <a:pPr lvl="1" marL="865605" indent="-421105" algn="l">
              <a:buSzPct val="75000"/>
              <a:buChar char="•"/>
            </a:pPr>
            <a:r>
              <a:t>Akka  =&gt; Kinesis</a:t>
            </a:r>
          </a:p>
          <a:p>
            <a:pPr lvl="1" marL="865605" indent="-421105" algn="l">
              <a:buSzPct val="75000"/>
              <a:buChar char="•"/>
            </a:pPr>
            <a:r>
              <a:t>Spark =&gt; Elastic Map Reduced</a:t>
            </a:r>
          </a:p>
          <a:p>
            <a:pPr lvl="1" marL="865605" indent="-421105" algn="l">
              <a:buSzPct val="75000"/>
              <a:buChar char="•"/>
            </a:pPr>
            <a:r>
              <a:t>UI       =&gt; Chris?</a:t>
            </a:r>
          </a:p>
        </p:txBody>
      </p:sp>
      <p:sp>
        <p:nvSpPr>
          <p:cNvPr id="182" name="Shape 182"/>
          <p:cNvSpPr/>
          <p:nvPr/>
        </p:nvSpPr>
        <p:spPr>
          <a:xfrm>
            <a:off x="2618193" y="3575521"/>
            <a:ext cx="138346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Stage 1</a:t>
            </a:r>
          </a:p>
        </p:txBody>
      </p:sp>
      <p:sp>
        <p:nvSpPr>
          <p:cNvPr id="183" name="Shape 183"/>
          <p:cNvSpPr/>
          <p:nvPr/>
        </p:nvSpPr>
        <p:spPr>
          <a:xfrm>
            <a:off x="8484576" y="3575521"/>
            <a:ext cx="138346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Stage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