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98" r:id="rId2"/>
  </p:sldMasterIdLst>
  <p:notesMasterIdLst>
    <p:notesMasterId r:id="rId40"/>
  </p:notesMasterIdLst>
  <p:handoutMasterIdLst>
    <p:handoutMasterId r:id="rId41"/>
  </p:handoutMasterIdLst>
  <p:sldIdLst>
    <p:sldId id="359" r:id="rId3"/>
    <p:sldId id="789" r:id="rId4"/>
    <p:sldId id="788" r:id="rId5"/>
    <p:sldId id="804" r:id="rId6"/>
    <p:sldId id="809" r:id="rId7"/>
    <p:sldId id="806" r:id="rId8"/>
    <p:sldId id="807" r:id="rId9"/>
    <p:sldId id="801" r:id="rId10"/>
    <p:sldId id="803" r:id="rId11"/>
    <p:sldId id="808" r:id="rId12"/>
    <p:sldId id="823" r:id="rId13"/>
    <p:sldId id="810" r:id="rId14"/>
    <p:sldId id="794" r:id="rId15"/>
    <p:sldId id="797" r:id="rId16"/>
    <p:sldId id="819" r:id="rId17"/>
    <p:sldId id="790" r:id="rId18"/>
    <p:sldId id="820" r:id="rId19"/>
    <p:sldId id="791" r:id="rId20"/>
    <p:sldId id="822" r:id="rId21"/>
    <p:sldId id="793" r:id="rId22"/>
    <p:sldId id="792" r:id="rId23"/>
    <p:sldId id="795" r:id="rId24"/>
    <p:sldId id="821" r:id="rId25"/>
    <p:sldId id="796" r:id="rId26"/>
    <p:sldId id="811" r:id="rId27"/>
    <p:sldId id="826" r:id="rId28"/>
    <p:sldId id="825" r:id="rId29"/>
    <p:sldId id="824" r:id="rId30"/>
    <p:sldId id="812" r:id="rId31"/>
    <p:sldId id="813" r:id="rId32"/>
    <p:sldId id="814" r:id="rId33"/>
    <p:sldId id="815" r:id="rId34"/>
    <p:sldId id="816" r:id="rId35"/>
    <p:sldId id="817" r:id="rId36"/>
    <p:sldId id="818" r:id="rId37"/>
    <p:sldId id="338" r:id="rId38"/>
    <p:sldId id="661" r:id="rId3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5" pos="5417" userDrawn="1">
          <p15:clr>
            <a:srgbClr val="A4A3A4"/>
          </p15:clr>
        </p15:guide>
        <p15:guide id="6" pos="239" userDrawn="1">
          <p15:clr>
            <a:srgbClr val="A4A3A4"/>
          </p15:clr>
        </p15:guide>
        <p15:guide id="8" orient="horz" pos="24" userDrawn="1">
          <p15:clr>
            <a:srgbClr val="A4A3A4"/>
          </p15:clr>
        </p15:guide>
        <p15:guide id="9" pos="3815" userDrawn="1">
          <p15:clr>
            <a:srgbClr val="A4A3A4"/>
          </p15:clr>
        </p15:guide>
        <p15:guide id="10" pos="7678" userDrawn="1">
          <p15:clr>
            <a:srgbClr val="A4A3A4"/>
          </p15:clr>
        </p15:guide>
        <p15:guide id="11" orient="horz" pos="2420">
          <p15:clr>
            <a:srgbClr val="A4A3A4"/>
          </p15:clr>
        </p15:guide>
        <p15:guide id="12" orient="horz" pos="4319">
          <p15:clr>
            <a:srgbClr val="A4A3A4"/>
          </p15:clr>
        </p15:guide>
        <p15:guide id="13" pos="38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ya-Milana Sulaver" initials="AS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F21"/>
    <a:srgbClr val="000000"/>
    <a:srgbClr val="53565A"/>
    <a:srgbClr val="DD0032"/>
    <a:srgbClr val="DFE0E1"/>
    <a:srgbClr val="F2F3F4"/>
    <a:srgbClr val="97999B"/>
    <a:srgbClr val="FFFFFF"/>
    <a:srgbClr val="BEC8C8"/>
    <a:srgbClr val="A2A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6" autoAdjust="0"/>
    <p:restoredTop sz="86804" autoAdjust="0"/>
  </p:normalViewPr>
  <p:slideViewPr>
    <p:cSldViewPr snapToGrid="0">
      <p:cViewPr varScale="1">
        <p:scale>
          <a:sx n="76" d="100"/>
          <a:sy n="76" d="100"/>
        </p:scale>
        <p:origin x="1003" y="58"/>
      </p:cViewPr>
      <p:guideLst>
        <p:guide orient="horz" pos="168"/>
        <p:guide orient="horz" pos="3696"/>
        <p:guide pos="5417"/>
        <p:guide pos="239"/>
        <p:guide orient="horz" pos="24"/>
        <p:guide pos="3815"/>
        <p:guide pos="7678"/>
        <p:guide orient="horz" pos="2420"/>
        <p:guide orient="horz" pos="4319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283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3BA06D-A6C9-40A9-8C4C-FD241FB62EED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C6E2F0B-42B6-4A42-8E1B-42824AB6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4B76EE-EF80-4E95-B121-F33C8C665C16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505200" y="8791887"/>
            <a:ext cx="3037840" cy="381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28AFA0C-095D-4217-83AD-36F9CB1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FA0C-095D-4217-83AD-36F9CB18E57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3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FA0C-095D-4217-83AD-36F9CB18E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FA0C-095D-4217-83AD-36F9CB18E5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AFA0C-095D-4217-83AD-36F9CB18E57C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3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728190" y="2839067"/>
            <a:ext cx="10723428" cy="8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50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Title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9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Title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952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Pictures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89904" y="0"/>
            <a:ext cx="6099048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9904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5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8621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9680" y="1812036"/>
            <a:ext cx="3108960" cy="584775"/>
          </a:xfrm>
        </p:spPr>
        <p:txBody>
          <a:bodyPr wrap="square" lIns="9144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200" b="0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9680" y="1161883"/>
            <a:ext cx="3108960" cy="615553"/>
          </a:xfrm>
        </p:spPr>
        <p:txBody>
          <a:bodyPr tIns="0" bIns="0" anchor="b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8121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91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Pictures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059936" y="0"/>
            <a:ext cx="405993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5993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19872" y="0"/>
            <a:ext cx="4059936" cy="5871600"/>
          </a:xfrm>
          <a:ln>
            <a:noFill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513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69014" y="-13335"/>
            <a:ext cx="6151816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452" y="1018775"/>
            <a:ext cx="5061097" cy="615553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5" y="944344"/>
            <a:ext cx="4934917" cy="1470025"/>
          </a:xfrm>
        </p:spPr>
        <p:txBody>
          <a:bodyPr tIns="0" bIns="0" anchor="t" anchorCtr="0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09210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8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ANIMATION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728190" y="2839067"/>
            <a:ext cx="10723428" cy="8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2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2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12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1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4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55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Anim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657" y="1393929"/>
            <a:ext cx="8479400" cy="37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8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NO ANIM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657" y="1393929"/>
            <a:ext cx="8479400" cy="373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3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White ANI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657" y="1495033"/>
            <a:ext cx="8479400" cy="37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White_NO ANI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1657" y="1495033"/>
            <a:ext cx="8479400" cy="37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3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46432" cy="4135437"/>
          </a:xfrm>
          <a:prstGeom prst="rect">
            <a:avLst/>
          </a:prstGeom>
          <a:solidFill>
            <a:srgbClr val="E7234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135437"/>
            <a:ext cx="4546432" cy="1295131"/>
          </a:xfrm>
          <a:prstGeom prst="rect">
            <a:avLst/>
          </a:prstGeom>
          <a:solidFill>
            <a:srgbClr val="53565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464" y="1655064"/>
            <a:ext cx="4114800" cy="1920240"/>
          </a:xfrm>
        </p:spPr>
        <p:txBody>
          <a:bodyPr vert="horz" lIns="121899" tIns="60949" rIns="121899" bIns="60949" rtlCol="0" anchor="b">
            <a:normAutofit/>
          </a:bodyPr>
          <a:lstStyle>
            <a:lvl1pPr>
              <a:defRPr lang="en-US" sz="4400" b="1" i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defTabSz="91424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99" y="4344266"/>
            <a:ext cx="2567702" cy="8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46432" cy="4135437"/>
          </a:xfrm>
          <a:prstGeom prst="rect">
            <a:avLst/>
          </a:prstGeom>
          <a:solidFill>
            <a:srgbClr val="E72340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4135437"/>
            <a:ext cx="4546432" cy="1295131"/>
          </a:xfrm>
          <a:prstGeom prst="rect">
            <a:avLst/>
          </a:prstGeom>
          <a:solidFill>
            <a:srgbClr val="53565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57" y="4591748"/>
            <a:ext cx="4870459" cy="400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464" y="1655064"/>
            <a:ext cx="4114800" cy="1920240"/>
          </a:xfrm>
        </p:spPr>
        <p:txBody>
          <a:bodyPr vert="horz" lIns="121899" tIns="60949" rIns="121899" bIns="60949" rtlCol="0" anchor="b">
            <a:normAutofit/>
          </a:bodyPr>
          <a:lstStyle>
            <a:lvl1pPr>
              <a:defRPr lang="en-US" sz="4400" b="1" i="0">
                <a:solidFill>
                  <a:schemeClr val="bg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defTabSz="91424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736910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312" y="3742960"/>
            <a:ext cx="7324344" cy="175260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8" y="2271919"/>
            <a:ext cx="7324702" cy="147002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5859713"/>
            <a:ext cx="8597364" cy="1024957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85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697725"/>
            <a:ext cx="7452360" cy="3031599"/>
          </a:xfrm>
        </p:spPr>
        <p:txBody>
          <a:bodyPr lIns="91440" tIns="0">
            <a:spAutoFit/>
          </a:bodyPr>
          <a:lstStyle>
            <a:lvl1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1pPr>
            <a:lvl2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2pPr>
            <a:lvl3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3pPr>
            <a:lvl4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4pPr>
            <a:lvl5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0" bIns="0" anchor="b" anchorCtr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076733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Align Top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146304" bIns="0" anchor="t" anchorCtr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00635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lign Bottom &amp; Content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146304" bIns="0" anchor="b" anchorCtr="0"/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12648" y="2197736"/>
            <a:ext cx="6537960" cy="738664"/>
          </a:xfrm>
        </p:spPr>
        <p:txBody>
          <a:bodyPr wrap="square" lIns="91440" tIns="64008" rIns="0" bIns="64008" anchor="t" anchorCtr="0">
            <a:spAutoFit/>
          </a:bodyPr>
          <a:lstStyle>
            <a:lvl1pPr marL="0" indent="0" algn="l">
              <a:buNone/>
              <a:defRPr sz="4400" b="0">
                <a:solidFill>
                  <a:srgbClr val="BDC8C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3948438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2064"/>
            <a:ext cx="3621024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6" y="1485734"/>
            <a:ext cx="6537960" cy="677108"/>
          </a:xfrm>
        </p:spPr>
        <p:txBody>
          <a:bodyPr tIns="0" bIns="0" anchor="b" anchorCtr="0">
            <a:sp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2173986"/>
            <a:ext cx="6537960" cy="738664"/>
          </a:xfrm>
        </p:spPr>
        <p:txBody>
          <a:bodyPr wrap="square" lIns="91440" tIns="64008" rIns="0" bIns="64008" anchor="t" anchorCtr="0">
            <a:spAutoFit/>
          </a:bodyPr>
          <a:lstStyle>
            <a:lvl1pPr marL="0" indent="0" algn="l">
              <a:buNone/>
              <a:defRPr sz="4400" b="0">
                <a:solidFill>
                  <a:srgbClr val="BDC8C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35466544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Pictur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89904" y="0"/>
            <a:ext cx="6099048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1371600"/>
            <a:ext cx="5205139" cy="822960"/>
          </a:xfrm>
        </p:spPr>
        <p:txBody>
          <a:bodyPr wrap="square" tIns="0" bIns="0" anchor="b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648" y="2697725"/>
            <a:ext cx="5202936" cy="3031599"/>
          </a:xfrm>
        </p:spPr>
        <p:txBody>
          <a:bodyPr wrap="square" lIns="91440" tIns="0">
            <a:spAutoFit/>
          </a:bodyPr>
          <a:lstStyle>
            <a:lvl1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1pPr>
            <a:lvl2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2pPr>
            <a:lvl3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3pPr>
            <a:lvl4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4pPr>
            <a:lvl5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8897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72926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Title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0085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g Title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447800"/>
            <a:ext cx="10334322" cy="1362075"/>
          </a:xfrm>
        </p:spPr>
        <p:txBody>
          <a:bodyPr anchor="t" anchorCtr="0">
            <a:noAutofit/>
          </a:bodyPr>
          <a:lstStyle>
            <a:lvl1pPr algn="l">
              <a:defRPr sz="6600" b="1" cap="none" baseline="0">
                <a:solidFill>
                  <a:srgbClr val="5356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9304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Pictures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89904" y="0"/>
            <a:ext cx="6099048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9904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3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8161" y="0"/>
            <a:ext cx="3593592" cy="6858000"/>
          </a:xfrm>
          <a:prstGeom prst="rect">
            <a:avLst/>
          </a:prstGeom>
          <a:solidFill>
            <a:srgbClr val="86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312" y="3742960"/>
            <a:ext cx="7324344" cy="1752600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8" y="2271919"/>
            <a:ext cx="7324702" cy="147002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97364" y="5859712"/>
            <a:ext cx="3591334" cy="1024958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8387" y="6261949"/>
            <a:ext cx="3193288" cy="2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81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8621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9680" y="1812036"/>
            <a:ext cx="3108960" cy="584775"/>
          </a:xfrm>
        </p:spPr>
        <p:txBody>
          <a:bodyPr wrap="square" lIns="9144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3200" b="0">
                <a:solidFill>
                  <a:srgbClr val="53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69680" y="1161883"/>
            <a:ext cx="3108960" cy="615553"/>
          </a:xfrm>
        </p:spPr>
        <p:txBody>
          <a:bodyPr tIns="0" bIns="0" anchor="b" anchorCtr="0">
            <a:sp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23044080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1433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Pictures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059936" y="0"/>
            <a:ext cx="405993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059936" cy="587044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19872" y="0"/>
            <a:ext cx="4059936" cy="5871600"/>
          </a:xfrm>
          <a:ln>
            <a:noFill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25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69014" y="-13335"/>
            <a:ext cx="6151816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3452" y="1018775"/>
            <a:ext cx="5061097" cy="615553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5" y="944344"/>
            <a:ext cx="4934917" cy="1470025"/>
          </a:xfrm>
        </p:spPr>
        <p:txBody>
          <a:bodyPr tIns="0" bIns="0" anchor="t" anchorCtr="0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36485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899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solidFill>
          <a:srgbClr val="F2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34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03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2">
    <p:bg>
      <p:bgPr>
        <a:solidFill>
          <a:srgbClr val="DFE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093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13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1">
    <p:bg>
      <p:bgPr>
        <a:solidFill>
          <a:srgbClr val="9799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8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697725"/>
            <a:ext cx="7452360" cy="3031599"/>
          </a:xfrm>
        </p:spPr>
        <p:txBody>
          <a:bodyPr lIns="91440" tIns="0">
            <a:spAutoFit/>
          </a:bodyPr>
          <a:lstStyle>
            <a:lvl1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1pPr>
            <a:lvl2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2pPr>
            <a:lvl3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3pPr>
            <a:lvl4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4pPr>
            <a:lvl5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0" bIns="0" anchor="b" anchorCtr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032494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4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1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Align Top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146304" bIns="0" anchor="t" anchorCtr="0"/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9058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lign Bottom &amp; Content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0159"/>
            <a:ext cx="3593592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372470"/>
            <a:ext cx="7452360" cy="822960"/>
          </a:xfrm>
        </p:spPr>
        <p:txBody>
          <a:bodyPr tIns="146304" bIns="0" anchor="b" anchorCtr="0"/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12648" y="2197736"/>
            <a:ext cx="6537960" cy="738664"/>
          </a:xfrm>
        </p:spPr>
        <p:txBody>
          <a:bodyPr wrap="square" lIns="91440" tIns="64008" rIns="0" bIns="64008" anchor="t" anchorCtr="0">
            <a:spAutoFit/>
          </a:bodyPr>
          <a:lstStyle>
            <a:lvl1pPr marL="0" indent="0" algn="l">
              <a:buNone/>
              <a:defRPr sz="4400" b="0">
                <a:solidFill>
                  <a:srgbClr val="BDC8C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30797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597900" y="-12064"/>
            <a:ext cx="3621024" cy="5870448"/>
          </a:xfrm>
          <a:prstGeom prst="rect">
            <a:avLst/>
          </a:prstGeom>
          <a:solidFill>
            <a:srgbClr val="979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46" y="1485734"/>
            <a:ext cx="6537960" cy="677108"/>
          </a:xfrm>
        </p:spPr>
        <p:txBody>
          <a:bodyPr tIns="0" bIns="0" anchor="b" anchorCtr="0">
            <a:sp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2173986"/>
            <a:ext cx="6537960" cy="738664"/>
          </a:xfrm>
        </p:spPr>
        <p:txBody>
          <a:bodyPr wrap="square" lIns="91440" tIns="64008" rIns="0" bIns="64008" anchor="t" anchorCtr="0">
            <a:spAutoFit/>
          </a:bodyPr>
          <a:lstStyle>
            <a:lvl1pPr marL="0" indent="0" algn="l">
              <a:buNone/>
              <a:defRPr sz="4400" b="0">
                <a:solidFill>
                  <a:srgbClr val="BDC8C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</a:t>
            </a:r>
          </a:p>
        </p:txBody>
      </p:sp>
    </p:spTree>
    <p:extLst>
      <p:ext uri="{BB962C8B-B14F-4D97-AF65-F5344CB8AC3E}">
        <p14:creationId xmlns:p14="http://schemas.microsoft.com/office/powerpoint/2010/main" val="16611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Picture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89904" y="0"/>
            <a:ext cx="6099048" cy="587044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1371600"/>
            <a:ext cx="5205139" cy="822960"/>
          </a:xfrm>
        </p:spPr>
        <p:txBody>
          <a:bodyPr wrap="square" tIns="0" bIns="0" anchor="b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12648" y="2697725"/>
            <a:ext cx="5202936" cy="3031599"/>
          </a:xfrm>
        </p:spPr>
        <p:txBody>
          <a:bodyPr wrap="square" lIns="91440" tIns="0">
            <a:spAutoFit/>
          </a:bodyPr>
          <a:lstStyle>
            <a:lvl1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1pPr>
            <a:lvl2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2pPr>
            <a:lvl3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3pPr>
            <a:lvl4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4pPr>
            <a:lvl5pPr>
              <a:lnSpc>
                <a:spcPct val="100000"/>
              </a:lnSpc>
              <a:spcAft>
                <a:spcPts val="3000"/>
              </a:spcAft>
              <a:defRPr>
                <a:solidFill>
                  <a:srgbClr val="BDC8C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28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97364" y="5859712"/>
            <a:ext cx="3591334" cy="1024958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53565A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8387" y="6261949"/>
            <a:ext cx="3193288" cy="25995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5859713"/>
            <a:ext cx="8597364" cy="1024957"/>
          </a:xfrm>
          <a:prstGeom prst="rect">
            <a:avLst/>
          </a:prstGeom>
          <a:solidFill>
            <a:srgbClr val="DD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10969943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88720"/>
            <a:ext cx="10969943" cy="4525963"/>
          </a:xfrm>
          <a:prstGeom prst="rect">
            <a:avLst/>
          </a:prstGeom>
        </p:spPr>
        <p:txBody>
          <a:bodyPr vert="horz" lIns="13716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3E26D0-FBA8-41B3-8303-26815DF81325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4612" y="6492875"/>
            <a:ext cx="608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DDFD35-E433-49DC-BB9D-CB7813789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4084" r:id="rId2"/>
    <p:sldLayoutId id="2147484182" r:id="rId3"/>
    <p:sldLayoutId id="2147483649" r:id="rId4"/>
    <p:sldLayoutId id="2147483650" r:id="rId5"/>
    <p:sldLayoutId id="2147484291" r:id="rId6"/>
    <p:sldLayoutId id="2147484292" r:id="rId7"/>
    <p:sldLayoutId id="2147483668" r:id="rId8"/>
    <p:sldLayoutId id="2147484237" r:id="rId9"/>
    <p:sldLayoutId id="2147484244" r:id="rId10"/>
    <p:sldLayoutId id="2147484293" r:id="rId11"/>
    <p:sldLayoutId id="2147484294" r:id="rId12"/>
    <p:sldLayoutId id="2147484238" r:id="rId13"/>
    <p:sldLayoutId id="2147484266" r:id="rId14"/>
    <p:sldLayoutId id="2147484240" r:id="rId15"/>
    <p:sldLayoutId id="2147484295" r:id="rId16"/>
    <p:sldLayoutId id="2147483676" r:id="rId17"/>
    <p:sldLayoutId id="2147483661" r:id="rId18"/>
    <p:sldLayoutId id="2147483655" r:id="rId19"/>
    <p:sldLayoutId id="2147484296" r:id="rId20"/>
    <p:sldLayoutId id="2147484082" r:id="rId21"/>
    <p:sldLayoutId id="2147484297" r:id="rId22"/>
    <p:sldLayoutId id="2147483674" r:id="rId23"/>
    <p:sldLayoutId id="2147484274" r:id="rId24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356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•"/>
        <a:defRPr sz="2400" b="0" kern="1200">
          <a:solidFill>
            <a:srgbClr val="5356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–"/>
        <a:defRPr sz="2000" b="0" kern="1200">
          <a:solidFill>
            <a:srgbClr val="5356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•"/>
        <a:defRPr sz="1800" b="0" kern="1200">
          <a:solidFill>
            <a:srgbClr val="5356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–"/>
        <a:defRPr sz="1600" b="0" kern="1200">
          <a:solidFill>
            <a:srgbClr val="5356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»"/>
        <a:defRPr sz="1600" b="0" kern="1200">
          <a:solidFill>
            <a:srgbClr val="5356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97364" y="5859712"/>
            <a:ext cx="3591334" cy="1024958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53565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5859713"/>
            <a:ext cx="8597364" cy="1024957"/>
          </a:xfrm>
          <a:prstGeom prst="rect">
            <a:avLst/>
          </a:prstGeom>
          <a:solidFill>
            <a:srgbClr val="DD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10969943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88720"/>
            <a:ext cx="10969943" cy="4525963"/>
          </a:xfrm>
          <a:prstGeom prst="rect">
            <a:avLst/>
          </a:prstGeom>
        </p:spPr>
        <p:txBody>
          <a:bodyPr vert="horz" lIns="13716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3E26D0-FBA8-41B3-8303-26815DF81325}" type="datetimeFigureOut">
              <a:rPr lang="en-US" smtClean="0">
                <a:solidFill>
                  <a:prstClr val="white"/>
                </a:solidFill>
              </a:rPr>
              <a:pPr/>
              <a:t>5/16/2022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4612" y="6492875"/>
            <a:ext cx="608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6DDFD35-E433-49DC-BB9D-CB781378979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6668" y="6027855"/>
            <a:ext cx="2044890" cy="6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2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  <p:sldLayoutId id="2147484310" r:id="rId12"/>
    <p:sldLayoutId id="2147484311" r:id="rId13"/>
    <p:sldLayoutId id="2147484312" r:id="rId14"/>
    <p:sldLayoutId id="2147484313" r:id="rId15"/>
    <p:sldLayoutId id="2147484314" r:id="rId16"/>
    <p:sldLayoutId id="2147484315" r:id="rId17"/>
    <p:sldLayoutId id="2147484316" r:id="rId18"/>
    <p:sldLayoutId id="2147484318" r:id="rId19"/>
    <p:sldLayoutId id="2147484319" r:id="rId20"/>
    <p:sldLayoutId id="2147484320" r:id="rId21"/>
    <p:sldLayoutId id="2147484321" r:id="rId22"/>
    <p:sldLayoutId id="2147484322" r:id="rId23"/>
    <p:sldLayoutId id="2147484323" r:id="rId24"/>
    <p:sldLayoutId id="2147484324" r:id="rId25"/>
    <p:sldLayoutId id="2147484325" r:id="rId26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356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•"/>
        <a:defRPr sz="2400" b="0" kern="1200">
          <a:solidFill>
            <a:srgbClr val="5356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–"/>
        <a:defRPr sz="2000" b="0" kern="1200">
          <a:solidFill>
            <a:srgbClr val="5356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•"/>
        <a:defRPr sz="1800" b="0" kern="1200">
          <a:solidFill>
            <a:srgbClr val="5356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–"/>
        <a:defRPr sz="1600" b="0" kern="1200">
          <a:solidFill>
            <a:srgbClr val="5356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2400"/>
        </a:spcAft>
        <a:buFont typeface="Arial" panose="020B0604020202020204" pitchFamily="34" charset="0"/>
        <a:buChar char="»"/>
        <a:defRPr sz="1600" b="0" kern="1200">
          <a:solidFill>
            <a:srgbClr val="5356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Production Report </a:t>
            </a:r>
            <a:r>
              <a:rPr lang="en-US" dirty="0" smtClean="0"/>
              <a:t>Automation and Dashboard Viewer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Celestica IR 4.0 </a:t>
            </a:r>
            <a:r>
              <a:rPr lang="en-US" dirty="0" smtClean="0"/>
              <a:t>Project</a:t>
            </a:r>
            <a:r>
              <a:rPr lang="en-US" sz="1400" dirty="0" smtClean="0"/>
              <a:t> (Update </a:t>
            </a:r>
            <a:r>
              <a:rPr lang="en-US" sz="1400" dirty="0" err="1" smtClean="0"/>
              <a:t>Ver</a:t>
            </a:r>
            <a:r>
              <a:rPr lang="en-US" sz="1400" dirty="0" smtClean="0"/>
              <a:t> 2.0)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970019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70019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70019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273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0905" y="294617"/>
            <a:ext cx="9073964" cy="8229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Timeline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836"/>
            <a:ext cx="12189255" cy="36339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83804" y="5495162"/>
            <a:ext cx="88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MAGMA 1</a:t>
            </a:r>
            <a:endParaRPr lang="en-US" sz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1547" y="4875625"/>
            <a:ext cx="8288179" cy="864827"/>
            <a:chOff x="321547" y="4875625"/>
            <a:chExt cx="8288179" cy="864827"/>
          </a:xfrm>
        </p:grpSpPr>
        <p:sp>
          <p:nvSpPr>
            <p:cNvPr id="3" name="Rectangle 2"/>
            <p:cNvSpPr/>
            <p:nvPr/>
          </p:nvSpPr>
          <p:spPr>
            <a:xfrm>
              <a:off x="321547" y="4903596"/>
              <a:ext cx="251209" cy="2210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1547" y="5197398"/>
              <a:ext cx="251209" cy="22106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1547" y="5496112"/>
              <a:ext cx="251209" cy="221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837" y="4903596"/>
              <a:ext cx="251209" cy="22106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7836" y="5194048"/>
              <a:ext cx="251209" cy="221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836" y="5484500"/>
              <a:ext cx="251209" cy="221063"/>
            </a:xfrm>
            <a:prstGeom prst="rect">
              <a:avLst/>
            </a:prstGeom>
            <a:solidFill>
              <a:srgbClr val="1B5F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199" y="4903596"/>
              <a:ext cx="251209" cy="22106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199" y="5194773"/>
              <a:ext cx="251209" cy="221063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034223" y="5496112"/>
              <a:ext cx="251209" cy="2210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41288" y="4903595"/>
              <a:ext cx="251209" cy="221063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2440" y="4875626"/>
              <a:ext cx="67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8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6305" y="5168588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24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8817" y="5463453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25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3804" y="5186454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22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83804" y="4901133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26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50416" y="4875625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20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48791" y="5445587"/>
              <a:ext cx="759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LAVA 19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48791" y="5168588"/>
              <a:ext cx="886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MAGMA 3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1303" y="4906440"/>
              <a:ext cx="886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MAGMA 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94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0905" y="294617"/>
            <a:ext cx="9073964" cy="8229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 Project Progress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688123"/>
            <a:ext cx="11489568" cy="34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238261" y="2176828"/>
            <a:ext cx="9858364" cy="15569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Production Report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26978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33" y="360584"/>
            <a:ext cx="9365065" cy="5149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254910" y="2602523"/>
            <a:ext cx="422031" cy="502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37714" y="2924070"/>
            <a:ext cx="1517301" cy="54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70278" y="3557116"/>
            <a:ext cx="298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Supervisor can choose date to generate the report</a:t>
            </a:r>
            <a:endParaRPr lang="en-MY" sz="1400" dirty="0"/>
          </a:p>
        </p:txBody>
      </p:sp>
      <p:sp>
        <p:nvSpPr>
          <p:cNvPr id="7" name="Rectangle 6"/>
          <p:cNvSpPr/>
          <p:nvPr/>
        </p:nvSpPr>
        <p:spPr>
          <a:xfrm>
            <a:off x="4632290" y="3466681"/>
            <a:ext cx="1879041" cy="612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55288" y="4203447"/>
            <a:ext cx="1386672" cy="39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2976" y="4521758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Supervisor can save the report in PDF format</a:t>
            </a:r>
            <a:endParaRPr lang="en-MY" sz="1400" dirty="0"/>
          </a:p>
        </p:txBody>
      </p:sp>
      <p:sp>
        <p:nvSpPr>
          <p:cNvPr id="11" name="Rectangle 10"/>
          <p:cNvSpPr/>
          <p:nvPr/>
        </p:nvSpPr>
        <p:spPr>
          <a:xfrm>
            <a:off x="8740672" y="1919234"/>
            <a:ext cx="1548840" cy="5024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767376" y="2127073"/>
            <a:ext cx="773723" cy="8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2443" y="1787612"/>
            <a:ext cx="311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Supervisor need to click this button the fetch the data from the server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1992689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83" y="1117577"/>
            <a:ext cx="7510683" cy="4459258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250905" y="294617"/>
            <a:ext cx="9073964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Generated Report in PDF format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89062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7EC77-C898-4678-9E72-A9A0F267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76" y="2356430"/>
            <a:ext cx="8166457" cy="32546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A77E2-3B59-457D-A26F-A793ACF9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91" y="1013668"/>
            <a:ext cx="7037349" cy="3339122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FB0D1293-640F-4B01-A264-A725DB85094E}"/>
              </a:ext>
            </a:extLst>
          </p:cNvPr>
          <p:cNvSpPr txBox="1">
            <a:spLocks/>
          </p:cNvSpPr>
          <p:nvPr/>
        </p:nvSpPr>
        <p:spPr>
          <a:xfrm>
            <a:off x="250905" y="294617"/>
            <a:ext cx="9073964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Report (Current Report)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4910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776" y="527683"/>
            <a:ext cx="5633007" cy="479036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 Report (New Template)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Both for Dry and Wet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Combined both Dry and Wet Zone together in the same page</a:t>
            </a:r>
            <a:endParaRPr lang="en-MY" sz="2000" b="0" dirty="0"/>
          </a:p>
        </p:txBody>
      </p:sp>
    </p:spTree>
    <p:extLst>
      <p:ext uri="{BB962C8B-B14F-4D97-AF65-F5344CB8AC3E}">
        <p14:creationId xmlns:p14="http://schemas.microsoft.com/office/powerpoint/2010/main" val="1675473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15371-CC3D-4684-A456-48D951C4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16" y="1308823"/>
            <a:ext cx="8521992" cy="39697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285B78-F086-417A-B1BA-76DD696634B5}"/>
              </a:ext>
            </a:extLst>
          </p:cNvPr>
          <p:cNvSpPr txBox="1">
            <a:spLocks/>
          </p:cNvSpPr>
          <p:nvPr/>
        </p:nvSpPr>
        <p:spPr>
          <a:xfrm>
            <a:off x="676932" y="377744"/>
            <a:ext cx="9073964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E-Test Pareto(Current Report)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9440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11" y="471507"/>
            <a:ext cx="5321915" cy="492977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E-Test Table  (New Template)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</p:txBody>
      </p:sp>
    </p:spTree>
    <p:extLst>
      <p:ext uri="{BB962C8B-B14F-4D97-AF65-F5344CB8AC3E}">
        <p14:creationId xmlns:p14="http://schemas.microsoft.com/office/powerpoint/2010/main" val="414779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AA810-96FE-46BD-9FDB-737B3812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57" y="2039649"/>
            <a:ext cx="11206879" cy="2594696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180B38F-4A9F-4271-BBD2-C9FB5B1141DA}"/>
              </a:ext>
            </a:extLst>
          </p:cNvPr>
          <p:cNvSpPr txBox="1">
            <a:spLocks/>
          </p:cNvSpPr>
          <p:nvPr/>
        </p:nvSpPr>
        <p:spPr>
          <a:xfrm>
            <a:off x="676932" y="377744"/>
            <a:ext cx="9073964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Cumulative Output by Product (Current Report)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662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8950" y="153764"/>
            <a:ext cx="9073964" cy="82296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485" y="1060426"/>
            <a:ext cx="11435327" cy="4154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| P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roblem Statement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|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olution </a:t>
            </a:r>
            <a:r>
              <a:rPr lang="en-US" dirty="0">
                <a:solidFill>
                  <a:srgbClr val="00B050"/>
                </a:solidFill>
              </a:rPr>
              <a:t>|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enefit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3383" y="1601749"/>
            <a:ext cx="11435327" cy="1694344"/>
          </a:xfrm>
          <a:prstGeom prst="rect">
            <a:avLst/>
          </a:prstGeom>
        </p:spPr>
        <p:txBody>
          <a:bodyPr wrap="square" lIns="72000" tIns="72000" rIns="180000" bIns="14400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20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»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MY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 possibilities of error in reporting.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Manaul reporting data collecting- Could lead to deviated reports anylysis</a:t>
            </a:r>
            <a:endParaRPr lang="en-MY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MY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 non-value added job/task.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14014" y="3294322"/>
            <a:ext cx="12026083" cy="2677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20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»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workflow:- 	Supervisor will key in manually the data to the report.</a:t>
            </a:r>
          </a:p>
          <a:p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:-     	Data will automatically be fetched at the HP Server Database and automatically generate 			production report  (report automation).</a:t>
            </a:r>
            <a:endParaRPr lang="en-MY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45913" y="4763388"/>
            <a:ext cx="11424696" cy="8187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20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»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Benefits:-</a:t>
            </a:r>
            <a:r>
              <a:rPr lang="en-US" sz="2000" dirty="0">
                <a:solidFill>
                  <a:srgbClr val="00B050"/>
                </a:solidFill>
              </a:rPr>
              <a:t>	Reduce non-value added work.</a:t>
            </a:r>
          </a:p>
          <a:p>
            <a:pPr marL="1828800" lvl="4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Higher data accuracy - Data from the server will be more accurate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52165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06" y="706782"/>
            <a:ext cx="6371682" cy="4346365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by Product (Table)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Both for Dry and Wet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Include daily output by product and cumulative output by product.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Greater in detail of the daily output by product.</a:t>
            </a:r>
            <a:endParaRPr lang="en-MY" sz="2000" b="0" dirty="0"/>
          </a:p>
        </p:txBody>
      </p:sp>
    </p:spTree>
    <p:extLst>
      <p:ext uri="{BB962C8B-B14F-4D97-AF65-F5344CB8AC3E}">
        <p14:creationId xmlns:p14="http://schemas.microsoft.com/office/powerpoint/2010/main" val="131588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83" y="491910"/>
            <a:ext cx="7179822" cy="5037886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by Product(Graph)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Both for Dry and Wet Loop.</a:t>
            </a:r>
            <a:endParaRPr lang="en-MY" sz="2000" b="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587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64" y="743535"/>
            <a:ext cx="7275949" cy="4381124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Reject by Product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93604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AC551A-C362-4ABE-8C1C-3F3514BA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87" y="1745019"/>
            <a:ext cx="9584050" cy="3367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ECAC59-05C4-40AD-95DD-B5850E8E5DC1}"/>
              </a:ext>
            </a:extLst>
          </p:cNvPr>
          <p:cNvSpPr txBox="1">
            <a:spLocks/>
          </p:cNvSpPr>
          <p:nvPr/>
        </p:nvSpPr>
        <p:spPr>
          <a:xfrm>
            <a:off x="676932" y="377744"/>
            <a:ext cx="9073964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Yield Chart (Current Report)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76244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11" y="197133"/>
            <a:ext cx="6683957" cy="5520379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Yield Chart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 Overall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675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238261" y="2176828"/>
            <a:ext cx="9858364" cy="15569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Engineering Dashboard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83933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Yield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Zone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Zone 2.1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Zone 2.2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926" y="690695"/>
            <a:ext cx="9228077" cy="45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6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9792" y="2415723"/>
            <a:ext cx="319568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Zone Duration</a:t>
            </a:r>
          </a:p>
          <a:p>
            <a:r>
              <a:rPr lang="en-US" dirty="0" smtClean="0"/>
              <a:t>(New) (Pie Chart)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62" y="137861"/>
            <a:ext cx="9093759" cy="54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6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0" y="2364577"/>
            <a:ext cx="3647856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Monthly Uptime/Downtime (New)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8" y="610631"/>
            <a:ext cx="8144232" cy="47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6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Output by Product(by Shift)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2" y="277105"/>
            <a:ext cx="8300658" cy="48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71486" y="738554"/>
            <a:ext cx="9073964" cy="822960"/>
          </a:xfrm>
        </p:spPr>
        <p:txBody>
          <a:bodyPr/>
          <a:lstStyle/>
          <a:p>
            <a:r>
              <a:rPr lang="en-US" dirty="0"/>
              <a:t>Content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485" y="1964195"/>
            <a:ext cx="11435327" cy="1923604"/>
          </a:xfrm>
        </p:spPr>
        <p:txBody>
          <a:bodyPr/>
          <a:lstStyle/>
          <a:p>
            <a:r>
              <a:rPr lang="en-US" dirty="0"/>
              <a:t>Template Overview/ Reports Template/Engineering Dashboard</a:t>
            </a:r>
          </a:p>
          <a:p>
            <a:r>
              <a:rPr lang="en-US" dirty="0"/>
              <a:t>Leveraging Plan</a:t>
            </a:r>
          </a:p>
          <a:p>
            <a:r>
              <a:rPr lang="en-US" dirty="0"/>
              <a:t>Challange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7915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Hourly and Weekly Output by Product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935" y="521558"/>
            <a:ext cx="7935015" cy="48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3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7641F-5937-441E-BAD1-E5BFC1CF8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2" b="4103"/>
          <a:stretch/>
        </p:blipFill>
        <p:spPr>
          <a:xfrm>
            <a:off x="3178588" y="643370"/>
            <a:ext cx="9010237" cy="44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6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Downtime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1895E-1887-4453-A945-8CC9FF7EB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6" b="3249"/>
          <a:stretch/>
        </p:blipFill>
        <p:spPr>
          <a:xfrm>
            <a:off x="3875532" y="714070"/>
            <a:ext cx="8154530" cy="40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5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E-Test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2.2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Zone 3</a:t>
            </a:r>
            <a:endParaRPr lang="en-MY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293"/>
            <a:ext cx="8902700" cy="51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1485" y="2173659"/>
            <a:ext cx="430099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Reject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Daily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Weekly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Monthly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Daily (w/o Station)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Weekly </a:t>
            </a:r>
            <a:r>
              <a:rPr lang="en-US" sz="2000" b="0" dirty="0"/>
              <a:t>(w/o Station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Monthly (</a:t>
            </a:r>
            <a:r>
              <a:rPr lang="en-US" sz="2000" b="0" dirty="0"/>
              <a:t>w/o Station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00" y="283361"/>
            <a:ext cx="7784900" cy="496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4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00035" y="2173659"/>
            <a:ext cx="478154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Downtime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Daily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Weekly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Monthly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Daily (w/o Station)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Weekly (</a:t>
            </a:r>
            <a:r>
              <a:rPr lang="en-US" sz="2000" b="0" dirty="0"/>
              <a:t>w/o Station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Monthly (</a:t>
            </a:r>
            <a:r>
              <a:rPr lang="en-US" sz="2000" b="0" dirty="0"/>
              <a:t>w/o Station</a:t>
            </a:r>
            <a:r>
              <a:rPr lang="en-US" sz="2000" b="0" dirty="0" smtClean="0"/>
              <a:t>)</a:t>
            </a: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75" y="394490"/>
            <a:ext cx="7112000" cy="48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2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9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3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9547" y="274638"/>
            <a:ext cx="332161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Template 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2104" y="957266"/>
            <a:ext cx="2633149" cy="4655582"/>
            <a:chOff x="1008062" y="1526183"/>
            <a:chExt cx="2633149" cy="4655582"/>
          </a:xfrm>
        </p:grpSpPr>
        <p:sp>
          <p:nvSpPr>
            <p:cNvPr id="3" name="Rounded Rectangle 2"/>
            <p:cNvSpPr/>
            <p:nvPr/>
          </p:nvSpPr>
          <p:spPr>
            <a:xfrm>
              <a:off x="1012311" y="1526183"/>
              <a:ext cx="2628900" cy="14287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 Choose the date of the report they want to generate in the template.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8062" y="3139599"/>
              <a:ext cx="2628900" cy="14287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 Click ‘Refresh All’ button in order for the data to be fetch at the server.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08062" y="4753015"/>
              <a:ext cx="2628900" cy="142875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 Click ‘Save as PDF’ button to generate the report in PDF format.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685140" y="426265"/>
            <a:ext cx="4533827" cy="3380191"/>
            <a:chOff x="3685140" y="426265"/>
            <a:chExt cx="6826812" cy="37540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5140" y="426265"/>
              <a:ext cx="6826812" cy="375402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047738" y="2427252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5632" y="1831458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8781" y="3100391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 rot="5400000">
            <a:off x="1560644" y="2355244"/>
            <a:ext cx="361714" cy="4232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1551958" y="3968660"/>
            <a:ext cx="379086" cy="4232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856" y="376605"/>
            <a:ext cx="1972102" cy="17322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50" y="1881581"/>
            <a:ext cx="2097429" cy="1732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109" y="2794845"/>
            <a:ext cx="2196586" cy="17651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743" y="4245143"/>
            <a:ext cx="1949206" cy="136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421" y="4026770"/>
            <a:ext cx="1809546" cy="16762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4036" y="4245143"/>
            <a:ext cx="2524497" cy="15200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19614585">
            <a:off x="8415030" y="2375877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Yield Chart</a:t>
            </a:r>
          </a:p>
        </p:txBody>
      </p:sp>
      <p:sp>
        <p:nvSpPr>
          <p:cNvPr id="26" name="TextBox 25"/>
          <p:cNvSpPr txBox="1"/>
          <p:nvPr/>
        </p:nvSpPr>
        <p:spPr>
          <a:xfrm rot="19761703">
            <a:off x="8620747" y="6168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Summary</a:t>
            </a:r>
          </a:p>
        </p:txBody>
      </p:sp>
      <p:sp>
        <p:nvSpPr>
          <p:cNvPr id="27" name="TextBox 26"/>
          <p:cNvSpPr txBox="1"/>
          <p:nvPr/>
        </p:nvSpPr>
        <p:spPr>
          <a:xfrm rot="19567894">
            <a:off x="8946498" y="497936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Summary</a:t>
            </a:r>
          </a:p>
        </p:txBody>
      </p:sp>
      <p:sp>
        <p:nvSpPr>
          <p:cNvPr id="28" name="TextBox 27"/>
          <p:cNvSpPr txBox="1"/>
          <p:nvPr/>
        </p:nvSpPr>
        <p:spPr>
          <a:xfrm rot="19618096">
            <a:off x="8865263" y="3316724"/>
            <a:ext cx="281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by Product (Table)</a:t>
            </a:r>
          </a:p>
        </p:txBody>
      </p:sp>
      <p:sp>
        <p:nvSpPr>
          <p:cNvPr id="29" name="TextBox 28"/>
          <p:cNvSpPr txBox="1"/>
          <p:nvPr/>
        </p:nvSpPr>
        <p:spPr>
          <a:xfrm rot="19600041">
            <a:off x="6522919" y="5005190"/>
            <a:ext cx="158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E-Test Pareto</a:t>
            </a:r>
          </a:p>
        </p:txBody>
      </p:sp>
      <p:sp>
        <p:nvSpPr>
          <p:cNvPr id="30" name="TextBox 29"/>
          <p:cNvSpPr txBox="1"/>
          <p:nvPr/>
        </p:nvSpPr>
        <p:spPr>
          <a:xfrm rot="19872766">
            <a:off x="3807925" y="500519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by Product</a:t>
            </a:r>
          </a:p>
        </p:txBody>
      </p:sp>
    </p:spTree>
    <p:extLst>
      <p:ext uri="{BB962C8B-B14F-4D97-AF65-F5344CB8AC3E}">
        <p14:creationId xmlns:p14="http://schemas.microsoft.com/office/powerpoint/2010/main" val="235339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923925"/>
            <a:ext cx="5994028" cy="2959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" y="3799572"/>
            <a:ext cx="2790825" cy="1616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86" y="4206623"/>
            <a:ext cx="2762760" cy="1616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25" y="250891"/>
            <a:ext cx="2790825" cy="1601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4" y="1192802"/>
            <a:ext cx="2790825" cy="1588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5" y="2389872"/>
            <a:ext cx="2790825" cy="1616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76" y="4151998"/>
            <a:ext cx="2762760" cy="1610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7" y="4206623"/>
            <a:ext cx="2762760" cy="1501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9872766">
            <a:off x="2659762" y="4845739"/>
            <a:ext cx="257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Hourly and Weekly Output</a:t>
            </a:r>
          </a:p>
        </p:txBody>
      </p:sp>
      <p:sp>
        <p:nvSpPr>
          <p:cNvPr id="11" name="TextBox 10"/>
          <p:cNvSpPr txBox="1"/>
          <p:nvPr/>
        </p:nvSpPr>
        <p:spPr>
          <a:xfrm rot="19872766">
            <a:off x="107307" y="4591090"/>
            <a:ext cx="2629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by Product(by shift)</a:t>
            </a:r>
          </a:p>
        </p:txBody>
      </p:sp>
      <p:sp>
        <p:nvSpPr>
          <p:cNvPr id="12" name="TextBox 11"/>
          <p:cNvSpPr txBox="1"/>
          <p:nvPr/>
        </p:nvSpPr>
        <p:spPr>
          <a:xfrm rot="19872766">
            <a:off x="7696231" y="754647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Reject Report</a:t>
            </a:r>
          </a:p>
        </p:txBody>
      </p:sp>
      <p:sp>
        <p:nvSpPr>
          <p:cNvPr id="13" name="TextBox 12"/>
          <p:cNvSpPr txBox="1"/>
          <p:nvPr/>
        </p:nvSpPr>
        <p:spPr>
          <a:xfrm rot="19872766">
            <a:off x="9848756" y="1722864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Downtime Report</a:t>
            </a:r>
          </a:p>
        </p:txBody>
      </p:sp>
      <p:sp>
        <p:nvSpPr>
          <p:cNvPr id="14" name="TextBox 13"/>
          <p:cNvSpPr txBox="1"/>
          <p:nvPr/>
        </p:nvSpPr>
        <p:spPr>
          <a:xfrm rot="19872766">
            <a:off x="7728801" y="3067868"/>
            <a:ext cx="143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E-Test Report</a:t>
            </a:r>
          </a:p>
        </p:txBody>
      </p:sp>
      <p:sp>
        <p:nvSpPr>
          <p:cNvPr id="15" name="TextBox 14"/>
          <p:cNvSpPr txBox="1"/>
          <p:nvPr/>
        </p:nvSpPr>
        <p:spPr>
          <a:xfrm rot="19872766">
            <a:off x="9262826" y="4754152"/>
            <a:ext cx="2838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5 Daily Downtime Report</a:t>
            </a:r>
          </a:p>
        </p:txBody>
      </p:sp>
      <p:sp>
        <p:nvSpPr>
          <p:cNvPr id="16" name="TextBox 15"/>
          <p:cNvSpPr txBox="1"/>
          <p:nvPr/>
        </p:nvSpPr>
        <p:spPr>
          <a:xfrm rot="19872766">
            <a:off x="5596067" y="4805584"/>
            <a:ext cx="2508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5 Daily Reject Report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9547" y="274638"/>
            <a:ext cx="4331478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/>
              <a:t>Engineering Dashboard</a:t>
            </a:r>
          </a:p>
        </p:txBody>
      </p:sp>
    </p:spTree>
    <p:extLst>
      <p:ext uri="{BB962C8B-B14F-4D97-AF65-F5344CB8AC3E}">
        <p14:creationId xmlns:p14="http://schemas.microsoft.com/office/powerpoint/2010/main" val="82151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74638"/>
            <a:ext cx="10969943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Leveraging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50385"/>
              </p:ext>
            </p:extLst>
          </p:nvPr>
        </p:nvGraphicFramePr>
        <p:xfrm>
          <a:off x="1818166" y="901566"/>
          <a:ext cx="849144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22">
                  <a:extLst>
                    <a:ext uri="{9D8B030D-6E8A-4147-A177-3AD203B41FA5}">
                      <a16:colId xmlns:a16="http://schemas.microsoft.com/office/drawing/2014/main" val="1029942272"/>
                    </a:ext>
                  </a:extLst>
                </a:gridCol>
                <a:gridCol w="4245722">
                  <a:extLst>
                    <a:ext uri="{9D8B030D-6E8A-4147-A177-3AD203B41FA5}">
                      <a16:colId xmlns:a16="http://schemas.microsoft.com/office/drawing/2014/main" val="123349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Q3/Q4 ‘21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Q1/2/3/4 ‘22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0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Implementation at Lava 8.(Pilot line)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Continues and leverage Lava 24 database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Study the</a:t>
                      </a:r>
                      <a:r>
                        <a:rPr lang="en-US" baseline="0" dirty="0"/>
                        <a:t> requirement and information need to be implemented at other’s line.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Study and implement at other’s line</a:t>
                      </a:r>
                      <a:r>
                        <a:rPr lang="en-US" baseline="0" dirty="0"/>
                        <a:t> which have the database </a:t>
                      </a:r>
                      <a:r>
                        <a:rPr lang="en-US" baseline="0" dirty="0" smtClean="0"/>
                        <a:t>required which at Lava 25,Lava 26, Magma 1 and Magma 3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Get the login credential and access support from HP for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Lava 19,Lava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20, Lava 22 and Magma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889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18167" y="3763920"/>
            <a:ext cx="97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   L8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L24             L25   L26       </a:t>
            </a:r>
            <a:r>
              <a:rPr lang="en-US" dirty="0" smtClean="0"/>
              <a:t>     </a:t>
            </a:r>
            <a:r>
              <a:rPr lang="en-US" b="1" dirty="0" smtClean="0"/>
              <a:t>M3   M1         </a:t>
            </a:r>
            <a:r>
              <a:rPr lang="en-US" b="1" dirty="0" smtClean="0">
                <a:solidFill>
                  <a:srgbClr val="FF0000"/>
                </a:solidFill>
              </a:rPr>
              <a:t>M4  </a:t>
            </a:r>
            <a:r>
              <a:rPr lang="en-US" b="1" dirty="0">
                <a:solidFill>
                  <a:srgbClr val="FF0000"/>
                </a:solidFill>
              </a:rPr>
              <a:t>L22 </a:t>
            </a:r>
            <a:r>
              <a:rPr lang="en-US" b="1" dirty="0" smtClean="0">
                <a:solidFill>
                  <a:srgbClr val="FF0000"/>
                </a:solidFill>
              </a:rPr>
              <a:t>L19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  <a:r>
              <a:rPr lang="en-US" b="1" dirty="0" smtClean="0">
                <a:solidFill>
                  <a:srgbClr val="FF0000"/>
                </a:solidFill>
              </a:rPr>
              <a:t>L20</a:t>
            </a:r>
            <a:r>
              <a:rPr lang="en-US" b="1" dirty="0" smtClean="0">
                <a:solidFill>
                  <a:schemeClr val="accent2"/>
                </a:solidFill>
              </a:rPr>
              <a:t>      </a:t>
            </a:r>
            <a:r>
              <a:rPr lang="en-US" dirty="0" smtClean="0"/>
              <a:t> </a:t>
            </a:r>
            <a:r>
              <a:rPr lang="en-US" dirty="0"/>
              <a:t>Orcus3 </a:t>
            </a:r>
            <a:endParaRPr lang="en-MY" dirty="0"/>
          </a:p>
        </p:txBody>
      </p:sp>
      <p:sp>
        <p:nvSpPr>
          <p:cNvPr id="5" name="Right Brace 4"/>
          <p:cNvSpPr/>
          <p:nvPr/>
        </p:nvSpPr>
        <p:spPr>
          <a:xfrm rot="16200000" flipH="1">
            <a:off x="2392148" y="3701729"/>
            <a:ext cx="205911" cy="1109324"/>
          </a:xfrm>
          <a:prstGeom prst="rightBrace">
            <a:avLst>
              <a:gd name="adj1" fmla="val 364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404037" y="4359344"/>
            <a:ext cx="1414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Reports</a:t>
            </a:r>
          </a:p>
          <a:p>
            <a:endParaRPr lang="en-US" dirty="0"/>
          </a:p>
          <a:p>
            <a:r>
              <a:rPr lang="en-US" dirty="0"/>
              <a:t>Dashboard </a:t>
            </a:r>
            <a:r>
              <a:rPr lang="en-US" dirty="0" smtClean="0"/>
              <a:t>Viewer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1929808" y="4486940"/>
            <a:ext cx="82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Q3 </a:t>
            </a:r>
            <a:r>
              <a:rPr lang="en-US" u="sng" dirty="0" smtClean="0"/>
              <a:t>‘21</a:t>
            </a:r>
            <a:r>
              <a:rPr lang="en-US" dirty="0" smtClean="0"/>
              <a:t>   </a:t>
            </a:r>
            <a:r>
              <a:rPr lang="en-US" u="sng" dirty="0" smtClean="0"/>
              <a:t>Q4 ‘21/Q1 ’22/Q2 ‘22</a:t>
            </a:r>
            <a:r>
              <a:rPr lang="en-US" dirty="0" smtClean="0"/>
              <a:t>    </a:t>
            </a:r>
            <a:r>
              <a:rPr lang="en-US" u="sng" dirty="0" smtClean="0"/>
              <a:t>Q2 ‘22/Q3 ‘22</a:t>
            </a:r>
            <a:r>
              <a:rPr lang="en-US" dirty="0" smtClean="0"/>
              <a:t>      </a:t>
            </a:r>
            <a:r>
              <a:rPr lang="en-US" u="sng" dirty="0" smtClean="0"/>
              <a:t>Q3 ‘22/Q4 ‘22</a:t>
            </a:r>
            <a:endParaRPr lang="en-MY" u="sng" dirty="0"/>
          </a:p>
        </p:txBody>
      </p:sp>
      <p:sp>
        <p:nvSpPr>
          <p:cNvPr id="8" name="Right Brace 7"/>
          <p:cNvSpPr/>
          <p:nvPr/>
        </p:nvSpPr>
        <p:spPr>
          <a:xfrm rot="16200000" flipH="1">
            <a:off x="3906039" y="3411362"/>
            <a:ext cx="247360" cy="1721572"/>
          </a:xfrm>
          <a:prstGeom prst="rightBrace">
            <a:avLst>
              <a:gd name="adj1" fmla="val 36486"/>
              <a:gd name="adj2" fmla="val 59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ight Brace 8"/>
          <p:cNvSpPr/>
          <p:nvPr/>
        </p:nvSpPr>
        <p:spPr>
          <a:xfrm rot="16200000" flipH="1">
            <a:off x="5699187" y="3395839"/>
            <a:ext cx="201269" cy="1752618"/>
          </a:xfrm>
          <a:prstGeom prst="rightBrace">
            <a:avLst>
              <a:gd name="adj1" fmla="val 3648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ight Brace 10"/>
          <p:cNvSpPr/>
          <p:nvPr/>
        </p:nvSpPr>
        <p:spPr>
          <a:xfrm rot="16200000" flipH="1">
            <a:off x="7784036" y="3143445"/>
            <a:ext cx="187446" cy="2271227"/>
          </a:xfrm>
          <a:prstGeom prst="rightBrace">
            <a:avLst>
              <a:gd name="adj1" fmla="val 36486"/>
              <a:gd name="adj2" fmla="val 51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ight Arrow 12"/>
          <p:cNvSpPr/>
          <p:nvPr/>
        </p:nvSpPr>
        <p:spPr>
          <a:xfrm>
            <a:off x="2105247" y="5209959"/>
            <a:ext cx="6188148" cy="52098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Continues developing 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9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48640" y="274638"/>
            <a:ext cx="10969943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53565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15947" y="1431633"/>
            <a:ext cx="11435327" cy="41452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24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20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  <a:defRPr sz="18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–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»"/>
              <a:defRPr sz="1600" b="0" kern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Limited understanding and knowledge of the database currently used.</a:t>
            </a:r>
          </a:p>
          <a:p>
            <a:r>
              <a:rPr lang="en-MY" dirty="0"/>
              <a:t>Different line will have different issue that need to be dealt when the template is being implemented.</a:t>
            </a:r>
          </a:p>
          <a:p>
            <a:r>
              <a:rPr lang="en-MY" dirty="0"/>
              <a:t>Not all line have the view database that can be used to gather necessary data such as database at Lava 8 and Lava 24. ( Access denied M3 and L19 for MYS110( P1), M4, M1, L22, L20 MYS 159 (P2/3)).</a:t>
            </a:r>
          </a:p>
          <a:p>
            <a:r>
              <a:rPr lang="en-US" dirty="0"/>
              <a:t>Magma and Lava, Fastlite and Warp9 may have some diference at backend.</a:t>
            </a:r>
          </a:p>
          <a:p>
            <a:r>
              <a:rPr lang="en-US" dirty="0"/>
              <a:t>Every line and module will have different equipment key. </a:t>
            </a:r>
          </a:p>
          <a:p>
            <a:pPr marL="0" indent="0">
              <a:buNone/>
            </a:pP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963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371486" y="738554"/>
            <a:ext cx="9073964" cy="822960"/>
          </a:xfrm>
        </p:spPr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71485" y="1964195"/>
            <a:ext cx="11435327" cy="1923604"/>
          </a:xfrm>
        </p:spPr>
        <p:txBody>
          <a:bodyPr/>
          <a:lstStyle/>
          <a:p>
            <a:r>
              <a:rPr lang="en-US" dirty="0"/>
              <a:t>Keep Improvement </a:t>
            </a:r>
          </a:p>
          <a:p>
            <a:r>
              <a:rPr lang="en-US" dirty="0"/>
              <a:t>More flexibility / visibility </a:t>
            </a:r>
          </a:p>
          <a:p>
            <a:r>
              <a:rPr lang="en-US" dirty="0"/>
              <a:t>Future Planning</a:t>
            </a:r>
          </a:p>
        </p:txBody>
      </p:sp>
    </p:spTree>
    <p:extLst>
      <p:ext uri="{BB962C8B-B14F-4D97-AF65-F5344CB8AC3E}">
        <p14:creationId xmlns:p14="http://schemas.microsoft.com/office/powerpoint/2010/main" val="191123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1238261" y="2176828"/>
            <a:ext cx="9858364" cy="1556971"/>
          </a:xfrm>
        </p:spPr>
        <p:txBody>
          <a:bodyPr/>
          <a:lstStyle/>
          <a:p>
            <a:pPr algn="ctr"/>
            <a:r>
              <a:rPr lang="en-US" sz="4800" dirty="0"/>
              <a:t>Appendix</a:t>
            </a:r>
            <a:endParaRPr lang="en-MY" sz="4800" dirty="0"/>
          </a:p>
        </p:txBody>
      </p:sp>
    </p:spTree>
    <p:extLst>
      <p:ext uri="{BB962C8B-B14F-4D97-AF65-F5344CB8AC3E}">
        <p14:creationId xmlns:p14="http://schemas.microsoft.com/office/powerpoint/2010/main" val="428803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nk Bigger">
  <a:themeElements>
    <a:clrScheme name="Custom 84">
      <a:dk1>
        <a:srgbClr val="53565A"/>
      </a:dk1>
      <a:lt1>
        <a:sysClr val="window" lastClr="FFFFFF"/>
      </a:lt1>
      <a:dk2>
        <a:srgbClr val="1F497D"/>
      </a:dk2>
      <a:lt2>
        <a:srgbClr val="EEECE1"/>
      </a:lt2>
      <a:accent1>
        <a:srgbClr val="97999B"/>
      </a:accent1>
      <a:accent2>
        <a:srgbClr val="DD0032"/>
      </a:accent2>
      <a:accent3>
        <a:srgbClr val="D49100"/>
      </a:accent3>
      <a:accent4>
        <a:srgbClr val="548DD4"/>
      </a:accent4>
      <a:accent5>
        <a:srgbClr val="BFBFBF"/>
      </a:accent5>
      <a:accent6>
        <a:srgbClr val="165C7D"/>
      </a:accent6>
      <a:hlink>
        <a:srgbClr val="00B388"/>
      </a:hlink>
      <a:folHlink>
        <a:srgbClr val="FFB81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lestica">
  <a:themeElements>
    <a:clrScheme name="Custom 84">
      <a:dk1>
        <a:srgbClr val="53565A"/>
      </a:dk1>
      <a:lt1>
        <a:sysClr val="window" lastClr="FFFFFF"/>
      </a:lt1>
      <a:dk2>
        <a:srgbClr val="1F497D"/>
      </a:dk2>
      <a:lt2>
        <a:srgbClr val="EEECE1"/>
      </a:lt2>
      <a:accent1>
        <a:srgbClr val="97999B"/>
      </a:accent1>
      <a:accent2>
        <a:srgbClr val="DD0032"/>
      </a:accent2>
      <a:accent3>
        <a:srgbClr val="D49100"/>
      </a:accent3>
      <a:accent4>
        <a:srgbClr val="548DD4"/>
      </a:accent4>
      <a:accent5>
        <a:srgbClr val="BFBFBF"/>
      </a:accent5>
      <a:accent6>
        <a:srgbClr val="165C7D"/>
      </a:accent6>
      <a:hlink>
        <a:srgbClr val="00B388"/>
      </a:hlink>
      <a:folHlink>
        <a:srgbClr val="FFB81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16261</TotalTime>
  <Words>770</Words>
  <Application>Microsoft Office PowerPoint</Application>
  <PresentationFormat>Custom</PresentationFormat>
  <Paragraphs>163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Think Bigger</vt:lpstr>
      <vt:lpstr>Celestica</vt:lpstr>
      <vt:lpstr>Celestica IR 4.0 Project (Update Ver 2.0)</vt:lpstr>
      <vt:lpstr>Introduction</vt:lpstr>
      <vt:lpstr>Content</vt:lpstr>
      <vt:lpstr>PowerPoint Presentation</vt:lpstr>
      <vt:lpstr>PowerPoint Presentation</vt:lpstr>
      <vt:lpstr>PowerPoint Presentation</vt:lpstr>
      <vt:lpstr>PowerPoint Presentation</vt:lpstr>
      <vt:lpstr>Conclusion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brandao</dc:creator>
  <cp:lastModifiedBy>hp</cp:lastModifiedBy>
  <cp:revision>904</cp:revision>
  <cp:lastPrinted>2017-04-24T13:50:50Z</cp:lastPrinted>
  <dcterms:created xsi:type="dcterms:W3CDTF">2017-03-20T14:22:03Z</dcterms:created>
  <dcterms:modified xsi:type="dcterms:W3CDTF">2022-05-16T06:34:07Z</dcterms:modified>
</cp:coreProperties>
</file>