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1" r:id="rId3"/>
    <p:sldId id="257" r:id="rId4"/>
    <p:sldId id="266" r:id="rId5"/>
    <p:sldId id="258" r:id="rId6"/>
    <p:sldId id="259" r:id="rId7"/>
    <p:sldId id="267" r:id="rId8"/>
    <p:sldId id="262" r:id="rId9"/>
    <p:sldId id="268" r:id="rId10"/>
    <p:sldId id="269" r:id="rId11"/>
    <p:sldId id="263" r:id="rId12"/>
    <p:sldId id="273" r:id="rId13"/>
    <p:sldId id="271" r:id="rId14"/>
    <p:sldId id="264" r:id="rId15"/>
    <p:sldId id="265" r:id="rId16"/>
    <p:sldId id="277" r:id="rId17"/>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44"/>
    <p:restoredTop sz="95934"/>
  </p:normalViewPr>
  <p:slideViewPr>
    <p:cSldViewPr snapToGrid="0" snapToObjects="1">
      <p:cViewPr>
        <p:scale>
          <a:sx n="100" d="100"/>
          <a:sy n="100" d="100"/>
        </p:scale>
        <p:origin x="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596667-D404-49F6-B9EC-6F3955F3E2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8E6F27-7BC6-4F9C-9A42-B8FC27464E0E}">
      <dgm:prSet/>
      <dgm:spPr/>
      <dgm:t>
        <a:bodyPr/>
        <a:lstStyle/>
        <a:p>
          <a:pPr>
            <a:lnSpc>
              <a:spcPct val="100000"/>
            </a:lnSpc>
          </a:pPr>
          <a:r>
            <a:rPr lang="en-GB" b="1"/>
            <a:t>Project goal and objectives</a:t>
          </a:r>
          <a:endParaRPr lang="en-US"/>
        </a:p>
      </dgm:t>
    </dgm:pt>
    <dgm:pt modelId="{762470D2-EDFE-4B80-B248-20A1D483F478}" type="parTrans" cxnId="{34308861-E83D-4601-9647-A4AF4F26CA72}">
      <dgm:prSet/>
      <dgm:spPr/>
      <dgm:t>
        <a:bodyPr/>
        <a:lstStyle/>
        <a:p>
          <a:endParaRPr lang="en-US"/>
        </a:p>
      </dgm:t>
    </dgm:pt>
    <dgm:pt modelId="{6C7048BD-C057-4DC8-9852-BC6F56118D6D}" type="sibTrans" cxnId="{34308861-E83D-4601-9647-A4AF4F26CA72}">
      <dgm:prSet/>
      <dgm:spPr/>
      <dgm:t>
        <a:bodyPr/>
        <a:lstStyle/>
        <a:p>
          <a:endParaRPr lang="en-US"/>
        </a:p>
      </dgm:t>
    </dgm:pt>
    <dgm:pt modelId="{2C468903-7C50-42B0-8018-9CAA1481CAC4}">
      <dgm:prSet/>
      <dgm:spPr/>
      <dgm:t>
        <a:bodyPr/>
        <a:lstStyle/>
        <a:p>
          <a:pPr>
            <a:lnSpc>
              <a:spcPct val="100000"/>
            </a:lnSpc>
          </a:pPr>
          <a:r>
            <a:rPr lang="en-GB" b="1"/>
            <a:t>Data sources</a:t>
          </a:r>
          <a:endParaRPr lang="en-US"/>
        </a:p>
      </dgm:t>
    </dgm:pt>
    <dgm:pt modelId="{B88A6BE4-9C89-4A09-90C7-E36D79D95064}" type="parTrans" cxnId="{0B1905D3-6C3E-4B2D-AC31-2857FA49FAE6}">
      <dgm:prSet/>
      <dgm:spPr/>
      <dgm:t>
        <a:bodyPr/>
        <a:lstStyle/>
        <a:p>
          <a:endParaRPr lang="en-US"/>
        </a:p>
      </dgm:t>
    </dgm:pt>
    <dgm:pt modelId="{76119863-1B3E-4A3F-B401-CFAB28EF5E67}" type="sibTrans" cxnId="{0B1905D3-6C3E-4B2D-AC31-2857FA49FAE6}">
      <dgm:prSet/>
      <dgm:spPr/>
      <dgm:t>
        <a:bodyPr/>
        <a:lstStyle/>
        <a:p>
          <a:endParaRPr lang="en-US"/>
        </a:p>
      </dgm:t>
    </dgm:pt>
    <dgm:pt modelId="{162F1935-5A1B-4683-BD53-489823E5F81E}">
      <dgm:prSet/>
      <dgm:spPr/>
      <dgm:t>
        <a:bodyPr/>
        <a:lstStyle/>
        <a:p>
          <a:pPr>
            <a:lnSpc>
              <a:spcPct val="100000"/>
            </a:lnSpc>
          </a:pPr>
          <a:r>
            <a:rPr lang="en-GB" b="1"/>
            <a:t>Data acquisition and cleaning </a:t>
          </a:r>
          <a:endParaRPr lang="en-US"/>
        </a:p>
      </dgm:t>
    </dgm:pt>
    <dgm:pt modelId="{45C916E2-1A61-414D-A5FC-ECC732978C7A}" type="parTrans" cxnId="{B0BEAFBB-44D2-4CB3-B5AA-856DA757DC4E}">
      <dgm:prSet/>
      <dgm:spPr/>
      <dgm:t>
        <a:bodyPr/>
        <a:lstStyle/>
        <a:p>
          <a:endParaRPr lang="en-US"/>
        </a:p>
      </dgm:t>
    </dgm:pt>
    <dgm:pt modelId="{AEF93D61-4208-4FFA-946A-4361F65EB27D}" type="sibTrans" cxnId="{B0BEAFBB-44D2-4CB3-B5AA-856DA757DC4E}">
      <dgm:prSet/>
      <dgm:spPr/>
      <dgm:t>
        <a:bodyPr/>
        <a:lstStyle/>
        <a:p>
          <a:endParaRPr lang="en-US"/>
        </a:p>
      </dgm:t>
    </dgm:pt>
    <dgm:pt modelId="{87908195-5AC8-4664-8A82-46F16E966DE7}">
      <dgm:prSet/>
      <dgm:spPr/>
      <dgm:t>
        <a:bodyPr/>
        <a:lstStyle/>
        <a:p>
          <a:pPr>
            <a:lnSpc>
              <a:spcPct val="100000"/>
            </a:lnSpc>
          </a:pPr>
          <a:r>
            <a:rPr lang="en-GB" b="1"/>
            <a:t>Basis of </a:t>
          </a:r>
          <a:r>
            <a:rPr lang="en-US" b="1"/>
            <a:t>Senses Company </a:t>
          </a:r>
          <a:r>
            <a:rPr lang="en-GB" b="1"/>
            <a:t>market segmentation</a:t>
          </a:r>
          <a:endParaRPr lang="en-US"/>
        </a:p>
      </dgm:t>
    </dgm:pt>
    <dgm:pt modelId="{BCF68B6C-BC3E-485B-8250-2C3BDCD48B7B}" type="parTrans" cxnId="{D97FE8E1-F4F1-47DC-BD4A-86316D8EB731}">
      <dgm:prSet/>
      <dgm:spPr/>
      <dgm:t>
        <a:bodyPr/>
        <a:lstStyle/>
        <a:p>
          <a:endParaRPr lang="en-US"/>
        </a:p>
      </dgm:t>
    </dgm:pt>
    <dgm:pt modelId="{CD40605B-9EBD-4F92-BCD9-E2761452AF12}" type="sibTrans" cxnId="{D97FE8E1-F4F1-47DC-BD4A-86316D8EB731}">
      <dgm:prSet/>
      <dgm:spPr/>
      <dgm:t>
        <a:bodyPr/>
        <a:lstStyle/>
        <a:p>
          <a:endParaRPr lang="en-US"/>
        </a:p>
      </dgm:t>
    </dgm:pt>
    <dgm:pt modelId="{4DCDA689-437C-490F-A603-315C9B4DB7AC}">
      <dgm:prSet/>
      <dgm:spPr/>
      <dgm:t>
        <a:bodyPr/>
        <a:lstStyle/>
        <a:p>
          <a:pPr>
            <a:lnSpc>
              <a:spcPct val="100000"/>
            </a:lnSpc>
          </a:pPr>
          <a:r>
            <a:rPr lang="en-GB" b="1"/>
            <a:t>Using the K-Means clustering and agglomerative clustering algorithms</a:t>
          </a:r>
          <a:endParaRPr lang="en-US"/>
        </a:p>
      </dgm:t>
    </dgm:pt>
    <dgm:pt modelId="{9344406E-9134-4862-AA6D-2C9131F489E1}" type="parTrans" cxnId="{2D69F052-9BDD-4CEC-851A-D1431048C035}">
      <dgm:prSet/>
      <dgm:spPr/>
      <dgm:t>
        <a:bodyPr/>
        <a:lstStyle/>
        <a:p>
          <a:endParaRPr lang="en-US"/>
        </a:p>
      </dgm:t>
    </dgm:pt>
    <dgm:pt modelId="{A5FE24BD-EBAC-4B73-A8AC-9D36B41D4BCA}" type="sibTrans" cxnId="{2D69F052-9BDD-4CEC-851A-D1431048C035}">
      <dgm:prSet/>
      <dgm:spPr/>
      <dgm:t>
        <a:bodyPr/>
        <a:lstStyle/>
        <a:p>
          <a:endParaRPr lang="en-US"/>
        </a:p>
      </dgm:t>
    </dgm:pt>
    <dgm:pt modelId="{810A69B3-C360-4E6C-9211-AD6A235D2E26}">
      <dgm:prSet/>
      <dgm:spPr/>
      <dgm:t>
        <a:bodyPr/>
        <a:lstStyle/>
        <a:p>
          <a:pPr>
            <a:lnSpc>
              <a:spcPct val="100000"/>
            </a:lnSpc>
          </a:pPr>
          <a:r>
            <a:rPr lang="en-GB" b="1"/>
            <a:t>Results</a:t>
          </a:r>
          <a:endParaRPr lang="en-US"/>
        </a:p>
      </dgm:t>
    </dgm:pt>
    <dgm:pt modelId="{CA794C75-3941-4D2B-A559-14256E648902}" type="parTrans" cxnId="{E6084D17-6D93-471C-823D-CDE4B59D897E}">
      <dgm:prSet/>
      <dgm:spPr/>
      <dgm:t>
        <a:bodyPr/>
        <a:lstStyle/>
        <a:p>
          <a:endParaRPr lang="en-US"/>
        </a:p>
      </dgm:t>
    </dgm:pt>
    <dgm:pt modelId="{B9B2C51C-7B13-4ABE-AF0C-D7D2E84D340B}" type="sibTrans" cxnId="{E6084D17-6D93-471C-823D-CDE4B59D897E}">
      <dgm:prSet/>
      <dgm:spPr/>
      <dgm:t>
        <a:bodyPr/>
        <a:lstStyle/>
        <a:p>
          <a:endParaRPr lang="en-US"/>
        </a:p>
      </dgm:t>
    </dgm:pt>
    <dgm:pt modelId="{3F791EF1-7B18-470F-9800-6079C95A8B89}">
      <dgm:prSet/>
      <dgm:spPr/>
      <dgm:t>
        <a:bodyPr/>
        <a:lstStyle/>
        <a:p>
          <a:pPr>
            <a:lnSpc>
              <a:spcPct val="100000"/>
            </a:lnSpc>
          </a:pPr>
          <a:r>
            <a:rPr lang="en-GB" b="1"/>
            <a:t>Recommendations for </a:t>
          </a:r>
          <a:r>
            <a:rPr lang="en-US" b="1"/>
            <a:t>Senses management</a:t>
          </a:r>
          <a:endParaRPr lang="en-US"/>
        </a:p>
      </dgm:t>
    </dgm:pt>
    <dgm:pt modelId="{5B054733-1B7D-4C73-8D48-5F83AB394696}" type="parTrans" cxnId="{25801473-BF83-4C52-9B74-FFEC8D7C63A6}">
      <dgm:prSet/>
      <dgm:spPr/>
      <dgm:t>
        <a:bodyPr/>
        <a:lstStyle/>
        <a:p>
          <a:endParaRPr lang="en-US"/>
        </a:p>
      </dgm:t>
    </dgm:pt>
    <dgm:pt modelId="{B17A38EC-000F-4F94-9904-250298EBAACA}" type="sibTrans" cxnId="{25801473-BF83-4C52-9B74-FFEC8D7C63A6}">
      <dgm:prSet/>
      <dgm:spPr/>
      <dgm:t>
        <a:bodyPr/>
        <a:lstStyle/>
        <a:p>
          <a:endParaRPr lang="en-US"/>
        </a:p>
      </dgm:t>
    </dgm:pt>
    <dgm:pt modelId="{91462401-4C6C-4032-8403-5661A2D9E59A}">
      <dgm:prSet/>
      <dgm:spPr/>
      <dgm:t>
        <a:bodyPr/>
        <a:lstStyle/>
        <a:p>
          <a:pPr>
            <a:lnSpc>
              <a:spcPct val="100000"/>
            </a:lnSpc>
          </a:pPr>
          <a:r>
            <a:rPr lang="en-GB" b="1"/>
            <a:t>Conclusion </a:t>
          </a:r>
          <a:endParaRPr lang="en-US"/>
        </a:p>
      </dgm:t>
    </dgm:pt>
    <dgm:pt modelId="{EE397C0C-E7CE-43A8-8DD0-E6B55E96675E}" type="parTrans" cxnId="{842CA84C-9E95-45D1-9D13-7173716C7CDC}">
      <dgm:prSet/>
      <dgm:spPr/>
      <dgm:t>
        <a:bodyPr/>
        <a:lstStyle/>
        <a:p>
          <a:endParaRPr lang="en-US"/>
        </a:p>
      </dgm:t>
    </dgm:pt>
    <dgm:pt modelId="{E1AC4531-BABD-4AE6-9A90-E6832E94B011}" type="sibTrans" cxnId="{842CA84C-9E95-45D1-9D13-7173716C7CDC}">
      <dgm:prSet/>
      <dgm:spPr/>
      <dgm:t>
        <a:bodyPr/>
        <a:lstStyle/>
        <a:p>
          <a:endParaRPr lang="en-US"/>
        </a:p>
      </dgm:t>
    </dgm:pt>
    <dgm:pt modelId="{C9726A30-BC96-451D-A1C9-2DCE2870B6E8}" type="pres">
      <dgm:prSet presAssocID="{0B596667-D404-49F6-B9EC-6F3955F3E2C8}" presName="root" presStyleCnt="0">
        <dgm:presLayoutVars>
          <dgm:dir/>
          <dgm:resizeHandles val="exact"/>
        </dgm:presLayoutVars>
      </dgm:prSet>
      <dgm:spPr/>
    </dgm:pt>
    <dgm:pt modelId="{30A0976C-5621-4ECA-B0F6-46AF9A63C592}" type="pres">
      <dgm:prSet presAssocID="{168E6F27-7BC6-4F9C-9A42-B8FC27464E0E}" presName="compNode" presStyleCnt="0"/>
      <dgm:spPr/>
    </dgm:pt>
    <dgm:pt modelId="{535FC308-FD2B-4CB0-801D-065843A5EEE2}" type="pres">
      <dgm:prSet presAssocID="{168E6F27-7BC6-4F9C-9A42-B8FC27464E0E}" presName="bgRect" presStyleLbl="bgShp" presStyleIdx="0" presStyleCnt="8"/>
      <dgm:spPr/>
    </dgm:pt>
    <dgm:pt modelId="{EB517037-5E09-4F1E-B72E-61C5DE6ECB80}" type="pres">
      <dgm:prSet presAssocID="{168E6F27-7BC6-4F9C-9A42-B8FC27464E0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 Team Project"/>
        </a:ext>
      </dgm:extLst>
    </dgm:pt>
    <dgm:pt modelId="{45DC75E0-0254-405E-9BB2-ED6B3DF3AC15}" type="pres">
      <dgm:prSet presAssocID="{168E6F27-7BC6-4F9C-9A42-B8FC27464E0E}" presName="spaceRect" presStyleCnt="0"/>
      <dgm:spPr/>
    </dgm:pt>
    <dgm:pt modelId="{E1203F3A-8B12-4510-AA18-D6CCB7F16B0C}" type="pres">
      <dgm:prSet presAssocID="{168E6F27-7BC6-4F9C-9A42-B8FC27464E0E}" presName="parTx" presStyleLbl="revTx" presStyleIdx="0" presStyleCnt="8">
        <dgm:presLayoutVars>
          <dgm:chMax val="0"/>
          <dgm:chPref val="0"/>
        </dgm:presLayoutVars>
      </dgm:prSet>
      <dgm:spPr/>
    </dgm:pt>
    <dgm:pt modelId="{143C60E3-8DCD-45F2-9F3A-C59D4C3AD485}" type="pres">
      <dgm:prSet presAssocID="{6C7048BD-C057-4DC8-9852-BC6F56118D6D}" presName="sibTrans" presStyleCnt="0"/>
      <dgm:spPr/>
    </dgm:pt>
    <dgm:pt modelId="{4E032871-E520-491B-BFB7-20FB803138AF}" type="pres">
      <dgm:prSet presAssocID="{2C468903-7C50-42B0-8018-9CAA1481CAC4}" presName="compNode" presStyleCnt="0"/>
      <dgm:spPr/>
    </dgm:pt>
    <dgm:pt modelId="{6B1B753B-FD8E-4FE7-8FAE-A442BF4AFC82}" type="pres">
      <dgm:prSet presAssocID="{2C468903-7C50-42B0-8018-9CAA1481CAC4}" presName="bgRect" presStyleLbl="bgShp" presStyleIdx="1" presStyleCnt="8"/>
      <dgm:spPr/>
    </dgm:pt>
    <dgm:pt modelId="{F29A134B-7C4D-4D4C-9D72-54351CC6AA3A}" type="pres">
      <dgm:prSet presAssocID="{2C468903-7C50-42B0-8018-9CAA1481CAC4}"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3C3C571-3463-4355-B95E-E1CA862C04E7}" type="pres">
      <dgm:prSet presAssocID="{2C468903-7C50-42B0-8018-9CAA1481CAC4}" presName="spaceRect" presStyleCnt="0"/>
      <dgm:spPr/>
    </dgm:pt>
    <dgm:pt modelId="{C67C198E-E22A-4ACA-96C9-B7486794D7F2}" type="pres">
      <dgm:prSet presAssocID="{2C468903-7C50-42B0-8018-9CAA1481CAC4}" presName="parTx" presStyleLbl="revTx" presStyleIdx="1" presStyleCnt="8">
        <dgm:presLayoutVars>
          <dgm:chMax val="0"/>
          <dgm:chPref val="0"/>
        </dgm:presLayoutVars>
      </dgm:prSet>
      <dgm:spPr/>
    </dgm:pt>
    <dgm:pt modelId="{7712999A-F4C4-4D0E-950F-ABDA9B1527BB}" type="pres">
      <dgm:prSet presAssocID="{76119863-1B3E-4A3F-B401-CFAB28EF5E67}" presName="sibTrans" presStyleCnt="0"/>
      <dgm:spPr/>
    </dgm:pt>
    <dgm:pt modelId="{6CA68FE3-972B-4935-AF67-470594F99CFD}" type="pres">
      <dgm:prSet presAssocID="{162F1935-5A1B-4683-BD53-489823E5F81E}" presName="compNode" presStyleCnt="0"/>
      <dgm:spPr/>
    </dgm:pt>
    <dgm:pt modelId="{E2799123-B236-4499-B5E3-0530F5BD1BBE}" type="pres">
      <dgm:prSet presAssocID="{162F1935-5A1B-4683-BD53-489823E5F81E}" presName="bgRect" presStyleLbl="bgShp" presStyleIdx="2" presStyleCnt="8"/>
      <dgm:spPr/>
    </dgm:pt>
    <dgm:pt modelId="{872B1FE8-9056-4C34-A3B3-D00338FD3E34}" type="pres">
      <dgm:prSet presAssocID="{162F1935-5A1B-4683-BD53-489823E5F81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bric Report Library"/>
        </a:ext>
      </dgm:extLst>
    </dgm:pt>
    <dgm:pt modelId="{1666DC57-7A62-4636-B856-916BC90E5A4D}" type="pres">
      <dgm:prSet presAssocID="{162F1935-5A1B-4683-BD53-489823E5F81E}" presName="spaceRect" presStyleCnt="0"/>
      <dgm:spPr/>
    </dgm:pt>
    <dgm:pt modelId="{DBC93422-9733-4C4B-BC56-05123367D21B}" type="pres">
      <dgm:prSet presAssocID="{162F1935-5A1B-4683-BD53-489823E5F81E}" presName="parTx" presStyleLbl="revTx" presStyleIdx="2" presStyleCnt="8">
        <dgm:presLayoutVars>
          <dgm:chMax val="0"/>
          <dgm:chPref val="0"/>
        </dgm:presLayoutVars>
      </dgm:prSet>
      <dgm:spPr/>
    </dgm:pt>
    <dgm:pt modelId="{4D9D82DE-FDFC-4F3F-8064-A0FFAE1634BE}" type="pres">
      <dgm:prSet presAssocID="{AEF93D61-4208-4FFA-946A-4361F65EB27D}" presName="sibTrans" presStyleCnt="0"/>
      <dgm:spPr/>
    </dgm:pt>
    <dgm:pt modelId="{E994A71E-76B4-4E1D-B85C-B34DB1E07503}" type="pres">
      <dgm:prSet presAssocID="{87908195-5AC8-4664-8A82-46F16E966DE7}" presName="compNode" presStyleCnt="0"/>
      <dgm:spPr/>
    </dgm:pt>
    <dgm:pt modelId="{4859857A-4CCD-47A6-B2CA-BDB9CC90BAB4}" type="pres">
      <dgm:prSet presAssocID="{87908195-5AC8-4664-8A82-46F16E966DE7}" presName="bgRect" presStyleLbl="bgShp" presStyleIdx="3" presStyleCnt="8"/>
      <dgm:spPr/>
    </dgm:pt>
    <dgm:pt modelId="{F6439162-180F-44AD-B984-F877CC112314}" type="pres">
      <dgm:prSet presAssocID="{87908195-5AC8-4664-8A82-46F16E966DE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
        </a:ext>
      </dgm:extLst>
    </dgm:pt>
    <dgm:pt modelId="{3A97C384-8698-4880-AB35-AA9769336650}" type="pres">
      <dgm:prSet presAssocID="{87908195-5AC8-4664-8A82-46F16E966DE7}" presName="spaceRect" presStyleCnt="0"/>
      <dgm:spPr/>
    </dgm:pt>
    <dgm:pt modelId="{DAA3C77D-A212-4A6B-8367-2F6C9EF87D9C}" type="pres">
      <dgm:prSet presAssocID="{87908195-5AC8-4664-8A82-46F16E966DE7}" presName="parTx" presStyleLbl="revTx" presStyleIdx="3" presStyleCnt="8">
        <dgm:presLayoutVars>
          <dgm:chMax val="0"/>
          <dgm:chPref val="0"/>
        </dgm:presLayoutVars>
      </dgm:prSet>
      <dgm:spPr/>
    </dgm:pt>
    <dgm:pt modelId="{E1F7D7E4-07AD-474C-A08F-BEC4D434C17C}" type="pres">
      <dgm:prSet presAssocID="{CD40605B-9EBD-4F92-BCD9-E2761452AF12}" presName="sibTrans" presStyleCnt="0"/>
      <dgm:spPr/>
    </dgm:pt>
    <dgm:pt modelId="{AF172AD1-219E-4B83-8C1D-FE54F4272521}" type="pres">
      <dgm:prSet presAssocID="{4DCDA689-437C-490F-A603-315C9B4DB7AC}" presName="compNode" presStyleCnt="0"/>
      <dgm:spPr/>
    </dgm:pt>
    <dgm:pt modelId="{1F14D4A0-1F2D-4120-B756-9F5A70EBECDA}" type="pres">
      <dgm:prSet presAssocID="{4DCDA689-437C-490F-A603-315C9B4DB7AC}" presName="bgRect" presStyleLbl="bgShp" presStyleIdx="4" presStyleCnt="8"/>
      <dgm:spPr/>
    </dgm:pt>
    <dgm:pt modelId="{3564309D-FB6B-45BD-BEAF-812F67010010}" type="pres">
      <dgm:prSet presAssocID="{4DCDA689-437C-490F-A603-315C9B4DB7A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Search"/>
        </a:ext>
      </dgm:extLst>
    </dgm:pt>
    <dgm:pt modelId="{85C8F53C-6301-4C06-AF6F-C887CF3E99F2}" type="pres">
      <dgm:prSet presAssocID="{4DCDA689-437C-490F-A603-315C9B4DB7AC}" presName="spaceRect" presStyleCnt="0"/>
      <dgm:spPr/>
    </dgm:pt>
    <dgm:pt modelId="{FC3F96FE-C689-4C4E-8801-C7F5F8F57333}" type="pres">
      <dgm:prSet presAssocID="{4DCDA689-437C-490F-A603-315C9B4DB7AC}" presName="parTx" presStyleLbl="revTx" presStyleIdx="4" presStyleCnt="8">
        <dgm:presLayoutVars>
          <dgm:chMax val="0"/>
          <dgm:chPref val="0"/>
        </dgm:presLayoutVars>
      </dgm:prSet>
      <dgm:spPr/>
    </dgm:pt>
    <dgm:pt modelId="{FF6DFA5F-1E0F-4FFE-ABFF-CFA1A5BC63D6}" type="pres">
      <dgm:prSet presAssocID="{A5FE24BD-EBAC-4B73-A8AC-9D36B41D4BCA}" presName="sibTrans" presStyleCnt="0"/>
      <dgm:spPr/>
    </dgm:pt>
    <dgm:pt modelId="{F60E6E00-327C-4DD4-9237-BEB67FF69A36}" type="pres">
      <dgm:prSet presAssocID="{810A69B3-C360-4E6C-9211-AD6A235D2E26}" presName="compNode" presStyleCnt="0"/>
      <dgm:spPr/>
    </dgm:pt>
    <dgm:pt modelId="{9B9E9F8C-D8D2-49CA-9280-0776A6CC47E3}" type="pres">
      <dgm:prSet presAssocID="{810A69B3-C360-4E6C-9211-AD6A235D2E26}" presName="bgRect" presStyleLbl="bgShp" presStyleIdx="5" presStyleCnt="8"/>
      <dgm:spPr/>
    </dgm:pt>
    <dgm:pt modelId="{CA143C70-3DE8-4A73-A101-C274A8F384AD}" type="pres">
      <dgm:prSet presAssocID="{810A69B3-C360-4E6C-9211-AD6A235D2E2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naire"/>
        </a:ext>
      </dgm:extLst>
    </dgm:pt>
    <dgm:pt modelId="{BB03D5AB-F2F0-45B9-990F-3F7553C2D8AF}" type="pres">
      <dgm:prSet presAssocID="{810A69B3-C360-4E6C-9211-AD6A235D2E26}" presName="spaceRect" presStyleCnt="0"/>
      <dgm:spPr/>
    </dgm:pt>
    <dgm:pt modelId="{65D78378-8C11-4F7D-BCA7-8462BE7CF603}" type="pres">
      <dgm:prSet presAssocID="{810A69B3-C360-4E6C-9211-AD6A235D2E26}" presName="parTx" presStyleLbl="revTx" presStyleIdx="5" presStyleCnt="8">
        <dgm:presLayoutVars>
          <dgm:chMax val="0"/>
          <dgm:chPref val="0"/>
        </dgm:presLayoutVars>
      </dgm:prSet>
      <dgm:spPr/>
    </dgm:pt>
    <dgm:pt modelId="{80BA7705-0B46-443A-8EE9-A8FD73CD6BD9}" type="pres">
      <dgm:prSet presAssocID="{B9B2C51C-7B13-4ABE-AF0C-D7D2E84D340B}" presName="sibTrans" presStyleCnt="0"/>
      <dgm:spPr/>
    </dgm:pt>
    <dgm:pt modelId="{43FEC4FC-1233-4331-A1FD-358C6FEC38C0}" type="pres">
      <dgm:prSet presAssocID="{3F791EF1-7B18-470F-9800-6079C95A8B89}" presName="compNode" presStyleCnt="0"/>
      <dgm:spPr/>
    </dgm:pt>
    <dgm:pt modelId="{8D8DBC24-3396-43E1-AE6F-E29043914317}" type="pres">
      <dgm:prSet presAssocID="{3F791EF1-7B18-470F-9800-6079C95A8B89}" presName="bgRect" presStyleLbl="bgShp" presStyleIdx="6" presStyleCnt="8"/>
      <dgm:spPr/>
    </dgm:pt>
    <dgm:pt modelId="{09066713-1F3C-4B84-9E34-A1F2DD6D06FF}" type="pres">
      <dgm:prSet presAssocID="{3F791EF1-7B18-470F-9800-6079C95A8B8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mment Urgent"/>
        </a:ext>
      </dgm:extLst>
    </dgm:pt>
    <dgm:pt modelId="{E7348602-06A9-4DA7-AB31-9B3EE5728E87}" type="pres">
      <dgm:prSet presAssocID="{3F791EF1-7B18-470F-9800-6079C95A8B89}" presName="spaceRect" presStyleCnt="0"/>
      <dgm:spPr/>
    </dgm:pt>
    <dgm:pt modelId="{C49B80EE-3373-4077-8790-9385C234D91A}" type="pres">
      <dgm:prSet presAssocID="{3F791EF1-7B18-470F-9800-6079C95A8B89}" presName="parTx" presStyleLbl="revTx" presStyleIdx="6" presStyleCnt="8">
        <dgm:presLayoutVars>
          <dgm:chMax val="0"/>
          <dgm:chPref val="0"/>
        </dgm:presLayoutVars>
      </dgm:prSet>
      <dgm:spPr/>
    </dgm:pt>
    <dgm:pt modelId="{C6BADFA1-45F1-4582-A53C-31C8396811BB}" type="pres">
      <dgm:prSet presAssocID="{B17A38EC-000F-4F94-9904-250298EBAACA}" presName="sibTrans" presStyleCnt="0"/>
      <dgm:spPr/>
    </dgm:pt>
    <dgm:pt modelId="{FBE04F46-20A6-4EA2-8D7A-DA196495CECB}" type="pres">
      <dgm:prSet presAssocID="{91462401-4C6C-4032-8403-5661A2D9E59A}" presName="compNode" presStyleCnt="0"/>
      <dgm:spPr/>
    </dgm:pt>
    <dgm:pt modelId="{509117A9-3778-4A3F-9E3B-BF7F30AFBF03}" type="pres">
      <dgm:prSet presAssocID="{91462401-4C6C-4032-8403-5661A2D9E59A}" presName="bgRect" presStyleLbl="bgShp" presStyleIdx="7" presStyleCnt="8"/>
      <dgm:spPr/>
    </dgm:pt>
    <dgm:pt modelId="{27EDB67A-5D8E-44EE-8C14-E10C8DA0C85B}" type="pres">
      <dgm:prSet presAssocID="{91462401-4C6C-4032-8403-5661A2D9E59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low"/>
        </a:ext>
      </dgm:extLst>
    </dgm:pt>
    <dgm:pt modelId="{694671A5-D70E-4A28-B192-38E535E47884}" type="pres">
      <dgm:prSet presAssocID="{91462401-4C6C-4032-8403-5661A2D9E59A}" presName="spaceRect" presStyleCnt="0"/>
      <dgm:spPr/>
    </dgm:pt>
    <dgm:pt modelId="{46D48217-0BA1-4A3C-829E-0EEAF1C1AB01}" type="pres">
      <dgm:prSet presAssocID="{91462401-4C6C-4032-8403-5661A2D9E59A}" presName="parTx" presStyleLbl="revTx" presStyleIdx="7" presStyleCnt="8">
        <dgm:presLayoutVars>
          <dgm:chMax val="0"/>
          <dgm:chPref val="0"/>
        </dgm:presLayoutVars>
      </dgm:prSet>
      <dgm:spPr/>
    </dgm:pt>
  </dgm:ptLst>
  <dgm:cxnLst>
    <dgm:cxn modelId="{9B43D114-F8B5-2242-8757-9CD02FECDFE3}" type="presOf" srcId="{91462401-4C6C-4032-8403-5661A2D9E59A}" destId="{46D48217-0BA1-4A3C-829E-0EEAF1C1AB01}" srcOrd="0" destOrd="0" presId="urn:microsoft.com/office/officeart/2018/2/layout/IconVerticalSolidList"/>
    <dgm:cxn modelId="{E6084D17-6D93-471C-823D-CDE4B59D897E}" srcId="{0B596667-D404-49F6-B9EC-6F3955F3E2C8}" destId="{810A69B3-C360-4E6C-9211-AD6A235D2E26}" srcOrd="5" destOrd="0" parTransId="{CA794C75-3941-4D2B-A559-14256E648902}" sibTransId="{B9B2C51C-7B13-4ABE-AF0C-D7D2E84D340B}"/>
    <dgm:cxn modelId="{FCCC4228-EE5C-9242-B5B3-963F140BBC76}" type="presOf" srcId="{0B596667-D404-49F6-B9EC-6F3955F3E2C8}" destId="{C9726A30-BC96-451D-A1C9-2DCE2870B6E8}" srcOrd="0" destOrd="0" presId="urn:microsoft.com/office/officeart/2018/2/layout/IconVerticalSolidList"/>
    <dgm:cxn modelId="{1B11823D-C01E-9345-8046-EE0593CA4D44}" type="presOf" srcId="{87908195-5AC8-4664-8A82-46F16E966DE7}" destId="{DAA3C77D-A212-4A6B-8367-2F6C9EF87D9C}" srcOrd="0" destOrd="0" presId="urn:microsoft.com/office/officeart/2018/2/layout/IconVerticalSolidList"/>
    <dgm:cxn modelId="{3EB7843F-5EDD-E34E-AF47-7A5A2695819D}" type="presOf" srcId="{168E6F27-7BC6-4F9C-9A42-B8FC27464E0E}" destId="{E1203F3A-8B12-4510-AA18-D6CCB7F16B0C}" srcOrd="0" destOrd="0" presId="urn:microsoft.com/office/officeart/2018/2/layout/IconVerticalSolidList"/>
    <dgm:cxn modelId="{842CA84C-9E95-45D1-9D13-7173716C7CDC}" srcId="{0B596667-D404-49F6-B9EC-6F3955F3E2C8}" destId="{91462401-4C6C-4032-8403-5661A2D9E59A}" srcOrd="7" destOrd="0" parTransId="{EE397C0C-E7CE-43A8-8DD0-E6B55E96675E}" sibTransId="{E1AC4531-BABD-4AE6-9A90-E6832E94B011}"/>
    <dgm:cxn modelId="{F0DA494D-6330-AF4E-8CAD-74FF4BEB6318}" type="presOf" srcId="{4DCDA689-437C-490F-A603-315C9B4DB7AC}" destId="{FC3F96FE-C689-4C4E-8801-C7F5F8F57333}" srcOrd="0" destOrd="0" presId="urn:microsoft.com/office/officeart/2018/2/layout/IconVerticalSolidList"/>
    <dgm:cxn modelId="{4C30A952-6FED-EA4A-B6E1-0D9E6D85811E}" type="presOf" srcId="{810A69B3-C360-4E6C-9211-AD6A235D2E26}" destId="{65D78378-8C11-4F7D-BCA7-8462BE7CF603}" srcOrd="0" destOrd="0" presId="urn:microsoft.com/office/officeart/2018/2/layout/IconVerticalSolidList"/>
    <dgm:cxn modelId="{2D69F052-9BDD-4CEC-851A-D1431048C035}" srcId="{0B596667-D404-49F6-B9EC-6F3955F3E2C8}" destId="{4DCDA689-437C-490F-A603-315C9B4DB7AC}" srcOrd="4" destOrd="0" parTransId="{9344406E-9134-4862-AA6D-2C9131F489E1}" sibTransId="{A5FE24BD-EBAC-4B73-A8AC-9D36B41D4BCA}"/>
    <dgm:cxn modelId="{34308861-E83D-4601-9647-A4AF4F26CA72}" srcId="{0B596667-D404-49F6-B9EC-6F3955F3E2C8}" destId="{168E6F27-7BC6-4F9C-9A42-B8FC27464E0E}" srcOrd="0" destOrd="0" parTransId="{762470D2-EDFE-4B80-B248-20A1D483F478}" sibTransId="{6C7048BD-C057-4DC8-9852-BC6F56118D6D}"/>
    <dgm:cxn modelId="{F0F31C6C-912D-AB40-A551-54111DF13D12}" type="presOf" srcId="{162F1935-5A1B-4683-BD53-489823E5F81E}" destId="{DBC93422-9733-4C4B-BC56-05123367D21B}" srcOrd="0" destOrd="0" presId="urn:microsoft.com/office/officeart/2018/2/layout/IconVerticalSolidList"/>
    <dgm:cxn modelId="{25801473-BF83-4C52-9B74-FFEC8D7C63A6}" srcId="{0B596667-D404-49F6-B9EC-6F3955F3E2C8}" destId="{3F791EF1-7B18-470F-9800-6079C95A8B89}" srcOrd="6" destOrd="0" parTransId="{5B054733-1B7D-4C73-8D48-5F83AB394696}" sibTransId="{B17A38EC-000F-4F94-9904-250298EBAACA}"/>
    <dgm:cxn modelId="{FBC36F74-29BA-8344-8AB2-3A07D843EB4F}" type="presOf" srcId="{3F791EF1-7B18-470F-9800-6079C95A8B89}" destId="{C49B80EE-3373-4077-8790-9385C234D91A}" srcOrd="0" destOrd="0" presId="urn:microsoft.com/office/officeart/2018/2/layout/IconVerticalSolidList"/>
    <dgm:cxn modelId="{B0BEAFBB-44D2-4CB3-B5AA-856DA757DC4E}" srcId="{0B596667-D404-49F6-B9EC-6F3955F3E2C8}" destId="{162F1935-5A1B-4683-BD53-489823E5F81E}" srcOrd="2" destOrd="0" parTransId="{45C916E2-1A61-414D-A5FC-ECC732978C7A}" sibTransId="{AEF93D61-4208-4FFA-946A-4361F65EB27D}"/>
    <dgm:cxn modelId="{0B1905D3-6C3E-4B2D-AC31-2857FA49FAE6}" srcId="{0B596667-D404-49F6-B9EC-6F3955F3E2C8}" destId="{2C468903-7C50-42B0-8018-9CAA1481CAC4}" srcOrd="1" destOrd="0" parTransId="{B88A6BE4-9C89-4A09-90C7-E36D79D95064}" sibTransId="{76119863-1B3E-4A3F-B401-CFAB28EF5E67}"/>
    <dgm:cxn modelId="{D97FE8E1-F4F1-47DC-BD4A-86316D8EB731}" srcId="{0B596667-D404-49F6-B9EC-6F3955F3E2C8}" destId="{87908195-5AC8-4664-8A82-46F16E966DE7}" srcOrd="3" destOrd="0" parTransId="{BCF68B6C-BC3E-485B-8250-2C3BDCD48B7B}" sibTransId="{CD40605B-9EBD-4F92-BCD9-E2761452AF12}"/>
    <dgm:cxn modelId="{08F48FE8-98B6-0445-8611-8FA141949203}" type="presOf" srcId="{2C468903-7C50-42B0-8018-9CAA1481CAC4}" destId="{C67C198E-E22A-4ACA-96C9-B7486794D7F2}" srcOrd="0" destOrd="0" presId="urn:microsoft.com/office/officeart/2018/2/layout/IconVerticalSolidList"/>
    <dgm:cxn modelId="{135013D6-8C19-254C-8C53-EC84688B833E}" type="presParOf" srcId="{C9726A30-BC96-451D-A1C9-2DCE2870B6E8}" destId="{30A0976C-5621-4ECA-B0F6-46AF9A63C592}" srcOrd="0" destOrd="0" presId="urn:microsoft.com/office/officeart/2018/2/layout/IconVerticalSolidList"/>
    <dgm:cxn modelId="{FAC5247F-9CDA-F443-A890-7C2158BBB6FC}" type="presParOf" srcId="{30A0976C-5621-4ECA-B0F6-46AF9A63C592}" destId="{535FC308-FD2B-4CB0-801D-065843A5EEE2}" srcOrd="0" destOrd="0" presId="urn:microsoft.com/office/officeart/2018/2/layout/IconVerticalSolidList"/>
    <dgm:cxn modelId="{DEC13C4F-FDD8-4E48-8972-56FAB836F089}" type="presParOf" srcId="{30A0976C-5621-4ECA-B0F6-46AF9A63C592}" destId="{EB517037-5E09-4F1E-B72E-61C5DE6ECB80}" srcOrd="1" destOrd="0" presId="urn:microsoft.com/office/officeart/2018/2/layout/IconVerticalSolidList"/>
    <dgm:cxn modelId="{139D8294-7935-144D-904F-083C00D71673}" type="presParOf" srcId="{30A0976C-5621-4ECA-B0F6-46AF9A63C592}" destId="{45DC75E0-0254-405E-9BB2-ED6B3DF3AC15}" srcOrd="2" destOrd="0" presId="urn:microsoft.com/office/officeart/2018/2/layout/IconVerticalSolidList"/>
    <dgm:cxn modelId="{FA552591-E5E0-804D-B17F-C16770B3FC57}" type="presParOf" srcId="{30A0976C-5621-4ECA-B0F6-46AF9A63C592}" destId="{E1203F3A-8B12-4510-AA18-D6CCB7F16B0C}" srcOrd="3" destOrd="0" presId="urn:microsoft.com/office/officeart/2018/2/layout/IconVerticalSolidList"/>
    <dgm:cxn modelId="{7C70DE56-627F-7D49-9FCC-0F785CA61865}" type="presParOf" srcId="{C9726A30-BC96-451D-A1C9-2DCE2870B6E8}" destId="{143C60E3-8DCD-45F2-9F3A-C59D4C3AD485}" srcOrd="1" destOrd="0" presId="urn:microsoft.com/office/officeart/2018/2/layout/IconVerticalSolidList"/>
    <dgm:cxn modelId="{1C8389F7-CBD3-6C4F-91CE-5BBBE9CD9A45}" type="presParOf" srcId="{C9726A30-BC96-451D-A1C9-2DCE2870B6E8}" destId="{4E032871-E520-491B-BFB7-20FB803138AF}" srcOrd="2" destOrd="0" presId="urn:microsoft.com/office/officeart/2018/2/layout/IconVerticalSolidList"/>
    <dgm:cxn modelId="{1F37B934-24C5-C949-B3AE-7581596F5CBC}" type="presParOf" srcId="{4E032871-E520-491B-BFB7-20FB803138AF}" destId="{6B1B753B-FD8E-4FE7-8FAE-A442BF4AFC82}" srcOrd="0" destOrd="0" presId="urn:microsoft.com/office/officeart/2018/2/layout/IconVerticalSolidList"/>
    <dgm:cxn modelId="{D4328CB1-9463-2240-A162-7B677526CBD7}" type="presParOf" srcId="{4E032871-E520-491B-BFB7-20FB803138AF}" destId="{F29A134B-7C4D-4D4C-9D72-54351CC6AA3A}" srcOrd="1" destOrd="0" presId="urn:microsoft.com/office/officeart/2018/2/layout/IconVerticalSolidList"/>
    <dgm:cxn modelId="{3B7852FC-7EB6-C244-94D1-146E6810B8BD}" type="presParOf" srcId="{4E032871-E520-491B-BFB7-20FB803138AF}" destId="{83C3C571-3463-4355-B95E-E1CA862C04E7}" srcOrd="2" destOrd="0" presId="urn:microsoft.com/office/officeart/2018/2/layout/IconVerticalSolidList"/>
    <dgm:cxn modelId="{0642A349-91FF-8942-9A9F-33333E0408CA}" type="presParOf" srcId="{4E032871-E520-491B-BFB7-20FB803138AF}" destId="{C67C198E-E22A-4ACA-96C9-B7486794D7F2}" srcOrd="3" destOrd="0" presId="urn:microsoft.com/office/officeart/2018/2/layout/IconVerticalSolidList"/>
    <dgm:cxn modelId="{5D5E8BD5-89F3-BB4E-BE1D-105DE827BF8C}" type="presParOf" srcId="{C9726A30-BC96-451D-A1C9-2DCE2870B6E8}" destId="{7712999A-F4C4-4D0E-950F-ABDA9B1527BB}" srcOrd="3" destOrd="0" presId="urn:microsoft.com/office/officeart/2018/2/layout/IconVerticalSolidList"/>
    <dgm:cxn modelId="{060A6819-D111-4247-AE9A-240596DE48FB}" type="presParOf" srcId="{C9726A30-BC96-451D-A1C9-2DCE2870B6E8}" destId="{6CA68FE3-972B-4935-AF67-470594F99CFD}" srcOrd="4" destOrd="0" presId="urn:microsoft.com/office/officeart/2018/2/layout/IconVerticalSolidList"/>
    <dgm:cxn modelId="{414B78C5-D52A-F446-B363-CA4FFD463E94}" type="presParOf" srcId="{6CA68FE3-972B-4935-AF67-470594F99CFD}" destId="{E2799123-B236-4499-B5E3-0530F5BD1BBE}" srcOrd="0" destOrd="0" presId="urn:microsoft.com/office/officeart/2018/2/layout/IconVerticalSolidList"/>
    <dgm:cxn modelId="{2100AC27-E2D0-D749-90CF-F0FDEB8DBDFE}" type="presParOf" srcId="{6CA68FE3-972B-4935-AF67-470594F99CFD}" destId="{872B1FE8-9056-4C34-A3B3-D00338FD3E34}" srcOrd="1" destOrd="0" presId="urn:microsoft.com/office/officeart/2018/2/layout/IconVerticalSolidList"/>
    <dgm:cxn modelId="{47F6B7E0-7328-544B-B870-38B8D5204111}" type="presParOf" srcId="{6CA68FE3-972B-4935-AF67-470594F99CFD}" destId="{1666DC57-7A62-4636-B856-916BC90E5A4D}" srcOrd="2" destOrd="0" presId="urn:microsoft.com/office/officeart/2018/2/layout/IconVerticalSolidList"/>
    <dgm:cxn modelId="{2A730E47-92E1-5B45-BEBC-35F745CBB266}" type="presParOf" srcId="{6CA68FE3-972B-4935-AF67-470594F99CFD}" destId="{DBC93422-9733-4C4B-BC56-05123367D21B}" srcOrd="3" destOrd="0" presId="urn:microsoft.com/office/officeart/2018/2/layout/IconVerticalSolidList"/>
    <dgm:cxn modelId="{6E80384A-B961-E148-A0B9-2280AC883C66}" type="presParOf" srcId="{C9726A30-BC96-451D-A1C9-2DCE2870B6E8}" destId="{4D9D82DE-FDFC-4F3F-8064-A0FFAE1634BE}" srcOrd="5" destOrd="0" presId="urn:microsoft.com/office/officeart/2018/2/layout/IconVerticalSolidList"/>
    <dgm:cxn modelId="{2E1D1F09-58AF-B642-8870-B2CB91B4D261}" type="presParOf" srcId="{C9726A30-BC96-451D-A1C9-2DCE2870B6E8}" destId="{E994A71E-76B4-4E1D-B85C-B34DB1E07503}" srcOrd="6" destOrd="0" presId="urn:microsoft.com/office/officeart/2018/2/layout/IconVerticalSolidList"/>
    <dgm:cxn modelId="{12C7C05E-6916-8E4F-A431-25452E1B240F}" type="presParOf" srcId="{E994A71E-76B4-4E1D-B85C-B34DB1E07503}" destId="{4859857A-4CCD-47A6-B2CA-BDB9CC90BAB4}" srcOrd="0" destOrd="0" presId="urn:microsoft.com/office/officeart/2018/2/layout/IconVerticalSolidList"/>
    <dgm:cxn modelId="{6518D7BD-1DC7-B441-8CF3-ACD200F4EBE2}" type="presParOf" srcId="{E994A71E-76B4-4E1D-B85C-B34DB1E07503}" destId="{F6439162-180F-44AD-B984-F877CC112314}" srcOrd="1" destOrd="0" presId="urn:microsoft.com/office/officeart/2018/2/layout/IconVerticalSolidList"/>
    <dgm:cxn modelId="{F1BA445E-1E2E-CD4B-842A-64822848D86A}" type="presParOf" srcId="{E994A71E-76B4-4E1D-B85C-B34DB1E07503}" destId="{3A97C384-8698-4880-AB35-AA9769336650}" srcOrd="2" destOrd="0" presId="urn:microsoft.com/office/officeart/2018/2/layout/IconVerticalSolidList"/>
    <dgm:cxn modelId="{3EF5F156-3618-A246-9A31-4844AF3A9893}" type="presParOf" srcId="{E994A71E-76B4-4E1D-B85C-B34DB1E07503}" destId="{DAA3C77D-A212-4A6B-8367-2F6C9EF87D9C}" srcOrd="3" destOrd="0" presId="urn:microsoft.com/office/officeart/2018/2/layout/IconVerticalSolidList"/>
    <dgm:cxn modelId="{523EF724-BCF9-7B48-9EDC-E09927A2FB05}" type="presParOf" srcId="{C9726A30-BC96-451D-A1C9-2DCE2870B6E8}" destId="{E1F7D7E4-07AD-474C-A08F-BEC4D434C17C}" srcOrd="7" destOrd="0" presId="urn:microsoft.com/office/officeart/2018/2/layout/IconVerticalSolidList"/>
    <dgm:cxn modelId="{4A492969-4A73-E448-B73F-FB1F75A47712}" type="presParOf" srcId="{C9726A30-BC96-451D-A1C9-2DCE2870B6E8}" destId="{AF172AD1-219E-4B83-8C1D-FE54F4272521}" srcOrd="8" destOrd="0" presId="urn:microsoft.com/office/officeart/2018/2/layout/IconVerticalSolidList"/>
    <dgm:cxn modelId="{B66E689B-C12E-AA44-B58D-351FCDD13811}" type="presParOf" srcId="{AF172AD1-219E-4B83-8C1D-FE54F4272521}" destId="{1F14D4A0-1F2D-4120-B756-9F5A70EBECDA}" srcOrd="0" destOrd="0" presId="urn:microsoft.com/office/officeart/2018/2/layout/IconVerticalSolidList"/>
    <dgm:cxn modelId="{56FA8D07-0AE9-634F-89EE-070B6E9340A8}" type="presParOf" srcId="{AF172AD1-219E-4B83-8C1D-FE54F4272521}" destId="{3564309D-FB6B-45BD-BEAF-812F67010010}" srcOrd="1" destOrd="0" presId="urn:microsoft.com/office/officeart/2018/2/layout/IconVerticalSolidList"/>
    <dgm:cxn modelId="{45E08B99-1963-0A41-A704-90E907B7606E}" type="presParOf" srcId="{AF172AD1-219E-4B83-8C1D-FE54F4272521}" destId="{85C8F53C-6301-4C06-AF6F-C887CF3E99F2}" srcOrd="2" destOrd="0" presId="urn:microsoft.com/office/officeart/2018/2/layout/IconVerticalSolidList"/>
    <dgm:cxn modelId="{9FCC8878-C346-AA40-8E6F-43A44DB3A8E4}" type="presParOf" srcId="{AF172AD1-219E-4B83-8C1D-FE54F4272521}" destId="{FC3F96FE-C689-4C4E-8801-C7F5F8F57333}" srcOrd="3" destOrd="0" presId="urn:microsoft.com/office/officeart/2018/2/layout/IconVerticalSolidList"/>
    <dgm:cxn modelId="{3800101E-EF2A-0D4C-8973-B48A042000D4}" type="presParOf" srcId="{C9726A30-BC96-451D-A1C9-2DCE2870B6E8}" destId="{FF6DFA5F-1E0F-4FFE-ABFF-CFA1A5BC63D6}" srcOrd="9" destOrd="0" presId="urn:microsoft.com/office/officeart/2018/2/layout/IconVerticalSolidList"/>
    <dgm:cxn modelId="{34B85ED4-C25B-2844-929A-EC782CB79328}" type="presParOf" srcId="{C9726A30-BC96-451D-A1C9-2DCE2870B6E8}" destId="{F60E6E00-327C-4DD4-9237-BEB67FF69A36}" srcOrd="10" destOrd="0" presId="urn:microsoft.com/office/officeart/2018/2/layout/IconVerticalSolidList"/>
    <dgm:cxn modelId="{C7A0AC1C-8917-3745-ADAB-A4A6BF1202D8}" type="presParOf" srcId="{F60E6E00-327C-4DD4-9237-BEB67FF69A36}" destId="{9B9E9F8C-D8D2-49CA-9280-0776A6CC47E3}" srcOrd="0" destOrd="0" presId="urn:microsoft.com/office/officeart/2018/2/layout/IconVerticalSolidList"/>
    <dgm:cxn modelId="{FD177C98-C1E9-FB44-AF74-29A89DB5090F}" type="presParOf" srcId="{F60E6E00-327C-4DD4-9237-BEB67FF69A36}" destId="{CA143C70-3DE8-4A73-A101-C274A8F384AD}" srcOrd="1" destOrd="0" presId="urn:microsoft.com/office/officeart/2018/2/layout/IconVerticalSolidList"/>
    <dgm:cxn modelId="{121D3835-76F1-8E4E-9236-C33822430A75}" type="presParOf" srcId="{F60E6E00-327C-4DD4-9237-BEB67FF69A36}" destId="{BB03D5AB-F2F0-45B9-990F-3F7553C2D8AF}" srcOrd="2" destOrd="0" presId="urn:microsoft.com/office/officeart/2018/2/layout/IconVerticalSolidList"/>
    <dgm:cxn modelId="{572D72A1-1BAC-F241-A507-CDD134C4293F}" type="presParOf" srcId="{F60E6E00-327C-4DD4-9237-BEB67FF69A36}" destId="{65D78378-8C11-4F7D-BCA7-8462BE7CF603}" srcOrd="3" destOrd="0" presId="urn:microsoft.com/office/officeart/2018/2/layout/IconVerticalSolidList"/>
    <dgm:cxn modelId="{FA3B6009-A1B8-F14C-8CDC-73F3BCA4385D}" type="presParOf" srcId="{C9726A30-BC96-451D-A1C9-2DCE2870B6E8}" destId="{80BA7705-0B46-443A-8EE9-A8FD73CD6BD9}" srcOrd="11" destOrd="0" presId="urn:microsoft.com/office/officeart/2018/2/layout/IconVerticalSolidList"/>
    <dgm:cxn modelId="{0D0A7D22-636A-C246-BA7E-2220892DADD0}" type="presParOf" srcId="{C9726A30-BC96-451D-A1C9-2DCE2870B6E8}" destId="{43FEC4FC-1233-4331-A1FD-358C6FEC38C0}" srcOrd="12" destOrd="0" presId="urn:microsoft.com/office/officeart/2018/2/layout/IconVerticalSolidList"/>
    <dgm:cxn modelId="{A9425B39-91DC-C14F-9E00-09C6296CB8BF}" type="presParOf" srcId="{43FEC4FC-1233-4331-A1FD-358C6FEC38C0}" destId="{8D8DBC24-3396-43E1-AE6F-E29043914317}" srcOrd="0" destOrd="0" presId="urn:microsoft.com/office/officeart/2018/2/layout/IconVerticalSolidList"/>
    <dgm:cxn modelId="{22B39226-941F-A74D-AD73-15F4551BB73F}" type="presParOf" srcId="{43FEC4FC-1233-4331-A1FD-358C6FEC38C0}" destId="{09066713-1F3C-4B84-9E34-A1F2DD6D06FF}" srcOrd="1" destOrd="0" presId="urn:microsoft.com/office/officeart/2018/2/layout/IconVerticalSolidList"/>
    <dgm:cxn modelId="{6EC5746B-987F-CB4F-837A-B8C4492B8E7F}" type="presParOf" srcId="{43FEC4FC-1233-4331-A1FD-358C6FEC38C0}" destId="{E7348602-06A9-4DA7-AB31-9B3EE5728E87}" srcOrd="2" destOrd="0" presId="urn:microsoft.com/office/officeart/2018/2/layout/IconVerticalSolidList"/>
    <dgm:cxn modelId="{6B03AEA3-3E85-8D47-A7E3-695DCAA40DD2}" type="presParOf" srcId="{43FEC4FC-1233-4331-A1FD-358C6FEC38C0}" destId="{C49B80EE-3373-4077-8790-9385C234D91A}" srcOrd="3" destOrd="0" presId="urn:microsoft.com/office/officeart/2018/2/layout/IconVerticalSolidList"/>
    <dgm:cxn modelId="{2E923BBD-C056-CC4B-B57E-DEFDE4233C5B}" type="presParOf" srcId="{C9726A30-BC96-451D-A1C9-2DCE2870B6E8}" destId="{C6BADFA1-45F1-4582-A53C-31C8396811BB}" srcOrd="13" destOrd="0" presId="urn:microsoft.com/office/officeart/2018/2/layout/IconVerticalSolidList"/>
    <dgm:cxn modelId="{2DB3333F-5314-5C4C-9798-71065FD10F80}" type="presParOf" srcId="{C9726A30-BC96-451D-A1C9-2DCE2870B6E8}" destId="{FBE04F46-20A6-4EA2-8D7A-DA196495CECB}" srcOrd="14" destOrd="0" presId="urn:microsoft.com/office/officeart/2018/2/layout/IconVerticalSolidList"/>
    <dgm:cxn modelId="{9FA42B15-E8F1-E44A-A581-A463AA168223}" type="presParOf" srcId="{FBE04F46-20A6-4EA2-8D7A-DA196495CECB}" destId="{509117A9-3778-4A3F-9E3B-BF7F30AFBF03}" srcOrd="0" destOrd="0" presId="urn:microsoft.com/office/officeart/2018/2/layout/IconVerticalSolidList"/>
    <dgm:cxn modelId="{144761E2-3839-9343-8630-BD98A90A1DB4}" type="presParOf" srcId="{FBE04F46-20A6-4EA2-8D7A-DA196495CECB}" destId="{27EDB67A-5D8E-44EE-8C14-E10C8DA0C85B}" srcOrd="1" destOrd="0" presId="urn:microsoft.com/office/officeart/2018/2/layout/IconVerticalSolidList"/>
    <dgm:cxn modelId="{25213AE5-6139-4A44-97BA-B97927416CF8}" type="presParOf" srcId="{FBE04F46-20A6-4EA2-8D7A-DA196495CECB}" destId="{694671A5-D70E-4A28-B192-38E535E47884}" srcOrd="2" destOrd="0" presId="urn:microsoft.com/office/officeart/2018/2/layout/IconVerticalSolidList"/>
    <dgm:cxn modelId="{B6AAC0FC-AE39-5249-BBEE-A526D898E0EE}" type="presParOf" srcId="{FBE04F46-20A6-4EA2-8D7A-DA196495CECB}" destId="{46D48217-0BA1-4A3C-829E-0EEAF1C1AB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FC308-FD2B-4CB0-801D-065843A5EEE2}">
      <dsp:nvSpPr>
        <dsp:cNvPr id="0" name=""/>
        <dsp:cNvSpPr/>
      </dsp:nvSpPr>
      <dsp:spPr>
        <a:xfrm>
          <a:off x="0" y="638"/>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17037-5E09-4F1E-B72E-61C5DE6ECB80}">
      <dsp:nvSpPr>
        <dsp:cNvPr id="0" name=""/>
        <dsp:cNvSpPr/>
      </dsp:nvSpPr>
      <dsp:spPr>
        <a:xfrm>
          <a:off x="144219" y="107909"/>
          <a:ext cx="262216" cy="2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203F3A-8B12-4510-AA18-D6CCB7F16B0C}">
      <dsp:nvSpPr>
        <dsp:cNvPr id="0" name=""/>
        <dsp:cNvSpPr/>
      </dsp:nvSpPr>
      <dsp:spPr>
        <a:xfrm>
          <a:off x="550655" y="638"/>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Project goal and objectives</a:t>
          </a:r>
          <a:endParaRPr lang="en-US" sz="1400" kern="1200"/>
        </a:p>
      </dsp:txBody>
      <dsp:txXfrm>
        <a:off x="550655" y="638"/>
        <a:ext cx="5322748" cy="536352"/>
      </dsp:txXfrm>
    </dsp:sp>
    <dsp:sp modelId="{6B1B753B-FD8E-4FE7-8FAE-A442BF4AFC82}">
      <dsp:nvSpPr>
        <dsp:cNvPr id="0" name=""/>
        <dsp:cNvSpPr/>
      </dsp:nvSpPr>
      <dsp:spPr>
        <a:xfrm>
          <a:off x="0" y="671079"/>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A134B-7C4D-4D4C-9D72-54351CC6AA3A}">
      <dsp:nvSpPr>
        <dsp:cNvPr id="0" name=""/>
        <dsp:cNvSpPr/>
      </dsp:nvSpPr>
      <dsp:spPr>
        <a:xfrm>
          <a:off x="144219" y="778350"/>
          <a:ext cx="262216" cy="2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7C198E-E22A-4ACA-96C9-B7486794D7F2}">
      <dsp:nvSpPr>
        <dsp:cNvPr id="0" name=""/>
        <dsp:cNvSpPr/>
      </dsp:nvSpPr>
      <dsp:spPr>
        <a:xfrm>
          <a:off x="550655" y="671079"/>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Data sources</a:t>
          </a:r>
          <a:endParaRPr lang="en-US" sz="1400" kern="1200"/>
        </a:p>
      </dsp:txBody>
      <dsp:txXfrm>
        <a:off x="550655" y="671079"/>
        <a:ext cx="5322748" cy="536352"/>
      </dsp:txXfrm>
    </dsp:sp>
    <dsp:sp modelId="{E2799123-B236-4499-B5E3-0530F5BD1BBE}">
      <dsp:nvSpPr>
        <dsp:cNvPr id="0" name=""/>
        <dsp:cNvSpPr/>
      </dsp:nvSpPr>
      <dsp:spPr>
        <a:xfrm>
          <a:off x="0" y="1341520"/>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B1FE8-9056-4C34-A3B3-D00338FD3E34}">
      <dsp:nvSpPr>
        <dsp:cNvPr id="0" name=""/>
        <dsp:cNvSpPr/>
      </dsp:nvSpPr>
      <dsp:spPr>
        <a:xfrm>
          <a:off x="144219" y="1448791"/>
          <a:ext cx="262216" cy="2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C93422-9733-4C4B-BC56-05123367D21B}">
      <dsp:nvSpPr>
        <dsp:cNvPr id="0" name=""/>
        <dsp:cNvSpPr/>
      </dsp:nvSpPr>
      <dsp:spPr>
        <a:xfrm>
          <a:off x="550655" y="1341520"/>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Data acquisition and cleaning </a:t>
          </a:r>
          <a:endParaRPr lang="en-US" sz="1400" kern="1200"/>
        </a:p>
      </dsp:txBody>
      <dsp:txXfrm>
        <a:off x="550655" y="1341520"/>
        <a:ext cx="5322748" cy="536352"/>
      </dsp:txXfrm>
    </dsp:sp>
    <dsp:sp modelId="{4859857A-4CCD-47A6-B2CA-BDB9CC90BAB4}">
      <dsp:nvSpPr>
        <dsp:cNvPr id="0" name=""/>
        <dsp:cNvSpPr/>
      </dsp:nvSpPr>
      <dsp:spPr>
        <a:xfrm>
          <a:off x="0" y="2011961"/>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39162-180F-44AD-B984-F877CC112314}">
      <dsp:nvSpPr>
        <dsp:cNvPr id="0" name=""/>
        <dsp:cNvSpPr/>
      </dsp:nvSpPr>
      <dsp:spPr>
        <a:xfrm>
          <a:off x="144219" y="2119232"/>
          <a:ext cx="262216" cy="2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A3C77D-A212-4A6B-8367-2F6C9EF87D9C}">
      <dsp:nvSpPr>
        <dsp:cNvPr id="0" name=""/>
        <dsp:cNvSpPr/>
      </dsp:nvSpPr>
      <dsp:spPr>
        <a:xfrm>
          <a:off x="550655" y="2011961"/>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Basis of </a:t>
          </a:r>
          <a:r>
            <a:rPr lang="en-US" sz="1400" b="1" kern="1200"/>
            <a:t>Senses Company </a:t>
          </a:r>
          <a:r>
            <a:rPr lang="en-GB" sz="1400" b="1" kern="1200"/>
            <a:t>market segmentation</a:t>
          </a:r>
          <a:endParaRPr lang="en-US" sz="1400" kern="1200"/>
        </a:p>
      </dsp:txBody>
      <dsp:txXfrm>
        <a:off x="550655" y="2011961"/>
        <a:ext cx="5322748" cy="536352"/>
      </dsp:txXfrm>
    </dsp:sp>
    <dsp:sp modelId="{1F14D4A0-1F2D-4120-B756-9F5A70EBECDA}">
      <dsp:nvSpPr>
        <dsp:cNvPr id="0" name=""/>
        <dsp:cNvSpPr/>
      </dsp:nvSpPr>
      <dsp:spPr>
        <a:xfrm>
          <a:off x="0" y="2682403"/>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4309D-FB6B-45BD-BEAF-812F67010010}">
      <dsp:nvSpPr>
        <dsp:cNvPr id="0" name=""/>
        <dsp:cNvSpPr/>
      </dsp:nvSpPr>
      <dsp:spPr>
        <a:xfrm>
          <a:off x="144219" y="2789673"/>
          <a:ext cx="262216" cy="2622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3F96FE-C689-4C4E-8801-C7F5F8F57333}">
      <dsp:nvSpPr>
        <dsp:cNvPr id="0" name=""/>
        <dsp:cNvSpPr/>
      </dsp:nvSpPr>
      <dsp:spPr>
        <a:xfrm>
          <a:off x="550655" y="2682403"/>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Using the K-Means clustering and agglomerative clustering algorithms</a:t>
          </a:r>
          <a:endParaRPr lang="en-US" sz="1400" kern="1200"/>
        </a:p>
      </dsp:txBody>
      <dsp:txXfrm>
        <a:off x="550655" y="2682403"/>
        <a:ext cx="5322748" cy="536352"/>
      </dsp:txXfrm>
    </dsp:sp>
    <dsp:sp modelId="{9B9E9F8C-D8D2-49CA-9280-0776A6CC47E3}">
      <dsp:nvSpPr>
        <dsp:cNvPr id="0" name=""/>
        <dsp:cNvSpPr/>
      </dsp:nvSpPr>
      <dsp:spPr>
        <a:xfrm>
          <a:off x="0" y="3352844"/>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43C70-3DE8-4A73-A101-C274A8F384AD}">
      <dsp:nvSpPr>
        <dsp:cNvPr id="0" name=""/>
        <dsp:cNvSpPr/>
      </dsp:nvSpPr>
      <dsp:spPr>
        <a:xfrm>
          <a:off x="144219" y="3460114"/>
          <a:ext cx="262216" cy="2622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D78378-8C11-4F7D-BCA7-8462BE7CF603}">
      <dsp:nvSpPr>
        <dsp:cNvPr id="0" name=""/>
        <dsp:cNvSpPr/>
      </dsp:nvSpPr>
      <dsp:spPr>
        <a:xfrm>
          <a:off x="550655" y="3352844"/>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Results</a:t>
          </a:r>
          <a:endParaRPr lang="en-US" sz="1400" kern="1200"/>
        </a:p>
      </dsp:txBody>
      <dsp:txXfrm>
        <a:off x="550655" y="3352844"/>
        <a:ext cx="5322748" cy="536352"/>
      </dsp:txXfrm>
    </dsp:sp>
    <dsp:sp modelId="{8D8DBC24-3396-43E1-AE6F-E29043914317}">
      <dsp:nvSpPr>
        <dsp:cNvPr id="0" name=""/>
        <dsp:cNvSpPr/>
      </dsp:nvSpPr>
      <dsp:spPr>
        <a:xfrm>
          <a:off x="0" y="4023285"/>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66713-1F3C-4B84-9E34-A1F2DD6D06FF}">
      <dsp:nvSpPr>
        <dsp:cNvPr id="0" name=""/>
        <dsp:cNvSpPr/>
      </dsp:nvSpPr>
      <dsp:spPr>
        <a:xfrm>
          <a:off x="144219" y="4130555"/>
          <a:ext cx="262216" cy="2622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9B80EE-3373-4077-8790-9385C234D91A}">
      <dsp:nvSpPr>
        <dsp:cNvPr id="0" name=""/>
        <dsp:cNvSpPr/>
      </dsp:nvSpPr>
      <dsp:spPr>
        <a:xfrm>
          <a:off x="550655" y="4023285"/>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Recommendations for </a:t>
          </a:r>
          <a:r>
            <a:rPr lang="en-US" sz="1400" b="1" kern="1200"/>
            <a:t>Senses management</a:t>
          </a:r>
          <a:endParaRPr lang="en-US" sz="1400" kern="1200"/>
        </a:p>
      </dsp:txBody>
      <dsp:txXfrm>
        <a:off x="550655" y="4023285"/>
        <a:ext cx="5322748" cy="536352"/>
      </dsp:txXfrm>
    </dsp:sp>
    <dsp:sp modelId="{509117A9-3778-4A3F-9E3B-BF7F30AFBF03}">
      <dsp:nvSpPr>
        <dsp:cNvPr id="0" name=""/>
        <dsp:cNvSpPr/>
      </dsp:nvSpPr>
      <dsp:spPr>
        <a:xfrm>
          <a:off x="0" y="4693726"/>
          <a:ext cx="5906181" cy="476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DB67A-5D8E-44EE-8C14-E10C8DA0C85B}">
      <dsp:nvSpPr>
        <dsp:cNvPr id="0" name=""/>
        <dsp:cNvSpPr/>
      </dsp:nvSpPr>
      <dsp:spPr>
        <a:xfrm>
          <a:off x="144219" y="4800997"/>
          <a:ext cx="262216" cy="26221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D48217-0BA1-4A3C-829E-0EEAF1C1AB01}">
      <dsp:nvSpPr>
        <dsp:cNvPr id="0" name=""/>
        <dsp:cNvSpPr/>
      </dsp:nvSpPr>
      <dsp:spPr>
        <a:xfrm>
          <a:off x="550655" y="4693726"/>
          <a:ext cx="5322748" cy="53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764" tIns="56764" rIns="56764" bIns="56764" numCol="1" spcCol="1270" anchor="ctr" anchorCtr="0">
          <a:noAutofit/>
        </a:bodyPr>
        <a:lstStyle/>
        <a:p>
          <a:pPr marL="0" lvl="0" indent="0" algn="l" defTabSz="622300">
            <a:lnSpc>
              <a:spcPct val="100000"/>
            </a:lnSpc>
            <a:spcBef>
              <a:spcPct val="0"/>
            </a:spcBef>
            <a:spcAft>
              <a:spcPct val="35000"/>
            </a:spcAft>
            <a:buNone/>
          </a:pPr>
          <a:r>
            <a:rPr lang="en-GB" sz="1400" b="1" kern="1200"/>
            <a:t>Conclusion </a:t>
          </a:r>
          <a:endParaRPr lang="en-US" sz="1400" kern="1200"/>
        </a:p>
      </dsp:txBody>
      <dsp:txXfrm>
        <a:off x="550655" y="4693726"/>
        <a:ext cx="5322748" cy="5363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6/30/20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8782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1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680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807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6/30/20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8745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368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99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157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9037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6/30/20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220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6/30/20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058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6/30/20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164857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file:///C:/var/folders/77/9tv6w5bx39g2ldr943nbbqx00000gn/T/com.microsoft.Word/WebArchiveCopyPasteTempFiles/th%3fid=OIP.sa_ln2ySGjOzmfhDDK4DzQHaEo&amp;pid=Api&amp;P=0&amp;w=252&amp;h=158" TargetMode="External"/><Relationship Id="rId7" Type="http://schemas.openxmlformats.org/officeDocument/2006/relationships/image" Target="https://encrypted-tbn0.gstatic.com/images?q=tbn%3AANd9GcS4ncAL9OvPaOGD4LdbK6Rkk47wdhQwpwXFZw&amp;usqp=CAU" TargetMode="Externa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file:///C:/var/folders/77/9tv6w5bx39g2ldr943nbbqx00000gn/T/com.microsoft.Word/WebArchiveCopyPasteTempFiles/9k=" TargetMode="Externa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the_100_largest_municipalities_in_Canada_by_popul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DE305-3B71-F047-A955-BFA28BEBB206}"/>
              </a:ext>
            </a:extLst>
          </p:cNvPr>
          <p:cNvPicPr>
            <a:picLocks noChangeAspect="1"/>
          </p:cNvPicPr>
          <p:nvPr/>
        </p:nvPicPr>
        <p:blipFill rotWithShape="1">
          <a:blip r:embed="rId2"/>
          <a:srcRect t="3068" b="12027"/>
          <a:stretch/>
        </p:blipFill>
        <p:spPr>
          <a:xfrm>
            <a:off x="1" y="10"/>
            <a:ext cx="12028022" cy="6857990"/>
          </a:xfrm>
          <a:prstGeom prst="rect">
            <a:avLst/>
          </a:prstGeom>
        </p:spPr>
      </p:pic>
      <p:sp>
        <p:nvSpPr>
          <p:cNvPr id="18"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9790" y="0"/>
            <a:ext cx="4662210" cy="6858000"/>
          </a:xfrm>
          <a:prstGeom prst="rect">
            <a:avLst/>
          </a:prstGeom>
          <a:solidFill>
            <a:schemeClr val="bg1">
              <a:alpha val="30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17B6D4D1-B988-457E-986C-12FB1339E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9790" y="0"/>
            <a:ext cx="4662210" cy="6858000"/>
          </a:xfrm>
          <a:prstGeom prst="rect">
            <a:avLst/>
          </a:prstGeom>
          <a:solidFill>
            <a:srgbClr val="CE9756">
              <a:alpha val="40000"/>
            </a:srgbClr>
          </a:solidFill>
          <a:ln w="6350" cap="sq" cmpd="sng" algn="ctr">
            <a:noFill/>
            <a:prstDash val="solid"/>
            <a:miter lim="800000"/>
          </a:ln>
          <a:effectLst/>
        </p:spPr>
      </p:sp>
      <p:sp>
        <p:nvSpPr>
          <p:cNvPr id="13" name="Rectangle 1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376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889ECA3-1D8D-7E41-9157-EADD46BA17E5}"/>
              </a:ext>
            </a:extLst>
          </p:cNvPr>
          <p:cNvSpPr>
            <a:spLocks noGrp="1"/>
          </p:cNvSpPr>
          <p:nvPr>
            <p:ph type="ctrTitle"/>
          </p:nvPr>
        </p:nvSpPr>
        <p:spPr>
          <a:xfrm>
            <a:off x="7996314" y="1340361"/>
            <a:ext cx="3729162" cy="3341700"/>
          </a:xfrm>
        </p:spPr>
        <p:txBody>
          <a:bodyPr vert="horz" lIns="91440" tIns="45720" rIns="91440" bIns="45720" rtlCol="0">
            <a:normAutofit/>
          </a:bodyPr>
          <a:lstStyle/>
          <a:p>
            <a:pPr>
              <a:lnSpc>
                <a:spcPct val="110000"/>
              </a:lnSpc>
              <a:spcBef>
                <a:spcPts val="0"/>
              </a:spcBef>
              <a:buClr>
                <a:schemeClr val="tx1">
                  <a:lumMod val="85000"/>
                  <a:lumOff val="15000"/>
                </a:schemeClr>
              </a:buClr>
              <a:buFont typeface="Garamond" pitchFamily="18" charset="0"/>
            </a:pPr>
            <a:r>
              <a:rPr lang="en-GB" sz="2800" b="1" spc="80" dirty="0">
                <a:solidFill>
                  <a:schemeClr val="tx1"/>
                </a:solidFill>
                <a:latin typeface="Blair Caps" pitchFamily="2" charset="0"/>
              </a:rPr>
              <a:t>Market Segmentation for </a:t>
            </a:r>
            <a:br>
              <a:rPr lang="en-AE" sz="2800" b="1" spc="80" dirty="0">
                <a:solidFill>
                  <a:schemeClr val="tx1"/>
                </a:solidFill>
                <a:latin typeface="Blair Caps" pitchFamily="2" charset="0"/>
              </a:rPr>
            </a:br>
            <a:r>
              <a:rPr lang="en-US" sz="2800" b="1" spc="80" dirty="0">
                <a:solidFill>
                  <a:schemeClr val="tx1"/>
                </a:solidFill>
                <a:latin typeface="Blair Caps" pitchFamily="2" charset="0"/>
              </a:rPr>
              <a:t>Senses</a:t>
            </a:r>
            <a:r>
              <a:rPr lang="en-GB" sz="2800" b="1" spc="80" dirty="0">
                <a:solidFill>
                  <a:schemeClr val="tx1"/>
                </a:solidFill>
                <a:latin typeface="Blair Caps" pitchFamily="2" charset="0"/>
              </a:rPr>
              <a:t> Coffee company</a:t>
            </a:r>
            <a:br>
              <a:rPr lang="en-AE" sz="2800" b="1" spc="80" dirty="0">
                <a:solidFill>
                  <a:schemeClr val="tx1"/>
                </a:solidFill>
                <a:latin typeface="Blair Caps" pitchFamily="2" charset="0"/>
              </a:rPr>
            </a:br>
            <a:endParaRPr lang="en-AE" sz="2800" b="1" spc="80">
              <a:solidFill>
                <a:schemeClr val="tx1"/>
              </a:solidFill>
              <a:latin typeface="Blair Caps" pitchFamily="2" charset="0"/>
            </a:endParaRPr>
          </a:p>
        </p:txBody>
      </p:sp>
      <p:sp>
        <p:nvSpPr>
          <p:cNvPr id="3" name="Subtitle 2">
            <a:extLst>
              <a:ext uri="{FF2B5EF4-FFF2-40B4-BE49-F238E27FC236}">
                <a16:creationId xmlns:a16="http://schemas.microsoft.com/office/drawing/2014/main" id="{6AAD9715-239E-C846-BCED-731F6120D074}"/>
              </a:ext>
            </a:extLst>
          </p:cNvPr>
          <p:cNvSpPr>
            <a:spLocks noGrp="1"/>
          </p:cNvSpPr>
          <p:nvPr>
            <p:ph type="subTitle" idx="1"/>
          </p:nvPr>
        </p:nvSpPr>
        <p:spPr>
          <a:xfrm>
            <a:off x="7964074" y="4731476"/>
            <a:ext cx="3793642" cy="970905"/>
          </a:xfrm>
        </p:spPr>
        <p:txBody>
          <a:bodyPr>
            <a:normAutofit/>
          </a:bodyPr>
          <a:lstStyle/>
          <a:p>
            <a:r>
              <a:rPr lang="en-AE" sz="2000" b="1">
                <a:solidFill>
                  <a:schemeClr val="tx1"/>
                </a:solidFill>
                <a:latin typeface="Blair Caps" pitchFamily="2" charset="0"/>
              </a:rPr>
              <a:t>Hayfa Bu Hazzaa</a:t>
            </a:r>
          </a:p>
          <a:p>
            <a:r>
              <a:rPr lang="en-AE" sz="2000" b="1">
                <a:solidFill>
                  <a:schemeClr val="tx1"/>
                </a:solidFill>
                <a:latin typeface="Blair Caps" pitchFamily="2" charset="0"/>
              </a:rPr>
              <a:t>June 2020</a:t>
            </a:r>
          </a:p>
        </p:txBody>
      </p:sp>
    </p:spTree>
    <p:extLst>
      <p:ext uri="{BB962C8B-B14F-4D97-AF65-F5344CB8AC3E}">
        <p14:creationId xmlns:p14="http://schemas.microsoft.com/office/powerpoint/2010/main" val="8858773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مستطيل 23">
            <a:extLst>
              <a:ext uri="{FF2B5EF4-FFF2-40B4-BE49-F238E27FC236}">
                <a16:creationId xmlns:a16="http://schemas.microsoft.com/office/drawing/2014/main" id="{724CCF09-2B6C-6E42-A935-9205817B87E2}"/>
              </a:ext>
            </a:extLst>
          </p:cNvPr>
          <p:cNvSpPr>
            <a:spLocks noGrp="1"/>
          </p:cNvSpPr>
          <p:nvPr>
            <p:ph type="title"/>
          </p:nvPr>
        </p:nvSpPr>
        <p:spPr>
          <a:xfrm>
            <a:off x="6579451" y="721224"/>
            <a:ext cx="4957553" cy="1645920"/>
          </a:xfrm>
          <a:prstGeom prst="rect">
            <a:avLst/>
          </a:prstGeom>
        </p:spPr>
        <p:txBody>
          <a:bodyPr vert="horz" lIns="91440" tIns="45720" rIns="91440" bIns="45720" rtlCol="0" anchor="ctr">
            <a:normAutofit/>
          </a:bodyPr>
          <a:lstStyle/>
          <a:p>
            <a:pPr marL="268288">
              <a:defRPr/>
            </a:pPr>
            <a:r>
              <a:rPr lang="en-US" sz="3000" b="1"/>
              <a:t>Agglomerative clustering algorithms results</a:t>
            </a:r>
          </a:p>
        </p:txBody>
      </p:sp>
      <p:sp>
        <p:nvSpPr>
          <p:cNvPr id="11" name="Rectangle 1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6" name="Picture 5" descr="A screenshot of a social media post&#10;&#10;Description automatically generated">
            <a:extLst>
              <a:ext uri="{FF2B5EF4-FFF2-40B4-BE49-F238E27FC236}">
                <a16:creationId xmlns:a16="http://schemas.microsoft.com/office/drawing/2014/main" id="{773EED1A-BC26-5C44-A800-2C9F60FDC2BC}"/>
              </a:ext>
            </a:extLst>
          </p:cNvPr>
          <p:cNvPicPr/>
          <p:nvPr/>
        </p:nvPicPr>
        <p:blipFill>
          <a:blip r:embed="rId2">
            <a:extLst>
              <a:ext uri="{28A0092B-C50C-407E-A947-70E740481C1C}">
                <a14:useLocalDpi xmlns:a14="http://schemas.microsoft.com/office/drawing/2010/main" val="0"/>
              </a:ext>
            </a:extLst>
          </a:blip>
          <a:stretch>
            <a:fillRect/>
          </a:stretch>
        </p:blipFill>
        <p:spPr>
          <a:xfrm>
            <a:off x="1205256" y="2549677"/>
            <a:ext cx="4414438" cy="1776810"/>
          </a:xfrm>
          <a:prstGeom prst="rect">
            <a:avLst/>
          </a:prstGeom>
        </p:spPr>
      </p:pic>
      <p:sp>
        <p:nvSpPr>
          <p:cNvPr id="4" name="Rectangle 3">
            <a:extLst>
              <a:ext uri="{FF2B5EF4-FFF2-40B4-BE49-F238E27FC236}">
                <a16:creationId xmlns:a16="http://schemas.microsoft.com/office/drawing/2014/main" id="{30C11A3E-262D-1B46-B34E-0105482FCC85}"/>
              </a:ext>
            </a:extLst>
          </p:cNvPr>
          <p:cNvSpPr/>
          <p:nvPr/>
        </p:nvSpPr>
        <p:spPr>
          <a:xfrm>
            <a:off x="6579451" y="2367144"/>
            <a:ext cx="4735793" cy="2439987"/>
          </a:xfrm>
          <a:prstGeom prst="rect">
            <a:avLst/>
          </a:prstGeom>
        </p:spPr>
        <p:txBody>
          <a:bodyPr vert="horz" lIns="91440" tIns="45720" rIns="91440" bIns="45720" rtlCol="0">
            <a:normAutofit/>
          </a:bodyPr>
          <a:lstStyle/>
          <a:p>
            <a:pPr marL="364490" algn="just">
              <a:spcBef>
                <a:spcPts val="1200"/>
              </a:spcBef>
              <a:buClr>
                <a:schemeClr val="tx1">
                  <a:lumMod val="85000"/>
                  <a:lumOff val="15000"/>
                </a:schemeClr>
              </a:buClr>
              <a:tabLst>
                <a:tab pos="270510" algn="l"/>
              </a:tabLst>
            </a:pPr>
            <a:r>
              <a:rPr lang="en-US" sz="2400" b="1">
                <a:solidFill>
                  <a:schemeClr val="tx1">
                    <a:lumMod val="85000"/>
                    <a:lumOff val="15000"/>
                  </a:schemeClr>
                </a:solidFill>
                <a:latin typeface="+mj-lt"/>
              </a:rPr>
              <a:t>A Dendrogram generated by the hierarchical agglomerative clustering algorithm showing the distribution of Canadian municipalities on the three market segments.</a:t>
            </a:r>
          </a:p>
        </p:txBody>
      </p:sp>
    </p:spTree>
    <p:extLst>
      <p:ext uri="{BB962C8B-B14F-4D97-AF65-F5344CB8AC3E}">
        <p14:creationId xmlns:p14="http://schemas.microsoft.com/office/powerpoint/2010/main" val="260700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4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4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6" name="Rectangle 4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7"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8" name="Rectangle 54">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9" name="Rectangle 56">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80" name="Rectangle 58">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sp>
      <p:pic>
        <p:nvPicPr>
          <p:cNvPr id="26" name="Picture 25" descr="A close up of a map&#10;&#10;Description automatically generated">
            <a:extLst>
              <a:ext uri="{FF2B5EF4-FFF2-40B4-BE49-F238E27FC236}">
                <a16:creationId xmlns:a16="http://schemas.microsoft.com/office/drawing/2014/main" id="{74174519-BC39-474E-AFF9-146AFAC75687}"/>
              </a:ext>
            </a:extLst>
          </p:cNvPr>
          <p:cNvPicPr/>
          <p:nvPr/>
        </p:nvPicPr>
        <p:blipFill>
          <a:blip r:embed="rId2">
            <a:extLst>
              <a:ext uri="{28A0092B-C50C-407E-A947-70E740481C1C}">
                <a14:useLocalDpi xmlns:a14="http://schemas.microsoft.com/office/drawing/2010/main" val="0"/>
              </a:ext>
            </a:extLst>
          </a:blip>
          <a:stretch>
            <a:fillRect/>
          </a:stretch>
        </p:blipFill>
        <p:spPr>
          <a:xfrm>
            <a:off x="1084701" y="2805224"/>
            <a:ext cx="5370369" cy="2835104"/>
          </a:xfrm>
          <a:prstGeom prst="rect">
            <a:avLst/>
          </a:prstGeom>
        </p:spPr>
      </p:pic>
      <p:sp>
        <p:nvSpPr>
          <p:cNvPr id="81" name="Rectangle 60">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62">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64">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66">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Picture 8" descr="A screenshot of a cell phone&#10;&#10;Description automatically generated">
            <a:extLst>
              <a:ext uri="{FF2B5EF4-FFF2-40B4-BE49-F238E27FC236}">
                <a16:creationId xmlns:a16="http://schemas.microsoft.com/office/drawing/2014/main" id="{C18A2FB2-31FA-514B-B379-D0D8F1A95757}"/>
              </a:ext>
            </a:extLst>
          </p:cNvPr>
          <p:cNvPicPr/>
          <p:nvPr/>
        </p:nvPicPr>
        <p:blipFill>
          <a:blip r:embed="rId3">
            <a:extLst>
              <a:ext uri="{28A0092B-C50C-407E-A947-70E740481C1C}">
                <a14:useLocalDpi xmlns:a14="http://schemas.microsoft.com/office/drawing/2010/main" val="0"/>
              </a:ext>
            </a:extLst>
          </a:blip>
          <a:stretch>
            <a:fillRect/>
          </a:stretch>
        </p:blipFill>
        <p:spPr>
          <a:xfrm>
            <a:off x="6878527" y="2740575"/>
            <a:ext cx="3866677" cy="2716185"/>
          </a:xfrm>
          <a:prstGeom prst="rect">
            <a:avLst/>
          </a:prstGeom>
        </p:spPr>
      </p:pic>
      <p:sp>
        <p:nvSpPr>
          <p:cNvPr id="5" name="Rectangle 4">
            <a:extLst>
              <a:ext uri="{FF2B5EF4-FFF2-40B4-BE49-F238E27FC236}">
                <a16:creationId xmlns:a16="http://schemas.microsoft.com/office/drawing/2014/main" id="{F688D9A6-F8A4-A64B-AB21-BFD88EBEC64C}"/>
              </a:ext>
            </a:extLst>
          </p:cNvPr>
          <p:cNvSpPr/>
          <p:nvPr/>
        </p:nvSpPr>
        <p:spPr>
          <a:xfrm>
            <a:off x="1278580" y="1676084"/>
            <a:ext cx="5069964" cy="646331"/>
          </a:xfrm>
          <a:prstGeom prst="rect">
            <a:avLst/>
          </a:prstGeom>
        </p:spPr>
        <p:txBody>
          <a:bodyPr wrap="square">
            <a:spAutoFit/>
          </a:bodyPr>
          <a:lstStyle/>
          <a:p>
            <a:pPr algn="ctr">
              <a:spcAft>
                <a:spcPts val="600"/>
              </a:spcAft>
            </a:pPr>
            <a:r>
              <a:rPr lang="en-US" b="1">
                <a:solidFill>
                  <a:srgbClr val="806000"/>
                </a:solidFill>
                <a:latin typeface="Times New Roman" panose="02020603050405020304" pitchFamily="18" charset="0"/>
                <a:ea typeface="Times New Roman" panose="02020603050405020304" pitchFamily="18" charset="0"/>
              </a:rPr>
              <a:t>Distribution of Canadian municipalities on the three market segments</a:t>
            </a:r>
            <a:r>
              <a:rPr lang="en-AE">
                <a:effectLst/>
              </a:rPr>
              <a:t> </a:t>
            </a:r>
            <a:endParaRPr lang="en-AE"/>
          </a:p>
        </p:txBody>
      </p:sp>
      <p:sp>
        <p:nvSpPr>
          <p:cNvPr id="8" name="Rectangle 7">
            <a:extLst>
              <a:ext uri="{FF2B5EF4-FFF2-40B4-BE49-F238E27FC236}">
                <a16:creationId xmlns:a16="http://schemas.microsoft.com/office/drawing/2014/main" id="{F3949BBE-464F-0C49-B5F3-C654891C8346}"/>
              </a:ext>
            </a:extLst>
          </p:cNvPr>
          <p:cNvSpPr/>
          <p:nvPr/>
        </p:nvSpPr>
        <p:spPr>
          <a:xfrm>
            <a:off x="6941819" y="1679489"/>
            <a:ext cx="3802379" cy="646331"/>
          </a:xfrm>
          <a:prstGeom prst="rect">
            <a:avLst/>
          </a:prstGeom>
        </p:spPr>
        <p:txBody>
          <a:bodyPr wrap="square">
            <a:spAutoFit/>
          </a:bodyPr>
          <a:lstStyle/>
          <a:p>
            <a:pPr algn="ctr">
              <a:spcAft>
                <a:spcPts val="600"/>
              </a:spcAft>
            </a:pPr>
            <a:r>
              <a:rPr lang="en-US" b="1">
                <a:solidFill>
                  <a:srgbClr val="806000"/>
                </a:solidFill>
                <a:latin typeface="Times New Roman" panose="02020603050405020304" pitchFamily="18" charset="0"/>
                <a:ea typeface="Times New Roman" panose="02020603050405020304" pitchFamily="18" charset="0"/>
              </a:rPr>
              <a:t>Number of Bakery, Grocery Stores &amp; Hotels in each market segment </a:t>
            </a:r>
            <a:endParaRPr lang="en-AE"/>
          </a:p>
        </p:txBody>
      </p:sp>
      <p:sp>
        <p:nvSpPr>
          <p:cNvPr id="10" name="TextBox 9">
            <a:extLst>
              <a:ext uri="{FF2B5EF4-FFF2-40B4-BE49-F238E27FC236}">
                <a16:creationId xmlns:a16="http://schemas.microsoft.com/office/drawing/2014/main" id="{9145C1BD-007B-E54F-993C-A67A659C3637}"/>
              </a:ext>
            </a:extLst>
          </p:cNvPr>
          <p:cNvSpPr txBox="1"/>
          <p:nvPr/>
        </p:nvSpPr>
        <p:spPr>
          <a:xfrm>
            <a:off x="7479899" y="535888"/>
            <a:ext cx="1500732" cy="523220"/>
          </a:xfrm>
          <a:prstGeom prst="rect">
            <a:avLst/>
          </a:prstGeom>
          <a:noFill/>
        </p:spPr>
        <p:txBody>
          <a:bodyPr wrap="none" rtlCol="0">
            <a:spAutoFit/>
          </a:bodyPr>
          <a:lstStyle/>
          <a:p>
            <a:r>
              <a:rPr lang="en-AE" sz="2800" b="1"/>
              <a:t>RESULTS</a:t>
            </a:r>
          </a:p>
        </p:txBody>
      </p:sp>
    </p:spTree>
    <p:extLst>
      <p:ext uri="{BB962C8B-B14F-4D97-AF65-F5344CB8AC3E}">
        <p14:creationId xmlns:p14="http://schemas.microsoft.com/office/powerpoint/2010/main" val="326977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9" name="Rectangle 3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1" name="Rectangle 4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4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4" name="Straight Connector 4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2" name="Rectangle 51">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54" name="Rectangle 53">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05B9DC-72A3-4D4F-91B3-C4E20871B500}"/>
              </a:ext>
            </a:extLst>
          </p:cNvPr>
          <p:cNvSpPr txBox="1"/>
          <p:nvPr/>
        </p:nvSpPr>
        <p:spPr>
          <a:xfrm>
            <a:off x="5326789" y="507540"/>
            <a:ext cx="1500732" cy="523220"/>
          </a:xfrm>
          <a:prstGeom prst="rect">
            <a:avLst/>
          </a:prstGeom>
          <a:noFill/>
        </p:spPr>
        <p:txBody>
          <a:bodyPr wrap="none" rtlCol="0">
            <a:spAutoFit/>
          </a:bodyPr>
          <a:lstStyle/>
          <a:p>
            <a:r>
              <a:rPr lang="en-AE" sz="2800" b="1"/>
              <a:t>RESULTS</a:t>
            </a:r>
          </a:p>
        </p:txBody>
      </p:sp>
      <p:pic>
        <p:nvPicPr>
          <p:cNvPr id="47" name="Picture 46" descr="A screenshot of a video game&#10;&#10;Description automatically generated">
            <a:extLst>
              <a:ext uri="{FF2B5EF4-FFF2-40B4-BE49-F238E27FC236}">
                <a16:creationId xmlns:a16="http://schemas.microsoft.com/office/drawing/2014/main" id="{2C3C678E-63DF-0247-9AF5-0860E54D0BB2}"/>
              </a:ext>
            </a:extLst>
          </p:cNvPr>
          <p:cNvPicPr/>
          <p:nvPr/>
        </p:nvPicPr>
        <p:blipFill>
          <a:blip r:embed="rId2">
            <a:extLst>
              <a:ext uri="{28A0092B-C50C-407E-A947-70E740481C1C}">
                <a14:useLocalDpi xmlns:a14="http://schemas.microsoft.com/office/drawing/2010/main" val="0"/>
              </a:ext>
            </a:extLst>
          </a:blip>
          <a:stretch>
            <a:fillRect/>
          </a:stretch>
        </p:blipFill>
        <p:spPr>
          <a:xfrm>
            <a:off x="2416629" y="1623112"/>
            <a:ext cx="7328261" cy="3139766"/>
          </a:xfrm>
          <a:prstGeom prst="rect">
            <a:avLst/>
          </a:prstGeom>
          <a:ln w="38100">
            <a:solidFill>
              <a:schemeClr val="tx1"/>
            </a:solidFill>
          </a:ln>
        </p:spPr>
      </p:pic>
      <p:sp>
        <p:nvSpPr>
          <p:cNvPr id="15" name="Rectangle 14">
            <a:extLst>
              <a:ext uri="{FF2B5EF4-FFF2-40B4-BE49-F238E27FC236}">
                <a16:creationId xmlns:a16="http://schemas.microsoft.com/office/drawing/2014/main" id="{BD1CBA04-D9BE-DA47-8FEC-636D60F1A431}"/>
              </a:ext>
            </a:extLst>
          </p:cNvPr>
          <p:cNvSpPr/>
          <p:nvPr/>
        </p:nvSpPr>
        <p:spPr>
          <a:xfrm>
            <a:off x="2278788" y="4936448"/>
            <a:ext cx="7466101" cy="369332"/>
          </a:xfrm>
          <a:prstGeom prst="rect">
            <a:avLst/>
          </a:prstGeom>
        </p:spPr>
        <p:txBody>
          <a:bodyPr wrap="square">
            <a:spAutoFit/>
          </a:bodyPr>
          <a:lstStyle/>
          <a:p>
            <a:r>
              <a:rPr lang="en-US" b="1">
                <a:solidFill>
                  <a:srgbClr val="806000"/>
                </a:solidFill>
                <a:latin typeface="Times New Roman" panose="02020603050405020304" pitchFamily="18" charset="0"/>
                <a:ea typeface="Times New Roman" panose="02020603050405020304" pitchFamily="18" charset="0"/>
              </a:rPr>
              <a:t>Number of Grocery Stores, hotels and Bakeries in each market segment </a:t>
            </a:r>
            <a:endParaRPr lang="en-AE"/>
          </a:p>
        </p:txBody>
      </p:sp>
    </p:spTree>
    <p:extLst>
      <p:ext uri="{BB962C8B-B14F-4D97-AF65-F5344CB8AC3E}">
        <p14:creationId xmlns:p14="http://schemas.microsoft.com/office/powerpoint/2010/main" val="91591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8" name="Rectangle 27">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8E3461B-BAA0-654B-9F72-FA32A39D1A7A}"/>
              </a:ext>
            </a:extLst>
          </p:cNvPr>
          <p:cNvSpPr txBox="1"/>
          <p:nvPr/>
        </p:nvSpPr>
        <p:spPr>
          <a:xfrm>
            <a:off x="5350925" y="550974"/>
            <a:ext cx="1500732" cy="523220"/>
          </a:xfrm>
          <a:prstGeom prst="rect">
            <a:avLst/>
          </a:prstGeom>
          <a:noFill/>
        </p:spPr>
        <p:txBody>
          <a:bodyPr wrap="none" rtlCol="0">
            <a:spAutoFit/>
          </a:bodyPr>
          <a:lstStyle/>
          <a:p>
            <a:r>
              <a:rPr lang="en-AE" sz="2800" b="1"/>
              <a:t>RESULTS</a:t>
            </a:r>
          </a:p>
        </p:txBody>
      </p:sp>
      <p:sp>
        <p:nvSpPr>
          <p:cNvPr id="29" name="Rectangle 28">
            <a:extLst>
              <a:ext uri="{FF2B5EF4-FFF2-40B4-BE49-F238E27FC236}">
                <a16:creationId xmlns:a16="http://schemas.microsoft.com/office/drawing/2014/main" id="{4F8D5EB1-30AC-3C43-92C3-EC8E97E629CE}"/>
              </a:ext>
            </a:extLst>
          </p:cNvPr>
          <p:cNvSpPr/>
          <p:nvPr/>
        </p:nvSpPr>
        <p:spPr>
          <a:xfrm>
            <a:off x="2691442" y="4433967"/>
            <a:ext cx="6819698" cy="369332"/>
          </a:xfrm>
          <a:prstGeom prst="rect">
            <a:avLst/>
          </a:prstGeom>
        </p:spPr>
        <p:txBody>
          <a:bodyPr wrap="square">
            <a:spAutoFit/>
          </a:bodyPr>
          <a:lstStyle/>
          <a:p>
            <a:r>
              <a:rPr lang="en-US" b="1">
                <a:solidFill>
                  <a:srgbClr val="806000"/>
                </a:solidFill>
                <a:latin typeface="Times New Roman" panose="02020603050405020304" pitchFamily="18" charset="0"/>
                <a:ea typeface="Times New Roman" panose="02020603050405020304" pitchFamily="18" charset="0"/>
              </a:rPr>
              <a:t>Density of Bakery, Grocery Store and Hotel in each market segment  </a:t>
            </a:r>
            <a:endParaRPr lang="en-AE"/>
          </a:p>
        </p:txBody>
      </p:sp>
      <p:pic>
        <p:nvPicPr>
          <p:cNvPr id="33" name="Picture 32" descr="A close up of a logo&#10;&#10;Description automatically generated">
            <a:extLst>
              <a:ext uri="{FF2B5EF4-FFF2-40B4-BE49-F238E27FC236}">
                <a16:creationId xmlns:a16="http://schemas.microsoft.com/office/drawing/2014/main" id="{F0D71A66-6217-9749-921D-C16E32FFCB87}"/>
              </a:ext>
            </a:extLst>
          </p:cNvPr>
          <p:cNvPicPr/>
          <p:nvPr/>
        </p:nvPicPr>
        <p:blipFill>
          <a:blip r:embed="rId2">
            <a:extLst>
              <a:ext uri="{28A0092B-C50C-407E-A947-70E740481C1C}">
                <a14:useLocalDpi xmlns:a14="http://schemas.microsoft.com/office/drawing/2010/main" val="0"/>
              </a:ext>
            </a:extLst>
          </a:blip>
          <a:stretch>
            <a:fillRect/>
          </a:stretch>
        </p:blipFill>
        <p:spPr>
          <a:xfrm>
            <a:off x="2840452" y="1969763"/>
            <a:ext cx="6819687" cy="1989961"/>
          </a:xfrm>
          <a:prstGeom prst="rect">
            <a:avLst/>
          </a:prstGeom>
          <a:ln w="38100">
            <a:solidFill>
              <a:schemeClr val="tx1"/>
            </a:solidFill>
          </a:ln>
        </p:spPr>
      </p:pic>
    </p:spTree>
    <p:extLst>
      <p:ext uri="{BB962C8B-B14F-4D97-AF65-F5344CB8AC3E}">
        <p14:creationId xmlns:p14="http://schemas.microsoft.com/office/powerpoint/2010/main" val="67394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B2C7D688-27C1-8E4F-8C40-42F661C1B4DD}"/>
              </a:ext>
            </a:extLst>
          </p:cNvPr>
          <p:cNvPicPr>
            <a:picLocks noChangeAspect="1"/>
          </p:cNvPicPr>
          <p:nvPr/>
        </p:nvPicPr>
        <p:blipFill>
          <a:blip r:embed="rId2"/>
          <a:stretch>
            <a:fillRect/>
          </a:stretch>
        </p:blipFill>
        <p:spPr>
          <a:xfrm>
            <a:off x="184393" y="1514684"/>
            <a:ext cx="4170237" cy="4253068"/>
          </a:xfrm>
          <a:prstGeom prst="rect">
            <a:avLst/>
          </a:prstGeom>
        </p:spPr>
      </p:pic>
      <p:sp>
        <p:nvSpPr>
          <p:cNvPr id="21" name="Rectangle 20">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4630"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222"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02775-7EF4-5542-930F-850B8D27B107}"/>
              </a:ext>
            </a:extLst>
          </p:cNvPr>
          <p:cNvSpPr>
            <a:spLocks noGrp="1"/>
          </p:cNvSpPr>
          <p:nvPr>
            <p:ph type="title"/>
          </p:nvPr>
        </p:nvSpPr>
        <p:spPr>
          <a:xfrm>
            <a:off x="5041392" y="642593"/>
            <a:ext cx="6281928" cy="1744183"/>
          </a:xfrm>
        </p:spPr>
        <p:txBody>
          <a:bodyPr vert="horz" lIns="91440" tIns="45720" rIns="91440" bIns="45720" rtlCol="0" anchor="ctr">
            <a:noAutofit/>
          </a:bodyPr>
          <a:lstStyle/>
          <a:p>
            <a:r>
              <a:rPr lang="en-US" sz="3600"/>
              <a:t>Recommendations for Senses Company’s management</a:t>
            </a:r>
          </a:p>
        </p:txBody>
      </p:sp>
      <p:sp>
        <p:nvSpPr>
          <p:cNvPr id="4" name="Rectangle 3">
            <a:extLst>
              <a:ext uri="{FF2B5EF4-FFF2-40B4-BE49-F238E27FC236}">
                <a16:creationId xmlns:a16="http://schemas.microsoft.com/office/drawing/2014/main" id="{B2FFA6CA-8281-E241-91CA-B5FE5A5C3287}"/>
              </a:ext>
            </a:extLst>
          </p:cNvPr>
          <p:cNvSpPr/>
          <p:nvPr/>
        </p:nvSpPr>
        <p:spPr>
          <a:xfrm>
            <a:off x="5041392" y="2386584"/>
            <a:ext cx="6281928" cy="3648456"/>
          </a:xfrm>
          <a:prstGeom prst="rect">
            <a:avLst/>
          </a:prstGeom>
        </p:spPr>
        <p:txBody>
          <a:bodyPr vert="horz" lIns="91440" tIns="45720" rIns="91440" bIns="45720" rtlCol="0">
            <a:normAutofit/>
          </a:bodyPr>
          <a:lstStyle/>
          <a:p>
            <a:pPr marL="285750" indent="-285750" algn="just">
              <a:buFont typeface="Arial" panose="020B0604020202020204" pitchFamily="34" charset="0"/>
              <a:buChar char="•"/>
            </a:pPr>
            <a:r>
              <a:rPr lang="en-GB"/>
              <a:t>Total number of potential clients in each market segment is somewhat different (339, 270 and 135 for market segments 1,2, and 3 respectively). Based on this data, the management of the company is advised to consider adjusting its organization structure and uplifting its human capital capabilities in order to be able to successfully implement the new marketing strategy and cope with the requirements of the new Canadian market.  </a:t>
            </a:r>
            <a:endParaRPr lang="en-AE"/>
          </a:p>
          <a:p>
            <a:pPr>
              <a:spcAft>
                <a:spcPts val="800"/>
              </a:spcAft>
              <a:buClr>
                <a:schemeClr val="tx1">
                  <a:lumMod val="85000"/>
                  <a:lumOff val="15000"/>
                </a:schemeClr>
              </a:buClr>
              <a:tabLst>
                <a:tab pos="270510" algn="l"/>
              </a:tabLst>
            </a:pPr>
            <a:endParaRPr lang="en-US">
              <a:effectLst/>
            </a:endParaRPr>
          </a:p>
        </p:txBody>
      </p:sp>
    </p:spTree>
    <p:extLst>
      <p:ext uri="{BB962C8B-B14F-4D97-AF65-F5344CB8AC3E}">
        <p14:creationId xmlns:p14="http://schemas.microsoft.com/office/powerpoint/2010/main" val="357287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39" name="Rectangle 38">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00D43A7-39F4-7549-B775-009C52C873F3}"/>
              </a:ext>
            </a:extLst>
          </p:cNvPr>
          <p:cNvSpPr>
            <a:spLocks noGrp="1"/>
          </p:cNvSpPr>
          <p:nvPr>
            <p:ph type="title"/>
          </p:nvPr>
        </p:nvSpPr>
        <p:spPr>
          <a:xfrm>
            <a:off x="1192625" y="1420706"/>
            <a:ext cx="3466540" cy="4016587"/>
          </a:xfrm>
        </p:spPr>
        <p:txBody>
          <a:bodyPr>
            <a:normAutofit/>
          </a:bodyPr>
          <a:lstStyle/>
          <a:p>
            <a:r>
              <a:rPr lang="en-AE" sz="3600"/>
              <a:t>Conclustion</a:t>
            </a:r>
          </a:p>
        </p:txBody>
      </p:sp>
      <p:cxnSp>
        <p:nvCxnSpPr>
          <p:cNvPr id="41" name="Straight Connector 40">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07CE9C-9871-5F48-8858-32809861C702}"/>
              </a:ext>
            </a:extLst>
          </p:cNvPr>
          <p:cNvSpPr>
            <a:spLocks noGrp="1"/>
          </p:cNvSpPr>
          <p:nvPr>
            <p:ph idx="1"/>
          </p:nvPr>
        </p:nvSpPr>
        <p:spPr>
          <a:xfrm>
            <a:off x="5236723" y="1420706"/>
            <a:ext cx="5514758" cy="4016587"/>
          </a:xfrm>
        </p:spPr>
        <p:txBody>
          <a:bodyPr anchor="ctr">
            <a:normAutofit/>
          </a:bodyPr>
          <a:lstStyle/>
          <a:p>
            <a:pPr marL="433070" indent="-342900">
              <a:spcAft>
                <a:spcPts val="1800"/>
              </a:spcAft>
              <a:buFont typeface="Wingdings" panose="05000000000000000000" pitchFamily="2" charset="2"/>
              <a:buChar char="Ø"/>
              <a:tabLst>
                <a:tab pos="270510" algn="l"/>
              </a:tabLst>
            </a:pPr>
            <a:r>
              <a:rPr lang="en-GB">
                <a:solidFill>
                  <a:schemeClr val="tx1">
                    <a:lumMod val="75000"/>
                    <a:lumOff val="25000"/>
                  </a:schemeClr>
                </a:solidFill>
                <a:latin typeface="Arial" panose="020B0604020202020204" pitchFamily="34" charset="0"/>
                <a:ea typeface="Times New Roman" panose="02020603050405020304" pitchFamily="18" charset="0"/>
                <a:cs typeface="Arial" panose="020B0604020202020204" pitchFamily="34" charset="0"/>
              </a:rPr>
              <a:t>This project used the K-Means and the Agglomerative clustering machine learning models to segment the Canadian market of Senses coffee company.</a:t>
            </a:r>
          </a:p>
          <a:p>
            <a:pPr marL="433070" indent="-342900">
              <a:spcAft>
                <a:spcPts val="1800"/>
              </a:spcAft>
              <a:buFont typeface="Wingdings" panose="05000000000000000000" pitchFamily="2" charset="2"/>
              <a:buChar char="Ø"/>
              <a:tabLst>
                <a:tab pos="270510" algn="l"/>
              </a:tabLst>
            </a:pPr>
            <a:r>
              <a:rPr lang="en-GB">
                <a:solidFill>
                  <a:schemeClr val="tx1">
                    <a:lumMod val="75000"/>
                    <a:lumOff val="25000"/>
                  </a:schemeClr>
                </a:solidFill>
                <a:latin typeface="Arial" panose="020B0604020202020204" pitchFamily="34" charset="0"/>
                <a:ea typeface="Times New Roman" panose="02020603050405020304" pitchFamily="18" charset="0"/>
                <a:cs typeface="Arial" panose="020B0604020202020204" pitchFamily="34" charset="0"/>
              </a:rPr>
              <a:t>The frequency of occurrence of Hotels, Grocery Stores Bakeries were identified as important features that affect the segmentation of this market. </a:t>
            </a:r>
          </a:p>
          <a:p>
            <a:pPr marL="433070" indent="-342900">
              <a:spcAft>
                <a:spcPts val="1800"/>
              </a:spcAft>
              <a:buFont typeface="Wingdings" panose="05000000000000000000" pitchFamily="2" charset="2"/>
              <a:buChar char="Ø"/>
              <a:tabLst>
                <a:tab pos="270510" algn="l"/>
              </a:tabLst>
            </a:pPr>
            <a:r>
              <a:rPr lang="en-GB">
                <a:solidFill>
                  <a:schemeClr val="tx1">
                    <a:lumMod val="75000"/>
                    <a:lumOff val="25000"/>
                  </a:schemeClr>
                </a:solidFill>
                <a:latin typeface="Arial" panose="020B0604020202020204" pitchFamily="34" charset="0"/>
                <a:ea typeface="Times New Roman" panose="02020603050405020304" pitchFamily="18" charset="0"/>
                <a:cs typeface="Arial" panose="020B0604020202020204" pitchFamily="34" charset="0"/>
              </a:rPr>
              <a:t>These models can be very useful in helping Senses management in several ways. For example, it could help develop a new organization chart, and plan the human capital and competencies necessary to implement the company’s new marketing strategy</a:t>
            </a:r>
          </a:p>
        </p:txBody>
      </p:sp>
    </p:spTree>
    <p:extLst>
      <p:ext uri="{BB962C8B-B14F-4D97-AF65-F5344CB8AC3E}">
        <p14:creationId xmlns:p14="http://schemas.microsoft.com/office/powerpoint/2010/main" val="23238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E37103-07B9-4749-BB71-CDC286A68EFC}"/>
              </a:ext>
            </a:extLst>
          </p:cNvPr>
          <p:cNvSpPr>
            <a:spLocks noGrp="1"/>
          </p:cNvSpPr>
          <p:nvPr>
            <p:ph type="title"/>
          </p:nvPr>
        </p:nvSpPr>
        <p:spPr>
          <a:xfrm>
            <a:off x="321551" y="642593"/>
            <a:ext cx="7340155" cy="5483887"/>
          </a:xfrm>
        </p:spPr>
        <p:txBody>
          <a:bodyPr>
            <a:normAutofit/>
          </a:bodyPr>
          <a:lstStyle/>
          <a:p>
            <a:pPr algn="ctr"/>
            <a:r>
              <a:rPr lang="en-AE"/>
              <a:t>THANKS YOU</a:t>
            </a:r>
          </a:p>
        </p:txBody>
      </p:sp>
      <p:pic>
        <p:nvPicPr>
          <p:cNvPr id="4" name="Picture 3">
            <a:extLst>
              <a:ext uri="{FF2B5EF4-FFF2-40B4-BE49-F238E27FC236}">
                <a16:creationId xmlns:a16="http://schemas.microsoft.com/office/drawing/2014/main" id="{FAEDC26A-A6D5-AA46-B1E5-169E2B638364}"/>
              </a:ext>
            </a:extLst>
          </p:cNvPr>
          <p:cNvPicPr>
            <a:picLocks noChangeAspect="1"/>
          </p:cNvPicPr>
          <p:nvPr/>
        </p:nvPicPr>
        <p:blipFill rotWithShape="1">
          <a:blip r:embed="rId2"/>
          <a:srcRect l="27857" r="29332"/>
          <a:stretch/>
        </p:blipFill>
        <p:spPr>
          <a:xfrm>
            <a:off x="7837371" y="237744"/>
            <a:ext cx="4124416" cy="6382512"/>
          </a:xfrm>
          <a:prstGeom prst="rect">
            <a:avLst/>
          </a:prstGeom>
        </p:spPr>
      </p:pic>
    </p:spTree>
    <p:extLst>
      <p:ext uri="{BB962C8B-B14F-4D97-AF65-F5344CB8AC3E}">
        <p14:creationId xmlns:p14="http://schemas.microsoft.com/office/powerpoint/2010/main" val="241951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4CA84F36-258C-6B42-94FE-E685B13F63AB}"/>
              </a:ext>
            </a:extLst>
          </p:cNvPr>
          <p:cNvSpPr>
            <a:spLocks noGrp="1"/>
          </p:cNvSpPr>
          <p:nvPr>
            <p:ph type="title"/>
          </p:nvPr>
        </p:nvSpPr>
        <p:spPr>
          <a:xfrm>
            <a:off x="573409" y="559477"/>
            <a:ext cx="3765200" cy="5709931"/>
          </a:xfrm>
        </p:spPr>
        <p:txBody>
          <a:bodyPr>
            <a:normAutofit/>
          </a:bodyPr>
          <a:lstStyle/>
          <a:p>
            <a:pPr algn="ctr"/>
            <a:r>
              <a:rPr lang="en-AE"/>
              <a:t>Agenda</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Content Placeholder 3">
            <a:extLst>
              <a:ext uri="{FF2B5EF4-FFF2-40B4-BE49-F238E27FC236}">
                <a16:creationId xmlns:a16="http://schemas.microsoft.com/office/drawing/2014/main" id="{D90E5A77-11FA-4B3B-ABC6-7D0D324D25F7}"/>
              </a:ext>
            </a:extLst>
          </p:cNvPr>
          <p:cNvGraphicFramePr>
            <a:graphicFrameLocks noGrp="1"/>
          </p:cNvGraphicFramePr>
          <p:nvPr>
            <p:ph idx="1"/>
            <p:extLst>
              <p:ext uri="{D42A27DB-BD31-4B8C-83A1-F6EECF244321}">
                <p14:modId xmlns:p14="http://schemas.microsoft.com/office/powerpoint/2010/main" val="116678060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44FA-4315-0044-B7F7-061760CB3B49}"/>
              </a:ext>
            </a:extLst>
          </p:cNvPr>
          <p:cNvSpPr>
            <a:spLocks noGrp="1"/>
          </p:cNvSpPr>
          <p:nvPr>
            <p:ph type="title"/>
          </p:nvPr>
        </p:nvSpPr>
        <p:spPr>
          <a:xfrm>
            <a:off x="825062" y="170976"/>
            <a:ext cx="10058400" cy="1371600"/>
          </a:xfrm>
        </p:spPr>
        <p:txBody>
          <a:bodyPr/>
          <a:lstStyle/>
          <a:p>
            <a:r>
              <a:rPr lang="en-AE"/>
              <a:t>Project goal</a:t>
            </a:r>
          </a:p>
        </p:txBody>
      </p:sp>
      <p:sp>
        <p:nvSpPr>
          <p:cNvPr id="7" name="Rectangle 8">
            <a:extLst>
              <a:ext uri="{FF2B5EF4-FFF2-40B4-BE49-F238E27FC236}">
                <a16:creationId xmlns:a16="http://schemas.microsoft.com/office/drawing/2014/main" id="{EDDA57B9-9DDD-4545-84DA-9ACBD3860592}"/>
              </a:ext>
            </a:extLst>
          </p:cNvPr>
          <p:cNvSpPr>
            <a:spLocks noChangeArrowheads="1"/>
          </p:cNvSpPr>
          <p:nvPr/>
        </p:nvSpPr>
        <p:spPr bwMode="auto">
          <a:xfrm>
            <a:off x="7508173" y="15907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E"/>
          </a:p>
        </p:txBody>
      </p:sp>
      <p:pic>
        <p:nvPicPr>
          <p:cNvPr id="1031" name="Picture 51" descr="A cup of coffee&#10;&#10;Description automatically generated">
            <a:extLst>
              <a:ext uri="{FF2B5EF4-FFF2-40B4-BE49-F238E27FC236}">
                <a16:creationId xmlns:a16="http://schemas.microsoft.com/office/drawing/2014/main" id="{D3CE31E5-7F0A-8045-92AA-D0030F34722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43167" y="3070231"/>
            <a:ext cx="1397788" cy="845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66AA7199-F4A2-C14A-AE61-AFF37F420507}"/>
              </a:ext>
            </a:extLst>
          </p:cNvPr>
          <p:cNvSpPr>
            <a:spLocks noChangeArrowheads="1"/>
          </p:cNvSpPr>
          <p:nvPr/>
        </p:nvSpPr>
        <p:spPr bwMode="auto">
          <a:xfrm>
            <a:off x="7520873" y="2738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E"/>
          </a:p>
        </p:txBody>
      </p:sp>
      <p:pic>
        <p:nvPicPr>
          <p:cNvPr id="1033" name="Picture 52" descr="Coffee top draw for donut shop customers | 2020-01-08 | Food ...">
            <a:extLst>
              <a:ext uri="{FF2B5EF4-FFF2-40B4-BE49-F238E27FC236}">
                <a16:creationId xmlns:a16="http://schemas.microsoft.com/office/drawing/2014/main" id="{E0ADED57-6679-F94B-807E-EC799F81F5C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043167" y="3918158"/>
            <a:ext cx="1397788" cy="9911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4F7B32CE-4CF9-1644-8BF3-2525FC21DDB3}"/>
              </a:ext>
            </a:extLst>
          </p:cNvPr>
          <p:cNvSpPr>
            <a:spLocks noChangeArrowheads="1"/>
          </p:cNvSpPr>
          <p:nvPr/>
        </p:nvSpPr>
        <p:spPr bwMode="auto">
          <a:xfrm>
            <a:off x="7520873" y="3997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E"/>
          </a:p>
        </p:txBody>
      </p:sp>
      <p:pic>
        <p:nvPicPr>
          <p:cNvPr id="1035" name="Picture 53" descr="Single Door Fridge With Ice Maker: Best Iced Coffee Grocery Store">
            <a:extLst>
              <a:ext uri="{FF2B5EF4-FFF2-40B4-BE49-F238E27FC236}">
                <a16:creationId xmlns:a16="http://schemas.microsoft.com/office/drawing/2014/main" id="{900F7C01-5C76-8741-9602-635657BA87A3}"/>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043167" y="4759688"/>
            <a:ext cx="1397788" cy="8364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011D4D07-570B-A243-BC9F-28140B5E38FD}"/>
              </a:ext>
            </a:extLst>
          </p:cNvPr>
          <p:cNvGraphicFramePr>
            <a:graphicFrameLocks noGrp="1"/>
          </p:cNvGraphicFramePr>
          <p:nvPr>
            <p:extLst>
              <p:ext uri="{D42A27DB-BD31-4B8C-83A1-F6EECF244321}">
                <p14:modId xmlns:p14="http://schemas.microsoft.com/office/powerpoint/2010/main" val="2377961247"/>
              </p:ext>
            </p:extLst>
          </p:nvPr>
        </p:nvGraphicFramePr>
        <p:xfrm>
          <a:off x="3464260" y="3068047"/>
          <a:ext cx="6458417" cy="2486643"/>
        </p:xfrm>
        <a:graphic>
          <a:graphicData uri="http://schemas.openxmlformats.org/drawingml/2006/table">
            <a:tbl>
              <a:tblPr firstRow="1" bandRow="1"/>
              <a:tblGrid>
                <a:gridCol w="6458417">
                  <a:extLst>
                    <a:ext uri="{9D8B030D-6E8A-4147-A177-3AD203B41FA5}">
                      <a16:colId xmlns:a16="http://schemas.microsoft.com/office/drawing/2014/main" val="2575443033"/>
                    </a:ext>
                  </a:extLst>
                </a:gridCol>
              </a:tblGrid>
              <a:tr h="828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i="1" u="sng">
                          <a:solidFill>
                            <a:schemeClr val="bg2">
                              <a:lumMod val="25000"/>
                            </a:schemeClr>
                          </a:solidFill>
                          <a:effectLst/>
                        </a:rPr>
                        <a:t>Ellite</a:t>
                      </a:r>
                      <a:r>
                        <a:rPr lang="en-GB" sz="1600" b="1" i="1">
                          <a:solidFill>
                            <a:schemeClr val="bg2">
                              <a:lumMod val="25000"/>
                            </a:schemeClr>
                          </a:solidFill>
                          <a:effectLst/>
                        </a:rPr>
                        <a:t> </a:t>
                      </a:r>
                      <a:r>
                        <a:rPr lang="en-GB" sz="1600" i="1">
                          <a:solidFill>
                            <a:schemeClr val="tx1"/>
                          </a:solidFill>
                          <a:effectLst/>
                        </a:rPr>
                        <a:t>is fine coffee suitable for hotels markets,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E" sz="1600" i="1">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a:tc>
                <a:extLst>
                  <a:ext uri="{0D108BD9-81ED-4DB2-BD59-A6C34878D82A}">
                    <a16:rowId xmlns:a16="http://schemas.microsoft.com/office/drawing/2014/main" val="2714003995"/>
                  </a:ext>
                </a:extLst>
              </a:tr>
              <a:tr h="828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i="1" u="sng">
                          <a:solidFill>
                            <a:schemeClr val="bg2">
                              <a:lumMod val="25000"/>
                            </a:schemeClr>
                          </a:solidFill>
                          <a:effectLst/>
                        </a:rPr>
                        <a:t>Instance </a:t>
                      </a:r>
                      <a:r>
                        <a:rPr lang="en-GB" sz="1600" i="1">
                          <a:solidFill>
                            <a:schemeClr val="tx1"/>
                          </a:solidFill>
                          <a:effectLst/>
                        </a:rPr>
                        <a:t>is average coffee that is suitable from taste and price for Bakeries markets,  </a:t>
                      </a:r>
                    </a:p>
                  </a:txBody>
                  <a:tcPr/>
                </a:tc>
                <a:extLst>
                  <a:ext uri="{0D108BD9-81ED-4DB2-BD59-A6C34878D82A}">
                    <a16:rowId xmlns:a16="http://schemas.microsoft.com/office/drawing/2014/main" val="2820079211"/>
                  </a:ext>
                </a:extLst>
              </a:tr>
              <a:tr h="828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i="1" u="sng">
                          <a:solidFill>
                            <a:schemeClr val="bg2">
                              <a:lumMod val="25000"/>
                            </a:schemeClr>
                          </a:solidFill>
                          <a:effectLst/>
                        </a:rPr>
                        <a:t>Chill</a:t>
                      </a:r>
                      <a:r>
                        <a:rPr lang="en-GB" sz="1600" b="1" i="1">
                          <a:solidFill>
                            <a:schemeClr val="bg2">
                              <a:lumMod val="25000"/>
                            </a:schemeClr>
                          </a:solidFill>
                          <a:effectLst/>
                        </a:rPr>
                        <a:t> </a:t>
                      </a:r>
                      <a:r>
                        <a:rPr lang="en-GB" sz="1600" i="1">
                          <a:solidFill>
                            <a:schemeClr val="tx1"/>
                          </a:solidFill>
                          <a:effectLst/>
                        </a:rPr>
                        <a:t>is an iced coffee that is very popular with good price and suitable for Grocery stores markets.</a:t>
                      </a:r>
                    </a:p>
                  </a:txBody>
                  <a:tcPr/>
                </a:tc>
                <a:extLst>
                  <a:ext uri="{0D108BD9-81ED-4DB2-BD59-A6C34878D82A}">
                    <a16:rowId xmlns:a16="http://schemas.microsoft.com/office/drawing/2014/main" val="3592537183"/>
                  </a:ext>
                </a:extLst>
              </a:tr>
            </a:tbl>
          </a:graphicData>
        </a:graphic>
      </p:graphicFrame>
      <p:sp>
        <p:nvSpPr>
          <p:cNvPr id="12" name="Rectangle 11">
            <a:extLst>
              <a:ext uri="{FF2B5EF4-FFF2-40B4-BE49-F238E27FC236}">
                <a16:creationId xmlns:a16="http://schemas.microsoft.com/office/drawing/2014/main" id="{BE543489-783A-6B44-A867-869D915F2057}"/>
              </a:ext>
            </a:extLst>
          </p:cNvPr>
          <p:cNvSpPr/>
          <p:nvPr/>
        </p:nvSpPr>
        <p:spPr>
          <a:xfrm>
            <a:off x="637094" y="1249925"/>
            <a:ext cx="10434335" cy="1754326"/>
          </a:xfrm>
          <a:prstGeom prst="rect">
            <a:avLst/>
          </a:prstGeom>
        </p:spPr>
        <p:txBody>
          <a:bodyPr wrap="square">
            <a:spAutoFit/>
          </a:bodyPr>
          <a:lstStyle/>
          <a:p>
            <a:pPr marL="268288" algn="just" defTabSz="625475">
              <a:spcBef>
                <a:spcPts val="1200"/>
              </a:spcBef>
              <a:spcAft>
                <a:spcPts val="500"/>
              </a:spcAft>
            </a:pPr>
            <a:r>
              <a:rPr lang="en-GB" dirty="0">
                <a:latin typeface="Arial" panose="020B0604020202020204" pitchFamily="34" charset="0"/>
                <a:cs typeface="Arial" panose="020B0604020202020204" pitchFamily="34" charset="0"/>
              </a:rPr>
              <a:t>This project intends to provide Senses Coffee company’s management and invistors with insightful data that assist them in starting their new business in the largest 100 municipalities in Canada, by segmenting the Canada market into three segments, each segment will be operated by an operation office. Total of three operation offices will be opened in Canada to run the business.  Senses Coffee company produce three  coffee brands, each brand is targeting a dedicated market, i.e, hotels, bakeries, and grocery stores. </a:t>
            </a:r>
          </a:p>
        </p:txBody>
      </p:sp>
    </p:spTree>
    <p:extLst>
      <p:ext uri="{BB962C8B-B14F-4D97-AF65-F5344CB8AC3E}">
        <p14:creationId xmlns:p14="http://schemas.microsoft.com/office/powerpoint/2010/main" val="343863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395B-DF1F-4348-9815-7ACA480F55F5}"/>
              </a:ext>
            </a:extLst>
          </p:cNvPr>
          <p:cNvSpPr>
            <a:spLocks noGrp="1"/>
          </p:cNvSpPr>
          <p:nvPr>
            <p:ph type="title"/>
          </p:nvPr>
        </p:nvSpPr>
        <p:spPr>
          <a:xfrm>
            <a:off x="1066799" y="330359"/>
            <a:ext cx="10058400" cy="1371600"/>
          </a:xfrm>
        </p:spPr>
        <p:txBody>
          <a:bodyPr/>
          <a:lstStyle/>
          <a:p>
            <a:r>
              <a:rPr lang="en-AE"/>
              <a:t>Project Objectives</a:t>
            </a:r>
          </a:p>
        </p:txBody>
      </p:sp>
      <p:graphicFrame>
        <p:nvGraphicFramePr>
          <p:cNvPr id="4" name="Table 3">
            <a:extLst>
              <a:ext uri="{FF2B5EF4-FFF2-40B4-BE49-F238E27FC236}">
                <a16:creationId xmlns:a16="http://schemas.microsoft.com/office/drawing/2014/main" id="{1AC495D5-3744-CF42-A8E1-DFBFC4588528}"/>
              </a:ext>
            </a:extLst>
          </p:cNvPr>
          <p:cNvGraphicFramePr>
            <a:graphicFrameLocks noGrp="1"/>
          </p:cNvGraphicFramePr>
          <p:nvPr>
            <p:extLst>
              <p:ext uri="{D42A27DB-BD31-4B8C-83A1-F6EECF244321}">
                <p14:modId xmlns:p14="http://schemas.microsoft.com/office/powerpoint/2010/main" val="2659306069"/>
              </p:ext>
            </p:extLst>
          </p:nvPr>
        </p:nvGraphicFramePr>
        <p:xfrm>
          <a:off x="1066799" y="1924984"/>
          <a:ext cx="9643242" cy="3484383"/>
        </p:xfrm>
        <a:graphic>
          <a:graphicData uri="http://schemas.openxmlformats.org/drawingml/2006/table">
            <a:tbl>
              <a:tblPr firstRow="1" bandRow="1"/>
              <a:tblGrid>
                <a:gridCol w="9643242">
                  <a:extLst>
                    <a:ext uri="{9D8B030D-6E8A-4147-A177-3AD203B41FA5}">
                      <a16:colId xmlns:a16="http://schemas.microsoft.com/office/drawing/2014/main" val="1845632573"/>
                    </a:ext>
                  </a:extLst>
                </a:gridCol>
              </a:tblGrid>
              <a:tr h="1011595">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tx1"/>
                          </a:solidFill>
                          <a:latin typeface="Arial" panose="020B0604020202020204" pitchFamily="34" charset="0"/>
                          <a:cs typeface="Arial" panose="020B0604020202020204" pitchFamily="34" charset="0"/>
                        </a:rPr>
                        <a:t>Provide the needed information that helps in deciding in which municipality will be managed by which operation office.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23076235"/>
                  </a:ext>
                </a:extLst>
              </a:tr>
              <a:tr h="1461193">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tx1"/>
                          </a:solidFill>
                          <a:latin typeface="Arial" panose="020B0604020202020204" pitchFamily="34" charset="0"/>
                          <a:cs typeface="Arial" panose="020B0604020202020204" pitchFamily="34" charset="0"/>
                        </a:rPr>
                        <a:t>Provide the operation offices  with the size of the new potential market in each market segment, and this will help them in deciding on the share of the business dedicated to each operation office.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24971526"/>
                  </a:ext>
                </a:extLst>
              </a:tr>
              <a:tr h="1011595">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solidFill>
                            <a:schemeClr val="tx1"/>
                          </a:solidFill>
                          <a:latin typeface="Arial" panose="020B0604020202020204" pitchFamily="34" charset="0"/>
                          <a:cs typeface="Arial" panose="020B0604020202020204" pitchFamily="34" charset="0"/>
                        </a:rPr>
                        <a:t>Provide the information that helps Human capital in deciding on the number of employees needed to operate each operation office.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90226263"/>
                  </a:ext>
                </a:extLst>
              </a:tr>
            </a:tbl>
          </a:graphicData>
        </a:graphic>
      </p:graphicFrame>
    </p:spTree>
    <p:extLst>
      <p:ext uri="{BB962C8B-B14F-4D97-AF65-F5344CB8AC3E}">
        <p14:creationId xmlns:p14="http://schemas.microsoft.com/office/powerpoint/2010/main" val="87655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C940-EFDA-B143-97D6-CB5E38048FEA}"/>
              </a:ext>
            </a:extLst>
          </p:cNvPr>
          <p:cNvSpPr>
            <a:spLocks noGrp="1"/>
          </p:cNvSpPr>
          <p:nvPr>
            <p:ph type="title"/>
          </p:nvPr>
        </p:nvSpPr>
        <p:spPr>
          <a:xfrm>
            <a:off x="843776" y="274431"/>
            <a:ext cx="10058400" cy="1371600"/>
          </a:xfrm>
        </p:spPr>
        <p:txBody>
          <a:bodyPr/>
          <a:lstStyle/>
          <a:p>
            <a:r>
              <a:rPr lang="en-AE"/>
              <a:t>Data Sources</a:t>
            </a:r>
          </a:p>
        </p:txBody>
      </p:sp>
      <p:graphicFrame>
        <p:nvGraphicFramePr>
          <p:cNvPr id="4" name="Table 3">
            <a:extLst>
              <a:ext uri="{FF2B5EF4-FFF2-40B4-BE49-F238E27FC236}">
                <a16:creationId xmlns:a16="http://schemas.microsoft.com/office/drawing/2014/main" id="{F761A92E-C3D2-5649-A472-7E8B770D6D46}"/>
              </a:ext>
            </a:extLst>
          </p:cNvPr>
          <p:cNvGraphicFramePr>
            <a:graphicFrameLocks noGrp="1"/>
          </p:cNvGraphicFramePr>
          <p:nvPr>
            <p:extLst>
              <p:ext uri="{D42A27DB-BD31-4B8C-83A1-F6EECF244321}">
                <p14:modId xmlns:p14="http://schemas.microsoft.com/office/powerpoint/2010/main" val="3423888411"/>
              </p:ext>
            </p:extLst>
          </p:nvPr>
        </p:nvGraphicFramePr>
        <p:xfrm>
          <a:off x="906965" y="1646031"/>
          <a:ext cx="10441259" cy="4263334"/>
        </p:xfrm>
        <a:graphic>
          <a:graphicData uri="http://schemas.openxmlformats.org/drawingml/2006/table">
            <a:tbl>
              <a:tblPr firstRow="1" firstCol="1" bandRow="1">
                <a:tableStyleId>{8799B23B-EC83-4686-B30A-512413B5E67A}</a:tableStyleId>
              </a:tblPr>
              <a:tblGrid>
                <a:gridCol w="842941">
                  <a:extLst>
                    <a:ext uri="{9D8B030D-6E8A-4147-A177-3AD203B41FA5}">
                      <a16:colId xmlns:a16="http://schemas.microsoft.com/office/drawing/2014/main" val="1924140636"/>
                    </a:ext>
                  </a:extLst>
                </a:gridCol>
                <a:gridCol w="1576882">
                  <a:extLst>
                    <a:ext uri="{9D8B030D-6E8A-4147-A177-3AD203B41FA5}">
                      <a16:colId xmlns:a16="http://schemas.microsoft.com/office/drawing/2014/main" val="2713143823"/>
                    </a:ext>
                  </a:extLst>
                </a:gridCol>
                <a:gridCol w="3318822">
                  <a:extLst>
                    <a:ext uri="{9D8B030D-6E8A-4147-A177-3AD203B41FA5}">
                      <a16:colId xmlns:a16="http://schemas.microsoft.com/office/drawing/2014/main" val="3906674230"/>
                    </a:ext>
                  </a:extLst>
                </a:gridCol>
                <a:gridCol w="4702614">
                  <a:extLst>
                    <a:ext uri="{9D8B030D-6E8A-4147-A177-3AD203B41FA5}">
                      <a16:colId xmlns:a16="http://schemas.microsoft.com/office/drawing/2014/main" val="2880249021"/>
                    </a:ext>
                  </a:extLst>
                </a:gridCol>
              </a:tblGrid>
              <a:tr h="299319">
                <a:tc>
                  <a:txBody>
                    <a:bodyPr/>
                    <a:lstStyle/>
                    <a:p>
                      <a:pPr marL="90170" algn="l">
                        <a:lnSpc>
                          <a:spcPct val="150000"/>
                        </a:lnSpc>
                        <a:spcAft>
                          <a:spcPts val="800"/>
                        </a:spcAft>
                        <a:tabLst>
                          <a:tab pos="270510" algn="l"/>
                        </a:tabLst>
                      </a:pPr>
                      <a:r>
                        <a:rPr lang="en-GB" sz="1600">
                          <a:solidFill>
                            <a:schemeClr val="bg2">
                              <a:lumMod val="50000"/>
                            </a:schemeClr>
                          </a:solidFill>
                          <a:effectLst/>
                        </a:rPr>
                        <a:t>No</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Dataset</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Description</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Data Source</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extLst>
                  <a:ext uri="{0D108BD9-81ED-4DB2-BD59-A6C34878D82A}">
                    <a16:rowId xmlns:a16="http://schemas.microsoft.com/office/drawing/2014/main" val="103056090"/>
                  </a:ext>
                </a:extLst>
              </a:tr>
              <a:tr h="727053">
                <a:tc>
                  <a:txBody>
                    <a:bodyPr/>
                    <a:lstStyle/>
                    <a:p>
                      <a:pPr marL="90170">
                        <a:lnSpc>
                          <a:spcPct val="150000"/>
                        </a:lnSpc>
                        <a:spcAft>
                          <a:spcPts val="800"/>
                        </a:spcAft>
                        <a:tabLst>
                          <a:tab pos="270510" algn="l"/>
                        </a:tabLst>
                      </a:pPr>
                      <a:r>
                        <a:rPr lang="en-GB" sz="1600">
                          <a:solidFill>
                            <a:schemeClr val="bg2">
                              <a:lumMod val="50000"/>
                            </a:schemeClr>
                          </a:solidFill>
                          <a:effectLst/>
                        </a:rPr>
                        <a:t>1</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List of the largest 100 municipalities in Canada</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Data fields include Municipalities, Province, Growth rate and population. </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I scraped the following Wikipedia site to obtain this data</a:t>
                      </a:r>
                      <a:endParaRPr lang="en-AE" sz="1200">
                        <a:effectLst/>
                      </a:endParaRPr>
                    </a:p>
                    <a:p>
                      <a:pPr marL="90170">
                        <a:lnSpc>
                          <a:spcPct val="120000"/>
                        </a:lnSpc>
                        <a:spcAft>
                          <a:spcPts val="800"/>
                        </a:spcAft>
                        <a:tabLst>
                          <a:tab pos="270510" algn="l"/>
                        </a:tabLst>
                      </a:pPr>
                      <a:r>
                        <a:rPr lang="en-US" sz="1600" u="sng">
                          <a:effectLst/>
                          <a:hlinkClick r:id="rId2"/>
                        </a:rPr>
                        <a:t>https://en.wikipedia.org/wiki/List_of_the_100_largest_municipalities_in_Canada_by_population</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extLst>
                  <a:ext uri="{0D108BD9-81ED-4DB2-BD59-A6C34878D82A}">
                    <a16:rowId xmlns:a16="http://schemas.microsoft.com/office/drawing/2014/main" val="3686333411"/>
                  </a:ext>
                </a:extLst>
              </a:tr>
              <a:tr h="957699">
                <a:tc>
                  <a:txBody>
                    <a:bodyPr/>
                    <a:lstStyle/>
                    <a:p>
                      <a:pPr marL="90170">
                        <a:lnSpc>
                          <a:spcPct val="150000"/>
                        </a:lnSpc>
                        <a:spcAft>
                          <a:spcPts val="800"/>
                        </a:spcAft>
                        <a:tabLst>
                          <a:tab pos="270510" algn="l"/>
                        </a:tabLst>
                      </a:pPr>
                      <a:r>
                        <a:rPr lang="en-GB" sz="1600">
                          <a:solidFill>
                            <a:schemeClr val="bg2">
                              <a:lumMod val="50000"/>
                            </a:schemeClr>
                          </a:solidFill>
                          <a:effectLst/>
                        </a:rPr>
                        <a:t>2</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Geo-Location data of each municipalitiy in Canada</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Data fields include the longitude and latitude coordinates of each municipality. </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I obtained this data using the Python geocoding web services API.</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extLst>
                  <a:ext uri="{0D108BD9-81ED-4DB2-BD59-A6C34878D82A}">
                    <a16:rowId xmlns:a16="http://schemas.microsoft.com/office/drawing/2014/main" val="3406105762"/>
                  </a:ext>
                </a:extLst>
              </a:tr>
              <a:tr h="773446">
                <a:tc>
                  <a:txBody>
                    <a:bodyPr/>
                    <a:lstStyle/>
                    <a:p>
                      <a:pPr marL="90170">
                        <a:lnSpc>
                          <a:spcPct val="150000"/>
                        </a:lnSpc>
                        <a:spcAft>
                          <a:spcPts val="800"/>
                        </a:spcAft>
                        <a:tabLst>
                          <a:tab pos="270510" algn="l"/>
                        </a:tabLst>
                      </a:pPr>
                      <a:r>
                        <a:rPr lang="en-GB" sz="1600">
                          <a:solidFill>
                            <a:schemeClr val="bg2">
                              <a:lumMod val="50000"/>
                            </a:schemeClr>
                          </a:solidFill>
                          <a:effectLst/>
                        </a:rPr>
                        <a:t>3</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Potential customers’ data</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Data fields include the venue name, category, longitude and latitude.</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I obtained this data by exploring the municipality’s venues using the Foursquare API</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extLst>
                  <a:ext uri="{0D108BD9-81ED-4DB2-BD59-A6C34878D82A}">
                    <a16:rowId xmlns:a16="http://schemas.microsoft.com/office/drawing/2014/main" val="4107937157"/>
                  </a:ext>
                </a:extLst>
              </a:tr>
              <a:tr h="763387">
                <a:tc>
                  <a:txBody>
                    <a:bodyPr/>
                    <a:lstStyle/>
                    <a:p>
                      <a:pPr marL="90170">
                        <a:lnSpc>
                          <a:spcPct val="150000"/>
                        </a:lnSpc>
                        <a:spcAft>
                          <a:spcPts val="800"/>
                        </a:spcAft>
                        <a:tabLst>
                          <a:tab pos="270510" algn="l"/>
                        </a:tabLst>
                      </a:pPr>
                      <a:r>
                        <a:rPr lang="en-GB" sz="1600">
                          <a:solidFill>
                            <a:schemeClr val="bg2">
                              <a:lumMod val="50000"/>
                            </a:schemeClr>
                          </a:solidFill>
                          <a:effectLst/>
                        </a:rPr>
                        <a:t>4</a:t>
                      </a:r>
                      <a:endParaRPr lang="en-AE" sz="12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Canada map GIS data </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Data of Canada with the largest 100 municipalities. </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effectLst/>
                        </a:rPr>
                        <a:t>I obtained this data using the Folium API</a:t>
                      </a:r>
                      <a:endParaRPr lang="en-AE" sz="1200">
                        <a:effectLst/>
                      </a:endParaRPr>
                    </a:p>
                    <a:p>
                      <a:pPr marL="90170">
                        <a:lnSpc>
                          <a:spcPct val="150000"/>
                        </a:lnSpc>
                        <a:spcAft>
                          <a:spcPts val="800"/>
                        </a:spcAft>
                        <a:tabLst>
                          <a:tab pos="270510" algn="l"/>
                        </a:tabLst>
                      </a:pPr>
                      <a:r>
                        <a:rPr lang="en-GB" sz="1600">
                          <a:effectLst/>
                        </a:rPr>
                        <a:t> </a:t>
                      </a:r>
                      <a:endParaRPr lang="en-AE" sz="12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extLst>
                  <a:ext uri="{0D108BD9-81ED-4DB2-BD59-A6C34878D82A}">
                    <a16:rowId xmlns:a16="http://schemas.microsoft.com/office/drawing/2014/main" val="844495277"/>
                  </a:ext>
                </a:extLst>
              </a:tr>
            </a:tbl>
          </a:graphicData>
        </a:graphic>
      </p:graphicFrame>
    </p:spTree>
    <p:extLst>
      <p:ext uri="{BB962C8B-B14F-4D97-AF65-F5344CB8AC3E}">
        <p14:creationId xmlns:p14="http://schemas.microsoft.com/office/powerpoint/2010/main" val="6263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A986-33BA-E94F-BFA0-E1AB4DB7AC36}"/>
              </a:ext>
            </a:extLst>
          </p:cNvPr>
          <p:cNvSpPr>
            <a:spLocks noGrp="1"/>
          </p:cNvSpPr>
          <p:nvPr>
            <p:ph type="title"/>
          </p:nvPr>
        </p:nvSpPr>
        <p:spPr/>
        <p:txBody>
          <a:bodyPr/>
          <a:lstStyle/>
          <a:p>
            <a:r>
              <a:rPr lang="en-AE"/>
              <a:t>Data Acqusition and cleansing</a:t>
            </a:r>
          </a:p>
        </p:txBody>
      </p:sp>
      <p:graphicFrame>
        <p:nvGraphicFramePr>
          <p:cNvPr id="5" name="Table 4">
            <a:extLst>
              <a:ext uri="{FF2B5EF4-FFF2-40B4-BE49-F238E27FC236}">
                <a16:creationId xmlns:a16="http://schemas.microsoft.com/office/drawing/2014/main" id="{3F375E19-F073-2347-87C0-5BBAFEFD02C7}"/>
              </a:ext>
            </a:extLst>
          </p:cNvPr>
          <p:cNvGraphicFramePr>
            <a:graphicFrameLocks noGrp="1"/>
          </p:cNvGraphicFramePr>
          <p:nvPr>
            <p:extLst>
              <p:ext uri="{D42A27DB-BD31-4B8C-83A1-F6EECF244321}">
                <p14:modId xmlns:p14="http://schemas.microsoft.com/office/powerpoint/2010/main" val="3690787287"/>
              </p:ext>
            </p:extLst>
          </p:nvPr>
        </p:nvGraphicFramePr>
        <p:xfrm>
          <a:off x="1066800" y="1812716"/>
          <a:ext cx="10058400" cy="4431330"/>
        </p:xfrm>
        <a:graphic>
          <a:graphicData uri="http://schemas.openxmlformats.org/drawingml/2006/table">
            <a:tbl>
              <a:tblPr firstRow="1" firstCol="1" bandRow="1">
                <a:tableStyleId>{8799B23B-EC83-4686-B30A-512413B5E67A}</a:tableStyleId>
              </a:tblPr>
              <a:tblGrid>
                <a:gridCol w="496492">
                  <a:extLst>
                    <a:ext uri="{9D8B030D-6E8A-4147-A177-3AD203B41FA5}">
                      <a16:colId xmlns:a16="http://schemas.microsoft.com/office/drawing/2014/main" val="1924140636"/>
                    </a:ext>
                  </a:extLst>
                </a:gridCol>
                <a:gridCol w="1991657">
                  <a:extLst>
                    <a:ext uri="{9D8B030D-6E8A-4147-A177-3AD203B41FA5}">
                      <a16:colId xmlns:a16="http://schemas.microsoft.com/office/drawing/2014/main" val="2713143823"/>
                    </a:ext>
                  </a:extLst>
                </a:gridCol>
                <a:gridCol w="1732819">
                  <a:extLst>
                    <a:ext uri="{9D8B030D-6E8A-4147-A177-3AD203B41FA5}">
                      <a16:colId xmlns:a16="http://schemas.microsoft.com/office/drawing/2014/main" val="3906674230"/>
                    </a:ext>
                  </a:extLst>
                </a:gridCol>
                <a:gridCol w="3308107">
                  <a:extLst>
                    <a:ext uri="{9D8B030D-6E8A-4147-A177-3AD203B41FA5}">
                      <a16:colId xmlns:a16="http://schemas.microsoft.com/office/drawing/2014/main" val="656575636"/>
                    </a:ext>
                  </a:extLst>
                </a:gridCol>
                <a:gridCol w="2529325">
                  <a:extLst>
                    <a:ext uri="{9D8B030D-6E8A-4147-A177-3AD203B41FA5}">
                      <a16:colId xmlns:a16="http://schemas.microsoft.com/office/drawing/2014/main" val="2880249021"/>
                    </a:ext>
                  </a:extLst>
                </a:gridCol>
              </a:tblGrid>
              <a:tr h="444702">
                <a:tc>
                  <a:txBody>
                    <a:bodyPr/>
                    <a:lstStyle/>
                    <a:p>
                      <a:pPr marL="90170" algn="l">
                        <a:lnSpc>
                          <a:spcPct val="150000"/>
                        </a:lnSpc>
                        <a:spcAft>
                          <a:spcPts val="800"/>
                        </a:spcAft>
                        <a:tabLst>
                          <a:tab pos="270510" algn="l"/>
                        </a:tabLst>
                      </a:pPr>
                      <a:r>
                        <a:rPr lang="en-GB" sz="1600">
                          <a:solidFill>
                            <a:schemeClr val="bg2">
                              <a:lumMod val="50000"/>
                            </a:schemeClr>
                          </a:solidFill>
                          <a:effectLst/>
                        </a:rPr>
                        <a:t>No</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Dataset</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Dataset Type</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Description</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gn="l">
                        <a:lnSpc>
                          <a:spcPct val="150000"/>
                        </a:lnSpc>
                        <a:spcAft>
                          <a:spcPts val="800"/>
                        </a:spcAft>
                        <a:tabLst>
                          <a:tab pos="270510" algn="l"/>
                        </a:tabLst>
                      </a:pPr>
                      <a:r>
                        <a:rPr lang="en-GB" sz="1600">
                          <a:solidFill>
                            <a:schemeClr val="bg2">
                              <a:lumMod val="50000"/>
                            </a:schemeClr>
                          </a:solidFill>
                          <a:effectLst/>
                        </a:rPr>
                        <a:t>Number of records</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extLst>
                  <a:ext uri="{0D108BD9-81ED-4DB2-BD59-A6C34878D82A}">
                    <a16:rowId xmlns:a16="http://schemas.microsoft.com/office/drawing/2014/main" val="103056090"/>
                  </a:ext>
                </a:extLst>
              </a:tr>
              <a:tr h="727053">
                <a:tc>
                  <a:txBody>
                    <a:bodyPr/>
                    <a:lstStyle/>
                    <a:p>
                      <a:pPr marL="90170">
                        <a:lnSpc>
                          <a:spcPct val="150000"/>
                        </a:lnSpc>
                        <a:spcAft>
                          <a:spcPts val="800"/>
                        </a:spcAft>
                        <a:tabLst>
                          <a:tab pos="270510" algn="l"/>
                        </a:tabLst>
                      </a:pPr>
                      <a:r>
                        <a:rPr lang="en-GB" sz="1600">
                          <a:solidFill>
                            <a:schemeClr val="bg2">
                              <a:lumMod val="50000"/>
                            </a:schemeClr>
                          </a:solidFill>
                          <a:effectLst/>
                        </a:rPr>
                        <a:t>1</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Canadia municipalities raws</a:t>
                      </a:r>
                      <a:endPar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Master  data</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Raw data of the 100 largest canadian municipalities </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1oo</a:t>
                      </a:r>
                    </a:p>
                  </a:txBody>
                  <a:tcPr marL="66243" marR="66243" marT="0" marB="0">
                    <a:solidFill>
                      <a:schemeClr val="bg1"/>
                    </a:solidFill>
                  </a:tcPr>
                </a:tc>
                <a:extLst>
                  <a:ext uri="{0D108BD9-81ED-4DB2-BD59-A6C34878D82A}">
                    <a16:rowId xmlns:a16="http://schemas.microsoft.com/office/drawing/2014/main" val="3686333411"/>
                  </a:ext>
                </a:extLst>
              </a:tr>
              <a:tr h="957699">
                <a:tc>
                  <a:txBody>
                    <a:bodyPr/>
                    <a:lstStyle/>
                    <a:p>
                      <a:pPr marL="90170">
                        <a:lnSpc>
                          <a:spcPct val="150000"/>
                        </a:lnSpc>
                        <a:spcAft>
                          <a:spcPts val="800"/>
                        </a:spcAft>
                        <a:tabLst>
                          <a:tab pos="270510" algn="l"/>
                        </a:tabLst>
                      </a:pPr>
                      <a:r>
                        <a:rPr lang="en-GB" sz="1600">
                          <a:solidFill>
                            <a:schemeClr val="bg2">
                              <a:lumMod val="50000"/>
                            </a:schemeClr>
                          </a:solidFill>
                          <a:effectLst/>
                        </a:rPr>
                        <a:t>2</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Canadia municipalities used</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Master data</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Data of municipalities that have venue information in the Foursquare daabase</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100</a:t>
                      </a:r>
                    </a:p>
                  </a:txBody>
                  <a:tcPr marL="66243" marR="66243" marT="0" marB="0">
                    <a:solidFill>
                      <a:schemeClr val="bg1"/>
                    </a:solidFill>
                  </a:tcPr>
                </a:tc>
                <a:extLst>
                  <a:ext uri="{0D108BD9-81ED-4DB2-BD59-A6C34878D82A}">
                    <a16:rowId xmlns:a16="http://schemas.microsoft.com/office/drawing/2014/main" val="3406105762"/>
                  </a:ext>
                </a:extLst>
              </a:tr>
              <a:tr h="94876">
                <a:tc>
                  <a:txBody>
                    <a:bodyPr/>
                    <a:lstStyle/>
                    <a:p>
                      <a:pPr marL="90170">
                        <a:lnSpc>
                          <a:spcPct val="150000"/>
                        </a:lnSpc>
                        <a:spcAft>
                          <a:spcPts val="800"/>
                        </a:spcAft>
                        <a:tabLst>
                          <a:tab pos="270510" algn="l"/>
                        </a:tabLst>
                      </a:pPr>
                      <a:r>
                        <a:rPr lang="en-GB" sz="1600">
                          <a:solidFill>
                            <a:schemeClr val="bg2">
                              <a:lumMod val="50000"/>
                            </a:schemeClr>
                          </a:solidFill>
                          <a:effectLst/>
                        </a:rPr>
                        <a:t>3</a:t>
                      </a:r>
                      <a:endPar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GB"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Canadian municipalities’ venues</a:t>
                      </a:r>
                      <a:endPar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endParaRP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Features data </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Data if the venues belonging to the 100 municipalities  in Canada </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8719</a:t>
                      </a:r>
                    </a:p>
                  </a:txBody>
                  <a:tcPr marL="66243" marR="66243" marT="0" marB="0">
                    <a:solidFill>
                      <a:schemeClr val="bg1"/>
                    </a:solidFill>
                  </a:tcPr>
                </a:tc>
                <a:extLst>
                  <a:ext uri="{0D108BD9-81ED-4DB2-BD59-A6C34878D82A}">
                    <a16:rowId xmlns:a16="http://schemas.microsoft.com/office/drawing/2014/main" val="4107937157"/>
                  </a:ext>
                </a:extLst>
              </a:tr>
              <a:tr h="94876">
                <a:tc>
                  <a:txBody>
                    <a:bodyPr/>
                    <a:lstStyle/>
                    <a:p>
                      <a:pPr marL="90170">
                        <a:lnSpc>
                          <a:spcPct val="150000"/>
                        </a:lnSpc>
                        <a:spcAft>
                          <a:spcPts val="800"/>
                        </a:spcAft>
                        <a:tabLst>
                          <a:tab pos="270510" algn="l"/>
                        </a:tabLst>
                      </a:pPr>
                      <a:r>
                        <a:rPr lang="en-AE" sz="160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rPr>
                        <a:t>4</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Selected Canadian municipalities’ venues </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Cleaned data</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Data after taking out the NAN values and dublicated data, and filtering out all venues except the targeted markets (Hotels, Grocery Stores, Bakeries) </a:t>
                      </a:r>
                    </a:p>
                  </a:txBody>
                  <a:tcPr marL="66243" marR="66243" marT="0" marB="0">
                    <a:solidFill>
                      <a:schemeClr val="bg1"/>
                    </a:solidFill>
                  </a:tcPr>
                </a:tc>
                <a:tc>
                  <a:txBody>
                    <a:bodyPr/>
                    <a:lstStyle/>
                    <a:p>
                      <a:pPr marL="90170">
                        <a:lnSpc>
                          <a:spcPct val="120000"/>
                        </a:lnSpc>
                        <a:spcAft>
                          <a:spcPts val="800"/>
                        </a:spcAft>
                        <a:tabLst>
                          <a:tab pos="270510" algn="l"/>
                        </a:tabLst>
                      </a:pPr>
                      <a:r>
                        <a:rPr lang="en-AE" sz="1600">
                          <a:solidFill>
                            <a:srgbClr val="5A5A5A"/>
                          </a:solidFill>
                          <a:effectLst/>
                          <a:latin typeface="Calibri" panose="020F0502020204030204" pitchFamily="34" charset="0"/>
                          <a:ea typeface="Times New Roman" panose="02020603050405020304" pitchFamily="18" charset="0"/>
                          <a:cs typeface="Arial" panose="020B0604020202020204" pitchFamily="34" charset="0"/>
                        </a:rPr>
                        <a:t>761</a:t>
                      </a:r>
                    </a:p>
                  </a:txBody>
                  <a:tcPr marL="66243" marR="66243" marT="0" marB="0">
                    <a:solidFill>
                      <a:schemeClr val="bg1"/>
                    </a:solidFill>
                  </a:tcPr>
                </a:tc>
                <a:extLst>
                  <a:ext uri="{0D108BD9-81ED-4DB2-BD59-A6C34878D82A}">
                    <a16:rowId xmlns:a16="http://schemas.microsoft.com/office/drawing/2014/main" val="115738609"/>
                  </a:ext>
                </a:extLst>
              </a:tr>
            </a:tbl>
          </a:graphicData>
        </a:graphic>
      </p:graphicFrame>
    </p:spTree>
    <p:extLst>
      <p:ext uri="{BB962C8B-B14F-4D97-AF65-F5344CB8AC3E}">
        <p14:creationId xmlns:p14="http://schemas.microsoft.com/office/powerpoint/2010/main" val="237252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1">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4" name="Picture 3" descr="A screenshot of a cell phone&#10;&#10;Description automatically generated">
            <a:extLst>
              <a:ext uri="{FF2B5EF4-FFF2-40B4-BE49-F238E27FC236}">
                <a16:creationId xmlns:a16="http://schemas.microsoft.com/office/drawing/2014/main" id="{86699D01-5604-F54A-BACB-D09F71509A1B}"/>
              </a:ext>
            </a:extLst>
          </p:cNvPr>
          <p:cNvPicPr/>
          <p:nvPr/>
        </p:nvPicPr>
        <p:blipFill>
          <a:blip r:embed="rId2">
            <a:extLst>
              <a:ext uri="{28A0092B-C50C-407E-A947-70E740481C1C}">
                <a14:useLocalDpi xmlns:a14="http://schemas.microsoft.com/office/drawing/2010/main" val="0"/>
              </a:ext>
            </a:extLst>
          </a:blip>
          <a:stretch>
            <a:fillRect/>
          </a:stretch>
        </p:blipFill>
        <p:spPr>
          <a:xfrm>
            <a:off x="877946" y="1366747"/>
            <a:ext cx="4572418" cy="3701641"/>
          </a:xfrm>
          <a:prstGeom prst="rect">
            <a:avLst/>
          </a:prstGeom>
        </p:spPr>
      </p:pic>
      <p:sp>
        <p:nvSpPr>
          <p:cNvPr id="26" name="Rectangle 25">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عنوان 1">
            <a:extLst>
              <a:ext uri="{FF2B5EF4-FFF2-40B4-BE49-F238E27FC236}">
                <a16:creationId xmlns:a16="http://schemas.microsoft.com/office/drawing/2014/main" id="{571EDB89-C257-D04F-A183-8B3506E03C88}"/>
              </a:ext>
            </a:extLst>
          </p:cNvPr>
          <p:cNvSpPr txBox="1">
            <a:spLocks noGrp="1"/>
          </p:cNvSpPr>
          <p:nvPr>
            <p:ph type="title"/>
          </p:nvPr>
        </p:nvSpPr>
        <p:spPr>
          <a:xfrm>
            <a:off x="6846137" y="727626"/>
            <a:ext cx="4602152" cy="17182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endParaRPr lang="en-US" sz="2800" b="1">
              <a:solidFill>
                <a:schemeClr val="tx1">
                  <a:lumMod val="85000"/>
                  <a:lumOff val="15000"/>
                </a:schemeClr>
              </a:solidFill>
              <a:ea typeface="+mn-ea"/>
              <a:cs typeface="+mn-cs"/>
            </a:endParaRPr>
          </a:p>
          <a:p>
            <a:pPr fontAlgn="base">
              <a:spcAft>
                <a:spcPct val="0"/>
              </a:spcAft>
            </a:pPr>
            <a:r>
              <a:rPr lang="en-US" sz="2800" b="1">
                <a:solidFill>
                  <a:schemeClr val="tx1">
                    <a:lumMod val="85000"/>
                    <a:lumOff val="15000"/>
                  </a:schemeClr>
                </a:solidFill>
                <a:ea typeface="+mn-ea"/>
                <a:cs typeface="+mn-cs"/>
              </a:rPr>
              <a:t>Segmenting Senses Canadian municipalities market</a:t>
            </a:r>
          </a:p>
        </p:txBody>
      </p:sp>
      <p:sp>
        <p:nvSpPr>
          <p:cNvPr id="6" name="مستطيل 4">
            <a:extLst>
              <a:ext uri="{FF2B5EF4-FFF2-40B4-BE49-F238E27FC236}">
                <a16:creationId xmlns:a16="http://schemas.microsoft.com/office/drawing/2014/main" id="{2166DE52-DEB0-0648-871E-C5C74D3FB4EA}"/>
              </a:ext>
            </a:extLst>
          </p:cNvPr>
          <p:cNvSpPr/>
          <p:nvPr/>
        </p:nvSpPr>
        <p:spPr>
          <a:xfrm>
            <a:off x="6846137" y="2538919"/>
            <a:ext cx="4602152" cy="17182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lnSpcReduction="10000"/>
          </a:bodyPr>
          <a:lstStyle/>
          <a:p>
            <a:pPr algn="just" fontAlgn="base">
              <a:spcBef>
                <a:spcPct val="0"/>
              </a:spcBef>
              <a:spcAft>
                <a:spcPts val="600"/>
              </a:spcAft>
              <a:buClr>
                <a:schemeClr val="tx1">
                  <a:lumMod val="85000"/>
                  <a:lumOff val="15000"/>
                </a:schemeClr>
              </a:buClr>
            </a:pPr>
            <a:r>
              <a:rPr lang="en-US" sz="2800" b="1">
                <a:solidFill>
                  <a:schemeClr val="tx1">
                    <a:lumMod val="85000"/>
                    <a:lumOff val="15000"/>
                  </a:schemeClr>
                </a:solidFill>
                <a:latin typeface="+mj-lt"/>
              </a:rPr>
              <a:t>Segmenting based on the frequency of occurance of hotels, bakeries, and grocery stores.</a:t>
            </a:r>
          </a:p>
          <a:p>
            <a:pPr>
              <a:spcAft>
                <a:spcPts val="600"/>
              </a:spcAft>
              <a:buClr>
                <a:schemeClr val="tx1">
                  <a:lumMod val="85000"/>
                  <a:lumOff val="15000"/>
                </a:schemeClr>
              </a:buClr>
            </a:pPr>
            <a:endParaRPr lang="en-US" dirty="0"/>
          </a:p>
        </p:txBody>
      </p:sp>
    </p:spTree>
    <p:extLst>
      <p:ext uri="{BB962C8B-B14F-4D97-AF65-F5344CB8AC3E}">
        <p14:creationId xmlns:p14="http://schemas.microsoft.com/office/powerpoint/2010/main" val="17851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493DDDB8-16C5-0048-BB5D-7479983B8C32}"/>
              </a:ext>
            </a:extLst>
          </p:cNvPr>
          <p:cNvPicPr/>
          <p:nvPr/>
        </p:nvPicPr>
        <p:blipFill>
          <a:blip r:embed="rId2">
            <a:extLst>
              <a:ext uri="{28A0092B-C50C-407E-A947-70E740481C1C}">
                <a14:useLocalDpi xmlns:a14="http://schemas.microsoft.com/office/drawing/2010/main" val="0"/>
              </a:ext>
            </a:extLst>
          </a:blip>
          <a:stretch>
            <a:fillRect/>
          </a:stretch>
        </p:blipFill>
        <p:spPr>
          <a:xfrm>
            <a:off x="882713" y="1188720"/>
            <a:ext cx="4572418" cy="4348677"/>
          </a:xfrm>
          <a:prstGeom prst="rect">
            <a:avLst/>
          </a:prstGeom>
        </p:spPr>
      </p:pic>
      <p:sp>
        <p:nvSpPr>
          <p:cNvPr id="21" name="Rectangle 20">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C6F4A-2ACF-F841-B3BC-9AD5583B0501}"/>
              </a:ext>
            </a:extLst>
          </p:cNvPr>
          <p:cNvSpPr>
            <a:spLocks noGrp="1"/>
          </p:cNvSpPr>
          <p:nvPr>
            <p:ph type="title"/>
          </p:nvPr>
        </p:nvSpPr>
        <p:spPr>
          <a:xfrm>
            <a:off x="6846137" y="727626"/>
            <a:ext cx="4602152" cy="1718225"/>
          </a:xfrm>
        </p:spPr>
        <p:txBody>
          <a:bodyPr vert="horz" lIns="91440" tIns="45720" rIns="91440" bIns="45720" rtlCol="0" anchor="ctr">
            <a:normAutofit/>
          </a:bodyPr>
          <a:lstStyle/>
          <a:p>
            <a:r>
              <a:rPr lang="en-US" sz="2800" dirty="0"/>
              <a:t>Using the K-Means clustering and agglomerative clustering algorithms</a:t>
            </a:r>
            <a:endParaRPr lang="en-US" sz="2600" dirty="0"/>
          </a:p>
        </p:txBody>
      </p:sp>
      <p:sp>
        <p:nvSpPr>
          <p:cNvPr id="4" name="مستطيل 4">
            <a:extLst>
              <a:ext uri="{FF2B5EF4-FFF2-40B4-BE49-F238E27FC236}">
                <a16:creationId xmlns:a16="http://schemas.microsoft.com/office/drawing/2014/main" id="{8FCE3101-876C-3546-BC29-7C27CE33D93F}"/>
              </a:ext>
            </a:extLst>
          </p:cNvPr>
          <p:cNvSpPr/>
          <p:nvPr/>
        </p:nvSpPr>
        <p:spPr>
          <a:xfrm>
            <a:off x="6846137" y="2538919"/>
            <a:ext cx="4602152" cy="35578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p>
            <a:pPr algn="just" fontAlgn="base">
              <a:spcBef>
                <a:spcPct val="0"/>
              </a:spcBef>
              <a:spcAft>
                <a:spcPts val="600"/>
              </a:spcAft>
              <a:buClr>
                <a:schemeClr val="tx1">
                  <a:lumMod val="85000"/>
                  <a:lumOff val="15000"/>
                </a:schemeClr>
              </a:buClr>
            </a:pPr>
            <a:r>
              <a:rPr lang="en-US" sz="2800" b="1">
                <a:solidFill>
                  <a:schemeClr val="tx1">
                    <a:lumMod val="85000"/>
                    <a:lumOff val="15000"/>
                  </a:schemeClr>
                </a:solidFill>
                <a:latin typeface="+mj-lt"/>
              </a:rPr>
              <a:t>Same results were produced by Both K-Means and Agglomerative Clustering algorithms.</a:t>
            </a:r>
          </a:p>
        </p:txBody>
      </p:sp>
    </p:spTree>
    <p:extLst>
      <p:ext uri="{BB962C8B-B14F-4D97-AF65-F5344CB8AC3E}">
        <p14:creationId xmlns:p14="http://schemas.microsoft.com/office/powerpoint/2010/main" val="294598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23">
            <a:extLst>
              <a:ext uri="{FF2B5EF4-FFF2-40B4-BE49-F238E27FC236}">
                <a16:creationId xmlns:a16="http://schemas.microsoft.com/office/drawing/2014/main" id="{3F7D6A7F-2977-8A41-8E6A-B7584FCC55C2}"/>
              </a:ext>
            </a:extLst>
          </p:cNvPr>
          <p:cNvSpPr>
            <a:spLocks noGrp="1"/>
          </p:cNvSpPr>
          <p:nvPr>
            <p:ph type="title"/>
          </p:nvPr>
        </p:nvSpPr>
        <p:spPr>
          <a:xfrm>
            <a:off x="932042" y="519112"/>
            <a:ext cx="10058400" cy="346249"/>
          </a:xfrm>
          <a:prstGeom prst="rect">
            <a:avLst/>
          </a:prstGeom>
        </p:spPr>
        <p:txBody>
          <a:bodyPr vert="horz" lIns="91440" tIns="45720" rIns="91440" bIns="45720" rtlCol="0" anchor="ctr">
            <a:noAutofit/>
          </a:bodyPr>
          <a:lstStyle/>
          <a:p>
            <a:pPr algn="ctr"/>
            <a:r>
              <a:rPr lang="en-GB" sz="2800" dirty="0"/>
              <a:t>K-MEANS clustering results</a:t>
            </a:r>
          </a:p>
        </p:txBody>
      </p:sp>
      <p:pic>
        <p:nvPicPr>
          <p:cNvPr id="5" name="Picture 4" descr="A close up of a map&#10;&#10;Description automatically generated">
            <a:extLst>
              <a:ext uri="{FF2B5EF4-FFF2-40B4-BE49-F238E27FC236}">
                <a16:creationId xmlns:a16="http://schemas.microsoft.com/office/drawing/2014/main" id="{D84B4B67-FAAE-E444-8D12-120A54BB6DB9}"/>
              </a:ext>
            </a:extLst>
          </p:cNvPr>
          <p:cNvPicPr/>
          <p:nvPr/>
        </p:nvPicPr>
        <p:blipFill>
          <a:blip r:embed="rId2">
            <a:extLst>
              <a:ext uri="{28A0092B-C50C-407E-A947-70E740481C1C}">
                <a14:useLocalDpi xmlns:a14="http://schemas.microsoft.com/office/drawing/2010/main" val="0"/>
              </a:ext>
            </a:extLst>
          </a:blip>
          <a:stretch>
            <a:fillRect/>
          </a:stretch>
        </p:blipFill>
        <p:spPr>
          <a:xfrm>
            <a:off x="720090" y="1634937"/>
            <a:ext cx="3303270" cy="2866262"/>
          </a:xfrm>
          <a:prstGeom prst="rect">
            <a:avLst/>
          </a:prstGeom>
          <a:ln w="38100">
            <a:solidFill>
              <a:schemeClr val="tx1"/>
            </a:solidFill>
          </a:ln>
        </p:spPr>
      </p:pic>
      <p:sp>
        <p:nvSpPr>
          <p:cNvPr id="6" name="Rectangle 5">
            <a:extLst>
              <a:ext uri="{FF2B5EF4-FFF2-40B4-BE49-F238E27FC236}">
                <a16:creationId xmlns:a16="http://schemas.microsoft.com/office/drawing/2014/main" id="{79CB0E94-56AA-2D40-AE7A-12C58AD44E53}"/>
              </a:ext>
            </a:extLst>
          </p:cNvPr>
          <p:cNvSpPr/>
          <p:nvPr/>
        </p:nvSpPr>
        <p:spPr>
          <a:xfrm>
            <a:off x="720089" y="4671828"/>
            <a:ext cx="3303269" cy="1355820"/>
          </a:xfrm>
          <a:prstGeom prst="rect">
            <a:avLst/>
          </a:prstGeom>
        </p:spPr>
        <p:txBody>
          <a:bodyPr wrap="square">
            <a:spAutoFit/>
          </a:bodyPr>
          <a:lstStyle/>
          <a:p>
            <a:pPr marL="90170" algn="ctr">
              <a:lnSpc>
                <a:spcPct val="120000"/>
              </a:lnSpc>
              <a:spcAft>
                <a:spcPts val="800"/>
              </a:spcAft>
              <a:tabLst>
                <a:tab pos="270510" algn="l"/>
              </a:tabLst>
            </a:pPr>
            <a:r>
              <a:rPr lang="en-US" sz="1600" b="1">
                <a:solidFill>
                  <a:srgbClr val="806000"/>
                </a:solidFill>
                <a:latin typeface="Times New Roman" panose="02020603050405020304" pitchFamily="18" charset="0"/>
                <a:ea typeface="Times New Roman" panose="02020603050405020304" pitchFamily="18" charset="0"/>
                <a:cs typeface="Arial" panose="020B0604020202020204" pitchFamily="34" charset="0"/>
              </a:rPr>
              <a:t>Distribution of municipalities based on the frequency of occurrence of</a:t>
            </a:r>
            <a:endParaRPr lang="en-AE" sz="1600">
              <a:solidFill>
                <a:srgbClr val="5A5A5A"/>
              </a:solidFill>
              <a:latin typeface="Calibri" panose="020F0502020204030204" pitchFamily="34" charset="0"/>
              <a:ea typeface="Times New Roman" panose="02020603050405020304" pitchFamily="18" charset="0"/>
              <a:cs typeface="Arial" panose="020B0604020202020204" pitchFamily="34" charset="0"/>
            </a:endParaRPr>
          </a:p>
          <a:p>
            <a:pPr marL="90170" algn="ctr">
              <a:lnSpc>
                <a:spcPct val="120000"/>
              </a:lnSpc>
              <a:spcAft>
                <a:spcPts val="800"/>
              </a:spcAft>
              <a:tabLst>
                <a:tab pos="270510" algn="l"/>
              </a:tabLst>
            </a:pPr>
            <a:r>
              <a:rPr lang="en-US" sz="1600" b="1">
                <a:solidFill>
                  <a:srgbClr val="806000"/>
                </a:solidFill>
                <a:latin typeface="Times New Roman" panose="02020603050405020304" pitchFamily="18" charset="0"/>
                <a:ea typeface="Times New Roman" panose="02020603050405020304" pitchFamily="18" charset="0"/>
                <a:cs typeface="Arial" panose="020B0604020202020204" pitchFamily="34" charset="0"/>
              </a:rPr>
              <a:t>Bakery and Grocery Store venues </a:t>
            </a:r>
            <a:endParaRPr lang="en-AE" sz="1600">
              <a:solidFill>
                <a:srgbClr val="5A5A5A"/>
              </a:solidFill>
              <a:latin typeface="Calibri" panose="020F0502020204030204" pitchFamily="34" charset="0"/>
              <a:ea typeface="Times New Roman" panose="02020603050405020304" pitchFamily="18" charset="0"/>
              <a:cs typeface="Arial" panose="020B0604020202020204" pitchFamily="34" charset="0"/>
            </a:endParaRPr>
          </a:p>
        </p:txBody>
      </p:sp>
      <p:pic>
        <p:nvPicPr>
          <p:cNvPr id="7" name="Picture 6" descr="A close up of text on a white background&#10;&#10;Description automatically generated">
            <a:extLst>
              <a:ext uri="{FF2B5EF4-FFF2-40B4-BE49-F238E27FC236}">
                <a16:creationId xmlns:a16="http://schemas.microsoft.com/office/drawing/2014/main" id="{6164B3C9-D972-BC45-859D-E6C376A3F632}"/>
              </a:ext>
            </a:extLst>
          </p:cNvPr>
          <p:cNvPicPr/>
          <p:nvPr/>
        </p:nvPicPr>
        <p:blipFill>
          <a:blip r:embed="rId3">
            <a:extLst>
              <a:ext uri="{28A0092B-C50C-407E-A947-70E740481C1C}">
                <a14:useLocalDpi xmlns:a14="http://schemas.microsoft.com/office/drawing/2010/main" val="0"/>
              </a:ext>
            </a:extLst>
          </a:blip>
          <a:stretch>
            <a:fillRect/>
          </a:stretch>
        </p:blipFill>
        <p:spPr>
          <a:xfrm>
            <a:off x="4444365" y="1626912"/>
            <a:ext cx="3303270" cy="2882311"/>
          </a:xfrm>
          <a:prstGeom prst="rect">
            <a:avLst/>
          </a:prstGeom>
          <a:ln w="38100">
            <a:solidFill>
              <a:schemeClr val="tx1"/>
            </a:solidFill>
          </a:ln>
        </p:spPr>
      </p:pic>
      <p:sp>
        <p:nvSpPr>
          <p:cNvPr id="8" name="TextBox 7">
            <a:extLst>
              <a:ext uri="{FF2B5EF4-FFF2-40B4-BE49-F238E27FC236}">
                <a16:creationId xmlns:a16="http://schemas.microsoft.com/office/drawing/2014/main" id="{54069762-19DE-A14E-B984-A98311ED5A7F}"/>
              </a:ext>
            </a:extLst>
          </p:cNvPr>
          <p:cNvSpPr txBox="1"/>
          <p:nvPr/>
        </p:nvSpPr>
        <p:spPr>
          <a:xfrm>
            <a:off x="4526007" y="4695371"/>
            <a:ext cx="3139986" cy="1351011"/>
          </a:xfrm>
          <a:prstGeom prst="rect">
            <a:avLst/>
          </a:prstGeom>
        </p:spPr>
        <p:txBody>
          <a:bodyPr wrap="square">
            <a:spAutoFit/>
          </a:bodyPr>
          <a:lstStyle>
            <a:defPPr>
              <a:defRPr lang="en-AE"/>
            </a:defPPr>
            <a:lvl1pPr marL="90170" algn="ctr">
              <a:lnSpc>
                <a:spcPct val="120000"/>
              </a:lnSpc>
              <a:spcAft>
                <a:spcPts val="800"/>
              </a:spcAft>
              <a:tabLst>
                <a:tab pos="270510" algn="l"/>
              </a:tabLst>
              <a:defRPr sz="1600" b="1">
                <a:solidFill>
                  <a:srgbClr val="806000"/>
                </a:solidFill>
                <a:latin typeface="Times New Roman" panose="02020603050405020304" pitchFamily="18" charset="0"/>
                <a:ea typeface="Times New Roman" panose="02020603050405020304" pitchFamily="18" charset="0"/>
                <a:cs typeface="Arial" panose="020B0604020202020204" pitchFamily="34" charset="0"/>
              </a:defRPr>
            </a:lvl1pPr>
          </a:lstStyle>
          <a:p>
            <a:r>
              <a:rPr lang="en-US"/>
              <a:t>Distribution of municipalities based on the frequency of occurrence of</a:t>
            </a:r>
            <a:endParaRPr lang="en-AE"/>
          </a:p>
          <a:p>
            <a:r>
              <a:rPr lang="en-US"/>
              <a:t> Hotel and Grocery Store venues </a:t>
            </a:r>
            <a:endParaRPr lang="en-AE"/>
          </a:p>
        </p:txBody>
      </p:sp>
      <p:pic>
        <p:nvPicPr>
          <p:cNvPr id="9" name="Picture 8" descr="A close up of text on a white background&#10;&#10;Description automatically generated">
            <a:extLst>
              <a:ext uri="{FF2B5EF4-FFF2-40B4-BE49-F238E27FC236}">
                <a16:creationId xmlns:a16="http://schemas.microsoft.com/office/drawing/2014/main" id="{018E4B6E-C2FC-694B-BAA9-2119976937DE}"/>
              </a:ext>
            </a:extLst>
          </p:cNvPr>
          <p:cNvPicPr/>
          <p:nvPr/>
        </p:nvPicPr>
        <p:blipFill>
          <a:blip r:embed="rId4">
            <a:extLst>
              <a:ext uri="{28A0092B-C50C-407E-A947-70E740481C1C}">
                <a14:useLocalDpi xmlns:a14="http://schemas.microsoft.com/office/drawing/2010/main" val="0"/>
              </a:ext>
            </a:extLst>
          </a:blip>
          <a:stretch>
            <a:fillRect/>
          </a:stretch>
        </p:blipFill>
        <p:spPr>
          <a:xfrm>
            <a:off x="8168640" y="1608224"/>
            <a:ext cx="3303270" cy="2887797"/>
          </a:xfrm>
          <a:prstGeom prst="rect">
            <a:avLst/>
          </a:prstGeom>
          <a:ln w="38100">
            <a:solidFill>
              <a:schemeClr val="tx1"/>
            </a:solidFill>
          </a:ln>
        </p:spPr>
      </p:pic>
      <p:sp>
        <p:nvSpPr>
          <p:cNvPr id="10" name="Rectangle 9">
            <a:extLst>
              <a:ext uri="{FF2B5EF4-FFF2-40B4-BE49-F238E27FC236}">
                <a16:creationId xmlns:a16="http://schemas.microsoft.com/office/drawing/2014/main" id="{981CC63D-2DB4-BB46-972F-C44AE518AA90}"/>
              </a:ext>
            </a:extLst>
          </p:cNvPr>
          <p:cNvSpPr/>
          <p:nvPr/>
        </p:nvSpPr>
        <p:spPr>
          <a:xfrm>
            <a:off x="8296275" y="4695371"/>
            <a:ext cx="3048000" cy="1351011"/>
          </a:xfrm>
          <a:prstGeom prst="rect">
            <a:avLst/>
          </a:prstGeom>
        </p:spPr>
        <p:txBody>
          <a:bodyPr wrap="square">
            <a:spAutoFit/>
          </a:bodyPr>
          <a:lstStyle/>
          <a:p>
            <a:pPr marL="90170" algn="ctr">
              <a:lnSpc>
                <a:spcPct val="120000"/>
              </a:lnSpc>
              <a:spcAft>
                <a:spcPts val="800"/>
              </a:spcAft>
              <a:tabLst>
                <a:tab pos="270510" algn="l"/>
              </a:tabLst>
            </a:pPr>
            <a:r>
              <a:rPr lang="en-US" sz="1600" b="1">
                <a:solidFill>
                  <a:srgbClr val="806000"/>
                </a:solidFill>
                <a:latin typeface="Times New Roman" panose="02020603050405020304" pitchFamily="18" charset="0"/>
                <a:cs typeface="Arial" panose="020B0604020202020204" pitchFamily="34" charset="0"/>
              </a:rPr>
              <a:t>Distribution of municipalities based on the frequency of occurrence of</a:t>
            </a:r>
            <a:endParaRPr lang="en-AE" sz="1600" b="1">
              <a:solidFill>
                <a:srgbClr val="806000"/>
              </a:solidFill>
              <a:latin typeface="Times New Roman" panose="02020603050405020304" pitchFamily="18" charset="0"/>
              <a:cs typeface="Arial" panose="020B0604020202020204" pitchFamily="34" charset="0"/>
            </a:endParaRPr>
          </a:p>
          <a:p>
            <a:pPr marL="90170" algn="ctr">
              <a:lnSpc>
                <a:spcPct val="120000"/>
              </a:lnSpc>
              <a:spcAft>
                <a:spcPts val="800"/>
              </a:spcAft>
              <a:tabLst>
                <a:tab pos="270510" algn="l"/>
              </a:tabLst>
            </a:pPr>
            <a:r>
              <a:rPr lang="en-US" sz="1600" b="1">
                <a:solidFill>
                  <a:srgbClr val="806000"/>
                </a:solidFill>
                <a:latin typeface="Times New Roman" panose="02020603050405020304" pitchFamily="18" charset="0"/>
                <a:cs typeface="Arial" panose="020B0604020202020204" pitchFamily="34" charset="0"/>
              </a:rPr>
              <a:t> Bakery and Hotel venues </a:t>
            </a:r>
            <a:endParaRPr lang="en-AE" sz="1600" b="1">
              <a:solidFill>
                <a:srgbClr val="80600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84944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TotalTime>
  <Words>844</Words>
  <Application>Microsoft Macintosh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Blair Caps</vt:lpstr>
      <vt:lpstr>Calibri</vt:lpstr>
      <vt:lpstr>Garamond</vt:lpstr>
      <vt:lpstr>Selawik Light</vt:lpstr>
      <vt:lpstr>Speak Pro</vt:lpstr>
      <vt:lpstr>Times New Roman</vt:lpstr>
      <vt:lpstr>Wingdings</vt:lpstr>
      <vt:lpstr>SavonVTI</vt:lpstr>
      <vt:lpstr>Market Segmentation for  Senses Coffee company </vt:lpstr>
      <vt:lpstr>Agenda</vt:lpstr>
      <vt:lpstr>Project goal</vt:lpstr>
      <vt:lpstr>Project Objectives</vt:lpstr>
      <vt:lpstr>Data Sources</vt:lpstr>
      <vt:lpstr>Data Acqusition and cleansing</vt:lpstr>
      <vt:lpstr> Segmenting Senses Canadian municipalities market</vt:lpstr>
      <vt:lpstr>Using the K-Means clustering and agglomerative clustering algorithms</vt:lpstr>
      <vt:lpstr>K-MEANS clustering results</vt:lpstr>
      <vt:lpstr>Agglomerative clustering algorithms results</vt:lpstr>
      <vt:lpstr>PowerPoint Presentation</vt:lpstr>
      <vt:lpstr>PowerPoint Presentation</vt:lpstr>
      <vt:lpstr>PowerPoint Presentation</vt:lpstr>
      <vt:lpstr>Recommendations for Senses Company’s management</vt:lpstr>
      <vt:lpstr>Conclustion</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 for  Senses Coffee company </dc:title>
  <dc:creator>khadooj 2005</dc:creator>
  <cp:lastModifiedBy>khadooj 2005</cp:lastModifiedBy>
  <cp:revision>2</cp:revision>
  <dcterms:created xsi:type="dcterms:W3CDTF">2020-06-30T14:43:32Z</dcterms:created>
  <dcterms:modified xsi:type="dcterms:W3CDTF">2020-06-30T14:46:15Z</dcterms:modified>
</cp:coreProperties>
</file>