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 id="2147483874" r:id="rId3"/>
  </p:sldMasterIdLst>
  <p:notesMasterIdLst>
    <p:notesMasterId r:id="rId22"/>
  </p:notesMasterIdLst>
  <p:handoutMasterIdLst>
    <p:handoutMasterId r:id="rId23"/>
  </p:handoutMasterIdLst>
  <p:sldIdLst>
    <p:sldId id="480" r:id="rId4"/>
    <p:sldId id="481" r:id="rId5"/>
    <p:sldId id="470" r:id="rId6"/>
    <p:sldId id="473" r:id="rId7"/>
    <p:sldId id="471" r:id="rId8"/>
    <p:sldId id="487" r:id="rId9"/>
    <p:sldId id="490" r:id="rId10"/>
    <p:sldId id="491" r:id="rId11"/>
    <p:sldId id="492" r:id="rId12"/>
    <p:sldId id="493" r:id="rId13"/>
    <p:sldId id="494" r:id="rId14"/>
    <p:sldId id="495" r:id="rId15"/>
    <p:sldId id="488" r:id="rId16"/>
    <p:sldId id="496" r:id="rId17"/>
    <p:sldId id="497" r:id="rId18"/>
    <p:sldId id="498" r:id="rId19"/>
    <p:sldId id="499" r:id="rId20"/>
    <p:sldId id="484" r:id="rId21"/>
  </p:sldIdLst>
  <p:sldSz cx="9144000" cy="6858000" type="screen4x3"/>
  <p:notesSz cx="7099300" cy="10234613"/>
  <p:defaultTextStyle>
    <a:defPPr>
      <a:defRPr lang="en-US"/>
    </a:defPPr>
    <a:lvl1pPr algn="ctr"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1pPr>
    <a:lvl2pPr marL="457200" algn="ctr"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2pPr>
    <a:lvl3pPr marL="914400" algn="ctr"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3pPr>
    <a:lvl4pPr marL="1371600" algn="ctr"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4pPr>
    <a:lvl5pPr marL="1828800" algn="ctr" rtl="0" eaLnBrk="0" fontAlgn="base" hangingPunct="0">
      <a:spcBef>
        <a:spcPct val="0"/>
      </a:spcBef>
      <a:spcAft>
        <a:spcPct val="0"/>
      </a:spcAft>
      <a:defRPr sz="2000" kern="1200">
        <a:solidFill>
          <a:schemeClr val="tx1"/>
        </a:solidFill>
        <a:latin typeface="Arial" charset="0"/>
        <a:ea typeface="ＭＳ Ｐゴシック" pitchFamily="34" charset="-128"/>
        <a:cs typeface="+mn-cs"/>
      </a:defRPr>
    </a:lvl5pPr>
    <a:lvl6pPr marL="2286000" algn="l" defTabSz="914400" rtl="0" eaLnBrk="1" latinLnBrk="0" hangingPunct="1">
      <a:defRPr sz="2000" kern="1200">
        <a:solidFill>
          <a:schemeClr val="tx1"/>
        </a:solidFill>
        <a:latin typeface="Arial" charset="0"/>
        <a:ea typeface="ＭＳ Ｐゴシック" pitchFamily="34" charset="-128"/>
        <a:cs typeface="+mn-cs"/>
      </a:defRPr>
    </a:lvl6pPr>
    <a:lvl7pPr marL="2743200" algn="l" defTabSz="914400" rtl="0" eaLnBrk="1" latinLnBrk="0" hangingPunct="1">
      <a:defRPr sz="2000" kern="1200">
        <a:solidFill>
          <a:schemeClr val="tx1"/>
        </a:solidFill>
        <a:latin typeface="Arial" charset="0"/>
        <a:ea typeface="ＭＳ Ｐゴシック" pitchFamily="34" charset="-128"/>
        <a:cs typeface="+mn-cs"/>
      </a:defRPr>
    </a:lvl7pPr>
    <a:lvl8pPr marL="3200400" algn="l" defTabSz="914400" rtl="0" eaLnBrk="1" latinLnBrk="0" hangingPunct="1">
      <a:defRPr sz="2000" kern="1200">
        <a:solidFill>
          <a:schemeClr val="tx1"/>
        </a:solidFill>
        <a:latin typeface="Arial" charset="0"/>
        <a:ea typeface="ＭＳ Ｐゴシック" pitchFamily="34" charset="-128"/>
        <a:cs typeface="+mn-cs"/>
      </a:defRPr>
    </a:lvl8pPr>
    <a:lvl9pPr marL="3657600" algn="l" defTabSz="914400" rtl="0" eaLnBrk="1" latinLnBrk="0" hangingPunct="1">
      <a:defRPr sz="20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78966" autoAdjust="0"/>
  </p:normalViewPr>
  <p:slideViewPr>
    <p:cSldViewPr>
      <p:cViewPr varScale="1">
        <p:scale>
          <a:sx n="72" d="100"/>
          <a:sy n="72" d="100"/>
        </p:scale>
        <p:origin x="1242" y="7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965" tIns="47983" rIns="95965" bIns="47983" numCol="1" anchor="t" anchorCtr="0" compatLnSpc="1">
            <a:prstTxWarp prst="textNoShape">
              <a:avLst/>
            </a:prstTxWarp>
          </a:bodyPr>
          <a:lstStyle>
            <a:lvl1pPr algn="l" defTabSz="958850" eaLnBrk="1" hangingPunct="1">
              <a:defRPr sz="1200">
                <a:latin typeface="Times New Roman" pitchFamily="18" charset="0"/>
                <a:ea typeface="宋体" pitchFamily="2" charset="-122"/>
              </a:defRPr>
            </a:lvl1pPr>
          </a:lstStyle>
          <a:p>
            <a:pPr>
              <a:defRPr/>
            </a:pPr>
            <a:endParaRPr lang="en-US" altLang="zh-CN"/>
          </a:p>
        </p:txBody>
      </p:sp>
      <p:sp>
        <p:nvSpPr>
          <p:cNvPr id="29699"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5965" tIns="47983" rIns="95965" bIns="47983" numCol="1" anchor="t" anchorCtr="0" compatLnSpc="1">
            <a:prstTxWarp prst="textNoShape">
              <a:avLst/>
            </a:prstTxWarp>
          </a:bodyPr>
          <a:lstStyle>
            <a:lvl1pPr algn="r" defTabSz="958850" eaLnBrk="1" hangingPunct="1">
              <a:defRPr sz="1200">
                <a:latin typeface="Times New Roman" pitchFamily="18" charset="0"/>
                <a:ea typeface="宋体" pitchFamily="2" charset="-122"/>
              </a:defRPr>
            </a:lvl1pPr>
          </a:lstStyle>
          <a:p>
            <a:pPr>
              <a:defRPr/>
            </a:pPr>
            <a:endParaRPr lang="en-US" altLang="zh-CN"/>
          </a:p>
        </p:txBody>
      </p:sp>
      <p:sp>
        <p:nvSpPr>
          <p:cNvPr id="29700"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5965" tIns="47983" rIns="95965" bIns="47983" numCol="1" anchor="b" anchorCtr="0" compatLnSpc="1">
            <a:prstTxWarp prst="textNoShape">
              <a:avLst/>
            </a:prstTxWarp>
          </a:bodyPr>
          <a:lstStyle>
            <a:lvl1pPr algn="l" defTabSz="958850" eaLnBrk="1" hangingPunct="1">
              <a:defRPr sz="1200">
                <a:latin typeface="Times New Roman" pitchFamily="18" charset="0"/>
                <a:ea typeface="宋体" pitchFamily="2" charset="-122"/>
              </a:defRPr>
            </a:lvl1pPr>
          </a:lstStyle>
          <a:p>
            <a:pPr>
              <a:defRPr/>
            </a:pPr>
            <a:endParaRPr lang="en-US" altLang="zh-CN"/>
          </a:p>
        </p:txBody>
      </p:sp>
      <p:sp>
        <p:nvSpPr>
          <p:cNvPr id="29701"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5965" tIns="47983" rIns="95965" bIns="47983" numCol="1" anchor="b" anchorCtr="0" compatLnSpc="1">
            <a:prstTxWarp prst="textNoShape">
              <a:avLst/>
            </a:prstTxWarp>
          </a:bodyPr>
          <a:lstStyle>
            <a:lvl1pPr algn="r" defTabSz="958850" eaLnBrk="1" hangingPunct="1">
              <a:defRPr sz="1200">
                <a:latin typeface="Times New Roman" pitchFamily="18" charset="0"/>
                <a:ea typeface="宋体" pitchFamily="2" charset="-122"/>
              </a:defRPr>
            </a:lvl1pPr>
          </a:lstStyle>
          <a:p>
            <a:pPr>
              <a:defRPr/>
            </a:pPr>
            <a:fld id="{1EFAEDE2-E7B7-4458-9F88-997B4D233E37}" type="slidenum">
              <a:rPr lang="zh-CN" altLang="en-US"/>
              <a:pPr>
                <a:defRPr/>
              </a:pPr>
              <a:t>‹#›</a:t>
            </a:fld>
            <a:endParaRPr lang="en-US" altLang="zh-CN"/>
          </a:p>
        </p:txBody>
      </p:sp>
    </p:spTree>
    <p:extLst>
      <p:ext uri="{BB962C8B-B14F-4D97-AF65-F5344CB8AC3E}">
        <p14:creationId xmlns:p14="http://schemas.microsoft.com/office/powerpoint/2010/main" val="16822241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965" tIns="47983" rIns="95965" bIns="47983" numCol="1" anchor="t" anchorCtr="0" compatLnSpc="1">
            <a:prstTxWarp prst="textNoShape">
              <a:avLst/>
            </a:prstTxWarp>
          </a:bodyPr>
          <a:lstStyle>
            <a:lvl1pPr algn="l" defTabSz="958850" eaLnBrk="1" hangingPunct="1">
              <a:defRPr sz="1200">
                <a:latin typeface="Times New Roman" pitchFamily="18" charset="0"/>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5965" tIns="47983" rIns="95965" bIns="47983" numCol="1" anchor="t" anchorCtr="0" compatLnSpc="1">
            <a:prstTxWarp prst="textNoShape">
              <a:avLst/>
            </a:prstTxWarp>
          </a:bodyPr>
          <a:lstStyle>
            <a:lvl1pPr algn="r" defTabSz="958850" eaLnBrk="1" hangingPunct="1">
              <a:defRPr sz="1200">
                <a:latin typeface="Times New Roman" pitchFamily="18" charset="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992188" y="766763"/>
            <a:ext cx="5116512" cy="383698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47738" y="4862513"/>
            <a:ext cx="5203825" cy="4605337"/>
          </a:xfrm>
          <a:prstGeom prst="rect">
            <a:avLst/>
          </a:prstGeom>
          <a:noFill/>
          <a:ln w="9525">
            <a:noFill/>
            <a:miter lim="800000"/>
            <a:headEnd/>
            <a:tailEnd/>
          </a:ln>
          <a:effectLst/>
        </p:spPr>
        <p:txBody>
          <a:bodyPr vert="horz" wrap="square" lIns="95965" tIns="47983" rIns="95965" bIns="4798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5965" tIns="47983" rIns="95965" bIns="47983" numCol="1" anchor="b" anchorCtr="0" compatLnSpc="1">
            <a:prstTxWarp prst="textNoShape">
              <a:avLst/>
            </a:prstTxWarp>
          </a:bodyPr>
          <a:lstStyle>
            <a:lvl1pPr algn="l" defTabSz="958850" eaLnBrk="1" hangingPunct="1">
              <a:defRPr sz="1200">
                <a:latin typeface="Times New Roman" pitchFamily="18" charset="0"/>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5965" tIns="47983" rIns="95965" bIns="47983" numCol="1" anchor="b" anchorCtr="0" compatLnSpc="1">
            <a:prstTxWarp prst="textNoShape">
              <a:avLst/>
            </a:prstTxWarp>
          </a:bodyPr>
          <a:lstStyle>
            <a:lvl1pPr algn="r" defTabSz="958850" eaLnBrk="1" hangingPunct="1">
              <a:defRPr sz="1200">
                <a:latin typeface="Times New Roman" pitchFamily="18" charset="0"/>
                <a:ea typeface="宋体" pitchFamily="2" charset="-122"/>
              </a:defRPr>
            </a:lvl1pPr>
          </a:lstStyle>
          <a:p>
            <a:pPr>
              <a:defRPr/>
            </a:pPr>
            <a:fld id="{6A308B6A-DF2C-400E-AD6D-8EBEDAF0DE90}" type="slidenum">
              <a:rPr lang="zh-CN" altLang="en-US"/>
              <a:pPr>
                <a:defRPr/>
              </a:pPr>
              <a:t>‹#›</a:t>
            </a:fld>
            <a:endParaRPr lang="en-US" altLang="zh-CN"/>
          </a:p>
        </p:txBody>
      </p:sp>
    </p:spTree>
    <p:extLst>
      <p:ext uri="{BB962C8B-B14F-4D97-AF65-F5344CB8AC3E}">
        <p14:creationId xmlns:p14="http://schemas.microsoft.com/office/powerpoint/2010/main" val="39508092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FF3480-3DA0-4C63-90F2-7DF86EF858C1}" type="slidenum">
              <a:rPr lang="en-US"/>
              <a:pPr/>
              <a:t>1</a:t>
            </a:fld>
            <a:endParaRPr lang="en-US" dirty="0"/>
          </a:p>
        </p:txBody>
      </p:sp>
      <p:sp>
        <p:nvSpPr>
          <p:cNvPr id="478210" name="Rectangle 2"/>
          <p:cNvSpPr>
            <a:spLocks noGrp="1" noRot="1" noChangeAspect="1" noChangeArrowheads="1" noTextEdit="1"/>
          </p:cNvSpPr>
          <p:nvPr>
            <p:ph type="sldImg"/>
          </p:nvPr>
        </p:nvSpPr>
        <p:spPr>
          <a:xfrm>
            <a:off x="1150938" y="696913"/>
            <a:ext cx="4652962" cy="3490912"/>
          </a:xfrm>
          <a:ln/>
        </p:spPr>
      </p:sp>
      <p:sp>
        <p:nvSpPr>
          <p:cNvPr id="478211" name="Rectangle 3"/>
          <p:cNvSpPr>
            <a:spLocks noGrp="1" noChangeArrowheads="1"/>
          </p:cNvSpPr>
          <p:nvPr>
            <p:ph type="body" idx="1"/>
          </p:nvPr>
        </p:nvSpPr>
        <p:spPr>
          <a:xfrm>
            <a:off x="928879" y="4421510"/>
            <a:ext cx="5097082" cy="4190033"/>
          </a:xfrm>
        </p:spPr>
        <p:txBody>
          <a:bodyPr/>
          <a:lstStyle/>
          <a:p>
            <a:endParaRPr lang="en-US" dirty="0"/>
          </a:p>
        </p:txBody>
      </p:sp>
    </p:spTree>
    <p:extLst>
      <p:ext uri="{BB962C8B-B14F-4D97-AF65-F5344CB8AC3E}">
        <p14:creationId xmlns:p14="http://schemas.microsoft.com/office/powerpoint/2010/main" val="2217193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15</a:t>
            </a:fld>
            <a:endParaRPr lang="en-US" dirty="0"/>
          </a:p>
        </p:txBody>
      </p:sp>
    </p:spTree>
    <p:extLst>
      <p:ext uri="{BB962C8B-B14F-4D97-AF65-F5344CB8AC3E}">
        <p14:creationId xmlns:p14="http://schemas.microsoft.com/office/powerpoint/2010/main" val="3095472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16</a:t>
            </a:fld>
            <a:endParaRPr lang="en-US" dirty="0"/>
          </a:p>
        </p:txBody>
      </p:sp>
    </p:spTree>
    <p:extLst>
      <p:ext uri="{BB962C8B-B14F-4D97-AF65-F5344CB8AC3E}">
        <p14:creationId xmlns:p14="http://schemas.microsoft.com/office/powerpoint/2010/main" val="58301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ACDD7FE-B8A2-45DC-955A-57970B7CA2E8}" type="slidenum">
              <a:rPr lang="zh-CN" altLang="en-US" smtClean="0"/>
              <a:pPr/>
              <a:t>3</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ltLang="zh-CN"/>
              <a:t>Include the Project Champion, the Process Owner and all active team members.</a:t>
            </a:r>
          </a:p>
          <a:p>
            <a:endParaRPr lang="en-US" altLang="zh-CN"/>
          </a:p>
          <a:p>
            <a:r>
              <a:rPr lang="en-US" altLang="zh-CN"/>
              <a:t>If a fellow BB is assisting with the project AS A BLACK BELT, then they should be identified as such, however, if a fellow BB is assisting as a team member, then identify them as a team member here and on the Project Tracking System.</a:t>
            </a:r>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ACDD7FE-B8A2-45DC-955A-57970B7CA2E8}" type="slidenum">
              <a:rPr lang="zh-CN" altLang="en-US" smtClean="0"/>
              <a:pPr/>
              <a:t>4</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ltLang="zh-CN"/>
              <a:t>Include the Project Champion, the Process Owner and all active team members.</a:t>
            </a:r>
          </a:p>
          <a:p>
            <a:endParaRPr lang="en-US" altLang="zh-CN"/>
          </a:p>
          <a:p>
            <a:r>
              <a:rPr lang="en-US" altLang="zh-CN"/>
              <a:t>If a fellow BB is assisting with the project AS A BLACK BELT, then they should be identified as such, however, if a fellow BB is assisting as a team member, then identify them as a team member here and on the Project Tracking System.</a:t>
            </a:r>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7</a:t>
            </a:fld>
            <a:endParaRPr lang="en-US" dirty="0"/>
          </a:p>
        </p:txBody>
      </p:sp>
    </p:spTree>
    <p:extLst>
      <p:ext uri="{BB962C8B-B14F-4D97-AF65-F5344CB8AC3E}">
        <p14:creationId xmlns:p14="http://schemas.microsoft.com/office/powerpoint/2010/main" val="146261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8</a:t>
            </a:fld>
            <a:endParaRPr lang="en-US" dirty="0"/>
          </a:p>
        </p:txBody>
      </p:sp>
    </p:spTree>
    <p:extLst>
      <p:ext uri="{BB962C8B-B14F-4D97-AF65-F5344CB8AC3E}">
        <p14:creationId xmlns:p14="http://schemas.microsoft.com/office/powerpoint/2010/main" val="111022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9</a:t>
            </a:fld>
            <a:endParaRPr lang="en-US" dirty="0"/>
          </a:p>
        </p:txBody>
      </p:sp>
    </p:spTree>
    <p:extLst>
      <p:ext uri="{BB962C8B-B14F-4D97-AF65-F5344CB8AC3E}">
        <p14:creationId xmlns:p14="http://schemas.microsoft.com/office/powerpoint/2010/main" val="3338536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10</a:t>
            </a:fld>
            <a:endParaRPr lang="en-US" dirty="0"/>
          </a:p>
        </p:txBody>
      </p:sp>
    </p:spTree>
    <p:extLst>
      <p:ext uri="{BB962C8B-B14F-4D97-AF65-F5344CB8AC3E}">
        <p14:creationId xmlns:p14="http://schemas.microsoft.com/office/powerpoint/2010/main" val="42080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11</a:t>
            </a:fld>
            <a:endParaRPr lang="en-US" dirty="0"/>
          </a:p>
        </p:txBody>
      </p:sp>
    </p:spTree>
    <p:extLst>
      <p:ext uri="{BB962C8B-B14F-4D97-AF65-F5344CB8AC3E}">
        <p14:creationId xmlns:p14="http://schemas.microsoft.com/office/powerpoint/2010/main" val="1282664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2050" y="708025"/>
            <a:ext cx="4724400" cy="35433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9297F175-79F7-4368-B25D-9B3EE4B5C0F2}" type="slidenum">
              <a:rPr lang="en-US" smtClean="0"/>
              <a:pPr/>
              <a:t>14</a:t>
            </a:fld>
            <a:endParaRPr lang="en-US" dirty="0"/>
          </a:p>
        </p:txBody>
      </p:sp>
    </p:spTree>
    <p:extLst>
      <p:ext uri="{BB962C8B-B14F-4D97-AF65-F5344CB8AC3E}">
        <p14:creationId xmlns:p14="http://schemas.microsoft.com/office/powerpoint/2010/main" val="517201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2" descr="Intro page-96"/>
          <p:cNvPicPr>
            <a:picLocks noChangeAspect="1" noChangeArrowheads="1"/>
          </p:cNvPicPr>
          <p:nvPr/>
        </p:nvPicPr>
        <p:blipFill>
          <a:blip r:embed="rId2" cstate="print"/>
          <a:srcRect/>
          <a:stretch>
            <a:fillRect/>
          </a:stretch>
        </p:blipFill>
        <p:spPr bwMode="auto">
          <a:xfrm>
            <a:off x="0" y="952500"/>
            <a:ext cx="9144000" cy="5905500"/>
          </a:xfrm>
          <a:prstGeom prst="rect">
            <a:avLst/>
          </a:prstGeom>
          <a:noFill/>
          <a:ln w="9525">
            <a:noFill/>
            <a:miter lim="800000"/>
            <a:headEnd/>
            <a:tailEnd/>
          </a:ln>
        </p:spPr>
      </p:pic>
      <p:sp>
        <p:nvSpPr>
          <p:cNvPr id="87043" name="Rectangle 3"/>
          <p:cNvSpPr>
            <a:spLocks noGrp="1" noChangeArrowheads="1"/>
          </p:cNvSpPr>
          <p:nvPr>
            <p:ph type="ctrTitle"/>
          </p:nvPr>
        </p:nvSpPr>
        <p:spPr>
          <a:xfrm>
            <a:off x="614363" y="4795838"/>
            <a:ext cx="7772400" cy="655637"/>
          </a:xfrm>
          <a:effectLst/>
        </p:spPr>
        <p:txBody>
          <a:bodyPr/>
          <a:lstStyle>
            <a:lvl1pPr algn="ctr">
              <a:defRPr sz="3700">
                <a:solidFill>
                  <a:schemeClr val="tx1"/>
                </a:solidFill>
              </a:defRPr>
            </a:lvl1pPr>
          </a:lstStyle>
          <a:p>
            <a:r>
              <a:rPr lang="en-US" altLang="zh-CN"/>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273050"/>
            <a:ext cx="2124075" cy="32115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73050"/>
            <a:ext cx="6219825" cy="3211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73050"/>
            <a:ext cx="8045450" cy="641350"/>
          </a:xfrm>
        </p:spPr>
        <p:txBody>
          <a:bodyPr/>
          <a:lstStyle/>
          <a:p>
            <a:r>
              <a:rPr lang="en-US"/>
              <a:t>Click to edit Master title style</a:t>
            </a:r>
          </a:p>
        </p:txBody>
      </p:sp>
      <p:sp>
        <p:nvSpPr>
          <p:cNvPr id="3" name="Table Placeholder 2"/>
          <p:cNvSpPr>
            <a:spLocks noGrp="1"/>
          </p:cNvSpPr>
          <p:nvPr>
            <p:ph type="tbl" idx="1"/>
          </p:nvPr>
        </p:nvSpPr>
        <p:spPr>
          <a:xfrm>
            <a:off x="436563" y="1519238"/>
            <a:ext cx="8472487" cy="1965325"/>
          </a:xfrm>
        </p:spPr>
        <p:txBody>
          <a:bodyPr/>
          <a:lstStyle/>
          <a:p>
            <a:pPr lvl="0"/>
            <a:endParaRPr lang="en-US" noProof="0"/>
          </a:p>
        </p:txBody>
      </p:sp>
      <p:sp>
        <p:nvSpPr>
          <p:cNvPr id="4"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12750" y="273050"/>
            <a:ext cx="8496300" cy="3211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2750" y="273050"/>
            <a:ext cx="8045450" cy="641350"/>
          </a:xfrm>
        </p:spPr>
        <p:txBody>
          <a:bodyPr/>
          <a:lstStyle/>
          <a:p>
            <a:r>
              <a:rPr lang="en-US"/>
              <a:t>Click to edit Master title style</a:t>
            </a:r>
          </a:p>
        </p:txBody>
      </p:sp>
      <p:sp>
        <p:nvSpPr>
          <p:cNvPr id="3" name="Text Placeholder 2"/>
          <p:cNvSpPr>
            <a:spLocks noGrp="1"/>
          </p:cNvSpPr>
          <p:nvPr>
            <p:ph type="body" sz="half" idx="1"/>
          </p:nvPr>
        </p:nvSpPr>
        <p:spPr>
          <a:xfrm>
            <a:off x="436563" y="1519238"/>
            <a:ext cx="4159250" cy="1965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8213" y="1519238"/>
            <a:ext cx="4160837" cy="1965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12750" y="273050"/>
            <a:ext cx="8045450" cy="641350"/>
          </a:xfrm>
        </p:spPr>
        <p:txBody>
          <a:bodyPr/>
          <a:lstStyle/>
          <a:p>
            <a:r>
              <a:rPr lang="en-US"/>
              <a:t>Click to edit Master title style</a:t>
            </a:r>
          </a:p>
        </p:txBody>
      </p:sp>
      <p:sp>
        <p:nvSpPr>
          <p:cNvPr id="3" name="Text Placeholder 2"/>
          <p:cNvSpPr>
            <a:spLocks noGrp="1"/>
          </p:cNvSpPr>
          <p:nvPr>
            <p:ph type="body" sz="half" idx="1"/>
          </p:nvPr>
        </p:nvSpPr>
        <p:spPr>
          <a:xfrm>
            <a:off x="436563" y="1519238"/>
            <a:ext cx="4159250" cy="1965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48213" y="1519238"/>
            <a:ext cx="4160837" cy="906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48213" y="2578100"/>
            <a:ext cx="4160837" cy="90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3E7D2C-0F22-4F16-9847-C8F52749AE23}"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CA60A1-2195-420C-B794-B4B012830810}"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3950C5D-42C1-4EDE-83FA-019CCD6B9F28}"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09C9E4-40B7-44AD-80EE-FD2E2E6F0640}"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A7FF7AF-6E3F-4391-91EA-B8351A12DBF1}"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D3E8124-EC03-40BE-801E-467F211D949B}" type="slidenum">
              <a:rPr lang="zh-CN" altLang="en-US"/>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D8AF7A-76D7-410D-BBC9-7EA42764A7F1}"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41DF824-8948-488B-B4ED-16B5F144FBF4}" type="slidenum">
              <a:rPr lang="zh-CN" altLang="en-US"/>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85E587-C6CF-42CD-A581-5D3A96D776E3}"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28A46C-3CBE-432F-8F65-DFC9E4BFFA65}"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E9AD16-C537-4262-A421-89FC8F2941F8}"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spect="1" noChangeArrowheads="1"/>
          </p:cNvSpPr>
          <p:nvPr/>
        </p:nvSpPr>
        <p:spPr bwMode="auto">
          <a:xfrm>
            <a:off x="1449388" y="2209800"/>
            <a:ext cx="7696200" cy="1600200"/>
          </a:xfrm>
          <a:prstGeom prst="rect">
            <a:avLst/>
          </a:prstGeom>
          <a:solidFill>
            <a:srgbClr val="FF0000">
              <a:alpha val="7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rtl="0" eaLnBrk="0" fontAlgn="base" hangingPunct="0">
              <a:spcBef>
                <a:spcPct val="0"/>
              </a:spcBef>
              <a:spcAft>
                <a:spcPct val="0"/>
              </a:spcAft>
            </a:pPr>
            <a:endParaRPr lang="en-US" sz="1700" kern="1200" dirty="0">
              <a:solidFill>
                <a:srgbClr val="EA0437"/>
              </a:solidFill>
              <a:latin typeface="Verdana" charset="0"/>
              <a:ea typeface="ヒラギノ角ゴ Pro W3" charset="0"/>
              <a:cs typeface="ヒラギノ角ゴ Pro W3" charset="0"/>
            </a:endParaRPr>
          </a:p>
        </p:txBody>
      </p:sp>
      <p:sp>
        <p:nvSpPr>
          <p:cNvPr id="1635330" name="Rectangle 2"/>
          <p:cNvSpPr>
            <a:spLocks noGrp="1" noChangeArrowheads="1"/>
          </p:cNvSpPr>
          <p:nvPr>
            <p:ph type="ctrTitle"/>
          </p:nvPr>
        </p:nvSpPr>
        <p:spPr>
          <a:xfrm>
            <a:off x="1906588" y="2562225"/>
            <a:ext cx="7086600" cy="914400"/>
          </a:xfrm>
          <a:noFill/>
          <a:ln>
            <a:noFill/>
          </a:ln>
        </p:spPr>
        <p:txBody>
          <a:bodyPr anchor="ctr"/>
          <a:lstStyle>
            <a:lvl1pPr algn="l" rtl="0" eaLnBrk="0" fontAlgn="base" hangingPunct="0">
              <a:spcBef>
                <a:spcPct val="50000"/>
              </a:spcBef>
              <a:spcAft>
                <a:spcPct val="0"/>
              </a:spcAft>
              <a:defRPr lang="en-US" sz="4000" b="1" kern="1200">
                <a:solidFill>
                  <a:schemeClr val="bg1"/>
                </a:solidFill>
                <a:effectLst>
                  <a:outerShdw blurRad="50800" dist="38100" dir="2700000" algn="tl" rotWithShape="0">
                    <a:prstClr val="black">
                      <a:alpha val="40000"/>
                    </a:prstClr>
                  </a:outerShdw>
                </a:effectLst>
                <a:latin typeface="Verdana" charset="0"/>
                <a:ea typeface="ＭＳ Ｐゴシック" pitchFamily="34" charset="-128"/>
                <a:cs typeface="+mn-cs"/>
              </a:defRPr>
            </a:lvl1pPr>
          </a:lstStyle>
          <a:p>
            <a:r>
              <a:rPr lang="en-US"/>
              <a:t>Click to edit Master title style</a:t>
            </a:r>
            <a:endParaRPr lang="en-US" dirty="0"/>
          </a:p>
        </p:txBody>
      </p:sp>
      <p:sp>
        <p:nvSpPr>
          <p:cNvPr id="1635331" name="Rectangle 3"/>
          <p:cNvSpPr>
            <a:spLocks noGrp="1" noChangeArrowheads="1"/>
          </p:cNvSpPr>
          <p:nvPr>
            <p:ph type="subTitle" idx="1"/>
          </p:nvPr>
        </p:nvSpPr>
        <p:spPr>
          <a:xfrm>
            <a:off x="5487987" y="3976687"/>
            <a:ext cx="3276600" cy="1511300"/>
          </a:xfrm>
          <a:noFill/>
          <a:ln>
            <a:noFill/>
          </a:ln>
        </p:spPr>
        <p:txBody>
          <a:bodyPr anchor="ctr"/>
          <a:lstStyle>
            <a:lvl1pPr marL="0" indent="0" algn="l" rtl="0" eaLnBrk="0" fontAlgn="base" hangingPunct="0">
              <a:lnSpc>
                <a:spcPct val="100000"/>
              </a:lnSpc>
              <a:spcBef>
                <a:spcPct val="50000"/>
              </a:spcBef>
              <a:spcAft>
                <a:spcPct val="0"/>
              </a:spcAft>
              <a:buFontTx/>
              <a:buNone/>
              <a:defRPr lang="en-US" sz="2000" b="1" kern="1200" dirty="0">
                <a:solidFill>
                  <a:schemeClr val="tx1"/>
                </a:solidFill>
                <a:effectLst>
                  <a:outerShdw blurRad="50800" dist="38100" dir="2700000" algn="tl" rotWithShape="0">
                    <a:prstClr val="black">
                      <a:alpha val="40000"/>
                    </a:prstClr>
                  </a:outerShdw>
                </a:effectLst>
                <a:latin typeface="Verdana" charset="0"/>
                <a:ea typeface="ＭＳ Ｐゴシック" pitchFamily="34" charset="-128"/>
                <a:cs typeface="+mn-cs"/>
              </a:defRPr>
            </a:lvl1pPr>
          </a:lstStyle>
          <a:p>
            <a:r>
              <a:rPr lang="en-US"/>
              <a:t>Click to edit Master subtitle style</a:t>
            </a:r>
            <a:endParaRPr lang="en-US" dirty="0"/>
          </a:p>
        </p:txBody>
      </p:sp>
      <p:sp>
        <p:nvSpPr>
          <p:cNvPr id="9" name="Slide Number Placeholder 8"/>
          <p:cNvSpPr>
            <a:spLocks noGrp="1"/>
          </p:cNvSpPr>
          <p:nvPr>
            <p:ph type="sldNum" sz="quarter" idx="11"/>
          </p:nvPr>
        </p:nvSpPr>
        <p:spPr/>
        <p:txBody>
          <a:bodyPr/>
          <a:lstStyle/>
          <a:p>
            <a:fld id="{1AAF2473-621A-4F2A-9E27-2EF3E58805F6}" type="slidenum">
              <a:rPr lang="en-US" smtClean="0"/>
              <a:pPr/>
              <a:t>‹#›</a:t>
            </a:fld>
            <a:endParaRPr lang="en-US" dirty="0"/>
          </a:p>
        </p:txBody>
      </p:sp>
      <p:sp>
        <p:nvSpPr>
          <p:cNvPr id="10" name="Footer Placeholder 9"/>
          <p:cNvSpPr>
            <a:spLocks noGrp="1"/>
          </p:cNvSpPr>
          <p:nvPr>
            <p:ph type="ftr" sz="quarter" idx="12"/>
          </p:nvPr>
        </p:nvSpPr>
        <p:spPr/>
        <p:txBody>
          <a:bodyPr/>
          <a:lstStyle/>
          <a:p>
            <a:pPr>
              <a:defRPr/>
            </a:pPr>
            <a:endParaRPr lang="en-US" altLang="zh-CN"/>
          </a:p>
        </p:txBody>
      </p:sp>
      <p:sp>
        <p:nvSpPr>
          <p:cNvPr id="7" name="Rectangle 6"/>
          <p:cNvSpPr>
            <a:spLocks noChangeAspect="1" noChangeArrowheads="1"/>
          </p:cNvSpPr>
          <p:nvPr/>
        </p:nvSpPr>
        <p:spPr bwMode="auto">
          <a:xfrm>
            <a:off x="1449388" y="2209800"/>
            <a:ext cx="7696200" cy="1600200"/>
          </a:xfrm>
          <a:prstGeom prst="rect">
            <a:avLst/>
          </a:prstGeom>
          <a:solidFill>
            <a:srgbClr val="FF0000">
              <a:alpha val="7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rtl="0" eaLnBrk="0" fontAlgn="base" hangingPunct="0">
              <a:spcBef>
                <a:spcPct val="0"/>
              </a:spcBef>
              <a:spcAft>
                <a:spcPct val="0"/>
              </a:spcAft>
            </a:pPr>
            <a:endParaRPr lang="en-US" sz="1700" kern="1200" dirty="0">
              <a:solidFill>
                <a:srgbClr val="EA0437"/>
              </a:solidFill>
              <a:latin typeface="Verdana" charset="0"/>
              <a:ea typeface="ヒラギノ角ゴ Pro W3" charset="0"/>
              <a:cs typeface="ヒラギノ角ゴ Pro W3" charset="0"/>
            </a:endParaRPr>
          </a:p>
        </p:txBody>
      </p:sp>
    </p:spTree>
  </p:cSld>
  <p:clrMapOvr>
    <a:masterClrMapping/>
  </p:clrMapOvr>
  <p:transition spd="med">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1"/>
          </p:nvPr>
        </p:nvSpPr>
        <p:spPr/>
        <p:txBody>
          <a:bodyPr/>
          <a:lstStyle/>
          <a:p>
            <a:fld id="{1AAF2473-621A-4F2A-9E27-2EF3E58805F6}" type="slidenum">
              <a:rPr lang="en-US" smtClean="0"/>
              <a:pPr/>
              <a:t>‹#›</a:t>
            </a:fld>
            <a:endParaRPr lang="en-US" dirty="0"/>
          </a:p>
        </p:txBody>
      </p:sp>
      <p:sp>
        <p:nvSpPr>
          <p:cNvPr id="6" name="Footer Placeholder 5"/>
          <p:cNvSpPr>
            <a:spLocks noGrp="1"/>
          </p:cNvSpPr>
          <p:nvPr>
            <p:ph type="ftr" sz="quarter" idx="12"/>
          </p:nvPr>
        </p:nvSpPr>
        <p:spPr/>
        <p:txBody>
          <a:bodyPr/>
          <a:lstStyle/>
          <a:p>
            <a:pPr>
              <a:defRPr/>
            </a:pPr>
            <a:endParaRPr lang="en-US" altLang="zh-CN"/>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LINE TITLES">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914" y="1407560"/>
            <a:ext cx="8803008" cy="5278990"/>
          </a:xfrm>
        </p:spPr>
        <p:txBody>
          <a:bodyPr/>
          <a:lstStyle>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baseline="0"/>
            </a:lvl1pPr>
          </a:lstStyle>
          <a:p>
            <a:r>
              <a:rPr lang="en-US" dirty="0"/>
              <a:t>Two Line Titles</a:t>
            </a:r>
            <a:br>
              <a:rPr lang="en-US" dirty="0"/>
            </a:br>
            <a:r>
              <a:rPr lang="en-US" dirty="0"/>
              <a:t>Second Line</a:t>
            </a:r>
          </a:p>
        </p:txBody>
      </p:sp>
      <p:sp>
        <p:nvSpPr>
          <p:cNvPr id="5" name="Slide Number Placeholder 4"/>
          <p:cNvSpPr>
            <a:spLocks noGrp="1"/>
          </p:cNvSpPr>
          <p:nvPr>
            <p:ph type="sldNum" sz="quarter" idx="11"/>
          </p:nvPr>
        </p:nvSpPr>
        <p:spPr/>
        <p:txBody>
          <a:bodyPr/>
          <a:lstStyle/>
          <a:p>
            <a:fld id="{1AAF2473-621A-4F2A-9E27-2EF3E58805F6}" type="slidenum">
              <a:rPr lang="en-US" smtClean="0"/>
              <a:pPr/>
              <a:t>‹#›</a:t>
            </a:fld>
            <a:endParaRPr lang="en-US" dirty="0"/>
          </a:p>
        </p:txBody>
      </p:sp>
      <p:sp>
        <p:nvSpPr>
          <p:cNvPr id="6" name="Footer Placeholder 5"/>
          <p:cNvSpPr>
            <a:spLocks noGrp="1"/>
          </p:cNvSpPr>
          <p:nvPr>
            <p:ph type="ftr" sz="quarter" idx="12"/>
          </p:nvPr>
        </p:nvSpPr>
        <p:spPr/>
        <p:txBody>
          <a:bodyPr/>
          <a:lstStyle/>
          <a:p>
            <a:pPr>
              <a:defRPr/>
            </a:pPr>
            <a:endParaRPr lang="en-US" altLang="zh-CN"/>
          </a:p>
        </p:txBody>
      </p:sp>
    </p:spTree>
  </p:cSld>
  <p:clrMapOvr>
    <a:masterClrMapping/>
  </p:clrMapOvr>
  <p:transition spd="med">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Header Asia">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Rectangle 4"/>
          <p:cNvSpPr>
            <a:spLocks noChangeAspect="1" noChangeArrowheads="1"/>
          </p:cNvSpPr>
          <p:nvPr/>
        </p:nvSpPr>
        <p:spPr bwMode="auto">
          <a:xfrm>
            <a:off x="1797978" y="2189252"/>
            <a:ext cx="7347609" cy="1600200"/>
          </a:xfrm>
          <a:prstGeom prst="rect">
            <a:avLst/>
          </a:prstGeom>
          <a:solidFill>
            <a:schemeClr val="bg1">
              <a:lumMod val="85000"/>
              <a:alpha val="74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lnSpc>
                <a:spcPct val="95000"/>
              </a:lnSpc>
              <a:spcBef>
                <a:spcPct val="20000"/>
              </a:spcBef>
              <a:spcAft>
                <a:spcPct val="0"/>
              </a:spcAft>
              <a:buClr>
                <a:srgbClr val="F42A41"/>
              </a:buClr>
              <a:buSzPct val="80000"/>
            </a:pPr>
            <a:endParaRPr lang="en-US" sz="1700" b="1" kern="1200" dirty="0">
              <a:solidFill>
                <a:srgbClr val="EA0437"/>
              </a:solidFill>
              <a:latin typeface="Verdana" charset="0"/>
              <a:ea typeface="ヒラギノ角ゴ Pro W3" charset="0"/>
              <a:cs typeface="ヒラギノ角ゴ Pro W3" charset="0"/>
            </a:endParaRPr>
          </a:p>
        </p:txBody>
      </p:sp>
      <p:sp>
        <p:nvSpPr>
          <p:cNvPr id="4" name="Rectangle 3"/>
          <p:cNvSpPr>
            <a:spLocks noChangeAspect="1" noChangeArrowheads="1"/>
          </p:cNvSpPr>
          <p:nvPr/>
        </p:nvSpPr>
        <p:spPr bwMode="auto">
          <a:xfrm>
            <a:off x="1797978" y="2189252"/>
            <a:ext cx="7347609" cy="1600200"/>
          </a:xfrm>
          <a:prstGeom prst="rect">
            <a:avLst/>
          </a:prstGeom>
          <a:solidFill>
            <a:schemeClr val="bg1">
              <a:lumMod val="85000"/>
              <a:alpha val="74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rtl="0" eaLnBrk="0" fontAlgn="base" hangingPunct="0">
              <a:lnSpc>
                <a:spcPct val="95000"/>
              </a:lnSpc>
              <a:spcBef>
                <a:spcPct val="20000"/>
              </a:spcBef>
              <a:spcAft>
                <a:spcPct val="0"/>
              </a:spcAft>
              <a:buClr>
                <a:srgbClr val="F42A41"/>
              </a:buClr>
              <a:buSzPct val="80000"/>
            </a:pPr>
            <a:endParaRPr lang="en-US" sz="1700" b="1" kern="1200" dirty="0">
              <a:solidFill>
                <a:srgbClr val="EA0437"/>
              </a:solidFill>
              <a:latin typeface="Verdana" charset="0"/>
              <a:ea typeface="ヒラギノ角ゴ Pro W3" charset="0"/>
              <a:cs typeface="ヒラギノ角ゴ Pro W3" charset="0"/>
            </a:endParaRPr>
          </a:p>
        </p:txBody>
      </p:sp>
      <p:sp>
        <p:nvSpPr>
          <p:cNvPr id="2" name="Title 1"/>
          <p:cNvSpPr>
            <a:spLocks noGrp="1"/>
          </p:cNvSpPr>
          <p:nvPr>
            <p:ph type="title" hasCustomPrompt="1"/>
          </p:nvPr>
        </p:nvSpPr>
        <p:spPr>
          <a:xfrm>
            <a:off x="1790825" y="2454808"/>
            <a:ext cx="7772400" cy="1362075"/>
          </a:xfrm>
          <a:noFill/>
          <a:ln>
            <a:noFill/>
          </a:ln>
        </p:spPr>
        <p:txBody>
          <a:bodyPr vert="horz" wrap="square" lIns="91440" tIns="45720" rIns="91440" bIns="45720" numCol="1" anchor="t" anchorCtr="0" compatLnSpc="1">
            <a:prstTxWarp prst="textNoShape">
              <a:avLst/>
            </a:prstTxWarp>
            <a:noAutofit/>
            <a:scene3d>
              <a:camera prst="orthographicFront"/>
              <a:lightRig rig="flat" dir="t">
                <a:rot lat="0" lon="0" rev="1800000"/>
              </a:lightRig>
            </a:scene3d>
            <a:sp3d extrusionH="31750">
              <a:bevelT w="25400" h="25400"/>
              <a:extrusionClr>
                <a:srgbClr val="C00000"/>
              </a:extrusionClr>
              <a:contourClr>
                <a:srgbClr val="C00000"/>
              </a:contourClr>
            </a:sp3d>
          </a:bodyPr>
          <a:lstStyle>
            <a:lvl1pPr algn="l" rtl="0" eaLnBrk="0" fontAlgn="base" hangingPunct="0">
              <a:lnSpc>
                <a:spcPts val="4100"/>
              </a:lnSpc>
              <a:spcBef>
                <a:spcPct val="50000"/>
              </a:spcBef>
              <a:spcAft>
                <a:spcPct val="0"/>
              </a:spcAft>
              <a:defRPr lang="en-US" sz="4000" b="1" cap="none" spc="-150" dirty="0">
                <a:solidFill>
                  <a:srgbClr val="C00000"/>
                </a:solidFill>
                <a:effectLst>
                  <a:outerShdw blurRad="127000" dist="63500" dir="2700000" algn="tl" rotWithShape="0">
                    <a:prstClr val="black">
                      <a:alpha val="20000"/>
                    </a:prstClr>
                  </a:outerShdw>
                </a:effectLst>
                <a:latin typeface="Verdana" pitchFamily="34" charset="0"/>
                <a:ea typeface="+mj-ea"/>
                <a:cs typeface="+mj-cs"/>
              </a:defRPr>
            </a:lvl1pPr>
          </a:lstStyle>
          <a:p>
            <a:pPr lvl="0" algn="l" rtl="0" eaLnBrk="0" fontAlgn="base" hangingPunct="0">
              <a:lnSpc>
                <a:spcPts val="4100"/>
              </a:lnSpc>
              <a:spcBef>
                <a:spcPct val="0"/>
              </a:spcBef>
              <a:spcAft>
                <a:spcPct val="0"/>
              </a:spcAft>
            </a:pPr>
            <a:r>
              <a:rPr lang="en-US" dirty="0"/>
              <a:t>Click to edit Sub</a:t>
            </a:r>
            <a:br>
              <a:rPr lang="en-US" dirty="0"/>
            </a:br>
            <a:r>
              <a:rPr lang="en-US" dirty="0"/>
              <a:t>Master title style</a:t>
            </a:r>
          </a:p>
        </p:txBody>
      </p:sp>
      <p:sp>
        <p:nvSpPr>
          <p:cNvPr id="7" name="Slide Number Placeholder 6"/>
          <p:cNvSpPr>
            <a:spLocks noGrp="1"/>
          </p:cNvSpPr>
          <p:nvPr>
            <p:ph type="sldNum" sz="quarter" idx="11"/>
          </p:nvPr>
        </p:nvSpPr>
        <p:spPr/>
        <p:txBody>
          <a:bodyPr/>
          <a:lstStyle/>
          <a:p>
            <a:fld id="{1AAF2473-621A-4F2A-9E27-2EF3E58805F6}" type="slidenum">
              <a:rPr lang="en-US" smtClean="0"/>
              <a:pPr/>
              <a:t>‹#›</a:t>
            </a:fld>
            <a:endParaRPr lang="en-US" dirty="0"/>
          </a:p>
        </p:txBody>
      </p:sp>
      <p:sp>
        <p:nvSpPr>
          <p:cNvPr id="8" name="Footer Placeholder 7"/>
          <p:cNvSpPr>
            <a:spLocks noGrp="1"/>
          </p:cNvSpPr>
          <p:nvPr>
            <p:ph type="ftr" sz="quarter" idx="12"/>
          </p:nvPr>
        </p:nvSpPr>
        <p:spPr/>
        <p:txBody>
          <a:bodyPr/>
          <a:lstStyle/>
          <a:p>
            <a:pPr>
              <a:defRPr/>
            </a:pPr>
            <a:endParaRPr lang="en-US" altLang="zh-CN"/>
          </a:p>
        </p:txBody>
      </p:sp>
    </p:spTree>
    <p:extLst>
      <p:ext uri="{BB962C8B-B14F-4D97-AF65-F5344CB8AC3E}">
        <p14:creationId xmlns:p14="http://schemas.microsoft.com/office/powerpoint/2010/main" val="3135768617"/>
      </p:ext>
    </p:extLst>
  </p:cSld>
  <p:clrMapOvr>
    <a:masterClrMapping/>
  </p:clrMapOvr>
  <p:transition spd="med">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4338" y="1185863"/>
            <a:ext cx="4060825" cy="5500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7563" y="1185863"/>
            <a:ext cx="4062412" cy="5500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p>
            <a:fld id="{1AAF2473-621A-4F2A-9E27-2EF3E58805F6}" type="slidenum">
              <a:rPr lang="en-US" smtClean="0"/>
              <a:pPr/>
              <a:t>‹#›</a:t>
            </a:fld>
            <a:endParaRPr lang="en-US" dirty="0"/>
          </a:p>
        </p:txBody>
      </p:sp>
      <p:sp>
        <p:nvSpPr>
          <p:cNvPr id="7" name="Footer Placeholder 6"/>
          <p:cNvSpPr>
            <a:spLocks noGrp="1"/>
          </p:cNvSpPr>
          <p:nvPr>
            <p:ph type="ftr" sz="quarter" idx="12"/>
          </p:nvPr>
        </p:nvSpPr>
        <p:spPr/>
        <p:txBody>
          <a:bodyPr/>
          <a:lstStyle/>
          <a:p>
            <a:pPr>
              <a:defRPr/>
            </a:pPr>
            <a:endParaRPr lang="en-US" altLang="zh-CN"/>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1AAF2473-621A-4F2A-9E27-2EF3E58805F6}" type="slidenum">
              <a:rPr lang="en-US" smtClean="0"/>
              <a:pPr/>
              <a:t>‹#›</a:t>
            </a:fld>
            <a:endParaRPr lang="en-US" dirty="0"/>
          </a:p>
        </p:txBody>
      </p:sp>
      <p:sp>
        <p:nvSpPr>
          <p:cNvPr id="5" name="Footer Placeholder 4"/>
          <p:cNvSpPr>
            <a:spLocks noGrp="1"/>
          </p:cNvSpPr>
          <p:nvPr>
            <p:ph type="ftr" sz="quarter" idx="12"/>
          </p:nvPr>
        </p:nvSpPr>
        <p:spPr/>
        <p:txBody>
          <a:bodyPr/>
          <a:lstStyle/>
          <a:p>
            <a:pPr>
              <a:defRPr/>
            </a:pPr>
            <a:endParaRPr lang="en-US" altLang="zh-CN"/>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AAF2473-621A-4F2A-9E27-2EF3E58805F6}" type="slidenum">
              <a:rPr lang="en-US" smtClean="0"/>
              <a:pPr/>
              <a:t>‹#›</a:t>
            </a:fld>
            <a:endParaRPr lang="en-US" dirty="0"/>
          </a:p>
        </p:txBody>
      </p:sp>
      <p:sp>
        <p:nvSpPr>
          <p:cNvPr id="4" name="Footer Placeholder 3"/>
          <p:cNvSpPr>
            <a:spLocks noGrp="1"/>
          </p:cNvSpPr>
          <p:nvPr>
            <p:ph type="ftr" sz="quarter" idx="12"/>
          </p:nvPr>
        </p:nvSpPr>
        <p:spPr/>
        <p:txBody>
          <a:bodyPr/>
          <a:lstStyle/>
          <a:p>
            <a:pPr>
              <a:defRPr/>
            </a:pPr>
            <a:endParaRPr lang="en-US" altLang="zh-CN"/>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Logo">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1AAF2473-621A-4F2A-9E27-2EF3E58805F6}" type="slidenum">
              <a:rPr lang="en-US" smtClean="0"/>
              <a:pPr/>
              <a:t>‹#›</a:t>
            </a:fld>
            <a:endParaRPr lang="en-US" dirty="0"/>
          </a:p>
        </p:txBody>
      </p:sp>
      <p:sp>
        <p:nvSpPr>
          <p:cNvPr id="4" name="Footer Placeholder 3"/>
          <p:cNvSpPr>
            <a:spLocks noGrp="1"/>
          </p:cNvSpPr>
          <p:nvPr>
            <p:ph type="ftr" sz="quarter" idx="12"/>
          </p:nvPr>
        </p:nvSpPr>
        <p:spPr/>
        <p:txBody>
          <a:bodyPr/>
          <a:lstStyle/>
          <a:p>
            <a:pPr>
              <a:defRPr/>
            </a:pPr>
            <a:endParaRPr lang="en-US" altLang="zh-CN"/>
          </a:p>
        </p:txBody>
      </p:sp>
    </p:spTree>
    <p:extLst>
      <p:ext uri="{BB962C8B-B14F-4D97-AF65-F5344CB8AC3E}">
        <p14:creationId xmlns:p14="http://schemas.microsoft.com/office/powerpoint/2010/main" val="3452874805"/>
      </p:ext>
    </p:extLst>
  </p:cSld>
  <p:clrMapOvr>
    <a:masterClrMapping/>
  </p:clrMapOvr>
  <p:transition spd="med">
    <p:fade/>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12750" y="273050"/>
            <a:ext cx="8496300" cy="3211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6563" y="1519238"/>
            <a:ext cx="4159250" cy="1965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8213" y="1519238"/>
            <a:ext cx="4160837" cy="1965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6.pn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5.jpeg"/><Relationship Id="rId5" Type="http://schemas.openxmlformats.org/officeDocument/2006/relationships/slideLayout" Target="../slideLayouts/slideLayout31.xml"/><Relationship Id="rId10"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412750" y="273050"/>
            <a:ext cx="8045450" cy="641350"/>
          </a:xfrm>
          <a:prstGeom prst="rect">
            <a:avLst/>
          </a:prstGeom>
          <a:noFill/>
          <a:ln w="9525">
            <a:noFill/>
            <a:miter lim="800000"/>
            <a:headEnd/>
            <a:tailEnd/>
          </a:ln>
          <a:effectLst>
            <a:outerShdw dist="25399" dir="2700000" algn="ctr" rotWithShape="0">
              <a:schemeClr val="tx1">
                <a:alpha val="50000"/>
              </a:schemeClr>
            </a:outerShdw>
          </a:effectLst>
        </p:spPr>
        <p:txBody>
          <a:bodyPr vert="horz" wrap="square" lIns="91440" tIns="45720" rIns="91440" bIns="45720" numCol="1" anchor="t" anchorCtr="0" compatLnSpc="1">
            <a:prstTxWarp prst="textNoShape">
              <a:avLst/>
            </a:prstTxWarp>
            <a:spAutoFit/>
          </a:bodyPr>
          <a:lstStyle/>
          <a:p>
            <a:pPr lvl="0"/>
            <a:r>
              <a:rPr lang="en-US" altLang="zh-CN"/>
              <a:t>Click to edit Master title style</a:t>
            </a:r>
          </a:p>
        </p:txBody>
      </p:sp>
      <p:sp>
        <p:nvSpPr>
          <p:cNvPr id="6147" name="Rectangle 3"/>
          <p:cNvSpPr>
            <a:spLocks noGrp="1" noChangeArrowheads="1"/>
          </p:cNvSpPr>
          <p:nvPr>
            <p:ph type="body" idx="1"/>
          </p:nvPr>
        </p:nvSpPr>
        <p:spPr bwMode="auto">
          <a:xfrm>
            <a:off x="436563" y="1519238"/>
            <a:ext cx="8472487" cy="1965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6148" name="Picture 4" descr="lower left w logo"/>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0" y="6188075"/>
            <a:ext cx="2157413" cy="669925"/>
          </a:xfrm>
          <a:prstGeom prst="rect">
            <a:avLst/>
          </a:prstGeom>
          <a:noFill/>
          <a:ln w="9525">
            <a:noFill/>
            <a:miter lim="800000"/>
            <a:headEnd/>
            <a:tailEnd/>
          </a:ln>
        </p:spPr>
      </p:pic>
      <p:pic>
        <p:nvPicPr>
          <p:cNvPr id="6149" name="Picture 5" descr="upper map"/>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6997700" y="0"/>
            <a:ext cx="2146300" cy="1390650"/>
          </a:xfrm>
          <a:prstGeom prst="rect">
            <a:avLst/>
          </a:prstGeom>
          <a:noFill/>
          <a:ln w="9525">
            <a:noFill/>
            <a:miter lim="800000"/>
            <a:headEnd/>
            <a:tailEnd/>
          </a:ln>
        </p:spPr>
      </p:pic>
      <p:sp>
        <p:nvSpPr>
          <p:cNvPr id="86023" name="Line 7"/>
          <p:cNvSpPr>
            <a:spLocks noChangeShapeType="1"/>
          </p:cNvSpPr>
          <p:nvPr userDrawn="1"/>
        </p:nvSpPr>
        <p:spPr bwMode="auto">
          <a:xfrm>
            <a:off x="4495800" y="609600"/>
            <a:ext cx="3886200" cy="0"/>
          </a:xfrm>
          <a:prstGeom prst="line">
            <a:avLst/>
          </a:prstGeom>
          <a:noFill/>
          <a:ln w="19050">
            <a:solidFill>
              <a:schemeClr val="tx1"/>
            </a:solidFill>
            <a:round/>
            <a:headEnd/>
            <a:tailEnd/>
          </a:ln>
          <a:effectLst>
            <a:prstShdw prst="shdw18" dist="17961" dir="13500000">
              <a:schemeClr val="tx1">
                <a:gamma/>
                <a:shade val="60000"/>
                <a:invGamma/>
              </a:schemeClr>
            </a:prstShdw>
          </a:effectLst>
        </p:spPr>
        <p:txBody>
          <a:bodyPr anchor="ctr">
            <a:spAutoFit/>
          </a:bodyPr>
          <a:lstStyle/>
          <a:p>
            <a:pPr>
              <a:defRPr/>
            </a:pPr>
            <a:endParaRPr lang="en-US"/>
          </a:p>
        </p:txBody>
      </p:sp>
      <p:sp>
        <p:nvSpPr>
          <p:cNvPr id="86024" name="Text Box 8"/>
          <p:cNvSpPr txBox="1">
            <a:spLocks noChangeArrowheads="1"/>
          </p:cNvSpPr>
          <p:nvPr userDrawn="1"/>
        </p:nvSpPr>
        <p:spPr bwMode="auto">
          <a:xfrm>
            <a:off x="44958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D</a:t>
            </a:r>
          </a:p>
        </p:txBody>
      </p:sp>
      <p:sp>
        <p:nvSpPr>
          <p:cNvPr id="86025" name="Text Box 9"/>
          <p:cNvSpPr txBox="1">
            <a:spLocks noChangeArrowheads="1"/>
          </p:cNvSpPr>
          <p:nvPr userDrawn="1"/>
        </p:nvSpPr>
        <p:spPr bwMode="auto">
          <a:xfrm>
            <a:off x="53340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M</a:t>
            </a:r>
          </a:p>
        </p:txBody>
      </p:sp>
      <p:sp>
        <p:nvSpPr>
          <p:cNvPr id="86026" name="Text Box 10"/>
          <p:cNvSpPr txBox="1">
            <a:spLocks noChangeArrowheads="1"/>
          </p:cNvSpPr>
          <p:nvPr userDrawn="1"/>
        </p:nvSpPr>
        <p:spPr bwMode="auto">
          <a:xfrm>
            <a:off x="61722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A</a:t>
            </a:r>
          </a:p>
        </p:txBody>
      </p:sp>
      <p:sp>
        <p:nvSpPr>
          <p:cNvPr id="86027" name="Text Box 11"/>
          <p:cNvSpPr txBox="1">
            <a:spLocks noChangeArrowheads="1"/>
          </p:cNvSpPr>
          <p:nvPr userDrawn="1"/>
        </p:nvSpPr>
        <p:spPr bwMode="auto">
          <a:xfrm>
            <a:off x="70104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I</a:t>
            </a:r>
          </a:p>
        </p:txBody>
      </p:sp>
      <p:sp>
        <p:nvSpPr>
          <p:cNvPr id="86028" name="Text Box 12"/>
          <p:cNvSpPr txBox="1">
            <a:spLocks noChangeArrowheads="1"/>
          </p:cNvSpPr>
          <p:nvPr userDrawn="1"/>
        </p:nvSpPr>
        <p:spPr bwMode="auto">
          <a:xfrm>
            <a:off x="78486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C</a:t>
            </a:r>
          </a:p>
        </p:txBody>
      </p:sp>
      <p:sp>
        <p:nvSpPr>
          <p:cNvPr id="86030" name="Rectangle 14"/>
          <p:cNvSpPr>
            <a:spLocks noGrp="1" noChangeArrowheads="1"/>
          </p:cNvSpPr>
          <p:nvPr>
            <p:ph type="ftr" sz="quarter" idx="3"/>
          </p:nvPr>
        </p:nvSpPr>
        <p:spPr bwMode="auto">
          <a:xfrm>
            <a:off x="62484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itchFamily="18" charset="0"/>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73"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Lst>
  <p:hf hdr="0" ftr="0" dt="0"/>
  <p:txStyles>
    <p:titleStyle>
      <a:lvl1pPr algn="l" rtl="0" eaLnBrk="0" fontAlgn="base" hangingPunct="0">
        <a:spcBef>
          <a:spcPct val="0"/>
        </a:spcBef>
        <a:spcAft>
          <a:spcPct val="0"/>
        </a:spcAft>
        <a:defRPr sz="3600" b="1">
          <a:solidFill>
            <a:srgbClr val="F42A41"/>
          </a:solidFill>
          <a:latin typeface="+mj-lt"/>
          <a:ea typeface="+mj-ea"/>
          <a:cs typeface="+mj-cs"/>
        </a:defRPr>
      </a:lvl1pPr>
      <a:lvl2pPr algn="l" rtl="0" eaLnBrk="0" fontAlgn="base" hangingPunct="0">
        <a:spcBef>
          <a:spcPct val="0"/>
        </a:spcBef>
        <a:spcAft>
          <a:spcPct val="0"/>
        </a:spcAft>
        <a:defRPr sz="3600" b="1">
          <a:solidFill>
            <a:srgbClr val="F42A41"/>
          </a:solidFill>
          <a:latin typeface="Arial" charset="0"/>
          <a:ea typeface="ＭＳ Ｐゴシック" pitchFamily="34" charset="-128"/>
        </a:defRPr>
      </a:lvl2pPr>
      <a:lvl3pPr algn="l" rtl="0" eaLnBrk="0" fontAlgn="base" hangingPunct="0">
        <a:spcBef>
          <a:spcPct val="0"/>
        </a:spcBef>
        <a:spcAft>
          <a:spcPct val="0"/>
        </a:spcAft>
        <a:defRPr sz="3600" b="1">
          <a:solidFill>
            <a:srgbClr val="F42A41"/>
          </a:solidFill>
          <a:latin typeface="Arial" charset="0"/>
          <a:ea typeface="ＭＳ Ｐゴシック" pitchFamily="34" charset="-128"/>
        </a:defRPr>
      </a:lvl3pPr>
      <a:lvl4pPr algn="l" rtl="0" eaLnBrk="0" fontAlgn="base" hangingPunct="0">
        <a:spcBef>
          <a:spcPct val="0"/>
        </a:spcBef>
        <a:spcAft>
          <a:spcPct val="0"/>
        </a:spcAft>
        <a:defRPr sz="3600" b="1">
          <a:solidFill>
            <a:srgbClr val="F42A41"/>
          </a:solidFill>
          <a:latin typeface="Arial" charset="0"/>
          <a:ea typeface="ＭＳ Ｐゴシック" pitchFamily="34" charset="-128"/>
        </a:defRPr>
      </a:lvl4pPr>
      <a:lvl5pPr algn="l" rtl="0" eaLnBrk="0" fontAlgn="base" hangingPunct="0">
        <a:spcBef>
          <a:spcPct val="0"/>
        </a:spcBef>
        <a:spcAft>
          <a:spcPct val="0"/>
        </a:spcAft>
        <a:defRPr sz="3600" b="1">
          <a:solidFill>
            <a:srgbClr val="F42A41"/>
          </a:solidFill>
          <a:latin typeface="Arial" charset="0"/>
          <a:ea typeface="ＭＳ Ｐゴシック" pitchFamily="34" charset="-128"/>
        </a:defRPr>
      </a:lvl5pPr>
      <a:lvl6pPr marL="457200" algn="l" rtl="0" fontAlgn="base">
        <a:spcBef>
          <a:spcPct val="0"/>
        </a:spcBef>
        <a:spcAft>
          <a:spcPct val="0"/>
        </a:spcAft>
        <a:defRPr sz="3600" b="1">
          <a:solidFill>
            <a:srgbClr val="F42A41"/>
          </a:solidFill>
          <a:latin typeface="Arial" charset="0"/>
          <a:ea typeface="ＭＳ Ｐゴシック" pitchFamily="34" charset="-128"/>
        </a:defRPr>
      </a:lvl6pPr>
      <a:lvl7pPr marL="914400" algn="l" rtl="0" fontAlgn="base">
        <a:spcBef>
          <a:spcPct val="0"/>
        </a:spcBef>
        <a:spcAft>
          <a:spcPct val="0"/>
        </a:spcAft>
        <a:defRPr sz="3600" b="1">
          <a:solidFill>
            <a:srgbClr val="F42A41"/>
          </a:solidFill>
          <a:latin typeface="Arial" charset="0"/>
          <a:ea typeface="ＭＳ Ｐゴシック" pitchFamily="34" charset="-128"/>
        </a:defRPr>
      </a:lvl7pPr>
      <a:lvl8pPr marL="1371600" algn="l" rtl="0" fontAlgn="base">
        <a:spcBef>
          <a:spcPct val="0"/>
        </a:spcBef>
        <a:spcAft>
          <a:spcPct val="0"/>
        </a:spcAft>
        <a:defRPr sz="3600" b="1">
          <a:solidFill>
            <a:srgbClr val="F42A41"/>
          </a:solidFill>
          <a:latin typeface="Arial" charset="0"/>
          <a:ea typeface="ＭＳ Ｐゴシック" pitchFamily="34" charset="-128"/>
        </a:defRPr>
      </a:lvl8pPr>
      <a:lvl9pPr marL="1828800" algn="l" rtl="0" fontAlgn="base">
        <a:spcBef>
          <a:spcPct val="0"/>
        </a:spcBef>
        <a:spcAft>
          <a:spcPct val="0"/>
        </a:spcAft>
        <a:defRPr sz="3600" b="1">
          <a:solidFill>
            <a:srgbClr val="F42A41"/>
          </a:solidFill>
          <a:latin typeface="Arial" charset="0"/>
          <a:ea typeface="ＭＳ Ｐゴシック" pitchFamily="34" charset="-128"/>
        </a:defRPr>
      </a:lvl9pPr>
    </p:titleStyle>
    <p:bodyStyle>
      <a:lvl1pPr marL="346075" indent="-346075" algn="l" rtl="0" eaLnBrk="0" fontAlgn="base" hangingPunct="0">
        <a:lnSpc>
          <a:spcPct val="95000"/>
        </a:lnSpc>
        <a:spcBef>
          <a:spcPct val="20000"/>
        </a:spcBef>
        <a:spcAft>
          <a:spcPct val="0"/>
        </a:spcAft>
        <a:buClr>
          <a:srgbClr val="F42A41"/>
        </a:buClr>
        <a:buSzPct val="80000"/>
        <a:buBlip>
          <a:blip r:embed="rId19"/>
        </a:buBlip>
        <a:defRPr sz="2800" b="1">
          <a:solidFill>
            <a:schemeClr val="tx1"/>
          </a:solidFill>
          <a:latin typeface="+mn-lt"/>
          <a:ea typeface="+mn-ea"/>
          <a:cs typeface="+mn-cs"/>
        </a:defRPr>
      </a:lvl1pPr>
      <a:lvl2pPr marL="746125" indent="-285750" algn="l" rtl="0" eaLnBrk="0" fontAlgn="base" hangingPunct="0">
        <a:spcBef>
          <a:spcPct val="20000"/>
        </a:spcBef>
        <a:spcAft>
          <a:spcPct val="0"/>
        </a:spcAft>
        <a:buClr>
          <a:srgbClr val="000099"/>
        </a:buClr>
        <a:buChar char="–"/>
        <a:defRPr sz="26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b="1">
          <a:solidFill>
            <a:schemeClr val="tx1"/>
          </a:solidFill>
          <a:latin typeface="+mn-lt"/>
          <a:ea typeface="+mn-ea"/>
        </a:defRPr>
      </a:lvl3pPr>
      <a:lvl4pPr marL="1600200" indent="-228600" algn="l" rtl="0" eaLnBrk="0" fontAlgn="base" hangingPunct="0">
        <a:spcBef>
          <a:spcPct val="20000"/>
        </a:spcBef>
        <a:spcAft>
          <a:spcPct val="0"/>
        </a:spcAft>
        <a:buChar char="–"/>
        <a:defRPr b="1">
          <a:solidFill>
            <a:schemeClr val="tx1"/>
          </a:solidFill>
          <a:latin typeface="+mn-lt"/>
          <a:ea typeface="+mn-ea"/>
        </a:defRPr>
      </a:lvl4pPr>
      <a:lvl5pPr marL="2057400" indent="-228600" algn="l" rtl="0" eaLnBrk="0" fontAlgn="base" hangingPunct="0">
        <a:spcBef>
          <a:spcPct val="20000"/>
        </a:spcBef>
        <a:spcAft>
          <a:spcPct val="0"/>
        </a:spcAft>
        <a:buChar char="»"/>
        <a:defRPr b="1">
          <a:solidFill>
            <a:schemeClr val="tx1"/>
          </a:solidFill>
          <a:latin typeface="+mn-lt"/>
          <a:ea typeface="+mn-ea"/>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90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Times New Roman" pitchFamily="18" charset="0"/>
                <a:ea typeface="宋体" pitchFamily="2" charset="-122"/>
              </a:defRPr>
            </a:lvl1pPr>
          </a:lstStyle>
          <a:p>
            <a:pPr>
              <a:defRPr/>
            </a:pPr>
            <a:endParaRPr lang="en-US" altLang="zh-CN"/>
          </a:p>
        </p:txBody>
      </p:sp>
      <p:sp>
        <p:nvSpPr>
          <p:cNvPr id="890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宋体" pitchFamily="2" charset="-122"/>
              </a:defRPr>
            </a:lvl1pPr>
          </a:lstStyle>
          <a:p>
            <a:pPr>
              <a:defRPr/>
            </a:pPr>
            <a:endParaRPr lang="en-US" altLang="zh-CN"/>
          </a:p>
        </p:txBody>
      </p:sp>
      <p:sp>
        <p:nvSpPr>
          <p:cNvPr id="890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itchFamily="18" charset="0"/>
                <a:ea typeface="宋体" pitchFamily="2" charset="-122"/>
              </a:defRPr>
            </a:lvl1pPr>
          </a:lstStyle>
          <a:p>
            <a:pPr>
              <a:defRPr/>
            </a:pPr>
            <a:fld id="{8875D706-E315-4CFD-9A02-2DA6C88E270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634306" name="Rectangle 2"/>
          <p:cNvSpPr>
            <a:spLocks noGrp="1" noChangeArrowheads="1"/>
          </p:cNvSpPr>
          <p:nvPr>
            <p:ph type="title"/>
          </p:nvPr>
        </p:nvSpPr>
        <p:spPr bwMode="auto">
          <a:xfrm>
            <a:off x="238542" y="236326"/>
            <a:ext cx="8676861" cy="762000"/>
          </a:xfrm>
          <a:prstGeom prst="rect">
            <a:avLst/>
          </a:prstGeom>
          <a:noFill/>
          <a:ln>
            <a:noFill/>
          </a:ln>
        </p:spPr>
        <p:txBody>
          <a:bodyPr vert="horz" wrap="square" lIns="91440" tIns="45720" rIns="91440" bIns="45720" numCol="1" anchor="t" anchorCtr="0" compatLnSpc="1">
            <a:prstTxWarp prst="textNoShape">
              <a:avLst/>
            </a:prstTxWarp>
            <a:noAutofit/>
            <a:scene3d>
              <a:camera prst="orthographicFront"/>
              <a:lightRig rig="flat" dir="t">
                <a:rot lat="0" lon="0" rev="1800000"/>
              </a:lightRig>
            </a:scene3d>
            <a:sp3d extrusionH="31750">
              <a:bevelT w="25400" h="25400"/>
              <a:extrusionClr>
                <a:srgbClr val="C00000"/>
              </a:extrusionClr>
              <a:contourClr>
                <a:srgbClr val="C00000"/>
              </a:contourClr>
            </a:sp3d>
          </a:bodyPr>
          <a:lstStyle/>
          <a:p>
            <a:pPr lvl="0"/>
            <a:r>
              <a:rPr lang="en-US"/>
              <a:t>Click to edit Master title style</a:t>
            </a:r>
            <a:endParaRPr lang="en-US" dirty="0"/>
          </a:p>
        </p:txBody>
      </p:sp>
      <p:sp>
        <p:nvSpPr>
          <p:cNvPr id="9219" name="Rectangle 3"/>
          <p:cNvSpPr>
            <a:spLocks noGrp="1" noChangeArrowheads="1"/>
          </p:cNvSpPr>
          <p:nvPr>
            <p:ph type="body" idx="1"/>
          </p:nvPr>
        </p:nvSpPr>
        <p:spPr bwMode="auto">
          <a:xfrm>
            <a:off x="236914" y="1185863"/>
            <a:ext cx="8803008" cy="550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349250" y="6492875"/>
            <a:ext cx="2895600" cy="365125"/>
          </a:xfrm>
          <a:prstGeom prst="rect">
            <a:avLst/>
          </a:prstGeom>
        </p:spPr>
        <p:txBody>
          <a:bodyPr vert="horz" lIns="91440" tIns="45720" rIns="91440" bIns="45720" rtlCol="0" anchor="ctr"/>
          <a:lstStyle>
            <a:lvl1pPr algn="l">
              <a:defRPr sz="1050">
                <a:solidFill>
                  <a:schemeClr val="bg2">
                    <a:lumMod val="75000"/>
                  </a:schemeClr>
                </a:solidFill>
              </a:defRPr>
            </a:lvl1pPr>
          </a:lstStyle>
          <a:p>
            <a:pPr>
              <a:defRPr/>
            </a:pPr>
            <a:endParaRPr lang="en-US" altLang="zh-CN"/>
          </a:p>
        </p:txBody>
      </p:sp>
      <p:sp>
        <p:nvSpPr>
          <p:cNvPr id="9" name="Slide Number Placeholder 8"/>
          <p:cNvSpPr>
            <a:spLocks noGrp="1"/>
          </p:cNvSpPr>
          <p:nvPr>
            <p:ph type="sldNum" sz="quarter" idx="4"/>
          </p:nvPr>
        </p:nvSpPr>
        <p:spPr>
          <a:xfrm>
            <a:off x="0" y="6492875"/>
            <a:ext cx="349250" cy="365125"/>
          </a:xfrm>
          <a:prstGeom prst="rect">
            <a:avLst/>
          </a:prstGeom>
        </p:spPr>
        <p:txBody>
          <a:bodyPr vert="horz" lIns="91440" tIns="45720" rIns="91440" bIns="45720" rtlCol="0" anchor="ctr"/>
          <a:lstStyle>
            <a:lvl1pPr algn="r">
              <a:defRPr sz="1050">
                <a:solidFill>
                  <a:schemeClr val="bg2">
                    <a:lumMod val="75000"/>
                  </a:schemeClr>
                </a:solidFill>
              </a:defRPr>
            </a:lvl1pPr>
          </a:lstStyle>
          <a:p>
            <a:fld id="{1AAF2473-621A-4F2A-9E27-2EF3E58805F6}" type="slidenum">
              <a:rPr lang="en-US" smtClean="0"/>
              <a:pPr/>
              <a:t>‹#›</a:t>
            </a:fld>
            <a:endParaRPr lang="en-US" dirty="0"/>
          </a:p>
        </p:txBody>
      </p:sp>
      <p:sp>
        <p:nvSpPr>
          <p:cNvPr id="6" name="Line 7"/>
          <p:cNvSpPr>
            <a:spLocks noChangeShapeType="1"/>
          </p:cNvSpPr>
          <p:nvPr userDrawn="1"/>
        </p:nvSpPr>
        <p:spPr bwMode="auto">
          <a:xfrm>
            <a:off x="4495800" y="609600"/>
            <a:ext cx="3886200" cy="0"/>
          </a:xfrm>
          <a:prstGeom prst="line">
            <a:avLst/>
          </a:prstGeom>
          <a:noFill/>
          <a:ln w="19050">
            <a:solidFill>
              <a:schemeClr val="tx1"/>
            </a:solidFill>
            <a:round/>
            <a:headEnd/>
            <a:tailEnd/>
          </a:ln>
          <a:effectLst>
            <a:prstShdw prst="shdw18" dist="17961" dir="13500000">
              <a:schemeClr val="tx1">
                <a:gamma/>
                <a:shade val="60000"/>
                <a:invGamma/>
              </a:schemeClr>
            </a:prstShdw>
          </a:effectLst>
        </p:spPr>
        <p:txBody>
          <a:bodyPr anchor="ctr">
            <a:spAutoFit/>
          </a:bodyPr>
          <a:lstStyle/>
          <a:p>
            <a:pPr>
              <a:defRPr/>
            </a:pPr>
            <a:endParaRPr lang="en-US"/>
          </a:p>
        </p:txBody>
      </p:sp>
      <p:sp>
        <p:nvSpPr>
          <p:cNvPr id="7" name="Text Box 8"/>
          <p:cNvSpPr txBox="1">
            <a:spLocks noChangeArrowheads="1"/>
          </p:cNvSpPr>
          <p:nvPr userDrawn="1"/>
        </p:nvSpPr>
        <p:spPr bwMode="auto">
          <a:xfrm>
            <a:off x="44958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D</a:t>
            </a:r>
          </a:p>
        </p:txBody>
      </p:sp>
      <p:sp>
        <p:nvSpPr>
          <p:cNvPr id="10" name="Text Box 9"/>
          <p:cNvSpPr txBox="1">
            <a:spLocks noChangeArrowheads="1"/>
          </p:cNvSpPr>
          <p:nvPr userDrawn="1"/>
        </p:nvSpPr>
        <p:spPr bwMode="auto">
          <a:xfrm>
            <a:off x="53340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M</a:t>
            </a:r>
          </a:p>
        </p:txBody>
      </p:sp>
      <p:sp>
        <p:nvSpPr>
          <p:cNvPr id="11" name="Text Box 10"/>
          <p:cNvSpPr txBox="1">
            <a:spLocks noChangeArrowheads="1"/>
          </p:cNvSpPr>
          <p:nvPr userDrawn="1"/>
        </p:nvSpPr>
        <p:spPr bwMode="auto">
          <a:xfrm>
            <a:off x="61722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A</a:t>
            </a:r>
          </a:p>
        </p:txBody>
      </p:sp>
      <p:sp>
        <p:nvSpPr>
          <p:cNvPr id="12" name="Text Box 11"/>
          <p:cNvSpPr txBox="1">
            <a:spLocks noChangeArrowheads="1"/>
          </p:cNvSpPr>
          <p:nvPr userDrawn="1"/>
        </p:nvSpPr>
        <p:spPr bwMode="auto">
          <a:xfrm>
            <a:off x="70104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I</a:t>
            </a:r>
          </a:p>
        </p:txBody>
      </p:sp>
      <p:sp>
        <p:nvSpPr>
          <p:cNvPr id="13" name="Text Box 12"/>
          <p:cNvSpPr txBox="1">
            <a:spLocks noChangeArrowheads="1"/>
          </p:cNvSpPr>
          <p:nvPr userDrawn="1"/>
        </p:nvSpPr>
        <p:spPr bwMode="auto">
          <a:xfrm>
            <a:off x="7848600" y="381000"/>
            <a:ext cx="609600" cy="409575"/>
          </a:xfrm>
          <a:prstGeom prst="rect">
            <a:avLst/>
          </a:prstGeom>
          <a:solidFill>
            <a:srgbClr val="FFCC00"/>
          </a:solidFill>
          <a:ln w="12700">
            <a:solidFill>
              <a:schemeClr val="tx1"/>
            </a:solidFill>
            <a:miter lim="800000"/>
            <a:headEnd/>
            <a:tailEnd/>
          </a:ln>
          <a:effectLst>
            <a:prstShdw prst="shdw18" dist="17961" dir="13500000">
              <a:schemeClr val="tx1">
                <a:gamma/>
                <a:shade val="60000"/>
                <a:invGamma/>
              </a:schemeClr>
            </a:prstShdw>
          </a:effectLst>
        </p:spPr>
        <p:txBody>
          <a:bodyPr>
            <a:spAutoFit/>
          </a:bodyPr>
          <a:lstStyle/>
          <a:p>
            <a:pPr eaLnBrk="1" hangingPunct="1">
              <a:spcBef>
                <a:spcPct val="50000"/>
              </a:spcBef>
              <a:defRPr/>
            </a:pPr>
            <a:r>
              <a:rPr lang="en-US" altLang="zh-CN" b="1">
                <a:effectLst>
                  <a:outerShdw blurRad="38100" dist="38100" dir="2700000" algn="tl">
                    <a:srgbClr val="FFFFFF"/>
                  </a:outerShdw>
                </a:effectLst>
                <a:latin typeface="Arial Black" pitchFamily="34" charset="0"/>
                <a:ea typeface="宋体" pitchFamily="2" charset="-122"/>
              </a:rPr>
              <a:t>C</a:t>
            </a:r>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80" r:id="rId5"/>
    <p:sldLayoutId id="2147483881" r:id="rId6"/>
    <p:sldLayoutId id="2147483882" r:id="rId7"/>
    <p:sldLayoutId id="2147483883" r:id="rId8"/>
    <p:sldLayoutId id="2147483884" r:id="rId9"/>
  </p:sldLayoutIdLst>
  <p:transition spd="med">
    <p:fade/>
  </p:transition>
  <p:hf hdr="0" ftr="0" dt="0"/>
  <p:txStyles>
    <p:titleStyle>
      <a:lvl1pPr algn="l" rtl="0" eaLnBrk="1" fontAlgn="base" hangingPunct="1">
        <a:lnSpc>
          <a:spcPts val="4100"/>
        </a:lnSpc>
        <a:spcBef>
          <a:spcPct val="0"/>
        </a:spcBef>
        <a:spcAft>
          <a:spcPct val="0"/>
        </a:spcAft>
        <a:defRPr lang="en-US" sz="4000" b="1" cap="none" spc="-150" dirty="0" smtClean="0">
          <a:solidFill>
            <a:srgbClr val="C00000"/>
          </a:solidFill>
          <a:effectLst>
            <a:outerShdw blurRad="127000" dist="63500" dir="2700000" algn="tl" rotWithShape="0">
              <a:prstClr val="black">
                <a:alpha val="20000"/>
              </a:prstClr>
            </a:outerShdw>
          </a:effectLst>
          <a:latin typeface="Verdana" pitchFamily="34" charset="0"/>
          <a:ea typeface="+mj-ea"/>
          <a:cs typeface="+mj-cs"/>
        </a:defRPr>
      </a:lvl1pPr>
      <a:lvl2pPr algn="l" rtl="0" eaLnBrk="1" fontAlgn="base" hangingPunct="1">
        <a:lnSpc>
          <a:spcPct val="95000"/>
        </a:lnSpc>
        <a:spcBef>
          <a:spcPct val="0"/>
        </a:spcBef>
        <a:spcAft>
          <a:spcPct val="0"/>
        </a:spcAft>
        <a:defRPr sz="3200" b="1">
          <a:solidFill>
            <a:srgbClr val="F42A41"/>
          </a:solidFill>
          <a:latin typeface="Arial" charset="0"/>
          <a:ea typeface="MS PGothic" pitchFamily="34" charset="-128"/>
          <a:cs typeface="Arial" charset="0"/>
        </a:defRPr>
      </a:lvl2pPr>
      <a:lvl3pPr algn="l" rtl="0" eaLnBrk="1" fontAlgn="base" hangingPunct="1">
        <a:lnSpc>
          <a:spcPct val="95000"/>
        </a:lnSpc>
        <a:spcBef>
          <a:spcPct val="0"/>
        </a:spcBef>
        <a:spcAft>
          <a:spcPct val="0"/>
        </a:spcAft>
        <a:defRPr sz="3200" b="1">
          <a:solidFill>
            <a:srgbClr val="F42A41"/>
          </a:solidFill>
          <a:latin typeface="Arial" charset="0"/>
          <a:ea typeface="MS PGothic" pitchFamily="34" charset="-128"/>
          <a:cs typeface="Arial" charset="0"/>
        </a:defRPr>
      </a:lvl3pPr>
      <a:lvl4pPr algn="l" rtl="0" eaLnBrk="1" fontAlgn="base" hangingPunct="1">
        <a:lnSpc>
          <a:spcPct val="95000"/>
        </a:lnSpc>
        <a:spcBef>
          <a:spcPct val="0"/>
        </a:spcBef>
        <a:spcAft>
          <a:spcPct val="0"/>
        </a:spcAft>
        <a:defRPr sz="3200" b="1">
          <a:solidFill>
            <a:srgbClr val="F42A41"/>
          </a:solidFill>
          <a:latin typeface="Arial" charset="0"/>
          <a:ea typeface="MS PGothic" pitchFamily="34" charset="-128"/>
          <a:cs typeface="Arial" charset="0"/>
        </a:defRPr>
      </a:lvl4pPr>
      <a:lvl5pPr algn="l" rtl="0" eaLnBrk="1" fontAlgn="base" hangingPunct="1">
        <a:lnSpc>
          <a:spcPct val="95000"/>
        </a:lnSpc>
        <a:spcBef>
          <a:spcPct val="0"/>
        </a:spcBef>
        <a:spcAft>
          <a:spcPct val="0"/>
        </a:spcAft>
        <a:defRPr sz="3200" b="1">
          <a:solidFill>
            <a:srgbClr val="F42A41"/>
          </a:solidFill>
          <a:latin typeface="Arial" charset="0"/>
          <a:ea typeface="MS PGothic" pitchFamily="34" charset="-128"/>
          <a:cs typeface="Arial" charset="0"/>
        </a:defRPr>
      </a:lvl5pPr>
      <a:lvl6pPr marL="457200" algn="l" rtl="0" eaLnBrk="1" fontAlgn="base" hangingPunct="1">
        <a:lnSpc>
          <a:spcPct val="95000"/>
        </a:lnSpc>
        <a:spcBef>
          <a:spcPct val="0"/>
        </a:spcBef>
        <a:spcAft>
          <a:spcPct val="0"/>
        </a:spcAft>
        <a:defRPr sz="3200" b="1">
          <a:solidFill>
            <a:srgbClr val="F42A41"/>
          </a:solidFill>
          <a:latin typeface="Arial" charset="0"/>
          <a:ea typeface="ＭＳ Ｐゴシック" pitchFamily="34" charset="-128"/>
          <a:cs typeface="Arial" charset="0"/>
        </a:defRPr>
      </a:lvl6pPr>
      <a:lvl7pPr marL="914400" algn="l" rtl="0" eaLnBrk="1" fontAlgn="base" hangingPunct="1">
        <a:lnSpc>
          <a:spcPct val="95000"/>
        </a:lnSpc>
        <a:spcBef>
          <a:spcPct val="0"/>
        </a:spcBef>
        <a:spcAft>
          <a:spcPct val="0"/>
        </a:spcAft>
        <a:defRPr sz="3200" b="1">
          <a:solidFill>
            <a:srgbClr val="F42A41"/>
          </a:solidFill>
          <a:latin typeface="Arial" charset="0"/>
          <a:ea typeface="ＭＳ Ｐゴシック" pitchFamily="34" charset="-128"/>
          <a:cs typeface="Arial" charset="0"/>
        </a:defRPr>
      </a:lvl7pPr>
      <a:lvl8pPr marL="1371600" algn="l" rtl="0" eaLnBrk="1" fontAlgn="base" hangingPunct="1">
        <a:lnSpc>
          <a:spcPct val="95000"/>
        </a:lnSpc>
        <a:spcBef>
          <a:spcPct val="0"/>
        </a:spcBef>
        <a:spcAft>
          <a:spcPct val="0"/>
        </a:spcAft>
        <a:defRPr sz="3200" b="1">
          <a:solidFill>
            <a:srgbClr val="F42A41"/>
          </a:solidFill>
          <a:latin typeface="Arial" charset="0"/>
          <a:ea typeface="ＭＳ Ｐゴシック" pitchFamily="34" charset="-128"/>
          <a:cs typeface="Arial" charset="0"/>
        </a:defRPr>
      </a:lvl8pPr>
      <a:lvl9pPr marL="1828800" algn="l" rtl="0" eaLnBrk="1" fontAlgn="base" hangingPunct="1">
        <a:lnSpc>
          <a:spcPct val="95000"/>
        </a:lnSpc>
        <a:spcBef>
          <a:spcPct val="0"/>
        </a:spcBef>
        <a:spcAft>
          <a:spcPct val="0"/>
        </a:spcAft>
        <a:defRPr sz="3200" b="1">
          <a:solidFill>
            <a:srgbClr val="F42A41"/>
          </a:solidFill>
          <a:latin typeface="Arial" charset="0"/>
          <a:ea typeface="ＭＳ Ｐゴシック" pitchFamily="34" charset="-128"/>
          <a:cs typeface="Arial" charset="0"/>
        </a:defRPr>
      </a:lvl9pPr>
    </p:titleStyle>
    <p:bodyStyle>
      <a:lvl1pPr marL="228600" indent="-228600" algn="l" rtl="0" eaLnBrk="1" fontAlgn="base" hangingPunct="1">
        <a:lnSpc>
          <a:spcPct val="95000"/>
        </a:lnSpc>
        <a:spcBef>
          <a:spcPct val="40000"/>
        </a:spcBef>
        <a:spcAft>
          <a:spcPct val="0"/>
        </a:spcAft>
        <a:buClr>
          <a:srgbClr val="F42A41"/>
        </a:buClr>
        <a:buSzPct val="90000"/>
        <a:buFontTx/>
        <a:buBlip>
          <a:blip r:embed="rId12"/>
        </a:buBlip>
        <a:defRPr sz="2800" b="1">
          <a:solidFill>
            <a:schemeClr val="tx1"/>
          </a:solidFill>
          <a:latin typeface="Verdana" pitchFamily="34" charset="0"/>
          <a:ea typeface="MS PGothic" pitchFamily="34" charset="-128"/>
          <a:cs typeface="+mn-cs"/>
        </a:defRPr>
      </a:lvl1pPr>
      <a:lvl2pPr marL="746125" indent="-285750" algn="l" rtl="0" eaLnBrk="1" fontAlgn="base" hangingPunct="1">
        <a:lnSpc>
          <a:spcPct val="95000"/>
        </a:lnSpc>
        <a:spcBef>
          <a:spcPct val="40000"/>
        </a:spcBef>
        <a:spcAft>
          <a:spcPct val="0"/>
        </a:spcAft>
        <a:buClr>
          <a:srgbClr val="FF0000"/>
        </a:buClr>
        <a:buFont typeface="Arial" charset="0"/>
        <a:buChar char="–"/>
        <a:defRPr sz="2600" b="0">
          <a:solidFill>
            <a:schemeClr val="tx1"/>
          </a:solidFill>
          <a:latin typeface="Verdana" pitchFamily="34" charset="0"/>
          <a:ea typeface="MS PGothic" pitchFamily="34" charset="-128"/>
          <a:cs typeface="+mn-cs"/>
        </a:defRPr>
      </a:lvl2pPr>
      <a:lvl3pPr marL="1143000" indent="-228600" algn="l" rtl="0" eaLnBrk="1" fontAlgn="base" hangingPunct="1">
        <a:lnSpc>
          <a:spcPct val="95000"/>
        </a:lnSpc>
        <a:spcBef>
          <a:spcPct val="40000"/>
        </a:spcBef>
        <a:spcAft>
          <a:spcPct val="0"/>
        </a:spcAft>
        <a:buClr>
          <a:schemeClr val="tx1"/>
        </a:buClr>
        <a:buChar char="•"/>
        <a:defRPr sz="2000" b="0">
          <a:solidFill>
            <a:schemeClr val="tx1"/>
          </a:solidFill>
          <a:latin typeface="Verdana" pitchFamily="34" charset="0"/>
          <a:ea typeface="MS PGothic" pitchFamily="34" charset="-128"/>
          <a:cs typeface="+mn-cs"/>
        </a:defRPr>
      </a:lvl3pPr>
      <a:lvl4pPr marL="1600200" indent="-228600" algn="l" rtl="0" eaLnBrk="1" fontAlgn="base" hangingPunct="1">
        <a:lnSpc>
          <a:spcPct val="95000"/>
        </a:lnSpc>
        <a:spcBef>
          <a:spcPct val="40000"/>
        </a:spcBef>
        <a:spcAft>
          <a:spcPct val="0"/>
        </a:spcAft>
        <a:buChar char="–"/>
        <a:defRPr b="0">
          <a:solidFill>
            <a:schemeClr val="tx1"/>
          </a:solidFill>
          <a:latin typeface="Verdana" pitchFamily="34" charset="0"/>
          <a:ea typeface="MS PGothic" pitchFamily="34" charset="-128"/>
          <a:cs typeface="+mn-cs"/>
        </a:defRPr>
      </a:lvl4pPr>
      <a:lvl5pPr marL="2057400" indent="-228600" algn="l" rtl="0" eaLnBrk="1" fontAlgn="base" hangingPunct="1">
        <a:spcBef>
          <a:spcPct val="20000"/>
        </a:spcBef>
        <a:spcAft>
          <a:spcPct val="0"/>
        </a:spcAft>
        <a:buChar char="»"/>
        <a:defRPr b="1">
          <a:solidFill>
            <a:schemeClr val="tx1"/>
          </a:solidFill>
          <a:latin typeface="+mn-lt"/>
          <a:ea typeface="MS PGothic" pitchFamily="34" charset="-128"/>
          <a:cs typeface="+mn-cs"/>
        </a:defRPr>
      </a:lvl5pPr>
      <a:lvl6pPr marL="2514600" indent="-228600" algn="l" rtl="0" eaLnBrk="1" fontAlgn="base" hangingPunct="1">
        <a:spcBef>
          <a:spcPct val="20000"/>
        </a:spcBef>
        <a:spcAft>
          <a:spcPct val="0"/>
        </a:spcAft>
        <a:buChar char="»"/>
        <a:defRPr b="1">
          <a:solidFill>
            <a:schemeClr val="tx1"/>
          </a:solidFill>
          <a:latin typeface="+mn-lt"/>
          <a:ea typeface="+mn-ea"/>
          <a:cs typeface="+mn-cs"/>
        </a:defRPr>
      </a:lvl6pPr>
      <a:lvl7pPr marL="2971800" indent="-228600" algn="l" rtl="0" eaLnBrk="1" fontAlgn="base" hangingPunct="1">
        <a:spcBef>
          <a:spcPct val="20000"/>
        </a:spcBef>
        <a:spcAft>
          <a:spcPct val="0"/>
        </a:spcAft>
        <a:buChar char="»"/>
        <a:defRPr b="1">
          <a:solidFill>
            <a:schemeClr val="tx1"/>
          </a:solidFill>
          <a:latin typeface="+mn-lt"/>
          <a:ea typeface="+mn-ea"/>
          <a:cs typeface="+mn-cs"/>
        </a:defRPr>
      </a:lvl7pPr>
      <a:lvl8pPr marL="3429000" indent="-228600" algn="l" rtl="0" eaLnBrk="1" fontAlgn="base" hangingPunct="1">
        <a:spcBef>
          <a:spcPct val="20000"/>
        </a:spcBef>
        <a:spcAft>
          <a:spcPct val="0"/>
        </a:spcAft>
        <a:buChar char="»"/>
        <a:defRPr b="1">
          <a:solidFill>
            <a:schemeClr val="tx1"/>
          </a:solidFill>
          <a:latin typeface="+mn-lt"/>
          <a:ea typeface="+mn-ea"/>
          <a:cs typeface="+mn-cs"/>
        </a:defRPr>
      </a:lvl8pPr>
      <a:lvl9pPr marL="3886200" indent="-228600" algn="l" rtl="0" eaLnBrk="1" fontAlgn="base" hangingPunct="1">
        <a:spcBef>
          <a:spcPct val="20000"/>
        </a:spcBef>
        <a:spcAft>
          <a:spcPct val="0"/>
        </a:spcAft>
        <a:buChar char="»"/>
        <a:defRPr b="1">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xml"/><Relationship Id="rId1" Type="http://schemas.openxmlformats.org/officeDocument/2006/relationships/slideLayout" Target="../slideLayouts/slideLayout27.xml"/><Relationship Id="rId5" Type="http://schemas.openxmlformats.org/officeDocument/2006/relationships/image" Target="../media/image6.png"/><Relationship Id="rId4" Type="http://schemas.openxmlformats.org/officeDocument/2006/relationships/image" Target="../media/image12.wmf"/></Relationships>
</file>

<file path=ppt/slides/_rels/slide1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28.xml"/><Relationship Id="rId5" Type="http://schemas.openxmlformats.org/officeDocument/2006/relationships/image" Target="../media/image23.emf"/><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25.emf"/><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8.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8.xml"/><Relationship Id="rId5" Type="http://schemas.openxmlformats.org/officeDocument/2006/relationships/image" Target="../media/image31.emf"/><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33.emf"/><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34.emf"/></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8.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7.wmf"/></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21.emf"/><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ctrTitle"/>
          </p:nvPr>
        </p:nvSpPr>
        <p:spPr>
          <a:xfrm>
            <a:off x="1576175" y="2562225"/>
            <a:ext cx="7433358" cy="914400"/>
          </a:xfrm>
        </p:spPr>
        <p:txBody>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Improve FPY of Hybrid soldering line</a:t>
            </a:r>
            <a:endParaRPr lang="en-US" sz="2824"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8307486" y="0"/>
            <a:ext cx="702049" cy="730484"/>
            <a:chOff x="8921750" y="0"/>
            <a:chExt cx="1136650" cy="1182688"/>
          </a:xfrm>
        </p:grpSpPr>
        <p:pic>
          <p:nvPicPr>
            <p:cNvPr id="5" name="Picture 8"/>
            <p:cNvPicPr>
              <a:picLocks noChangeAspect="1" noChangeArrowheads="1"/>
            </p:cNvPicPr>
            <p:nvPr/>
          </p:nvPicPr>
          <p:blipFill>
            <a:blip r:embed="rId3" cstate="print"/>
            <a:srcRect/>
            <a:stretch>
              <a:fillRect/>
            </a:stretch>
          </p:blipFill>
          <p:spPr bwMode="auto">
            <a:xfrm>
              <a:off x="8921750" y="0"/>
              <a:ext cx="1136650" cy="1182688"/>
            </a:xfrm>
            <a:prstGeom prst="rect">
              <a:avLst/>
            </a:prstGeom>
            <a:noFill/>
            <a:ln w="9525">
              <a:noFill/>
              <a:miter lim="800000"/>
              <a:headEnd/>
              <a:tailEnd/>
            </a:ln>
            <a:effectLst/>
          </p:spPr>
        </p:pic>
        <p:pic>
          <p:nvPicPr>
            <p:cNvPr id="477189" name="Picture 5"/>
            <p:cNvPicPr>
              <a:picLocks noChangeAspect="1" noChangeArrowheads="1"/>
            </p:cNvPicPr>
            <p:nvPr/>
          </p:nvPicPr>
          <p:blipFill>
            <a:blip r:embed="rId4" cstate="print"/>
            <a:srcRect/>
            <a:stretch>
              <a:fillRect/>
            </a:stretch>
          </p:blipFill>
          <p:spPr bwMode="auto">
            <a:xfrm>
              <a:off x="8921750" y="0"/>
              <a:ext cx="1136650" cy="1182688"/>
            </a:xfrm>
            <a:prstGeom prst="rect">
              <a:avLst/>
            </a:prstGeom>
            <a:noFill/>
            <a:ln w="9525">
              <a:noFill/>
              <a:miter lim="800000"/>
              <a:headEnd/>
              <a:tailEnd/>
            </a:ln>
            <a:effectLst/>
          </p:spPr>
        </p:pic>
      </p:grpSp>
      <p:sp>
        <p:nvSpPr>
          <p:cNvPr id="7" name="Rectangle 3"/>
          <p:cNvSpPr txBox="1">
            <a:spLocks noChangeArrowheads="1"/>
          </p:cNvSpPr>
          <p:nvPr/>
        </p:nvSpPr>
        <p:spPr bwMode="auto">
          <a:xfrm>
            <a:off x="1066800" y="4038600"/>
            <a:ext cx="5562600" cy="2362200"/>
          </a:xfrm>
          <a:prstGeom prst="rect">
            <a:avLst/>
          </a:prstGeom>
          <a:solidFill>
            <a:srgbClr val="FFFFFF"/>
          </a:solidFill>
          <a:ln w="9525">
            <a:noFill/>
            <a:miter lim="800000"/>
            <a:headEnd/>
            <a:tailEnd/>
          </a:ln>
        </p:spPr>
        <p:txBody>
          <a:bodyPr vert="horz" wrap="square" lIns="91227" tIns="45614" rIns="91227" bIns="45614" numCol="1" anchor="t" anchorCtr="0" compatLnSpc="1">
            <a:prstTxWarp prst="textNoShape">
              <a:avLst/>
            </a:prstTxWarp>
          </a:bodyPr>
          <a:lstStyle>
            <a:lvl1pPr marL="228600" indent="-228600" algn="l" rtl="0" eaLnBrk="1" fontAlgn="base" hangingPunct="1">
              <a:lnSpc>
                <a:spcPct val="95000"/>
              </a:lnSpc>
              <a:spcBef>
                <a:spcPct val="40000"/>
              </a:spcBef>
              <a:spcAft>
                <a:spcPct val="0"/>
              </a:spcAft>
              <a:buClr>
                <a:srgbClr val="F42A41"/>
              </a:buClr>
              <a:buSzPct val="90000"/>
              <a:buFontTx/>
              <a:buBlip>
                <a:blip r:embed="rId5"/>
              </a:buBlip>
              <a:defRPr sz="2800" b="1">
                <a:solidFill>
                  <a:schemeClr val="tx1"/>
                </a:solidFill>
                <a:latin typeface="Verdana" pitchFamily="34" charset="0"/>
                <a:ea typeface="MS PGothic" pitchFamily="34" charset="-128"/>
                <a:cs typeface="+mn-cs"/>
              </a:defRPr>
            </a:lvl1pPr>
            <a:lvl2pPr marL="746125" indent="-285750" algn="l" rtl="0" eaLnBrk="1" fontAlgn="base" hangingPunct="1">
              <a:lnSpc>
                <a:spcPct val="95000"/>
              </a:lnSpc>
              <a:spcBef>
                <a:spcPct val="40000"/>
              </a:spcBef>
              <a:spcAft>
                <a:spcPct val="0"/>
              </a:spcAft>
              <a:buClr>
                <a:srgbClr val="FF0000"/>
              </a:buClr>
              <a:buFont typeface="Arial" charset="0"/>
              <a:buChar char="–"/>
              <a:defRPr sz="2600" b="0">
                <a:solidFill>
                  <a:schemeClr val="tx1"/>
                </a:solidFill>
                <a:latin typeface="Verdana" pitchFamily="34" charset="0"/>
                <a:ea typeface="MS PGothic" pitchFamily="34" charset="-128"/>
                <a:cs typeface="+mn-cs"/>
              </a:defRPr>
            </a:lvl2pPr>
            <a:lvl3pPr marL="1143000" indent="-228600" algn="l" rtl="0" eaLnBrk="1" fontAlgn="base" hangingPunct="1">
              <a:lnSpc>
                <a:spcPct val="95000"/>
              </a:lnSpc>
              <a:spcBef>
                <a:spcPct val="40000"/>
              </a:spcBef>
              <a:spcAft>
                <a:spcPct val="0"/>
              </a:spcAft>
              <a:buClr>
                <a:schemeClr val="tx1"/>
              </a:buClr>
              <a:buChar char="•"/>
              <a:defRPr sz="2000" b="0">
                <a:solidFill>
                  <a:schemeClr val="tx1"/>
                </a:solidFill>
                <a:latin typeface="Verdana" pitchFamily="34" charset="0"/>
                <a:ea typeface="MS PGothic" pitchFamily="34" charset="-128"/>
                <a:cs typeface="+mn-cs"/>
              </a:defRPr>
            </a:lvl3pPr>
            <a:lvl4pPr marL="1600200" indent="-228600" algn="l" rtl="0" eaLnBrk="1" fontAlgn="base" hangingPunct="1">
              <a:lnSpc>
                <a:spcPct val="95000"/>
              </a:lnSpc>
              <a:spcBef>
                <a:spcPct val="40000"/>
              </a:spcBef>
              <a:spcAft>
                <a:spcPct val="0"/>
              </a:spcAft>
              <a:buChar char="–"/>
              <a:defRPr b="0">
                <a:solidFill>
                  <a:schemeClr val="tx1"/>
                </a:solidFill>
                <a:latin typeface="Verdana" pitchFamily="34" charset="0"/>
                <a:ea typeface="MS PGothic" pitchFamily="34" charset="-128"/>
                <a:cs typeface="+mn-cs"/>
              </a:defRPr>
            </a:lvl4pPr>
            <a:lvl5pPr marL="2057400" indent="-228600" algn="l" rtl="0" eaLnBrk="1" fontAlgn="base" hangingPunct="1">
              <a:spcBef>
                <a:spcPct val="20000"/>
              </a:spcBef>
              <a:spcAft>
                <a:spcPct val="0"/>
              </a:spcAft>
              <a:buChar char="»"/>
              <a:defRPr b="1">
                <a:solidFill>
                  <a:schemeClr val="tx1"/>
                </a:solidFill>
                <a:latin typeface="+mn-lt"/>
                <a:ea typeface="MS PGothic" pitchFamily="34" charset="-128"/>
                <a:cs typeface="+mn-cs"/>
              </a:defRPr>
            </a:lvl5pPr>
            <a:lvl6pPr marL="2514600" indent="-228600" algn="l" rtl="0" eaLnBrk="1" fontAlgn="base" hangingPunct="1">
              <a:spcBef>
                <a:spcPct val="20000"/>
              </a:spcBef>
              <a:spcAft>
                <a:spcPct val="0"/>
              </a:spcAft>
              <a:buChar char="»"/>
              <a:defRPr b="1">
                <a:solidFill>
                  <a:schemeClr val="tx1"/>
                </a:solidFill>
                <a:latin typeface="+mn-lt"/>
                <a:ea typeface="+mn-ea"/>
                <a:cs typeface="+mn-cs"/>
              </a:defRPr>
            </a:lvl6pPr>
            <a:lvl7pPr marL="2971800" indent="-228600" algn="l" rtl="0" eaLnBrk="1" fontAlgn="base" hangingPunct="1">
              <a:spcBef>
                <a:spcPct val="20000"/>
              </a:spcBef>
              <a:spcAft>
                <a:spcPct val="0"/>
              </a:spcAft>
              <a:buChar char="»"/>
              <a:defRPr b="1">
                <a:solidFill>
                  <a:schemeClr val="tx1"/>
                </a:solidFill>
                <a:latin typeface="+mn-lt"/>
                <a:ea typeface="+mn-ea"/>
                <a:cs typeface="+mn-cs"/>
              </a:defRPr>
            </a:lvl7pPr>
            <a:lvl8pPr marL="3429000" indent="-228600" algn="l" rtl="0" eaLnBrk="1" fontAlgn="base" hangingPunct="1">
              <a:spcBef>
                <a:spcPct val="20000"/>
              </a:spcBef>
              <a:spcAft>
                <a:spcPct val="0"/>
              </a:spcAft>
              <a:buChar char="»"/>
              <a:defRPr b="1">
                <a:solidFill>
                  <a:schemeClr val="tx1"/>
                </a:solidFill>
                <a:latin typeface="+mn-lt"/>
                <a:ea typeface="+mn-ea"/>
                <a:cs typeface="+mn-cs"/>
              </a:defRPr>
            </a:lvl8pPr>
            <a:lvl9pPr marL="3886200" indent="-228600" algn="l" rtl="0" eaLnBrk="1" fontAlgn="base" hangingPunct="1">
              <a:spcBef>
                <a:spcPct val="20000"/>
              </a:spcBef>
              <a:spcAft>
                <a:spcPct val="0"/>
              </a:spcAft>
              <a:buChar char="»"/>
              <a:defRPr b="1">
                <a:solidFill>
                  <a:schemeClr val="tx1"/>
                </a:solidFill>
                <a:latin typeface="+mn-lt"/>
                <a:ea typeface="+mn-ea"/>
                <a:cs typeface="+mn-cs"/>
              </a:defRPr>
            </a:lvl9pPr>
          </a:lstStyle>
          <a:p>
            <a:pPr marL="0" indent="0">
              <a:lnSpc>
                <a:spcPct val="65000"/>
              </a:lnSpc>
              <a:spcBef>
                <a:spcPct val="50000"/>
              </a:spcBef>
              <a:buClr>
                <a:schemeClr val="bg1"/>
              </a:buClr>
              <a:buSzTx/>
              <a:buNone/>
            </a:pPr>
            <a:endParaRPr lang="en-US" sz="1600" kern="0" dirty="0"/>
          </a:p>
          <a:p>
            <a:pPr marL="0" indent="0">
              <a:lnSpc>
                <a:spcPct val="65000"/>
              </a:lnSpc>
              <a:spcBef>
                <a:spcPct val="50000"/>
              </a:spcBef>
              <a:buClr>
                <a:schemeClr val="bg1"/>
              </a:buClr>
              <a:buSzTx/>
              <a:buNone/>
            </a:pPr>
            <a:r>
              <a:rPr lang="en-US" sz="1600" kern="0" dirty="0"/>
              <a:t>Division:  DSS</a:t>
            </a:r>
          </a:p>
          <a:p>
            <a:pPr marL="0" indent="0">
              <a:lnSpc>
                <a:spcPct val="65000"/>
              </a:lnSpc>
              <a:spcBef>
                <a:spcPct val="50000"/>
              </a:spcBef>
              <a:buClr>
                <a:schemeClr val="bg1"/>
              </a:buClr>
              <a:buSzTx/>
              <a:buNone/>
            </a:pPr>
            <a:r>
              <a:rPr lang="en-US" sz="1600" kern="0" dirty="0"/>
              <a:t>Champion: Jun Liang</a:t>
            </a:r>
          </a:p>
          <a:p>
            <a:pPr marL="0" indent="0">
              <a:lnSpc>
                <a:spcPct val="65000"/>
              </a:lnSpc>
              <a:spcBef>
                <a:spcPct val="50000"/>
              </a:spcBef>
              <a:buClr>
                <a:schemeClr val="bg1"/>
              </a:buClr>
              <a:buSzTx/>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Powersteering ID: Six Sigma-6725</a:t>
            </a:r>
            <a:endParaRPr lang="en-US" sz="1600" kern="0" dirty="0"/>
          </a:p>
          <a:p>
            <a:pPr marL="0" indent="0">
              <a:lnSpc>
                <a:spcPct val="65000"/>
              </a:lnSpc>
              <a:spcBef>
                <a:spcPct val="50000"/>
              </a:spcBef>
              <a:buClr>
                <a:schemeClr val="bg1"/>
              </a:buClr>
              <a:buSzTx/>
              <a:buFontTx/>
              <a:buNone/>
            </a:pPr>
            <a:r>
              <a:rPr lang="en-US" sz="1600" kern="0" dirty="0"/>
              <a:t>Project Belt Leader:  Shangyu Guo</a:t>
            </a:r>
          </a:p>
          <a:p>
            <a:pPr marL="0" indent="0">
              <a:lnSpc>
                <a:spcPct val="100000"/>
              </a:lnSpc>
              <a:spcBef>
                <a:spcPct val="50000"/>
              </a:spcBef>
              <a:buClr>
                <a:schemeClr val="bg1"/>
              </a:buClr>
              <a:buSzTx/>
              <a:buFontTx/>
              <a:buNone/>
            </a:pPr>
            <a:r>
              <a:rPr lang="en-US" altLang="zh-CN" sz="1600" kern="0" dirty="0"/>
              <a:t>Team member</a:t>
            </a:r>
            <a:r>
              <a:rPr lang="zh-CN" altLang="en-US" sz="1600" kern="0" dirty="0"/>
              <a:t>：</a:t>
            </a:r>
            <a:r>
              <a:rPr lang="en-US" altLang="zh-CN" sz="1600" kern="0" dirty="0"/>
              <a:t> Liang Zhang, Xiyin Lu, Lian Zhou, Yafei Pan, </a:t>
            </a:r>
            <a:r>
              <a:rPr lang="en-US" altLang="zh-CN" sz="1600" kern="0" dirty="0" err="1"/>
              <a:t>Yanping</a:t>
            </a:r>
            <a:r>
              <a:rPr lang="en-US" altLang="zh-CN" sz="1600" kern="0" dirty="0"/>
              <a:t> Zhou, Jincheng Wan</a:t>
            </a:r>
            <a:endParaRPr lang="en-US" sz="1400" kern="0" dirty="0"/>
          </a:p>
          <a:p>
            <a:pPr marL="0" indent="0">
              <a:lnSpc>
                <a:spcPct val="65000"/>
              </a:lnSpc>
              <a:spcBef>
                <a:spcPct val="50000"/>
              </a:spcBef>
              <a:buClr>
                <a:schemeClr val="bg1"/>
              </a:buClr>
              <a:buSzTx/>
              <a:buFontTx/>
              <a:buNone/>
            </a:pPr>
            <a:r>
              <a:rPr lang="en-US" sz="1600" kern="0" dirty="0"/>
              <a:t>Project Location:  Oplink</a:t>
            </a:r>
          </a:p>
        </p:txBody>
      </p:sp>
    </p:spTree>
    <p:extLst>
      <p:ext uri="{BB962C8B-B14F-4D97-AF65-F5344CB8AC3E}">
        <p14:creationId xmlns:p14="http://schemas.microsoft.com/office/powerpoint/2010/main" val="140819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904" y="4"/>
            <a:ext cx="702000" cy="730433"/>
          </a:xfrm>
          <a:prstGeom prst="rect">
            <a:avLst/>
          </a:prstGeom>
          <a:noFill/>
          <a:ln w="9525">
            <a:noFill/>
            <a:miter lim="800000"/>
            <a:headEnd/>
            <a:tailEnd/>
          </a:ln>
          <a:effectLst/>
        </p:spPr>
      </p:pic>
      <p:sp>
        <p:nvSpPr>
          <p:cNvPr id="6" name="タイトル 1"/>
          <p:cNvSpPr>
            <a:spLocks noGrp="1"/>
          </p:cNvSpPr>
          <p:nvPr>
            <p:ph type="title"/>
          </p:nvPr>
        </p:nvSpPr>
        <p:spPr>
          <a:xfrm>
            <a:off x="366001" y="236326"/>
            <a:ext cx="8421659" cy="762000"/>
          </a:xfrm>
        </p:spPr>
        <p:txBody>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Data collection for X1 (Y1)</a:t>
            </a:r>
            <a:b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(Analyze)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3"/>
          <p:cNvSpPr>
            <a:spLocks noGrp="1"/>
          </p:cNvSpPr>
          <p:nvPr>
            <p:ph type="sldNum" sz="quarter" idx="11"/>
          </p:nvPr>
        </p:nvSpPr>
        <p:spPr>
          <a:xfrm>
            <a:off x="134471" y="6492875"/>
            <a:ext cx="494505" cy="365125"/>
          </a:xfrm>
        </p:spPr>
        <p:txBody>
          <a:bodyPr/>
          <a:lstStyle/>
          <a:p>
            <a:fld id="{41D1DE32-A2FE-42FB-A03A-EF5243E2F368}" type="slidenum">
              <a:rPr lang="en-US" smtClean="0"/>
              <a:pPr/>
              <a:t>10</a:t>
            </a:fld>
            <a:endParaRPr lang="en-US" dirty="0"/>
          </a:p>
        </p:txBody>
      </p:sp>
      <p:sp>
        <p:nvSpPr>
          <p:cNvPr id="9" name="Rectangle 8"/>
          <p:cNvSpPr/>
          <p:nvPr/>
        </p:nvSpPr>
        <p:spPr>
          <a:xfrm>
            <a:off x="212749" y="6026692"/>
            <a:ext cx="8574911" cy="635559"/>
          </a:xfrm>
          <a:prstGeom prst="rect">
            <a:avLst/>
          </a:prstGeom>
        </p:spPr>
        <p:txBody>
          <a:bodyPr wrap="square">
            <a:spAutoFit/>
          </a:bodyPr>
          <a:lstStyle/>
          <a:p>
            <a:pPr algn="l"/>
            <a:r>
              <a:rPr lang="en-US" sz="1765" dirty="0"/>
              <a:t>Conclusion: 1550 IL</a:t>
            </a:r>
            <a:r>
              <a:rPr lang="en-US" altLang="zh-CN" sz="1765" dirty="0"/>
              <a:t> of </a:t>
            </a:r>
            <a:r>
              <a:rPr lang="zh-CN" altLang="en-US" sz="1765" dirty="0"/>
              <a:t>照光后 </a:t>
            </a:r>
            <a:r>
              <a:rPr lang="en-US" altLang="zh-CN" sz="1765" dirty="0"/>
              <a:t>and </a:t>
            </a:r>
            <a:r>
              <a:rPr lang="zh-CN" altLang="en-US" sz="1765" dirty="0"/>
              <a:t>焊接前 </a:t>
            </a:r>
            <a:r>
              <a:rPr lang="en-US" altLang="zh-CN" sz="1765" dirty="0"/>
              <a:t>have no difference, 95% CI of IL change is -0.03~-0.04.</a:t>
            </a:r>
            <a:endParaRPr lang="en-US" sz="1765" dirty="0"/>
          </a:p>
        </p:txBody>
      </p:sp>
      <p:sp>
        <p:nvSpPr>
          <p:cNvPr id="8" name="Rectangle 7"/>
          <p:cNvSpPr/>
          <p:nvPr/>
        </p:nvSpPr>
        <p:spPr>
          <a:xfrm>
            <a:off x="134471" y="1185163"/>
            <a:ext cx="4752047" cy="363946"/>
          </a:xfrm>
          <a:prstGeom prst="rect">
            <a:avLst/>
          </a:prstGeom>
        </p:spPr>
        <p:txBody>
          <a:bodyPr wrap="square">
            <a:spAutoFit/>
          </a:bodyPr>
          <a:lstStyle/>
          <a:p>
            <a:r>
              <a:rPr lang="en-US" sz="1765" dirty="0"/>
              <a:t>Hypothesis for PM collimator</a:t>
            </a: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12748" y="1571849"/>
            <a:ext cx="3842441" cy="2569908"/>
          </a:xfrm>
          <a:prstGeom prst="rect">
            <a:avLst/>
          </a:prstGeom>
        </p:spPr>
      </p:pic>
      <p:sp>
        <p:nvSpPr>
          <p:cNvPr id="3" name="Rectangle 2"/>
          <p:cNvSpPr/>
          <p:nvPr/>
        </p:nvSpPr>
        <p:spPr>
          <a:xfrm>
            <a:off x="345280" y="4164497"/>
            <a:ext cx="3861178" cy="1885131"/>
          </a:xfrm>
          <a:prstGeom prst="rect">
            <a:avLst/>
          </a:prstGeom>
        </p:spPr>
        <p:txBody>
          <a:bodyPr wrap="square">
            <a:spAutoFit/>
          </a:bodyPr>
          <a:lstStyle/>
          <a:p>
            <a:pPr algn="l"/>
            <a:r>
              <a:rPr lang="en-US" sz="971" dirty="0"/>
              <a:t>Two-sample T for 照光后_2 vs </a:t>
            </a:r>
            <a:r>
              <a:rPr lang="en-US" sz="971" dirty="0" err="1"/>
              <a:t>下架</a:t>
            </a:r>
            <a:endParaRPr lang="en-US" sz="971" dirty="0"/>
          </a:p>
          <a:p>
            <a:pPr algn="l"/>
            <a:endParaRPr lang="en-US" sz="971" dirty="0"/>
          </a:p>
          <a:p>
            <a:pPr algn="l"/>
            <a:r>
              <a:rPr lang="en-US" sz="971" dirty="0"/>
              <a:t>                 N     Mean   </a:t>
            </a:r>
            <a:r>
              <a:rPr lang="en-US" sz="971" dirty="0" err="1"/>
              <a:t>StDev</a:t>
            </a:r>
            <a:r>
              <a:rPr lang="en-US" sz="971" dirty="0"/>
              <a:t>  SE Mean</a:t>
            </a:r>
          </a:p>
          <a:p>
            <a:pPr algn="l"/>
            <a:r>
              <a:rPr lang="zh-CN" altLang="en-US" sz="971" dirty="0"/>
              <a:t>照光后</a:t>
            </a:r>
            <a:r>
              <a:rPr lang="en-US" altLang="zh-CN" sz="971" dirty="0"/>
              <a:t>_2  20  12.7065  0.0790    0.018</a:t>
            </a:r>
          </a:p>
          <a:p>
            <a:pPr algn="l"/>
            <a:r>
              <a:rPr lang="zh-CN" altLang="en-US" sz="971" dirty="0"/>
              <a:t>下架          </a:t>
            </a:r>
            <a:r>
              <a:rPr lang="en-US" altLang="zh-CN" sz="971" dirty="0"/>
              <a:t>20  12.7090  0.0827    0.018</a:t>
            </a:r>
          </a:p>
          <a:p>
            <a:pPr algn="l"/>
            <a:endParaRPr lang="en-US" sz="971" dirty="0"/>
          </a:p>
          <a:p>
            <a:pPr algn="l"/>
            <a:r>
              <a:rPr lang="en-US" sz="971" dirty="0"/>
              <a:t>Difference = μ (照光后_2) - μ (</a:t>
            </a:r>
            <a:r>
              <a:rPr lang="en-US" sz="971" dirty="0" err="1"/>
              <a:t>下架</a:t>
            </a:r>
            <a:r>
              <a:rPr lang="en-US" sz="971" dirty="0"/>
              <a:t>)</a:t>
            </a:r>
          </a:p>
          <a:p>
            <a:pPr algn="l"/>
            <a:r>
              <a:rPr lang="en-US" sz="971" dirty="0"/>
              <a:t>Estimate for difference:  -0.0025</a:t>
            </a:r>
          </a:p>
          <a:p>
            <a:pPr algn="l"/>
            <a:r>
              <a:rPr lang="it-IT" sz="971" dirty="0"/>
              <a:t>95% CI for difference:  (-0.0543, 0.0493)</a:t>
            </a:r>
          </a:p>
          <a:p>
            <a:pPr algn="l"/>
            <a:r>
              <a:rPr lang="en-US" sz="971" dirty="0"/>
              <a:t>T-Test of difference = 0 (vs ≠): T-Value = -0.10  </a:t>
            </a:r>
          </a:p>
          <a:p>
            <a:pPr algn="l"/>
            <a:r>
              <a:rPr lang="en-US" sz="971" dirty="0"/>
              <a:t>P-Value = 0.923  DF = 38</a:t>
            </a:r>
          </a:p>
          <a:p>
            <a:pPr algn="l"/>
            <a:r>
              <a:rPr lang="en-US" sz="971" dirty="0"/>
              <a:t>Both use Pooled </a:t>
            </a:r>
            <a:r>
              <a:rPr lang="en-US" sz="971" dirty="0" err="1"/>
              <a:t>StDev</a:t>
            </a:r>
            <a:r>
              <a:rPr lang="en-US" sz="971" dirty="0"/>
              <a:t> = 0.0809</a:t>
            </a: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799768" y="1552127"/>
            <a:ext cx="3831631" cy="2562679"/>
          </a:xfrm>
          <a:prstGeom prst="rect">
            <a:avLst/>
          </a:prstGeom>
        </p:spPr>
      </p:pic>
      <p:sp>
        <p:nvSpPr>
          <p:cNvPr id="11" name="Rectangle 10"/>
          <p:cNvSpPr/>
          <p:nvPr/>
        </p:nvSpPr>
        <p:spPr>
          <a:xfrm>
            <a:off x="4799768" y="4209616"/>
            <a:ext cx="3938180" cy="1722266"/>
          </a:xfrm>
          <a:prstGeom prst="rect">
            <a:avLst/>
          </a:prstGeom>
        </p:spPr>
        <p:txBody>
          <a:bodyPr wrap="square">
            <a:spAutoFit/>
          </a:bodyPr>
          <a:lstStyle/>
          <a:p>
            <a:pPr algn="l"/>
            <a:endParaRPr lang="en-US" sz="1059" dirty="0"/>
          </a:p>
          <a:p>
            <a:pPr algn="l"/>
            <a:r>
              <a:rPr lang="en-US" sz="1059" dirty="0"/>
              <a:t>                    N       Median</a:t>
            </a:r>
          </a:p>
          <a:p>
            <a:pPr algn="l"/>
            <a:r>
              <a:rPr lang="zh-CN" altLang="en-US" sz="1059" dirty="0"/>
              <a:t>准直器调节  </a:t>
            </a:r>
            <a:r>
              <a:rPr lang="en-US" altLang="zh-CN" sz="1059" dirty="0"/>
              <a:t>1817  3.2000</a:t>
            </a:r>
          </a:p>
          <a:p>
            <a:pPr algn="l"/>
            <a:r>
              <a:rPr lang="zh-CN" altLang="en-US" sz="1059" dirty="0"/>
              <a:t>焊接             </a:t>
            </a:r>
            <a:r>
              <a:rPr lang="en-US" altLang="zh-CN" sz="1059" dirty="0"/>
              <a:t>1817  3.2300</a:t>
            </a:r>
          </a:p>
          <a:p>
            <a:pPr algn="l"/>
            <a:endParaRPr lang="en-US" sz="1059" dirty="0"/>
          </a:p>
          <a:p>
            <a:pPr algn="l"/>
            <a:r>
              <a:rPr lang="en-US" sz="1059" dirty="0"/>
              <a:t>Point estimate for η1 - η2 is -0.0300</a:t>
            </a:r>
          </a:p>
          <a:p>
            <a:pPr algn="l"/>
            <a:r>
              <a:rPr lang="en-US" sz="1059" dirty="0"/>
              <a:t>95.0 Percent CI for </a:t>
            </a:r>
            <a:r>
              <a:rPr lang="el-GR" sz="1059" dirty="0"/>
              <a:t>η1 - η2 </a:t>
            </a:r>
            <a:r>
              <a:rPr lang="en-US" sz="1059" dirty="0"/>
              <a:t>is (-0.0400,-0.0300)</a:t>
            </a:r>
          </a:p>
          <a:p>
            <a:pPr algn="l"/>
            <a:r>
              <a:rPr lang="en-US" sz="1059" dirty="0"/>
              <a:t>W = 2812556.0</a:t>
            </a:r>
          </a:p>
          <a:p>
            <a:pPr algn="l"/>
            <a:r>
              <a:rPr lang="en-US" sz="1059" dirty="0"/>
              <a:t>Test of η1 = η2 vs η1 ≠ η2 is significant at 0.0000</a:t>
            </a:r>
          </a:p>
          <a:p>
            <a:pPr algn="l"/>
            <a:r>
              <a:rPr lang="en-US" sz="1059" dirty="0"/>
              <a:t>The test is significant at 0.0000 (adjusted for ties)</a:t>
            </a:r>
          </a:p>
        </p:txBody>
      </p:sp>
    </p:spTree>
    <p:extLst>
      <p:ext uri="{BB962C8B-B14F-4D97-AF65-F5344CB8AC3E}">
        <p14:creationId xmlns:p14="http://schemas.microsoft.com/office/powerpoint/2010/main" val="193108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904" y="4"/>
            <a:ext cx="702000" cy="730433"/>
          </a:xfrm>
          <a:prstGeom prst="rect">
            <a:avLst/>
          </a:prstGeom>
          <a:noFill/>
          <a:ln w="9525">
            <a:noFill/>
            <a:miter lim="800000"/>
            <a:headEnd/>
            <a:tailEnd/>
          </a:ln>
          <a:effectLst/>
        </p:spPr>
      </p:pic>
      <p:sp>
        <p:nvSpPr>
          <p:cNvPr id="6" name="タイトル 1"/>
          <p:cNvSpPr>
            <a:spLocks noGrp="1"/>
          </p:cNvSpPr>
          <p:nvPr>
            <p:ph type="title"/>
          </p:nvPr>
        </p:nvSpPr>
        <p:spPr>
          <a:xfrm>
            <a:off x="366001" y="236326"/>
            <a:ext cx="8421659" cy="762000"/>
          </a:xfrm>
        </p:spPr>
        <p:txBody>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Data collection for X1 (Y1)</a:t>
            </a:r>
            <a:b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(Analyze)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3"/>
          <p:cNvSpPr>
            <a:spLocks noGrp="1"/>
          </p:cNvSpPr>
          <p:nvPr>
            <p:ph type="sldNum" sz="quarter" idx="11"/>
          </p:nvPr>
        </p:nvSpPr>
        <p:spPr>
          <a:xfrm>
            <a:off x="134471" y="6492875"/>
            <a:ext cx="494505" cy="365125"/>
          </a:xfrm>
        </p:spPr>
        <p:txBody>
          <a:bodyPr/>
          <a:lstStyle/>
          <a:p>
            <a:fld id="{41D1DE32-A2FE-42FB-A03A-EF5243E2F368}" type="slidenum">
              <a:rPr lang="en-US" smtClean="0"/>
              <a:pPr/>
              <a:t>11</a:t>
            </a:fld>
            <a:endParaRPr lang="en-US" dirty="0"/>
          </a:p>
        </p:txBody>
      </p:sp>
      <p:sp>
        <p:nvSpPr>
          <p:cNvPr id="9" name="Rectangle 8"/>
          <p:cNvSpPr/>
          <p:nvPr/>
        </p:nvSpPr>
        <p:spPr>
          <a:xfrm>
            <a:off x="366001" y="6078660"/>
            <a:ext cx="8711852" cy="635559"/>
          </a:xfrm>
          <a:prstGeom prst="rect">
            <a:avLst/>
          </a:prstGeom>
        </p:spPr>
        <p:txBody>
          <a:bodyPr wrap="square">
            <a:spAutoFit/>
          </a:bodyPr>
          <a:lstStyle/>
          <a:p>
            <a:pPr algn="l"/>
            <a:r>
              <a:rPr lang="en-US" sz="1765" dirty="0"/>
              <a:t>Conclusion: </a:t>
            </a:r>
            <a:r>
              <a:rPr lang="en-US" altLang="zh-CN" sz="1765" dirty="0"/>
              <a:t>R</a:t>
            </a:r>
            <a:r>
              <a:rPr lang="en-US" sz="1765" dirty="0"/>
              <a:t>eject H0, there is significant difference between the reflective IL of collimator before baking and after baking.</a:t>
            </a:r>
          </a:p>
        </p:txBody>
      </p:sp>
      <p:sp>
        <p:nvSpPr>
          <p:cNvPr id="8" name="Rectangle 7"/>
          <p:cNvSpPr/>
          <p:nvPr/>
        </p:nvSpPr>
        <p:spPr>
          <a:xfrm>
            <a:off x="467535" y="1263180"/>
            <a:ext cx="4030152" cy="363946"/>
          </a:xfrm>
          <a:prstGeom prst="rect">
            <a:avLst/>
          </a:prstGeom>
        </p:spPr>
        <p:txBody>
          <a:bodyPr wrap="square">
            <a:spAutoFit/>
          </a:bodyPr>
          <a:lstStyle/>
          <a:p>
            <a:r>
              <a:rPr lang="en-US" sz="1765" dirty="0"/>
              <a:t>Hypothesis for PD collimator</a:t>
            </a: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1724" y="1561904"/>
            <a:ext cx="3723169" cy="2490137"/>
          </a:xfrm>
          <a:prstGeom prst="rect">
            <a:avLst/>
          </a:prstGeom>
        </p:spPr>
      </p:pic>
      <p:sp>
        <p:nvSpPr>
          <p:cNvPr id="3" name="Rectangle 2"/>
          <p:cNvSpPr/>
          <p:nvPr/>
        </p:nvSpPr>
        <p:spPr>
          <a:xfrm>
            <a:off x="364957" y="4067003"/>
            <a:ext cx="4132730" cy="2048253"/>
          </a:xfrm>
          <a:prstGeom prst="rect">
            <a:avLst/>
          </a:prstGeom>
        </p:spPr>
        <p:txBody>
          <a:bodyPr wrap="square">
            <a:spAutoFit/>
          </a:bodyPr>
          <a:lstStyle/>
          <a:p>
            <a:pPr algn="l"/>
            <a:r>
              <a:rPr lang="en-US" sz="1059" dirty="0"/>
              <a:t>Analysis of Variance</a:t>
            </a:r>
          </a:p>
          <a:p>
            <a:pPr algn="l"/>
            <a:endParaRPr lang="en-US" sz="1059" dirty="0"/>
          </a:p>
          <a:p>
            <a:pPr algn="l"/>
            <a:r>
              <a:rPr lang="en-US" sz="1059" dirty="0"/>
              <a:t>Source  DF  </a:t>
            </a:r>
            <a:r>
              <a:rPr lang="en-US" sz="1059" dirty="0" err="1"/>
              <a:t>Adj</a:t>
            </a:r>
            <a:r>
              <a:rPr lang="en-US" sz="1059" dirty="0"/>
              <a:t> SS    </a:t>
            </a:r>
            <a:r>
              <a:rPr lang="en-US" sz="1059" dirty="0" err="1"/>
              <a:t>Adj</a:t>
            </a:r>
            <a:r>
              <a:rPr lang="en-US" sz="1059" dirty="0"/>
              <a:t> MS  F-Value  P-Value</a:t>
            </a:r>
          </a:p>
          <a:p>
            <a:pPr algn="l"/>
            <a:r>
              <a:rPr lang="pt-BR" sz="1059" dirty="0"/>
              <a:t>Factor   3  0.1066  0.035528    11.79    0.000</a:t>
            </a:r>
          </a:p>
          <a:p>
            <a:pPr algn="l"/>
            <a:r>
              <a:rPr lang="en-US" sz="1059" dirty="0"/>
              <a:t>Error   72  0.2169  0.003013</a:t>
            </a:r>
          </a:p>
          <a:p>
            <a:pPr algn="l"/>
            <a:r>
              <a:rPr lang="en-US" sz="1059" dirty="0"/>
              <a:t>Total   75  0.3235</a:t>
            </a:r>
          </a:p>
          <a:p>
            <a:pPr algn="l"/>
            <a:endParaRPr lang="en-US" sz="1059" dirty="0"/>
          </a:p>
          <a:p>
            <a:pPr algn="l"/>
            <a:r>
              <a:rPr lang="en-US" sz="1059" dirty="0"/>
              <a:t>Factor        N     Mean    </a:t>
            </a:r>
            <a:r>
              <a:rPr lang="en-US" sz="1059" dirty="0" err="1"/>
              <a:t>StDev</a:t>
            </a:r>
            <a:r>
              <a:rPr lang="en-US" sz="1059" dirty="0"/>
              <a:t>        95% CI</a:t>
            </a:r>
          </a:p>
          <a:p>
            <a:pPr algn="l"/>
            <a:r>
              <a:rPr lang="zh-CN" altLang="en-US" sz="1059" dirty="0"/>
              <a:t>照光前</a:t>
            </a:r>
            <a:r>
              <a:rPr lang="en-US" altLang="zh-CN" sz="1059" dirty="0"/>
              <a:t>IL       19  0.38421  0.03863  (0.35911, 0.40931)</a:t>
            </a:r>
          </a:p>
          <a:p>
            <a:pPr algn="l"/>
            <a:r>
              <a:rPr lang="zh-CN" altLang="en-US" sz="1059" dirty="0"/>
              <a:t>照光后</a:t>
            </a:r>
            <a:r>
              <a:rPr lang="en-US" sz="1059" dirty="0"/>
              <a:t>IL       19   0.4105   0.0448  ( 0.3854,  0.4356)</a:t>
            </a:r>
          </a:p>
          <a:p>
            <a:pPr algn="l"/>
            <a:r>
              <a:rPr lang="zh-CN" altLang="en-US" sz="1059" dirty="0"/>
              <a:t>紫外烘烤后的</a:t>
            </a:r>
            <a:r>
              <a:rPr lang="en-US" sz="1059" dirty="0"/>
              <a:t>IL  19   0.4705   0.0784  ( 0.4454,  0.4956)</a:t>
            </a:r>
          </a:p>
          <a:p>
            <a:pPr algn="l"/>
            <a:r>
              <a:rPr lang="zh-CN" altLang="en-US" sz="1059" dirty="0"/>
              <a:t>烤箱烘烤后的</a:t>
            </a:r>
            <a:r>
              <a:rPr lang="en-US" sz="1059" dirty="0"/>
              <a:t>IL  19   0.3742   0.0490  ( 0.3491,  0.3993)</a:t>
            </a: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497687" y="1263180"/>
            <a:ext cx="4214467" cy="2818728"/>
          </a:xfrm>
          <a:prstGeom prst="rect">
            <a:avLst/>
          </a:prstGeom>
        </p:spPr>
      </p:pic>
      <p:sp>
        <p:nvSpPr>
          <p:cNvPr id="10" name="Rectangle 9"/>
          <p:cNvSpPr/>
          <p:nvPr/>
        </p:nvSpPr>
        <p:spPr>
          <a:xfrm>
            <a:off x="4629707" y="4153992"/>
            <a:ext cx="4367581" cy="1722266"/>
          </a:xfrm>
          <a:prstGeom prst="rect">
            <a:avLst/>
          </a:prstGeom>
        </p:spPr>
        <p:txBody>
          <a:bodyPr wrap="square">
            <a:spAutoFit/>
          </a:bodyPr>
          <a:lstStyle/>
          <a:p>
            <a:pPr algn="l"/>
            <a:r>
              <a:rPr lang="en-US" sz="1059" dirty="0"/>
              <a:t>             N   Median</a:t>
            </a:r>
          </a:p>
          <a:p>
            <a:pPr algn="l"/>
            <a:r>
              <a:rPr lang="zh-CN" altLang="en-US" sz="1059" dirty="0"/>
              <a:t>调节      </a:t>
            </a:r>
            <a:r>
              <a:rPr lang="en-US" altLang="zh-CN" sz="1059" dirty="0"/>
              <a:t>89  0.13000</a:t>
            </a:r>
          </a:p>
          <a:p>
            <a:pPr algn="l"/>
            <a:r>
              <a:rPr lang="zh-CN" altLang="en-US" sz="1059" dirty="0"/>
              <a:t>焊接</a:t>
            </a:r>
            <a:r>
              <a:rPr lang="en-US" altLang="zh-CN" sz="1059" dirty="0"/>
              <a:t>_1  89  0.16000</a:t>
            </a:r>
          </a:p>
          <a:p>
            <a:pPr algn="l"/>
            <a:endParaRPr lang="en-US" altLang="zh-CN" sz="1059" dirty="0"/>
          </a:p>
          <a:p>
            <a:pPr algn="l"/>
            <a:endParaRPr lang="en-US" altLang="zh-CN" sz="1059" dirty="0"/>
          </a:p>
          <a:p>
            <a:pPr algn="l"/>
            <a:r>
              <a:rPr lang="en-US" sz="1059" dirty="0"/>
              <a:t>Point estimate for </a:t>
            </a:r>
            <a:r>
              <a:rPr lang="el-GR" sz="1059" dirty="0"/>
              <a:t>η1 - η2 </a:t>
            </a:r>
            <a:r>
              <a:rPr lang="en-US" sz="1059" dirty="0"/>
              <a:t>is -0.03000</a:t>
            </a:r>
          </a:p>
          <a:p>
            <a:pPr algn="l"/>
            <a:r>
              <a:rPr lang="en-US" sz="1059" dirty="0"/>
              <a:t>95.0 Percent CI for </a:t>
            </a:r>
            <a:r>
              <a:rPr lang="el-GR" sz="1059" dirty="0"/>
              <a:t>η1 - η2 </a:t>
            </a:r>
            <a:r>
              <a:rPr lang="en-US" sz="1059" dirty="0"/>
              <a:t>is (-0.04000,-0.01999)</a:t>
            </a:r>
          </a:p>
          <a:p>
            <a:pPr algn="l"/>
            <a:r>
              <a:rPr lang="en-US" sz="1059" dirty="0"/>
              <a:t>W = 6217.5</a:t>
            </a:r>
          </a:p>
          <a:p>
            <a:pPr algn="l"/>
            <a:r>
              <a:rPr lang="en-US" sz="1059" dirty="0"/>
              <a:t>Test of </a:t>
            </a:r>
            <a:r>
              <a:rPr lang="el-GR" sz="1059" dirty="0"/>
              <a:t>η1 = η2 </a:t>
            </a:r>
            <a:r>
              <a:rPr lang="en-US" sz="1059" dirty="0"/>
              <a:t>vs </a:t>
            </a:r>
            <a:r>
              <a:rPr lang="el-GR" sz="1059" dirty="0"/>
              <a:t>η1 ≠ η2 </a:t>
            </a:r>
            <a:r>
              <a:rPr lang="en-US" sz="1059" dirty="0"/>
              <a:t>is significant at 0.0000</a:t>
            </a:r>
          </a:p>
          <a:p>
            <a:pPr algn="l"/>
            <a:r>
              <a:rPr lang="en-US" sz="1059" dirty="0"/>
              <a:t>The test is significant at 0.0000 (adjusted for ties)</a:t>
            </a:r>
          </a:p>
        </p:txBody>
      </p:sp>
    </p:spTree>
    <p:extLst>
      <p:ext uri="{BB962C8B-B14F-4D97-AF65-F5344CB8AC3E}">
        <p14:creationId xmlns:p14="http://schemas.microsoft.com/office/powerpoint/2010/main" val="243670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76200" y="76200"/>
            <a:ext cx="8991600" cy="6705600"/>
          </a:xfrm>
          <a:prstGeom prst="rect">
            <a:avLst/>
          </a:prstGeom>
          <a:noFill/>
          <a:ln w="9525">
            <a:solidFill>
              <a:schemeClr val="accent2"/>
            </a:solidFill>
            <a:miter lim="800000"/>
            <a:headEnd/>
            <a:tailEnd/>
          </a:ln>
          <a:effectLst/>
        </p:spPr>
        <p:txBody>
          <a:bodyPr wrap="none" anchor="ctr"/>
          <a:lstStyle/>
          <a:p>
            <a:endParaRPr lang="en-US"/>
          </a:p>
        </p:txBody>
      </p:sp>
      <p:sp>
        <p:nvSpPr>
          <p:cNvPr id="36" name="Rectangle 2"/>
          <p:cNvSpPr>
            <a:spLocks noChangeArrowheads="1"/>
          </p:cNvSpPr>
          <p:nvPr/>
        </p:nvSpPr>
        <p:spPr bwMode="auto">
          <a:xfrm>
            <a:off x="228600" y="76200"/>
            <a:ext cx="4419600" cy="838200"/>
          </a:xfrm>
          <a:prstGeom prst="rect">
            <a:avLst/>
          </a:prstGeom>
          <a:noFill/>
          <a:ln w="9525">
            <a:noFill/>
            <a:miter lim="800000"/>
            <a:headEnd/>
            <a:tailEnd/>
          </a:ln>
        </p:spPr>
        <p:txBody>
          <a:bodyPr/>
          <a:lstStyle/>
          <a:p>
            <a:pPr algn="l" eaLnBrk="1" hangingPunct="1">
              <a:lnSpc>
                <a:spcPct val="120000"/>
              </a:lnSpc>
              <a:defRPr/>
            </a:pPr>
            <a:r>
              <a:rPr kumimoji="1" lang="en-US" altLang="zh-CN" sz="2400" b="1" dirty="0">
                <a:latin typeface="Arial Black" pitchFamily="34" charset="0"/>
                <a:ea typeface="PMingLiU" pitchFamily="18" charset="-120"/>
              </a:rPr>
              <a:t>Executive Summary-4</a:t>
            </a:r>
          </a:p>
          <a:p>
            <a:pPr algn="l" eaLnBrk="1" hangingPunct="1">
              <a:lnSpc>
                <a:spcPct val="120000"/>
              </a:lnSpc>
              <a:defRPr/>
            </a:pPr>
            <a:r>
              <a:rPr lang="en-US" altLang="zh-CN" sz="1600" b="1" dirty="0">
                <a:latin typeface="Century Gothic" pitchFamily="34" charset="0"/>
                <a:ea typeface="宋体" pitchFamily="2" charset="-122"/>
              </a:rPr>
              <a:t>------ for X1 </a:t>
            </a:r>
            <a:r>
              <a:rPr lang="zh-CN" altLang="en-US" sz="1600" b="1" dirty="0">
                <a:latin typeface="Century Gothic" pitchFamily="34" charset="0"/>
                <a:ea typeface="宋体" pitchFamily="2" charset="-122"/>
              </a:rPr>
              <a:t>固化过程变化大</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75818" name="Oval 42"/>
          <p:cNvSpPr>
            <a:spLocks noChangeArrowheads="1"/>
          </p:cNvSpPr>
          <p:nvPr/>
        </p:nvSpPr>
        <p:spPr bwMode="auto">
          <a:xfrm>
            <a:off x="148936" y="117084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altLang="zh-CN" sz="2000" b="1" dirty="0">
                <a:ea typeface="宋体" pitchFamily="2" charset="-122"/>
              </a:rPr>
              <a:t>1</a:t>
            </a:r>
          </a:p>
        </p:txBody>
      </p:sp>
      <p:sp>
        <p:nvSpPr>
          <p:cNvPr id="2" name="TextBox 1">
            <a:extLst>
              <a:ext uri="{FF2B5EF4-FFF2-40B4-BE49-F238E27FC236}">
                <a16:creationId xmlns:a16="http://schemas.microsoft.com/office/drawing/2014/main" id="{7883B80B-8B8C-420D-B06A-92138F668E9F}"/>
              </a:ext>
            </a:extLst>
          </p:cNvPr>
          <p:cNvSpPr txBox="1"/>
          <p:nvPr/>
        </p:nvSpPr>
        <p:spPr>
          <a:xfrm>
            <a:off x="5334000" y="1961196"/>
            <a:ext cx="3246787" cy="2246769"/>
          </a:xfrm>
          <a:prstGeom prst="rect">
            <a:avLst/>
          </a:prstGeom>
          <a:noFill/>
        </p:spPr>
        <p:txBody>
          <a:bodyPr wrap="square" rtlCol="0">
            <a:spAutoFit/>
          </a:bodyPr>
          <a:lstStyle/>
          <a:p>
            <a:pPr algn="l"/>
            <a:r>
              <a:rPr lang="en-US" dirty="0">
                <a:solidFill>
                  <a:srgbClr val="FF0000"/>
                </a:solidFill>
              </a:rPr>
              <a:t>D: </a:t>
            </a:r>
            <a:r>
              <a:rPr lang="en-US" dirty="0" err="1">
                <a:solidFill>
                  <a:srgbClr val="FF0000"/>
                </a:solidFill>
              </a:rPr>
              <a:t>Perato</a:t>
            </a:r>
            <a:r>
              <a:rPr lang="en-US" dirty="0">
                <a:solidFill>
                  <a:srgbClr val="FF0000"/>
                </a:solidFill>
              </a:rPr>
              <a:t> graph </a:t>
            </a:r>
          </a:p>
          <a:p>
            <a:pPr algn="l"/>
            <a:r>
              <a:rPr lang="en-US" dirty="0">
                <a:solidFill>
                  <a:srgbClr val="FF0000"/>
                </a:solidFill>
              </a:rPr>
              <a:t>M: </a:t>
            </a:r>
            <a:r>
              <a:rPr lang="en-US" altLang="zh-CN" dirty="0">
                <a:solidFill>
                  <a:srgbClr val="FF0000"/>
                </a:solidFill>
              </a:rPr>
              <a:t>Detail Process Map</a:t>
            </a:r>
            <a:endParaRPr lang="en-US" dirty="0">
              <a:solidFill>
                <a:srgbClr val="FF0000"/>
              </a:solidFill>
            </a:endParaRPr>
          </a:p>
          <a:p>
            <a:pPr algn="l"/>
            <a:r>
              <a:rPr lang="en-US" dirty="0">
                <a:solidFill>
                  <a:srgbClr val="FF0000"/>
                </a:solidFill>
              </a:rPr>
              <a:t>     </a:t>
            </a:r>
            <a:r>
              <a:rPr lang="en-US" altLang="zh-CN" dirty="0">
                <a:solidFill>
                  <a:srgbClr val="FF0000"/>
                </a:solidFill>
              </a:rPr>
              <a:t>Box Plot </a:t>
            </a:r>
          </a:p>
          <a:p>
            <a:pPr algn="l"/>
            <a:r>
              <a:rPr lang="en-US" dirty="0">
                <a:solidFill>
                  <a:srgbClr val="FF0000"/>
                </a:solidFill>
              </a:rPr>
              <a:t>     C-E diagram</a:t>
            </a:r>
          </a:p>
          <a:p>
            <a:pPr algn="l"/>
            <a:r>
              <a:rPr lang="en-US" dirty="0">
                <a:solidFill>
                  <a:srgbClr val="FF0000"/>
                </a:solidFill>
              </a:rPr>
              <a:t>A : </a:t>
            </a:r>
            <a:r>
              <a:rPr lang="en-US" altLang="zh-CN" dirty="0">
                <a:solidFill>
                  <a:srgbClr val="FF0000"/>
                </a:solidFill>
              </a:rPr>
              <a:t>Box Plot</a:t>
            </a:r>
          </a:p>
          <a:p>
            <a:pPr algn="l"/>
            <a:r>
              <a:rPr lang="en-US" altLang="zh-CN" dirty="0">
                <a:solidFill>
                  <a:srgbClr val="FF0000"/>
                </a:solidFill>
              </a:rPr>
              <a:t>     Mann-Whitney  test</a:t>
            </a:r>
          </a:p>
          <a:p>
            <a:pPr algn="l"/>
            <a:r>
              <a:rPr lang="en-US" altLang="zh-CN" dirty="0">
                <a:solidFill>
                  <a:srgbClr val="FF0000"/>
                </a:solidFill>
              </a:rPr>
              <a:t>I: Two-sample T</a:t>
            </a:r>
            <a:endParaRPr lang="en-US" dirty="0">
              <a:solidFill>
                <a:srgbClr val="FF0000"/>
              </a:solidFill>
            </a:endParaRPr>
          </a:p>
        </p:txBody>
      </p:sp>
      <p:sp>
        <p:nvSpPr>
          <p:cNvPr id="8" name="Rectangle: Rounded Corners 7">
            <a:extLst>
              <a:ext uri="{FF2B5EF4-FFF2-40B4-BE49-F238E27FC236}">
                <a16:creationId xmlns:a16="http://schemas.microsoft.com/office/drawing/2014/main" id="{9D500ED4-17A6-4649-9171-1FA9CFA4440E}"/>
              </a:ext>
            </a:extLst>
          </p:cNvPr>
          <p:cNvSpPr/>
          <p:nvPr/>
        </p:nvSpPr>
        <p:spPr bwMode="auto">
          <a:xfrm>
            <a:off x="5334000" y="1896123"/>
            <a:ext cx="3246788" cy="2311841"/>
          </a:xfrm>
          <a:prstGeom prst="roundRect">
            <a:avLst/>
          </a:prstGeom>
          <a:noFill/>
          <a:ln w="9525">
            <a:solidFill>
              <a:srgbClr val="92D050"/>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endParaRPr kumimoji="0" lang="en-US" sz="2400" b="1" i="0" u="none" strike="noStrike" cap="none" normalizeH="0" baseline="0">
              <a:ln>
                <a:noFill/>
              </a:ln>
              <a:solidFill>
                <a:schemeClr val="bg1"/>
              </a:solidFill>
              <a:effectLst/>
              <a:latin typeface="Arial" charset="0"/>
              <a:ea typeface="ＭＳ Ｐゴシック" pitchFamily="34" charset="-128"/>
            </a:endParaRPr>
          </a:p>
        </p:txBody>
      </p:sp>
      <p:sp>
        <p:nvSpPr>
          <p:cNvPr id="32" name="Oval 31">
            <a:extLst>
              <a:ext uri="{FF2B5EF4-FFF2-40B4-BE49-F238E27FC236}">
                <a16:creationId xmlns:a16="http://schemas.microsoft.com/office/drawing/2014/main" id="{AFE150D3-E28F-439A-A129-C8B8107864EA}"/>
              </a:ext>
            </a:extLst>
          </p:cNvPr>
          <p:cNvSpPr/>
          <p:nvPr/>
        </p:nvSpPr>
        <p:spPr bwMode="auto">
          <a:xfrm>
            <a:off x="722744" y="1198482"/>
            <a:ext cx="1795030" cy="439671"/>
          </a:xfrm>
          <a:prstGeom prst="ellipse">
            <a:avLst/>
          </a:prstGeom>
          <a:solidFill>
            <a:schemeClr val="bg1"/>
          </a:solidFill>
          <a:ln w="76200">
            <a:solidFill>
              <a:srgbClr val="0070C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B</a:t>
            </a:r>
            <a:r>
              <a:rPr kumimoji="0" lang="en-US" altLang="zh-CN" sz="1400" b="1" i="0" u="none" strike="noStrike" cap="none" normalizeH="0" baseline="0" dirty="0">
                <a:ln>
                  <a:noFill/>
                </a:ln>
                <a:solidFill>
                  <a:schemeClr val="tx1"/>
                </a:solidFill>
                <a:effectLst/>
                <a:latin typeface="Arial" charset="0"/>
                <a:ea typeface="ＭＳ Ｐゴシック" pitchFamily="34" charset="-128"/>
              </a:rPr>
              <a:t>efore</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3" name="Oval 42">
            <a:extLst>
              <a:ext uri="{FF2B5EF4-FFF2-40B4-BE49-F238E27FC236}">
                <a16:creationId xmlns:a16="http://schemas.microsoft.com/office/drawing/2014/main" id="{E3D4E3A3-EF12-4EF5-9146-A918718B4589}"/>
              </a:ext>
            </a:extLst>
          </p:cNvPr>
          <p:cNvSpPr/>
          <p:nvPr/>
        </p:nvSpPr>
        <p:spPr bwMode="auto">
          <a:xfrm>
            <a:off x="6114593" y="1198483"/>
            <a:ext cx="2370451" cy="425633"/>
          </a:xfrm>
          <a:prstGeom prst="ellipse">
            <a:avLst/>
          </a:prstGeom>
          <a:solidFill>
            <a:schemeClr val="bg1"/>
          </a:solidFill>
          <a:ln w="76200">
            <a:solidFill>
              <a:srgbClr val="92D05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Six </a:t>
            </a:r>
            <a:r>
              <a:rPr lang="en-US" sz="1400" b="1" dirty="0" err="1">
                <a:solidFill>
                  <a:schemeClr val="tx1"/>
                </a:solidFill>
                <a:latin typeface="Arial" charset="0"/>
                <a:ea typeface="ＭＳ Ｐゴシック" pitchFamily="34" charset="-128"/>
              </a:rPr>
              <a:t>SigmaTools</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4" name="Oval 43">
            <a:extLst>
              <a:ext uri="{FF2B5EF4-FFF2-40B4-BE49-F238E27FC236}">
                <a16:creationId xmlns:a16="http://schemas.microsoft.com/office/drawing/2014/main" id="{EB75D5E9-47F2-4876-868A-60122E4F5C2D}"/>
              </a:ext>
            </a:extLst>
          </p:cNvPr>
          <p:cNvSpPr/>
          <p:nvPr/>
        </p:nvSpPr>
        <p:spPr bwMode="auto">
          <a:xfrm>
            <a:off x="2851994" y="1221193"/>
            <a:ext cx="1707514" cy="394475"/>
          </a:xfrm>
          <a:prstGeom prst="ellipse">
            <a:avLst/>
          </a:prstGeom>
          <a:solidFill>
            <a:schemeClr val="bg1"/>
          </a:solidFill>
          <a:ln w="76200">
            <a:solidFill>
              <a:srgbClr val="7030A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After</a:t>
            </a:r>
          </a:p>
        </p:txBody>
      </p:sp>
      <p:sp>
        <p:nvSpPr>
          <p:cNvPr id="33" name="Callout: Line 32">
            <a:extLst>
              <a:ext uri="{FF2B5EF4-FFF2-40B4-BE49-F238E27FC236}">
                <a16:creationId xmlns:a16="http://schemas.microsoft.com/office/drawing/2014/main" id="{9092B056-DA31-4D84-813E-7746FCB323BA}"/>
              </a:ext>
            </a:extLst>
          </p:cNvPr>
          <p:cNvSpPr/>
          <p:nvPr/>
        </p:nvSpPr>
        <p:spPr bwMode="auto">
          <a:xfrm>
            <a:off x="5334000" y="4468439"/>
            <a:ext cx="3581399" cy="1856161"/>
          </a:xfrm>
          <a:prstGeom prst="borderCallout1">
            <a:avLst>
              <a:gd name="adj1" fmla="val -58230"/>
              <a:gd name="adj2" fmla="val 27371"/>
              <a:gd name="adj3" fmla="val 986"/>
              <a:gd name="adj4" fmla="val 32595"/>
            </a:avLst>
          </a:prstGeom>
          <a:noFill/>
          <a:ln w="9525">
            <a:solidFill>
              <a:schemeClr val="accent6">
                <a:lumMod val="75000"/>
              </a:schemeClr>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algn="l" eaLnBrk="1" hangingPunct="1">
              <a:lnSpc>
                <a:spcPct val="95000"/>
              </a:lnSpc>
              <a:spcBef>
                <a:spcPct val="20000"/>
              </a:spcBef>
              <a:buClr>
                <a:srgbClr val="F42A41"/>
              </a:buClr>
              <a:buSzPct val="80000"/>
            </a:pPr>
            <a:r>
              <a:rPr lang="zh-CN" altLang="en-US" sz="1600" dirty="0">
                <a:latin typeface="微软雅黑" panose="020B0503020204020204" pitchFamily="34" charset="-122"/>
                <a:ea typeface="微软雅黑" panose="020B0503020204020204" pitchFamily="34" charset="-122"/>
              </a:rPr>
              <a:t>通过详细流程图可以了解当前工艺流程的关键细节，继而使用箱体图对过程中的数据进行对比来帮助团队更好地找到确定真正产生影响的原因以及对应的失效模式，使得改善措施更有针对性，工艺设置更加合理。</a:t>
            </a:r>
            <a:endParaRPr lang="en-US" sz="1600" dirty="0">
              <a:latin typeface="微软雅黑" panose="020B0503020204020204" pitchFamily="34" charset="-122"/>
              <a:ea typeface="微软雅黑" panose="020B0503020204020204" pitchFamily="34" charset="-122"/>
            </a:endParaRPr>
          </a:p>
        </p:txBody>
      </p:sp>
      <p:pic>
        <p:nvPicPr>
          <p:cNvPr id="17" name="Picture 16">
            <a:extLst>
              <a:ext uri="{FF2B5EF4-FFF2-40B4-BE49-F238E27FC236}">
                <a16:creationId xmlns:a16="http://schemas.microsoft.com/office/drawing/2014/main" id="{7C993A3B-AAAC-4C48-9FEE-DB4A7A7CDE0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2029" y="1816160"/>
            <a:ext cx="4720971" cy="3150127"/>
          </a:xfrm>
          <a:prstGeom prst="rect">
            <a:avLst/>
          </a:prstGeom>
        </p:spPr>
      </p:pic>
      <p:sp>
        <p:nvSpPr>
          <p:cNvPr id="18" name="Rectangle 17">
            <a:extLst>
              <a:ext uri="{FF2B5EF4-FFF2-40B4-BE49-F238E27FC236}">
                <a16:creationId xmlns:a16="http://schemas.microsoft.com/office/drawing/2014/main" id="{A645AA6B-4899-48B4-9916-A02229C4B0A7}"/>
              </a:ext>
            </a:extLst>
          </p:cNvPr>
          <p:cNvSpPr/>
          <p:nvPr/>
        </p:nvSpPr>
        <p:spPr>
          <a:xfrm>
            <a:off x="76200" y="4934854"/>
            <a:ext cx="4861244" cy="923330"/>
          </a:xfrm>
          <a:prstGeom prst="rect">
            <a:avLst/>
          </a:prstGeom>
        </p:spPr>
        <p:txBody>
          <a:bodyPr wrap="square">
            <a:spAutoFit/>
          </a:bodyPr>
          <a:lstStyle/>
          <a:p>
            <a:r>
              <a:rPr lang="en-US" sz="1800" dirty="0"/>
              <a:t>                          N    Mean   </a:t>
            </a:r>
            <a:r>
              <a:rPr lang="en-US" sz="1800" dirty="0" err="1"/>
              <a:t>StDev</a:t>
            </a:r>
            <a:r>
              <a:rPr lang="en-US" sz="1800" dirty="0"/>
              <a:t>  SE Mean</a:t>
            </a:r>
          </a:p>
          <a:p>
            <a:r>
              <a:rPr lang="zh-CN" altLang="en-US" sz="1800" dirty="0"/>
              <a:t>改变前变化量  </a:t>
            </a:r>
            <a:r>
              <a:rPr lang="en-US" altLang="zh-CN" sz="1800" dirty="0"/>
              <a:t>15  0.0861  0.0732    0.019</a:t>
            </a:r>
          </a:p>
          <a:p>
            <a:r>
              <a:rPr lang="zh-CN" altLang="en-US" sz="1800" dirty="0"/>
              <a:t>改变后变化量  </a:t>
            </a:r>
            <a:r>
              <a:rPr lang="en-US" altLang="zh-CN" sz="1800" dirty="0"/>
              <a:t>20  0.0285  0.0591    0.013</a:t>
            </a:r>
          </a:p>
        </p:txBody>
      </p:sp>
      <p:graphicFrame>
        <p:nvGraphicFramePr>
          <p:cNvPr id="3" name="Table 2">
            <a:extLst>
              <a:ext uri="{FF2B5EF4-FFF2-40B4-BE49-F238E27FC236}">
                <a16:creationId xmlns:a16="http://schemas.microsoft.com/office/drawing/2014/main" id="{5EA34A8F-1E38-43E0-8554-77A26964FE38}"/>
              </a:ext>
            </a:extLst>
          </p:cNvPr>
          <p:cNvGraphicFramePr>
            <a:graphicFrameLocks noGrp="1"/>
          </p:cNvGraphicFramePr>
          <p:nvPr>
            <p:extLst/>
          </p:nvPr>
        </p:nvGraphicFramePr>
        <p:xfrm>
          <a:off x="123082" y="5913286"/>
          <a:ext cx="5058518" cy="842010"/>
        </p:xfrm>
        <a:graphic>
          <a:graphicData uri="http://schemas.openxmlformats.org/drawingml/2006/table">
            <a:tbl>
              <a:tblPr/>
              <a:tblGrid>
                <a:gridCol w="1880156">
                  <a:extLst>
                    <a:ext uri="{9D8B030D-6E8A-4147-A177-3AD203B41FA5}">
                      <a16:colId xmlns:a16="http://schemas.microsoft.com/office/drawing/2014/main" val="4104854636"/>
                    </a:ext>
                  </a:extLst>
                </a:gridCol>
                <a:gridCol w="1589181">
                  <a:extLst>
                    <a:ext uri="{9D8B030D-6E8A-4147-A177-3AD203B41FA5}">
                      <a16:colId xmlns:a16="http://schemas.microsoft.com/office/drawing/2014/main" val="2176222018"/>
                    </a:ext>
                  </a:extLst>
                </a:gridCol>
                <a:gridCol w="1589181">
                  <a:extLst>
                    <a:ext uri="{9D8B030D-6E8A-4147-A177-3AD203B41FA5}">
                      <a16:colId xmlns:a16="http://schemas.microsoft.com/office/drawing/2014/main" val="2027910941"/>
                    </a:ext>
                  </a:extLst>
                </a:gridCol>
              </a:tblGrid>
              <a:tr h="162827">
                <a:tc>
                  <a:txBody>
                    <a:bodyPr/>
                    <a:lstStyle/>
                    <a:p>
                      <a:pPr algn="ctr" fontAlgn="b"/>
                      <a:r>
                        <a:rPr lang="zh-CN" altLang="en-US" sz="1800" b="0" i="0" u="none" strike="noStrike" dirty="0">
                          <a:solidFill>
                            <a:srgbClr val="000000"/>
                          </a:solidFill>
                          <a:effectLst/>
                          <a:latin typeface="Calibri" panose="020F0502020204030204" pitchFamily="34" charset="0"/>
                        </a:rPr>
                        <a:t>参数名称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800" b="0" i="0" u="none" strike="noStrike" dirty="0">
                          <a:solidFill>
                            <a:srgbClr val="000000"/>
                          </a:solidFill>
                          <a:effectLst/>
                          <a:latin typeface="Calibri" panose="020F0502020204030204" pitchFamily="34" charset="0"/>
                        </a:rPr>
                        <a:t>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800" b="0" i="0" u="none" strike="noStrike" dirty="0">
                          <a:solidFill>
                            <a:srgbClr val="000000"/>
                          </a:solidFill>
                          <a:effectLst/>
                          <a:latin typeface="Calibri" panose="020F0502020204030204" pitchFamily="34" charset="0"/>
                        </a:rPr>
                        <a:t>预估改善后失效比例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158398"/>
                  </a:ext>
                </a:extLst>
              </a:tr>
              <a:tr h="82973">
                <a:tc>
                  <a:txBody>
                    <a:bodyPr/>
                    <a:lstStyle/>
                    <a:p>
                      <a:pPr algn="ctr" fontAlgn="b"/>
                      <a:r>
                        <a:rPr lang="en-US" sz="1800" b="0" i="0" u="none" strike="noStrike" dirty="0">
                          <a:solidFill>
                            <a:srgbClr val="000000"/>
                          </a:solidFill>
                          <a:effectLst/>
                          <a:latin typeface="Calibri" panose="020F0502020204030204" pitchFamily="34" charset="0"/>
                        </a:rPr>
                        <a:t>980MaxIL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FF0000"/>
                          </a:solidFill>
                          <a:effectLst/>
                          <a:latin typeface="Calibri" panose="020F0502020204030204" pitchFamily="34" charset="0"/>
                        </a:rPr>
                        <a:t>4.02%</a:t>
                      </a:r>
                      <a:r>
                        <a:rPr lang="zh-CN" altLang="en-US" sz="1800" b="0" i="0" u="none" strike="noStrike" dirty="0">
                          <a:solidFill>
                            <a:srgbClr val="FF0000"/>
                          </a:solidFill>
                          <a:effectLst/>
                          <a:latin typeface="Calibri" panose="020F0502020204030204" pitchFamily="34" charset="0"/>
                        </a:rPr>
                        <a:t>？</a:t>
                      </a:r>
                      <a:endParaRPr lang="en-US" sz="1800" b="0" i="0" u="none" strike="noStrike" dirty="0">
                        <a:solidFill>
                          <a:srgbClr val="FF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4593"/>
                  </a:ext>
                </a:extLst>
              </a:tr>
            </a:tbl>
          </a:graphicData>
        </a:graphic>
      </p:graphicFrame>
    </p:spTree>
    <p:extLst>
      <p:ext uri="{BB962C8B-B14F-4D97-AF65-F5344CB8AC3E}">
        <p14:creationId xmlns:p14="http://schemas.microsoft.com/office/powerpoint/2010/main" val="133103598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76200" y="76200"/>
            <a:ext cx="8991600" cy="6705600"/>
          </a:xfrm>
          <a:prstGeom prst="rect">
            <a:avLst/>
          </a:prstGeom>
          <a:noFill/>
          <a:ln w="9525">
            <a:solidFill>
              <a:schemeClr val="accent2"/>
            </a:solidFill>
            <a:miter lim="800000"/>
            <a:headEnd/>
            <a:tailEnd/>
          </a:ln>
          <a:effectLst/>
        </p:spPr>
        <p:txBody>
          <a:bodyPr wrap="none" anchor="ctr"/>
          <a:lstStyle/>
          <a:p>
            <a:endParaRPr lang="en-US"/>
          </a:p>
        </p:txBody>
      </p:sp>
      <p:sp>
        <p:nvSpPr>
          <p:cNvPr id="36" name="Rectangle 2"/>
          <p:cNvSpPr>
            <a:spLocks noChangeArrowheads="1"/>
          </p:cNvSpPr>
          <p:nvPr/>
        </p:nvSpPr>
        <p:spPr bwMode="auto">
          <a:xfrm>
            <a:off x="228600" y="76200"/>
            <a:ext cx="4419600" cy="838200"/>
          </a:xfrm>
          <a:prstGeom prst="rect">
            <a:avLst/>
          </a:prstGeom>
          <a:noFill/>
          <a:ln w="9525">
            <a:noFill/>
            <a:miter lim="800000"/>
            <a:headEnd/>
            <a:tailEnd/>
          </a:ln>
        </p:spPr>
        <p:txBody>
          <a:bodyPr/>
          <a:lstStyle/>
          <a:p>
            <a:pPr algn="l" eaLnBrk="1" hangingPunct="1">
              <a:lnSpc>
                <a:spcPct val="120000"/>
              </a:lnSpc>
              <a:defRPr/>
            </a:pPr>
            <a:r>
              <a:rPr kumimoji="1" lang="en-US" altLang="zh-CN" sz="2400" b="1" dirty="0">
                <a:latin typeface="Arial Black" pitchFamily="34" charset="0"/>
                <a:ea typeface="PMingLiU" pitchFamily="18" charset="-120"/>
              </a:rPr>
              <a:t>Executive Summary-4</a:t>
            </a:r>
          </a:p>
          <a:p>
            <a:pPr algn="l" eaLnBrk="1" hangingPunct="1">
              <a:lnSpc>
                <a:spcPct val="120000"/>
              </a:lnSpc>
              <a:defRPr/>
            </a:pPr>
            <a:r>
              <a:rPr lang="en-US" altLang="zh-CN" sz="1600" b="1" dirty="0">
                <a:latin typeface="Century Gothic" pitchFamily="34" charset="0"/>
                <a:ea typeface="宋体" pitchFamily="2" charset="-122"/>
              </a:rPr>
              <a:t>------ for X8 </a:t>
            </a:r>
            <a:r>
              <a:rPr lang="zh-CN" altLang="en-US" sz="1600" b="1" dirty="0">
                <a:latin typeface="Century Gothic" pitchFamily="34" charset="0"/>
                <a:ea typeface="宋体" pitchFamily="2" charset="-122"/>
              </a:rPr>
              <a:t>光纤熔接损耗过大</a:t>
            </a:r>
            <a:endParaRPr lang="en-US" altLang="zh-CN" sz="1600" b="1" dirty="0">
              <a:latin typeface="Century Gothic" pitchFamily="34" charset="0"/>
              <a:ea typeface="宋体" pitchFamily="2" charset="-122"/>
            </a:endParaRPr>
          </a:p>
        </p:txBody>
      </p:sp>
      <p:sp>
        <p:nvSpPr>
          <p:cNvPr id="75818" name="Oval 42"/>
          <p:cNvSpPr>
            <a:spLocks noChangeArrowheads="1"/>
          </p:cNvSpPr>
          <p:nvPr/>
        </p:nvSpPr>
        <p:spPr bwMode="auto">
          <a:xfrm>
            <a:off x="148936" y="117084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altLang="zh-CN" sz="2000" b="1" dirty="0">
                <a:ea typeface="宋体" pitchFamily="2" charset="-122"/>
              </a:rPr>
              <a:t>1</a:t>
            </a:r>
          </a:p>
        </p:txBody>
      </p:sp>
      <p:sp>
        <p:nvSpPr>
          <p:cNvPr id="2" name="TextBox 1">
            <a:extLst>
              <a:ext uri="{FF2B5EF4-FFF2-40B4-BE49-F238E27FC236}">
                <a16:creationId xmlns:a16="http://schemas.microsoft.com/office/drawing/2014/main" id="{7883B80B-8B8C-420D-B06A-92138F668E9F}"/>
              </a:ext>
            </a:extLst>
          </p:cNvPr>
          <p:cNvSpPr txBox="1"/>
          <p:nvPr/>
        </p:nvSpPr>
        <p:spPr>
          <a:xfrm>
            <a:off x="5334000" y="1665273"/>
            <a:ext cx="3246787" cy="1631216"/>
          </a:xfrm>
          <a:prstGeom prst="rect">
            <a:avLst/>
          </a:prstGeom>
          <a:noFill/>
        </p:spPr>
        <p:txBody>
          <a:bodyPr wrap="square" rtlCol="0">
            <a:spAutoFit/>
          </a:bodyPr>
          <a:lstStyle/>
          <a:p>
            <a:pPr algn="l"/>
            <a:r>
              <a:rPr lang="en-US" dirty="0">
                <a:solidFill>
                  <a:srgbClr val="FF0000"/>
                </a:solidFill>
              </a:rPr>
              <a:t>D: </a:t>
            </a:r>
            <a:r>
              <a:rPr lang="en-US" dirty="0" err="1">
                <a:solidFill>
                  <a:srgbClr val="FF0000"/>
                </a:solidFill>
              </a:rPr>
              <a:t>Perato</a:t>
            </a:r>
            <a:r>
              <a:rPr lang="en-US" dirty="0">
                <a:solidFill>
                  <a:srgbClr val="FF0000"/>
                </a:solidFill>
              </a:rPr>
              <a:t> graph </a:t>
            </a:r>
          </a:p>
          <a:p>
            <a:pPr algn="l"/>
            <a:r>
              <a:rPr lang="en-US" dirty="0">
                <a:solidFill>
                  <a:srgbClr val="FF0000"/>
                </a:solidFill>
              </a:rPr>
              <a:t>M: </a:t>
            </a:r>
            <a:r>
              <a:rPr lang="en-US" altLang="zh-CN" dirty="0">
                <a:solidFill>
                  <a:srgbClr val="FF0000"/>
                </a:solidFill>
              </a:rPr>
              <a:t>Detail Process Map</a:t>
            </a:r>
            <a:endParaRPr lang="en-US" dirty="0">
              <a:solidFill>
                <a:srgbClr val="FF0000"/>
              </a:solidFill>
            </a:endParaRPr>
          </a:p>
          <a:p>
            <a:pPr algn="l"/>
            <a:r>
              <a:rPr lang="en-US" dirty="0">
                <a:solidFill>
                  <a:srgbClr val="FF0000"/>
                </a:solidFill>
              </a:rPr>
              <a:t>     </a:t>
            </a:r>
            <a:r>
              <a:rPr lang="en-US" dirty="0" err="1">
                <a:solidFill>
                  <a:srgbClr val="FF0000"/>
                </a:solidFill>
              </a:rPr>
              <a:t>Histrogram</a:t>
            </a:r>
            <a:endParaRPr lang="en-US" dirty="0">
              <a:solidFill>
                <a:srgbClr val="FF0000"/>
              </a:solidFill>
            </a:endParaRPr>
          </a:p>
          <a:p>
            <a:pPr algn="l"/>
            <a:r>
              <a:rPr lang="en-US" dirty="0">
                <a:solidFill>
                  <a:srgbClr val="FF0000"/>
                </a:solidFill>
              </a:rPr>
              <a:t>     C-E diagram</a:t>
            </a:r>
          </a:p>
          <a:p>
            <a:pPr algn="l"/>
            <a:r>
              <a:rPr lang="en-US" dirty="0">
                <a:solidFill>
                  <a:srgbClr val="FF0000"/>
                </a:solidFill>
              </a:rPr>
              <a:t>A </a:t>
            </a:r>
            <a:r>
              <a:rPr lang="en-US" altLang="zh-CN" dirty="0">
                <a:solidFill>
                  <a:srgbClr val="FF0000"/>
                </a:solidFill>
              </a:rPr>
              <a:t>: DOE</a:t>
            </a:r>
            <a:endParaRPr lang="en-US" dirty="0">
              <a:solidFill>
                <a:srgbClr val="FF0000"/>
              </a:solidFill>
            </a:endParaRPr>
          </a:p>
        </p:txBody>
      </p:sp>
      <p:sp>
        <p:nvSpPr>
          <p:cNvPr id="8" name="Rectangle: Rounded Corners 7">
            <a:extLst>
              <a:ext uri="{FF2B5EF4-FFF2-40B4-BE49-F238E27FC236}">
                <a16:creationId xmlns:a16="http://schemas.microsoft.com/office/drawing/2014/main" id="{9D500ED4-17A6-4649-9171-1FA9CFA4440E}"/>
              </a:ext>
            </a:extLst>
          </p:cNvPr>
          <p:cNvSpPr/>
          <p:nvPr/>
        </p:nvSpPr>
        <p:spPr bwMode="auto">
          <a:xfrm>
            <a:off x="5334000" y="1600200"/>
            <a:ext cx="3246788" cy="1696289"/>
          </a:xfrm>
          <a:prstGeom prst="roundRect">
            <a:avLst/>
          </a:prstGeom>
          <a:noFill/>
          <a:ln w="9525">
            <a:solidFill>
              <a:srgbClr val="92D050"/>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endParaRPr kumimoji="0" lang="en-US" sz="2400" b="1" i="0" u="none" strike="noStrike" cap="none" normalizeH="0" baseline="0">
              <a:ln>
                <a:noFill/>
              </a:ln>
              <a:solidFill>
                <a:schemeClr val="bg1"/>
              </a:solidFill>
              <a:effectLst/>
              <a:latin typeface="Arial" charset="0"/>
              <a:ea typeface="ＭＳ Ｐゴシック" pitchFamily="34" charset="-128"/>
            </a:endParaRPr>
          </a:p>
        </p:txBody>
      </p:sp>
      <p:sp>
        <p:nvSpPr>
          <p:cNvPr id="32" name="Oval 31">
            <a:extLst>
              <a:ext uri="{FF2B5EF4-FFF2-40B4-BE49-F238E27FC236}">
                <a16:creationId xmlns:a16="http://schemas.microsoft.com/office/drawing/2014/main" id="{AFE150D3-E28F-439A-A129-C8B8107864EA}"/>
              </a:ext>
            </a:extLst>
          </p:cNvPr>
          <p:cNvSpPr/>
          <p:nvPr/>
        </p:nvSpPr>
        <p:spPr bwMode="auto">
          <a:xfrm>
            <a:off x="722744" y="1198482"/>
            <a:ext cx="1795030" cy="439671"/>
          </a:xfrm>
          <a:prstGeom prst="ellipse">
            <a:avLst/>
          </a:prstGeom>
          <a:solidFill>
            <a:schemeClr val="bg1"/>
          </a:solidFill>
          <a:ln w="76200">
            <a:solidFill>
              <a:srgbClr val="0070C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B</a:t>
            </a:r>
            <a:r>
              <a:rPr kumimoji="0" lang="en-US" altLang="zh-CN" sz="1400" b="1" i="0" u="none" strike="noStrike" cap="none" normalizeH="0" baseline="0" dirty="0">
                <a:ln>
                  <a:noFill/>
                </a:ln>
                <a:solidFill>
                  <a:schemeClr val="tx1"/>
                </a:solidFill>
                <a:effectLst/>
                <a:latin typeface="Arial" charset="0"/>
                <a:ea typeface="ＭＳ Ｐゴシック" pitchFamily="34" charset="-128"/>
              </a:rPr>
              <a:t>efore</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3" name="Oval 42">
            <a:extLst>
              <a:ext uri="{FF2B5EF4-FFF2-40B4-BE49-F238E27FC236}">
                <a16:creationId xmlns:a16="http://schemas.microsoft.com/office/drawing/2014/main" id="{E3D4E3A3-EF12-4EF5-9146-A918718B4589}"/>
              </a:ext>
            </a:extLst>
          </p:cNvPr>
          <p:cNvSpPr/>
          <p:nvPr/>
        </p:nvSpPr>
        <p:spPr bwMode="auto">
          <a:xfrm>
            <a:off x="6114593" y="1066800"/>
            <a:ext cx="2370451" cy="425633"/>
          </a:xfrm>
          <a:prstGeom prst="ellipse">
            <a:avLst/>
          </a:prstGeom>
          <a:solidFill>
            <a:schemeClr val="bg1"/>
          </a:solidFill>
          <a:ln w="76200">
            <a:solidFill>
              <a:srgbClr val="92D05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Six </a:t>
            </a:r>
            <a:r>
              <a:rPr lang="en-US" sz="1400" b="1" dirty="0" err="1">
                <a:solidFill>
                  <a:schemeClr val="tx1"/>
                </a:solidFill>
                <a:latin typeface="Arial" charset="0"/>
                <a:ea typeface="ＭＳ Ｐゴシック" pitchFamily="34" charset="-128"/>
              </a:rPr>
              <a:t>SigmaTools</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4" name="Oval 43">
            <a:extLst>
              <a:ext uri="{FF2B5EF4-FFF2-40B4-BE49-F238E27FC236}">
                <a16:creationId xmlns:a16="http://schemas.microsoft.com/office/drawing/2014/main" id="{EB75D5E9-47F2-4876-868A-60122E4F5C2D}"/>
              </a:ext>
            </a:extLst>
          </p:cNvPr>
          <p:cNvSpPr/>
          <p:nvPr/>
        </p:nvSpPr>
        <p:spPr bwMode="auto">
          <a:xfrm>
            <a:off x="2851994" y="1221193"/>
            <a:ext cx="1707514" cy="394475"/>
          </a:xfrm>
          <a:prstGeom prst="ellipse">
            <a:avLst/>
          </a:prstGeom>
          <a:solidFill>
            <a:schemeClr val="bg1"/>
          </a:solidFill>
          <a:ln w="76200">
            <a:solidFill>
              <a:srgbClr val="7030A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After</a:t>
            </a:r>
          </a:p>
        </p:txBody>
      </p:sp>
      <p:sp>
        <p:nvSpPr>
          <p:cNvPr id="33" name="Callout: Line 32">
            <a:extLst>
              <a:ext uri="{FF2B5EF4-FFF2-40B4-BE49-F238E27FC236}">
                <a16:creationId xmlns:a16="http://schemas.microsoft.com/office/drawing/2014/main" id="{9092B056-DA31-4D84-813E-7746FCB323BA}"/>
              </a:ext>
            </a:extLst>
          </p:cNvPr>
          <p:cNvSpPr/>
          <p:nvPr/>
        </p:nvSpPr>
        <p:spPr bwMode="auto">
          <a:xfrm>
            <a:off x="5406735" y="3425855"/>
            <a:ext cx="3581399" cy="1603346"/>
          </a:xfrm>
          <a:prstGeom prst="borderCallout1">
            <a:avLst>
              <a:gd name="adj1" fmla="val -19592"/>
              <a:gd name="adj2" fmla="val 27371"/>
              <a:gd name="adj3" fmla="val 986"/>
              <a:gd name="adj4" fmla="val 32595"/>
            </a:avLst>
          </a:prstGeom>
          <a:noFill/>
          <a:ln w="9525">
            <a:solidFill>
              <a:schemeClr val="accent6">
                <a:lumMod val="75000"/>
              </a:schemeClr>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95000"/>
              </a:lnSpc>
              <a:spcBef>
                <a:spcPct val="20000"/>
              </a:spcBef>
              <a:spcAft>
                <a:spcPct val="0"/>
              </a:spcAft>
              <a:buClr>
                <a:srgbClr val="F42A41"/>
              </a:buClr>
              <a:buSzPct val="80000"/>
              <a:buFontTx/>
              <a:buNone/>
              <a:tabLst/>
            </a:pPr>
            <a:r>
              <a:rPr lang="zh-CN" altLang="en-US" sz="1600" dirty="0">
                <a:latin typeface="微软雅黑" panose="020B0503020204020204" pitchFamily="34" charset="-122"/>
                <a:ea typeface="微软雅黑" panose="020B0503020204020204" pitchFamily="34" charset="-122"/>
              </a:rPr>
              <a:t>通过详细流程图可以了解当前工艺流程的关键细节，继而使用设计实验来帮助团队更好地找到确定真正产生影响的原因以及对应的失效模式，使得改善措施更有针对性，工艺设置更加合理。</a:t>
            </a:r>
            <a:endParaRPr kumimoji="0" lang="en-US" sz="1600" i="0" u="none" strike="noStrike" cap="none" normalizeH="0" baseline="0" dirty="0">
              <a:ln>
                <a:noFill/>
              </a:ln>
              <a:effectLst/>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8F2E8CF0-3DFE-4A77-B972-1982AB1DC674}"/>
              </a:ext>
            </a:extLst>
          </p:cNvPr>
          <p:cNvPicPr>
            <a:picLocks noChangeAspect="1"/>
          </p:cNvPicPr>
          <p:nvPr/>
        </p:nvPicPr>
        <p:blipFill>
          <a:blip r:embed="rId2"/>
          <a:stretch>
            <a:fillRect/>
          </a:stretch>
        </p:blipFill>
        <p:spPr>
          <a:xfrm>
            <a:off x="304800" y="1676400"/>
            <a:ext cx="4804063" cy="3205374"/>
          </a:xfrm>
          <a:prstGeom prst="rect">
            <a:avLst/>
          </a:prstGeom>
        </p:spPr>
      </p:pic>
      <p:sp>
        <p:nvSpPr>
          <p:cNvPr id="16" name="TextBox 15">
            <a:extLst>
              <a:ext uri="{FF2B5EF4-FFF2-40B4-BE49-F238E27FC236}">
                <a16:creationId xmlns:a16="http://schemas.microsoft.com/office/drawing/2014/main" id="{5BAB72F9-85FD-49CF-A6DA-0BB98A322B95}"/>
              </a:ext>
            </a:extLst>
          </p:cNvPr>
          <p:cNvSpPr txBox="1"/>
          <p:nvPr/>
        </p:nvSpPr>
        <p:spPr>
          <a:xfrm>
            <a:off x="722124" y="6381690"/>
            <a:ext cx="1313712" cy="400110"/>
          </a:xfrm>
          <a:prstGeom prst="rect">
            <a:avLst/>
          </a:prstGeom>
          <a:noFill/>
        </p:spPr>
        <p:txBody>
          <a:bodyPr wrap="square" rtlCol="0">
            <a:spAutoFit/>
          </a:bodyPr>
          <a:lstStyle/>
          <a:p>
            <a:r>
              <a:rPr lang="zh-CN" altLang="en-US" dirty="0"/>
              <a:t>改善前</a:t>
            </a:r>
            <a:endParaRPr lang="en-US" dirty="0"/>
          </a:p>
        </p:txBody>
      </p:sp>
      <p:sp>
        <p:nvSpPr>
          <p:cNvPr id="19" name="TextBox 18">
            <a:extLst>
              <a:ext uri="{FF2B5EF4-FFF2-40B4-BE49-F238E27FC236}">
                <a16:creationId xmlns:a16="http://schemas.microsoft.com/office/drawing/2014/main" id="{F1DB4E99-E615-4B57-8771-17D4AC52957A}"/>
              </a:ext>
            </a:extLst>
          </p:cNvPr>
          <p:cNvSpPr txBox="1"/>
          <p:nvPr/>
        </p:nvSpPr>
        <p:spPr>
          <a:xfrm>
            <a:off x="3401216" y="6381690"/>
            <a:ext cx="1195552" cy="400110"/>
          </a:xfrm>
          <a:prstGeom prst="rect">
            <a:avLst/>
          </a:prstGeom>
          <a:noFill/>
        </p:spPr>
        <p:txBody>
          <a:bodyPr wrap="square" rtlCol="0">
            <a:spAutoFit/>
          </a:bodyPr>
          <a:lstStyle/>
          <a:p>
            <a:r>
              <a:rPr lang="zh-CN" altLang="en-US" dirty="0"/>
              <a:t>改善后</a:t>
            </a:r>
            <a:endParaRPr lang="en-US" dirty="0"/>
          </a:p>
        </p:txBody>
      </p:sp>
      <p:pic>
        <p:nvPicPr>
          <p:cNvPr id="20" name="Picture 19">
            <a:extLst>
              <a:ext uri="{FF2B5EF4-FFF2-40B4-BE49-F238E27FC236}">
                <a16:creationId xmlns:a16="http://schemas.microsoft.com/office/drawing/2014/main" id="{746BBCEA-C190-43D7-AFF8-8951BE8CA5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261" t="20133" r="5216" b="61510"/>
          <a:stretch/>
        </p:blipFill>
        <p:spPr>
          <a:xfrm>
            <a:off x="457200" y="4819672"/>
            <a:ext cx="2149630" cy="1516533"/>
          </a:xfrm>
          <a:prstGeom prst="rect">
            <a:avLst/>
          </a:prstGeom>
        </p:spPr>
      </p:pic>
      <p:pic>
        <p:nvPicPr>
          <p:cNvPr id="21" name="Picture 20">
            <a:extLst>
              <a:ext uri="{FF2B5EF4-FFF2-40B4-BE49-F238E27FC236}">
                <a16:creationId xmlns:a16="http://schemas.microsoft.com/office/drawing/2014/main" id="{22F31D79-9B78-4772-936C-3033AE5135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4953" t="20594" r="5163" b="61702"/>
          <a:stretch/>
        </p:blipFill>
        <p:spPr>
          <a:xfrm>
            <a:off x="2886998" y="4850517"/>
            <a:ext cx="2223988" cy="1485688"/>
          </a:xfrm>
          <a:prstGeom prst="rect">
            <a:avLst/>
          </a:prstGeom>
        </p:spPr>
      </p:pic>
      <p:graphicFrame>
        <p:nvGraphicFramePr>
          <p:cNvPr id="4" name="Table 3">
            <a:extLst>
              <a:ext uri="{FF2B5EF4-FFF2-40B4-BE49-F238E27FC236}">
                <a16:creationId xmlns:a16="http://schemas.microsoft.com/office/drawing/2014/main" id="{B282D1E4-D338-4651-A08D-1B5C6B3FCD29}"/>
              </a:ext>
            </a:extLst>
          </p:cNvPr>
          <p:cNvGraphicFramePr>
            <a:graphicFrameLocks noGrp="1"/>
          </p:cNvGraphicFramePr>
          <p:nvPr>
            <p:extLst>
              <p:ext uri="{D42A27DB-BD31-4B8C-83A1-F6EECF244321}">
                <p14:modId xmlns:p14="http://schemas.microsoft.com/office/powerpoint/2010/main" val="268562281"/>
              </p:ext>
            </p:extLst>
          </p:nvPr>
        </p:nvGraphicFramePr>
        <p:xfrm>
          <a:off x="5152085" y="5168506"/>
          <a:ext cx="3879272" cy="1167698"/>
        </p:xfrm>
        <a:graphic>
          <a:graphicData uri="http://schemas.openxmlformats.org/drawingml/2006/table">
            <a:tbl>
              <a:tblPr/>
              <a:tblGrid>
                <a:gridCol w="1715763">
                  <a:extLst>
                    <a:ext uri="{9D8B030D-6E8A-4147-A177-3AD203B41FA5}">
                      <a16:colId xmlns:a16="http://schemas.microsoft.com/office/drawing/2014/main" val="864665110"/>
                    </a:ext>
                  </a:extLst>
                </a:gridCol>
                <a:gridCol w="944799">
                  <a:extLst>
                    <a:ext uri="{9D8B030D-6E8A-4147-A177-3AD203B41FA5}">
                      <a16:colId xmlns:a16="http://schemas.microsoft.com/office/drawing/2014/main" val="3624737982"/>
                    </a:ext>
                  </a:extLst>
                </a:gridCol>
                <a:gridCol w="1218710">
                  <a:extLst>
                    <a:ext uri="{9D8B030D-6E8A-4147-A177-3AD203B41FA5}">
                      <a16:colId xmlns:a16="http://schemas.microsoft.com/office/drawing/2014/main" val="4232920915"/>
                    </a:ext>
                  </a:extLst>
                </a:gridCol>
              </a:tblGrid>
              <a:tr h="578310">
                <a:tc>
                  <a:txBody>
                    <a:bodyPr/>
                    <a:lstStyle/>
                    <a:p>
                      <a:pPr algn="ctr" fontAlgn="b"/>
                      <a:r>
                        <a:rPr lang="zh-CN" altLang="en-US" sz="1600" b="0" i="0" u="none" strike="noStrike" dirty="0">
                          <a:solidFill>
                            <a:srgbClr val="000000"/>
                          </a:solidFill>
                          <a:effectLst/>
                          <a:latin typeface="Calibri" panose="020F0502020204030204" pitchFamily="34" charset="0"/>
                        </a:rPr>
                        <a:t>参数名称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Calibri" panose="020F0502020204030204" pitchFamily="34" charset="0"/>
                        </a:rPr>
                        <a:t>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Calibri" panose="020F0502020204030204" pitchFamily="34" charset="0"/>
                        </a:rPr>
                        <a:t>改善后失效比例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9525407"/>
                  </a:ext>
                </a:extLst>
              </a:tr>
              <a:tr h="29469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WDIH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336748"/>
                  </a:ext>
                </a:extLst>
              </a:tr>
              <a:tr h="294694">
                <a:tc>
                  <a:txBody>
                    <a:bodyPr/>
                    <a:lstStyle/>
                    <a:p>
                      <a:pPr algn="ctr" fontAlgn="b"/>
                      <a:r>
                        <a:rPr lang="en-US" sz="1600" b="0" i="0" u="none" strike="noStrike" dirty="0">
                          <a:solidFill>
                            <a:srgbClr val="000000"/>
                          </a:solidFill>
                          <a:effectLst/>
                          <a:latin typeface="Calibri" panose="020F0502020204030204" pitchFamily="34" charset="0"/>
                        </a:rPr>
                        <a:t>WTIH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FF0000"/>
                          </a:solidFill>
                          <a:effectLst/>
                          <a:latin typeface="Calibri" panose="020F0502020204030204" pitchFamily="34" charset="0"/>
                        </a:rPr>
                        <a:t>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7557842"/>
                  </a:ext>
                </a:extLst>
              </a:tr>
            </a:tbl>
          </a:graphicData>
        </a:graphic>
      </p:graphicFrame>
    </p:spTree>
    <p:extLst>
      <p:ext uri="{BB962C8B-B14F-4D97-AF65-F5344CB8AC3E}">
        <p14:creationId xmlns:p14="http://schemas.microsoft.com/office/powerpoint/2010/main" val="91085631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831731" y="783159"/>
            <a:ext cx="3050912" cy="5512084"/>
          </a:xfrm>
          <a:prstGeom prst="rect">
            <a:avLst/>
          </a:prstGeom>
        </p:spPr>
      </p:pic>
      <p:pic>
        <p:nvPicPr>
          <p:cNvPr id="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7579" y="0"/>
            <a:ext cx="701954" cy="730076"/>
          </a:xfrm>
          <a:prstGeom prst="rect">
            <a:avLst/>
          </a:prstGeom>
          <a:noFill/>
          <a:ln w="9525">
            <a:noFill/>
            <a:miter lim="800000"/>
            <a:headEnd/>
            <a:tailEnd/>
          </a:ln>
          <a:effectLst/>
        </p:spPr>
      </p:pic>
      <p:sp>
        <p:nvSpPr>
          <p:cNvPr id="8" name="タイトル 1"/>
          <p:cNvSpPr>
            <a:spLocks noGrp="1"/>
          </p:cNvSpPr>
          <p:nvPr>
            <p:ph type="title"/>
          </p:nvPr>
        </p:nvSpPr>
        <p:spPr>
          <a:xfrm>
            <a:off x="366001" y="236326"/>
            <a:ext cx="8421659" cy="762000"/>
          </a:xfrm>
        </p:spPr>
        <p:txBody>
          <a:bodyPr/>
          <a:lstStyle/>
          <a:p>
            <a:r>
              <a:rPr kumimoji="1" lang="en-US" altLang="ja-JP" sz="3600" dirty="0">
                <a:latin typeface="Meiryo UI" panose="020B0604030504040204" pitchFamily="50" charset="-128"/>
                <a:ea typeface="Meiryo UI" panose="020B0604030504040204" pitchFamily="50" charset="-128"/>
                <a:cs typeface="Meiryo UI" panose="020B0604030504040204" pitchFamily="50" charset="-128"/>
              </a:rPr>
              <a:t>MSA-1550</a:t>
            </a:r>
            <a:r>
              <a:rPr kumimoji="1" lang="zh-CN" altLang="en-US" sz="3600" dirty="0">
                <a:latin typeface="Meiryo UI" panose="020B0604030504040204" pitchFamily="50" charset="-128"/>
                <a:ea typeface="Meiryo UI" panose="020B0604030504040204" pitchFamily="50" charset="-128"/>
                <a:cs typeface="Meiryo UI" panose="020B0604030504040204" pitchFamily="50" charset="-128"/>
              </a:rPr>
              <a:t>透射</a:t>
            </a:r>
            <a:r>
              <a:rPr kumimoji="1" lang="en-US" altLang="ja-JP" sz="3600" dirty="0">
                <a:latin typeface="Meiryo UI" panose="020B0604030504040204" pitchFamily="50" charset="-128"/>
                <a:ea typeface="Meiryo UI" panose="020B0604030504040204" pitchFamily="50" charset="-128"/>
                <a:cs typeface="Meiryo UI" panose="020B0604030504040204" pitchFamily="50" charset="-128"/>
              </a:rPr>
              <a:t>IL</a:t>
            </a:r>
            <a:endParaRPr kumimoji="1"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スライド番号プレースホルダー 2"/>
          <p:cNvSpPr>
            <a:spLocks noGrp="1"/>
          </p:cNvSpPr>
          <p:nvPr>
            <p:ph type="sldNum" sz="quarter" idx="11"/>
          </p:nvPr>
        </p:nvSpPr>
        <p:spPr>
          <a:xfrm>
            <a:off x="134471" y="6492875"/>
            <a:ext cx="494505" cy="365125"/>
          </a:xfrm>
        </p:spPr>
        <p:txBody>
          <a:bodyPr/>
          <a:lstStyle/>
          <a:p>
            <a:fld id="{891A3EF7-6E3F-4A94-98ED-7AFB640FC9C3}" type="slidenum">
              <a:rPr lang="en-US" smtClean="0"/>
              <a:pPr/>
              <a:t>14</a:t>
            </a:fld>
            <a:endParaRPr lang="en-US" dirty="0"/>
          </a:p>
        </p:txBody>
      </p:sp>
      <p:sp>
        <p:nvSpPr>
          <p:cNvPr id="11" name="Rectangle 10"/>
          <p:cNvSpPr/>
          <p:nvPr/>
        </p:nvSpPr>
        <p:spPr bwMode="auto">
          <a:xfrm>
            <a:off x="5842348" y="5308052"/>
            <a:ext cx="3040295" cy="127461"/>
          </a:xfrm>
          <a:prstGeom prst="rect">
            <a:avLst/>
          </a:prstGeom>
          <a:noFill/>
          <a:ln w="38100">
            <a:solidFill>
              <a:srgbClr val="FF0000"/>
            </a:solidFill>
            <a:miter lim="800000"/>
            <a:headEnd/>
            <a:tailEnd/>
          </a:ln>
          <a:effectLst/>
          <a:scene3d>
            <a:camera prst="orthographicFront"/>
            <a:lightRig rig="balanced" dir="t">
              <a:rot lat="0" lon="0" rev="600000"/>
            </a:lightRig>
          </a:scene3d>
          <a:sp3d>
            <a:bevelT prst="angle"/>
          </a:sp3d>
        </p:spPr>
        <p:txBody>
          <a:bodyPr rot="0" spcFirstLastPara="0" vertOverflow="overflow" horzOverflow="overflow" vert="horz" wrap="square" lIns="80682" tIns="40341" rIns="80682" bIns="40341" numCol="1" spcCol="0" rtlCol="0" fromWordArt="0" anchor="ctr" anchorCtr="1" forceAA="0" compatLnSpc="1">
            <a:prstTxWarp prst="textNoShape">
              <a:avLst/>
            </a:prstTxWarp>
            <a:noAutofit/>
          </a:bodyPr>
          <a:lstStyle/>
          <a:p>
            <a:pPr defTabSz="806867" eaLnBrk="1" hangingPunct="1">
              <a:lnSpc>
                <a:spcPct val="95000"/>
              </a:lnSpc>
              <a:spcBef>
                <a:spcPct val="20000"/>
              </a:spcBef>
              <a:buClr>
                <a:srgbClr val="F42A41"/>
              </a:buClr>
              <a:buSzPct val="80000"/>
            </a:pPr>
            <a:endParaRPr lang="en-US" sz="2118" b="1">
              <a:solidFill>
                <a:schemeClr val="bg1"/>
              </a:solidFill>
            </a:endParaRPr>
          </a:p>
        </p:txBody>
      </p:sp>
      <p:sp>
        <p:nvSpPr>
          <p:cNvPr id="9" name="Rectangle 8"/>
          <p:cNvSpPr/>
          <p:nvPr/>
        </p:nvSpPr>
        <p:spPr bwMode="auto">
          <a:xfrm>
            <a:off x="5842348" y="6127685"/>
            <a:ext cx="1986603" cy="135709"/>
          </a:xfrm>
          <a:prstGeom prst="rect">
            <a:avLst/>
          </a:prstGeom>
          <a:noFill/>
          <a:ln w="38100">
            <a:solidFill>
              <a:srgbClr val="FF0000"/>
            </a:solidFill>
            <a:miter lim="800000"/>
            <a:headEnd/>
            <a:tailEnd/>
          </a:ln>
          <a:effectLst/>
          <a:scene3d>
            <a:camera prst="orthographicFront"/>
            <a:lightRig rig="balanced" dir="t">
              <a:rot lat="0" lon="0" rev="600000"/>
            </a:lightRig>
          </a:scene3d>
          <a:sp3d>
            <a:bevelT prst="angle"/>
          </a:sp3d>
        </p:spPr>
        <p:txBody>
          <a:bodyPr rot="0" spcFirstLastPara="0" vertOverflow="overflow" horzOverflow="overflow" vert="horz" wrap="square" lIns="80682" tIns="40341" rIns="80682" bIns="40341" numCol="1" spcCol="0" rtlCol="0" fromWordArt="0" anchor="ctr" anchorCtr="1" forceAA="0" compatLnSpc="1">
            <a:prstTxWarp prst="textNoShape">
              <a:avLst/>
            </a:prstTxWarp>
            <a:noAutofit/>
          </a:bodyPr>
          <a:lstStyle/>
          <a:p>
            <a:pPr defTabSz="806867" eaLnBrk="1" hangingPunct="1">
              <a:lnSpc>
                <a:spcPct val="95000"/>
              </a:lnSpc>
              <a:spcBef>
                <a:spcPct val="20000"/>
              </a:spcBef>
              <a:buClr>
                <a:srgbClr val="F42A41"/>
              </a:buClr>
              <a:buSzPct val="80000"/>
            </a:pPr>
            <a:endParaRPr lang="en-US" sz="2118" b="1">
              <a:solidFill>
                <a:schemeClr val="bg1"/>
              </a:solidFill>
            </a:endParaRPr>
          </a:p>
        </p:txBody>
      </p:sp>
      <p:pic>
        <p:nvPicPr>
          <p:cNvPr id="10" name="Picture 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29057" y="1234652"/>
            <a:ext cx="5529531" cy="4158394"/>
          </a:xfrm>
          <a:prstGeom prst="rect">
            <a:avLst/>
          </a:prstGeom>
        </p:spPr>
      </p:pic>
      <p:sp>
        <p:nvSpPr>
          <p:cNvPr id="14" name="TextBox 13"/>
          <p:cNvSpPr txBox="1"/>
          <p:nvPr/>
        </p:nvSpPr>
        <p:spPr>
          <a:xfrm>
            <a:off x="229057" y="5435514"/>
            <a:ext cx="4487528" cy="635559"/>
          </a:xfrm>
          <a:prstGeom prst="rect">
            <a:avLst/>
          </a:prstGeom>
          <a:noFill/>
        </p:spPr>
        <p:txBody>
          <a:bodyPr wrap="square" rtlCol="0">
            <a:spAutoFit/>
          </a:bodyPr>
          <a:lstStyle/>
          <a:p>
            <a:pPr algn="l"/>
            <a:r>
              <a:rPr lang="en-US" sz="1765" dirty="0"/>
              <a:t>Repeatability is the key problem of this test system.</a:t>
            </a:r>
          </a:p>
        </p:txBody>
      </p:sp>
    </p:spTree>
    <p:extLst>
      <p:ext uri="{BB962C8B-B14F-4D97-AF65-F5344CB8AC3E}">
        <p14:creationId xmlns:p14="http://schemas.microsoft.com/office/powerpoint/2010/main" val="218463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579" y="0"/>
            <a:ext cx="701954" cy="730076"/>
          </a:xfrm>
          <a:prstGeom prst="rect">
            <a:avLst/>
          </a:prstGeom>
          <a:noFill/>
          <a:ln w="9525">
            <a:noFill/>
            <a:miter lim="800000"/>
            <a:headEnd/>
            <a:tailEnd/>
          </a:ln>
          <a:effectLst/>
        </p:spPr>
      </p:pic>
      <p:sp>
        <p:nvSpPr>
          <p:cNvPr id="8" name="タイトル 1"/>
          <p:cNvSpPr>
            <a:spLocks noGrp="1"/>
          </p:cNvSpPr>
          <p:nvPr>
            <p:ph type="title"/>
          </p:nvPr>
        </p:nvSpPr>
        <p:spPr>
          <a:xfrm>
            <a:off x="366001" y="236326"/>
            <a:ext cx="8421659" cy="762000"/>
          </a:xfrm>
        </p:spPr>
        <p:txBody>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MSA-Hypothesis analysis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スライド番号プレースホルダー 2"/>
          <p:cNvSpPr>
            <a:spLocks noGrp="1"/>
          </p:cNvSpPr>
          <p:nvPr>
            <p:ph type="sldNum" sz="quarter" idx="11"/>
          </p:nvPr>
        </p:nvSpPr>
        <p:spPr>
          <a:xfrm>
            <a:off x="134471" y="6492875"/>
            <a:ext cx="494505" cy="365125"/>
          </a:xfrm>
        </p:spPr>
        <p:txBody>
          <a:bodyPr/>
          <a:lstStyle/>
          <a:p>
            <a:fld id="{891A3EF7-6E3F-4A94-98ED-7AFB640FC9C3}" type="slidenum">
              <a:rPr lang="en-US" smtClean="0"/>
              <a:pPr/>
              <a:t>15</a:t>
            </a:fld>
            <a:endParaRPr lang="en-US" dirty="0"/>
          </a:p>
        </p:txBody>
      </p:sp>
      <p:sp>
        <p:nvSpPr>
          <p:cNvPr id="2" name="TextBox 1"/>
          <p:cNvSpPr txBox="1"/>
          <p:nvPr/>
        </p:nvSpPr>
        <p:spPr>
          <a:xfrm>
            <a:off x="527266" y="979857"/>
            <a:ext cx="6723124" cy="363946"/>
          </a:xfrm>
          <a:prstGeom prst="rect">
            <a:avLst/>
          </a:prstGeom>
          <a:noFill/>
        </p:spPr>
        <p:txBody>
          <a:bodyPr wrap="square" rtlCol="0">
            <a:spAutoFit/>
          </a:bodyPr>
          <a:lstStyle/>
          <a:p>
            <a:pPr algn="l"/>
            <a:r>
              <a:rPr lang="en-US" sz="1765" dirty="0"/>
              <a:t>Test for X6, X7, X8 for 11400004_Y01G</a:t>
            </a:r>
          </a:p>
        </p:txBody>
      </p:sp>
      <p:sp>
        <p:nvSpPr>
          <p:cNvPr id="11" name="TextBox 10"/>
          <p:cNvSpPr txBox="1"/>
          <p:nvPr/>
        </p:nvSpPr>
        <p:spPr>
          <a:xfrm>
            <a:off x="527265" y="5034389"/>
            <a:ext cx="8260395" cy="363946"/>
          </a:xfrm>
          <a:prstGeom prst="rect">
            <a:avLst/>
          </a:prstGeom>
          <a:noFill/>
        </p:spPr>
        <p:txBody>
          <a:bodyPr wrap="square" rtlCol="0">
            <a:spAutoFit/>
          </a:bodyPr>
          <a:lstStyle/>
          <a:p>
            <a:r>
              <a:rPr lang="en-US" altLang="zh-CN" sz="1765" dirty="0"/>
              <a:t>Conclusion</a:t>
            </a:r>
            <a:r>
              <a:rPr lang="zh-CN" altLang="en-US" sz="1765" dirty="0"/>
              <a:t>： </a:t>
            </a:r>
            <a:r>
              <a:rPr lang="en-US" altLang="zh-CN" sz="1765" dirty="0"/>
              <a:t>for the </a:t>
            </a:r>
            <a:r>
              <a:rPr lang="en-US" sz="1765" dirty="0"/>
              <a:t>11400004_Y01G</a:t>
            </a:r>
            <a:r>
              <a:rPr lang="en-US" altLang="zh-CN" sz="1765" dirty="0"/>
              <a:t> fiber, 3 factors</a:t>
            </a:r>
            <a:r>
              <a:rPr lang="zh-CN" altLang="en-US" sz="1765" dirty="0"/>
              <a:t> </a:t>
            </a:r>
            <a:r>
              <a:rPr lang="en-US" altLang="zh-CN" sz="1765" dirty="0"/>
              <a:t>are important issue.</a:t>
            </a: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5761" y="1784063"/>
            <a:ext cx="4451129" cy="2970071"/>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520865" y="1784063"/>
            <a:ext cx="4451129" cy="2970071"/>
          </a:xfrm>
          <a:prstGeom prst="rect">
            <a:avLst/>
          </a:prstGeom>
        </p:spPr>
      </p:pic>
    </p:spTree>
    <p:extLst>
      <p:ext uri="{BB962C8B-B14F-4D97-AF65-F5344CB8AC3E}">
        <p14:creationId xmlns:p14="http://schemas.microsoft.com/office/powerpoint/2010/main" val="75289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579" y="0"/>
            <a:ext cx="701954" cy="730076"/>
          </a:xfrm>
          <a:prstGeom prst="rect">
            <a:avLst/>
          </a:prstGeom>
          <a:noFill/>
          <a:ln w="9525">
            <a:noFill/>
            <a:miter lim="800000"/>
            <a:headEnd/>
            <a:tailEnd/>
          </a:ln>
          <a:effectLst/>
        </p:spPr>
      </p:pic>
      <p:sp>
        <p:nvSpPr>
          <p:cNvPr id="8" name="タイトル 1"/>
          <p:cNvSpPr>
            <a:spLocks noGrp="1"/>
          </p:cNvSpPr>
          <p:nvPr>
            <p:ph type="title"/>
          </p:nvPr>
        </p:nvSpPr>
        <p:spPr>
          <a:xfrm>
            <a:off x="366001" y="236326"/>
            <a:ext cx="8421659" cy="762000"/>
          </a:xfrm>
        </p:spPr>
        <p:txBody>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MSA-Hypothesis analysis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スライド番号プレースホルダー 2"/>
          <p:cNvSpPr>
            <a:spLocks noGrp="1"/>
          </p:cNvSpPr>
          <p:nvPr>
            <p:ph type="sldNum" sz="quarter" idx="11"/>
          </p:nvPr>
        </p:nvSpPr>
        <p:spPr>
          <a:xfrm>
            <a:off x="134471" y="6492875"/>
            <a:ext cx="494505" cy="365125"/>
          </a:xfrm>
        </p:spPr>
        <p:txBody>
          <a:bodyPr/>
          <a:lstStyle/>
          <a:p>
            <a:fld id="{891A3EF7-6E3F-4A94-98ED-7AFB640FC9C3}" type="slidenum">
              <a:rPr lang="en-US" smtClean="0"/>
              <a:pPr/>
              <a:t>16</a:t>
            </a:fld>
            <a:endParaRPr lang="en-US" dirty="0"/>
          </a:p>
        </p:txBody>
      </p:sp>
      <p:sp>
        <p:nvSpPr>
          <p:cNvPr id="2" name="TextBox 1"/>
          <p:cNvSpPr txBox="1"/>
          <p:nvPr/>
        </p:nvSpPr>
        <p:spPr>
          <a:xfrm>
            <a:off x="527266" y="979857"/>
            <a:ext cx="6723124" cy="363946"/>
          </a:xfrm>
          <a:prstGeom prst="rect">
            <a:avLst/>
          </a:prstGeom>
          <a:noFill/>
        </p:spPr>
        <p:txBody>
          <a:bodyPr wrap="square" rtlCol="0">
            <a:spAutoFit/>
          </a:bodyPr>
          <a:lstStyle/>
          <a:p>
            <a:pPr algn="l"/>
            <a:r>
              <a:rPr lang="en-US" sz="1765" dirty="0"/>
              <a:t>Test for X6, X7, X8 for 11400004_Y01G</a:t>
            </a:r>
          </a:p>
        </p:txBody>
      </p:sp>
      <p:sp>
        <p:nvSpPr>
          <p:cNvPr id="11" name="TextBox 10"/>
          <p:cNvSpPr txBox="1"/>
          <p:nvPr/>
        </p:nvSpPr>
        <p:spPr>
          <a:xfrm>
            <a:off x="446633" y="5708511"/>
            <a:ext cx="8260395" cy="363946"/>
          </a:xfrm>
          <a:prstGeom prst="rect">
            <a:avLst/>
          </a:prstGeom>
          <a:noFill/>
        </p:spPr>
        <p:txBody>
          <a:bodyPr wrap="square" rtlCol="0">
            <a:spAutoFit/>
          </a:bodyPr>
          <a:lstStyle/>
          <a:p>
            <a:r>
              <a:rPr lang="en-US" altLang="zh-CN" sz="1765" dirty="0"/>
              <a:t>Conclusion</a:t>
            </a:r>
            <a:r>
              <a:rPr lang="zh-CN" altLang="en-US" sz="1765" dirty="0"/>
              <a:t>： </a:t>
            </a:r>
            <a:r>
              <a:rPr lang="en-US" altLang="zh-CN" sz="1765" dirty="0"/>
              <a:t>for the </a:t>
            </a:r>
            <a:r>
              <a:rPr lang="en-US" sz="1765" dirty="0"/>
              <a:t>11400004_Y01G</a:t>
            </a:r>
            <a:r>
              <a:rPr lang="en-US" altLang="zh-CN" sz="1765" dirty="0"/>
              <a:t> fiber, </a:t>
            </a:r>
            <a:r>
              <a:rPr lang="zh-CN" altLang="en-US" sz="1765" dirty="0"/>
              <a:t>熔接模式 </a:t>
            </a:r>
            <a:r>
              <a:rPr lang="en-US" altLang="zh-CN" sz="1765" dirty="0"/>
              <a:t>are important issue.</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0772" y="2125339"/>
            <a:ext cx="5201842" cy="3479105"/>
          </a:xfrm>
          <a:prstGeom prst="rect">
            <a:avLst/>
          </a:prstGeom>
        </p:spPr>
      </p:pic>
      <p:grpSp>
        <p:nvGrpSpPr>
          <p:cNvPr id="35" name="Group 34"/>
          <p:cNvGrpSpPr/>
          <p:nvPr/>
        </p:nvGrpSpPr>
        <p:grpSpPr>
          <a:xfrm>
            <a:off x="366001" y="1616333"/>
            <a:ext cx="8471215" cy="298068"/>
            <a:chOff x="262401" y="1831844"/>
            <a:chExt cx="9600710" cy="337810"/>
          </a:xfrm>
        </p:grpSpPr>
        <p:sp>
          <p:nvSpPr>
            <p:cNvPr id="14" name="Rectangle 13"/>
            <p:cNvSpPr/>
            <p:nvPr/>
          </p:nvSpPr>
          <p:spPr bwMode="auto">
            <a:xfrm>
              <a:off x="2045362" y="1831844"/>
              <a:ext cx="1113892" cy="336884"/>
            </a:xfrm>
            <a:prstGeom prst="rect">
              <a:avLst/>
            </a:prstGeom>
            <a:noFill/>
            <a:ln w="38100">
              <a:solidFill>
                <a:srgbClr val="FF0000"/>
              </a:solidFill>
              <a:miter lim="800000"/>
              <a:headEnd/>
              <a:tailEnd/>
            </a:ln>
            <a:effectLst/>
            <a:scene3d>
              <a:camera prst="orthographicFront"/>
              <a:lightRig rig="balanced" dir="t">
                <a:rot lat="0" lon="0" rev="600000"/>
              </a:lightRig>
            </a:scene3d>
            <a:sp3d>
              <a:bevelT prst="angle"/>
            </a:sp3d>
          </p:spPr>
          <p:txBody>
            <a:bodyPr vert="horz" wrap="square" lIns="80682" tIns="40341" rIns="80682" bIns="40341" numCol="1" rtlCol="0" anchor="ctr" anchorCtr="1" compatLnSpc="1">
              <a:prstTxWarp prst="textNoShape">
                <a:avLst/>
              </a:prstTxWarp>
            </a:bodyPr>
            <a:lstStyle/>
            <a:p>
              <a:pPr defTabSz="806867" eaLnBrk="1" hangingPunct="1">
                <a:lnSpc>
                  <a:spcPct val="95000"/>
                </a:lnSpc>
                <a:spcBef>
                  <a:spcPct val="20000"/>
                </a:spcBef>
                <a:buClr>
                  <a:srgbClr val="F42A41"/>
                </a:buClr>
                <a:buSzPct val="80000"/>
              </a:pPr>
              <a:r>
                <a:rPr lang="en-US" sz="1588" b="1" dirty="0"/>
                <a:t>SMF28e</a:t>
              </a:r>
            </a:p>
          </p:txBody>
        </p:sp>
        <p:sp>
          <p:nvSpPr>
            <p:cNvPr id="15" name="Rectangle 14"/>
            <p:cNvSpPr/>
            <p:nvPr/>
          </p:nvSpPr>
          <p:spPr bwMode="auto">
            <a:xfrm>
              <a:off x="6608873" y="1832770"/>
              <a:ext cx="1187576" cy="336884"/>
            </a:xfrm>
            <a:prstGeom prst="rect">
              <a:avLst/>
            </a:prstGeom>
            <a:noFill/>
            <a:ln w="38100">
              <a:solidFill>
                <a:srgbClr val="FF0000"/>
              </a:solidFill>
              <a:miter lim="800000"/>
              <a:headEnd/>
              <a:tailEnd/>
            </a:ln>
            <a:effectLst/>
            <a:scene3d>
              <a:camera prst="orthographicFront"/>
              <a:lightRig rig="balanced" dir="t">
                <a:rot lat="0" lon="0" rev="600000"/>
              </a:lightRig>
            </a:scene3d>
            <a:sp3d>
              <a:bevelT prst="angle"/>
            </a:sp3d>
          </p:spPr>
          <p:txBody>
            <a:bodyPr vert="horz" wrap="square" lIns="80682" tIns="40341" rIns="80682" bIns="40341" numCol="1" rtlCol="0" anchor="ctr" anchorCtr="1" compatLnSpc="1">
              <a:prstTxWarp prst="textNoShape">
                <a:avLst/>
              </a:prstTxWarp>
            </a:bodyPr>
            <a:lstStyle/>
            <a:p>
              <a:pPr defTabSz="806867" eaLnBrk="1" hangingPunct="1">
                <a:lnSpc>
                  <a:spcPct val="95000"/>
                </a:lnSpc>
                <a:spcBef>
                  <a:spcPct val="20000"/>
                </a:spcBef>
                <a:buClr>
                  <a:srgbClr val="F42A41"/>
                </a:buClr>
                <a:buSzPct val="80000"/>
              </a:pPr>
              <a:r>
                <a:rPr lang="en-US" sz="1588" b="1" dirty="0"/>
                <a:t>SMF28e</a:t>
              </a:r>
            </a:p>
          </p:txBody>
        </p:sp>
        <p:sp>
          <p:nvSpPr>
            <p:cNvPr id="16" name="Rectangle 15"/>
            <p:cNvSpPr/>
            <p:nvPr/>
          </p:nvSpPr>
          <p:spPr bwMode="auto">
            <a:xfrm>
              <a:off x="3537267" y="1831844"/>
              <a:ext cx="2081466" cy="336884"/>
            </a:xfrm>
            <a:prstGeom prst="rect">
              <a:avLst/>
            </a:prstGeom>
            <a:noFill/>
            <a:ln w="38100">
              <a:solidFill>
                <a:srgbClr val="FF0000"/>
              </a:solidFill>
              <a:miter lim="800000"/>
              <a:headEnd/>
              <a:tailEnd/>
            </a:ln>
            <a:effectLst/>
            <a:scene3d>
              <a:camera prst="orthographicFront"/>
              <a:lightRig rig="balanced" dir="t">
                <a:rot lat="0" lon="0" rev="600000"/>
              </a:lightRig>
            </a:scene3d>
            <a:sp3d>
              <a:bevelT prst="angle"/>
            </a:sp3d>
          </p:spPr>
          <p:txBody>
            <a:bodyPr vert="horz" wrap="square" lIns="80682" tIns="40341" rIns="80682" bIns="40341" numCol="1" rtlCol="0" anchor="ctr" anchorCtr="1" compatLnSpc="1">
              <a:prstTxWarp prst="textNoShape">
                <a:avLst/>
              </a:prstTxWarp>
            </a:bodyPr>
            <a:lstStyle/>
            <a:p>
              <a:pPr algn="ctr" eaLnBrk="1" hangingPunct="1">
                <a:lnSpc>
                  <a:spcPct val="95000"/>
                </a:lnSpc>
                <a:spcBef>
                  <a:spcPct val="20000"/>
                </a:spcBef>
                <a:buClr>
                  <a:srgbClr val="F42A41"/>
                </a:buClr>
                <a:buSzPct val="80000"/>
              </a:pPr>
              <a:r>
                <a:rPr lang="en-US" sz="1588" dirty="0"/>
                <a:t>11400004_Y01G</a:t>
              </a:r>
              <a:endParaRPr lang="en-US" sz="1588" b="1" dirty="0"/>
            </a:p>
          </p:txBody>
        </p:sp>
        <p:cxnSp>
          <p:nvCxnSpPr>
            <p:cNvPr id="18" name="Straight Arrow Connector 17"/>
            <p:cNvCxnSpPr>
              <a:stCxn id="14" idx="3"/>
              <a:endCxn id="16" idx="1"/>
            </p:cNvCxnSpPr>
            <p:nvPr/>
          </p:nvCxnSpPr>
          <p:spPr bwMode="auto">
            <a:xfrm>
              <a:off x="3159254" y="2000286"/>
              <a:ext cx="378013" cy="0"/>
            </a:xfrm>
            <a:prstGeom prst="straightConnector1">
              <a:avLst/>
            </a:prstGeom>
            <a:ln w="508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6" idx="3"/>
              <a:endCxn id="15" idx="1"/>
            </p:cNvCxnSpPr>
            <p:nvPr/>
          </p:nvCxnSpPr>
          <p:spPr bwMode="auto">
            <a:xfrm>
              <a:off x="5618733" y="2000286"/>
              <a:ext cx="990140" cy="926"/>
            </a:xfrm>
            <a:prstGeom prst="straightConnector1">
              <a:avLst/>
            </a:prstGeom>
            <a:ln w="104775">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bwMode="auto">
            <a:xfrm>
              <a:off x="262401" y="1831844"/>
              <a:ext cx="1429758" cy="336884"/>
            </a:xfrm>
            <a:prstGeom prst="rect">
              <a:avLst/>
            </a:prstGeom>
            <a:noFill/>
            <a:ln w="38100">
              <a:solidFill>
                <a:srgbClr val="FF0000"/>
              </a:solidFill>
              <a:miter lim="800000"/>
              <a:headEnd/>
              <a:tailEnd/>
            </a:ln>
            <a:effectLst/>
            <a:scene3d>
              <a:camera prst="orthographicFront"/>
              <a:lightRig rig="balanced" dir="t">
                <a:rot lat="0" lon="0" rev="600000"/>
              </a:lightRig>
            </a:scene3d>
            <a:sp3d>
              <a:bevelT prst="angle"/>
            </a:sp3d>
          </p:spPr>
          <p:txBody>
            <a:bodyPr vert="horz" wrap="square" lIns="80682" tIns="40341" rIns="80682" bIns="40341" numCol="1" rtlCol="0" anchor="ctr" anchorCtr="1" compatLnSpc="1">
              <a:prstTxWarp prst="textNoShape">
                <a:avLst/>
              </a:prstTxWarp>
            </a:bodyPr>
            <a:lstStyle/>
            <a:p>
              <a:pPr defTabSz="806867" eaLnBrk="1" hangingPunct="1">
                <a:lnSpc>
                  <a:spcPct val="95000"/>
                </a:lnSpc>
                <a:spcBef>
                  <a:spcPct val="20000"/>
                </a:spcBef>
                <a:buClr>
                  <a:srgbClr val="F42A41"/>
                </a:buClr>
                <a:buSzPct val="80000"/>
              </a:pPr>
              <a:r>
                <a:rPr lang="en-US" sz="1588" dirty="0"/>
                <a:t>1550 Laser</a:t>
              </a:r>
              <a:endParaRPr lang="en-US" sz="1588" b="1" dirty="0"/>
            </a:p>
          </p:txBody>
        </p:sp>
        <p:cxnSp>
          <p:nvCxnSpPr>
            <p:cNvPr id="28" name="Straight Arrow Connector 27"/>
            <p:cNvCxnSpPr>
              <a:stCxn id="23" idx="3"/>
              <a:endCxn id="14" idx="1"/>
            </p:cNvCxnSpPr>
            <p:nvPr/>
          </p:nvCxnSpPr>
          <p:spPr bwMode="auto">
            <a:xfrm>
              <a:off x="1692159" y="2000286"/>
              <a:ext cx="353203" cy="0"/>
            </a:xfrm>
            <a:prstGeom prst="straightConnector1">
              <a:avLst/>
            </a:prstGeom>
            <a:ln w="50800">
              <a:headEnd type="none" w="med" len="med"/>
              <a:tailEnd type="triangle"/>
            </a:ln>
          </p:spPr>
          <p:style>
            <a:lnRef idx="1">
              <a:schemeClr val="dk1"/>
            </a:lnRef>
            <a:fillRef idx="0">
              <a:schemeClr val="dk1"/>
            </a:fillRef>
            <a:effectRef idx="0">
              <a:schemeClr val="dk1"/>
            </a:effectRef>
            <a:fontRef idx="minor">
              <a:schemeClr val="tx1"/>
            </a:fontRef>
          </p:style>
        </p:cxnSp>
        <p:sp>
          <p:nvSpPr>
            <p:cNvPr id="31" name="Rectangle 30"/>
            <p:cNvSpPr/>
            <p:nvPr/>
          </p:nvSpPr>
          <p:spPr bwMode="auto">
            <a:xfrm>
              <a:off x="8277725" y="1831844"/>
              <a:ext cx="1585386" cy="336884"/>
            </a:xfrm>
            <a:prstGeom prst="rect">
              <a:avLst/>
            </a:prstGeom>
            <a:noFill/>
            <a:ln w="38100">
              <a:solidFill>
                <a:srgbClr val="FF0000"/>
              </a:solidFill>
              <a:miter lim="800000"/>
              <a:headEnd/>
              <a:tailEnd/>
            </a:ln>
            <a:effectLst/>
            <a:scene3d>
              <a:camera prst="orthographicFront"/>
              <a:lightRig rig="balanced" dir="t">
                <a:rot lat="0" lon="0" rev="600000"/>
              </a:lightRig>
            </a:scene3d>
            <a:sp3d>
              <a:bevelT prst="angle"/>
            </a:sp3d>
          </p:spPr>
          <p:txBody>
            <a:bodyPr vert="horz" wrap="square" lIns="80682" tIns="40341" rIns="80682" bIns="40341" numCol="1" rtlCol="0" anchor="ctr" anchorCtr="1" compatLnSpc="1">
              <a:prstTxWarp prst="textNoShape">
                <a:avLst/>
              </a:prstTxWarp>
            </a:bodyPr>
            <a:lstStyle/>
            <a:p>
              <a:pPr defTabSz="806867" eaLnBrk="1" hangingPunct="1">
                <a:lnSpc>
                  <a:spcPct val="95000"/>
                </a:lnSpc>
                <a:spcBef>
                  <a:spcPct val="20000"/>
                </a:spcBef>
                <a:buClr>
                  <a:srgbClr val="F42A41"/>
                </a:buClr>
                <a:buSzPct val="80000"/>
              </a:pPr>
              <a:r>
                <a:rPr lang="en-US" sz="1588" b="1" dirty="0"/>
                <a:t>Power Meter</a:t>
              </a:r>
            </a:p>
          </p:txBody>
        </p:sp>
        <p:cxnSp>
          <p:nvCxnSpPr>
            <p:cNvPr id="32" name="Straight Arrow Connector 31"/>
            <p:cNvCxnSpPr>
              <a:stCxn id="15" idx="3"/>
              <a:endCxn id="31" idx="1"/>
            </p:cNvCxnSpPr>
            <p:nvPr/>
          </p:nvCxnSpPr>
          <p:spPr bwMode="auto">
            <a:xfrm flipV="1">
              <a:off x="7796449" y="2000286"/>
              <a:ext cx="481276" cy="926"/>
            </a:xfrm>
            <a:prstGeom prst="straightConnector1">
              <a:avLst/>
            </a:prstGeom>
            <a:ln w="50800">
              <a:headEnd type="none" w="med" len="med"/>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34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76200" y="76200"/>
            <a:ext cx="8991600" cy="6705600"/>
          </a:xfrm>
          <a:prstGeom prst="rect">
            <a:avLst/>
          </a:prstGeom>
          <a:noFill/>
          <a:ln w="9525">
            <a:solidFill>
              <a:schemeClr val="accent2"/>
            </a:solidFill>
            <a:miter lim="800000"/>
            <a:headEnd/>
            <a:tailEnd/>
          </a:ln>
          <a:effectLst/>
        </p:spPr>
        <p:txBody>
          <a:bodyPr wrap="none" anchor="ctr"/>
          <a:lstStyle/>
          <a:p>
            <a:endParaRPr lang="en-US"/>
          </a:p>
        </p:txBody>
      </p:sp>
      <p:sp>
        <p:nvSpPr>
          <p:cNvPr id="36" name="Rectangle 2"/>
          <p:cNvSpPr>
            <a:spLocks noChangeArrowheads="1"/>
          </p:cNvSpPr>
          <p:nvPr/>
        </p:nvSpPr>
        <p:spPr bwMode="auto">
          <a:xfrm>
            <a:off x="228600" y="76200"/>
            <a:ext cx="4419600" cy="838200"/>
          </a:xfrm>
          <a:prstGeom prst="rect">
            <a:avLst/>
          </a:prstGeom>
          <a:noFill/>
          <a:ln w="9525">
            <a:noFill/>
            <a:miter lim="800000"/>
            <a:headEnd/>
            <a:tailEnd/>
          </a:ln>
        </p:spPr>
        <p:txBody>
          <a:bodyPr/>
          <a:lstStyle/>
          <a:p>
            <a:pPr algn="l" eaLnBrk="1" hangingPunct="1">
              <a:lnSpc>
                <a:spcPct val="120000"/>
              </a:lnSpc>
              <a:defRPr/>
            </a:pPr>
            <a:r>
              <a:rPr kumimoji="1" lang="en-US" altLang="zh-CN" sz="2400" b="1" dirty="0">
                <a:latin typeface="Arial Black" pitchFamily="34" charset="0"/>
                <a:ea typeface="PMingLiU" pitchFamily="18" charset="-120"/>
              </a:rPr>
              <a:t>Executive Summary-4</a:t>
            </a:r>
          </a:p>
          <a:p>
            <a:pPr algn="l" eaLnBrk="1" hangingPunct="1">
              <a:lnSpc>
                <a:spcPct val="120000"/>
              </a:lnSpc>
              <a:defRPr/>
            </a:pPr>
            <a:r>
              <a:rPr lang="en-US" altLang="zh-CN" sz="1600" b="1" dirty="0">
                <a:latin typeface="Century Gothic" pitchFamily="34" charset="0"/>
                <a:ea typeface="宋体" pitchFamily="2" charset="-122"/>
              </a:rPr>
              <a:t>------ for X8 </a:t>
            </a:r>
            <a:r>
              <a:rPr lang="zh-CN" altLang="en-US" sz="1600" b="1" dirty="0">
                <a:latin typeface="Century Gothic" pitchFamily="34" charset="0"/>
                <a:ea typeface="宋体" pitchFamily="2" charset="-122"/>
              </a:rPr>
              <a:t>光纤熔接损耗过大</a:t>
            </a:r>
            <a:endParaRPr lang="en-US" altLang="zh-CN" sz="1600" b="1" dirty="0">
              <a:latin typeface="Century Gothic" pitchFamily="34" charset="0"/>
              <a:ea typeface="宋体" pitchFamily="2" charset="-122"/>
            </a:endParaRPr>
          </a:p>
        </p:txBody>
      </p:sp>
      <p:sp>
        <p:nvSpPr>
          <p:cNvPr id="75818" name="Oval 42"/>
          <p:cNvSpPr>
            <a:spLocks noChangeArrowheads="1"/>
          </p:cNvSpPr>
          <p:nvPr/>
        </p:nvSpPr>
        <p:spPr bwMode="auto">
          <a:xfrm>
            <a:off x="148936" y="117084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altLang="zh-CN" sz="2000" b="1" dirty="0">
                <a:ea typeface="宋体" pitchFamily="2" charset="-122"/>
              </a:rPr>
              <a:t>1</a:t>
            </a:r>
          </a:p>
        </p:txBody>
      </p:sp>
      <p:sp>
        <p:nvSpPr>
          <p:cNvPr id="2" name="TextBox 1">
            <a:extLst>
              <a:ext uri="{FF2B5EF4-FFF2-40B4-BE49-F238E27FC236}">
                <a16:creationId xmlns:a16="http://schemas.microsoft.com/office/drawing/2014/main" id="{7883B80B-8B8C-420D-B06A-92138F668E9F}"/>
              </a:ext>
            </a:extLst>
          </p:cNvPr>
          <p:cNvSpPr txBox="1"/>
          <p:nvPr/>
        </p:nvSpPr>
        <p:spPr>
          <a:xfrm>
            <a:off x="5334000" y="1665273"/>
            <a:ext cx="3246787" cy="1631216"/>
          </a:xfrm>
          <a:prstGeom prst="rect">
            <a:avLst/>
          </a:prstGeom>
          <a:noFill/>
        </p:spPr>
        <p:txBody>
          <a:bodyPr wrap="square" rtlCol="0">
            <a:spAutoFit/>
          </a:bodyPr>
          <a:lstStyle/>
          <a:p>
            <a:pPr algn="l"/>
            <a:r>
              <a:rPr lang="en-US" dirty="0">
                <a:solidFill>
                  <a:srgbClr val="FF0000"/>
                </a:solidFill>
              </a:rPr>
              <a:t>D: </a:t>
            </a:r>
            <a:r>
              <a:rPr lang="en-US" dirty="0" err="1">
                <a:solidFill>
                  <a:srgbClr val="FF0000"/>
                </a:solidFill>
              </a:rPr>
              <a:t>Perato</a:t>
            </a:r>
            <a:r>
              <a:rPr lang="en-US" dirty="0">
                <a:solidFill>
                  <a:srgbClr val="FF0000"/>
                </a:solidFill>
              </a:rPr>
              <a:t> graph </a:t>
            </a:r>
          </a:p>
          <a:p>
            <a:pPr algn="l"/>
            <a:r>
              <a:rPr lang="en-US" dirty="0">
                <a:solidFill>
                  <a:srgbClr val="FF0000"/>
                </a:solidFill>
              </a:rPr>
              <a:t>M: </a:t>
            </a:r>
            <a:r>
              <a:rPr lang="en-US" altLang="zh-CN" dirty="0">
                <a:solidFill>
                  <a:srgbClr val="FF0000"/>
                </a:solidFill>
              </a:rPr>
              <a:t>Detail Process Map</a:t>
            </a:r>
            <a:endParaRPr lang="en-US" dirty="0">
              <a:solidFill>
                <a:srgbClr val="FF0000"/>
              </a:solidFill>
            </a:endParaRPr>
          </a:p>
          <a:p>
            <a:pPr algn="l"/>
            <a:r>
              <a:rPr lang="en-US" dirty="0">
                <a:solidFill>
                  <a:srgbClr val="FF0000"/>
                </a:solidFill>
              </a:rPr>
              <a:t>     </a:t>
            </a:r>
            <a:r>
              <a:rPr lang="en-US" dirty="0" err="1">
                <a:solidFill>
                  <a:srgbClr val="FF0000"/>
                </a:solidFill>
              </a:rPr>
              <a:t>Histrogram</a:t>
            </a:r>
            <a:endParaRPr lang="en-US" dirty="0">
              <a:solidFill>
                <a:srgbClr val="FF0000"/>
              </a:solidFill>
            </a:endParaRPr>
          </a:p>
          <a:p>
            <a:pPr algn="l"/>
            <a:r>
              <a:rPr lang="en-US" dirty="0">
                <a:solidFill>
                  <a:srgbClr val="FF0000"/>
                </a:solidFill>
              </a:rPr>
              <a:t>     C-E diagram</a:t>
            </a:r>
          </a:p>
          <a:p>
            <a:pPr algn="l"/>
            <a:r>
              <a:rPr lang="en-US" dirty="0">
                <a:solidFill>
                  <a:srgbClr val="FF0000"/>
                </a:solidFill>
              </a:rPr>
              <a:t>A </a:t>
            </a:r>
            <a:r>
              <a:rPr lang="en-US" altLang="zh-CN" dirty="0">
                <a:solidFill>
                  <a:srgbClr val="FF0000"/>
                </a:solidFill>
              </a:rPr>
              <a:t>: DOE</a:t>
            </a:r>
            <a:endParaRPr lang="en-US" dirty="0">
              <a:solidFill>
                <a:srgbClr val="FF0000"/>
              </a:solidFill>
            </a:endParaRPr>
          </a:p>
        </p:txBody>
      </p:sp>
      <p:sp>
        <p:nvSpPr>
          <p:cNvPr id="8" name="Rectangle: Rounded Corners 7">
            <a:extLst>
              <a:ext uri="{FF2B5EF4-FFF2-40B4-BE49-F238E27FC236}">
                <a16:creationId xmlns:a16="http://schemas.microsoft.com/office/drawing/2014/main" id="{9D500ED4-17A6-4649-9171-1FA9CFA4440E}"/>
              </a:ext>
            </a:extLst>
          </p:cNvPr>
          <p:cNvSpPr/>
          <p:nvPr/>
        </p:nvSpPr>
        <p:spPr bwMode="auto">
          <a:xfrm>
            <a:off x="5334000" y="1600200"/>
            <a:ext cx="3246788" cy="1696289"/>
          </a:xfrm>
          <a:prstGeom prst="roundRect">
            <a:avLst/>
          </a:prstGeom>
          <a:noFill/>
          <a:ln w="9525">
            <a:solidFill>
              <a:srgbClr val="92D050"/>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endParaRPr kumimoji="0" lang="en-US" sz="2400" b="1" i="0" u="none" strike="noStrike" cap="none" normalizeH="0" baseline="0">
              <a:ln>
                <a:noFill/>
              </a:ln>
              <a:solidFill>
                <a:schemeClr val="bg1"/>
              </a:solidFill>
              <a:effectLst/>
              <a:latin typeface="Arial" charset="0"/>
              <a:ea typeface="ＭＳ Ｐゴシック" pitchFamily="34" charset="-128"/>
            </a:endParaRPr>
          </a:p>
        </p:txBody>
      </p:sp>
      <p:sp>
        <p:nvSpPr>
          <p:cNvPr id="32" name="Oval 31">
            <a:extLst>
              <a:ext uri="{FF2B5EF4-FFF2-40B4-BE49-F238E27FC236}">
                <a16:creationId xmlns:a16="http://schemas.microsoft.com/office/drawing/2014/main" id="{AFE150D3-E28F-439A-A129-C8B8107864EA}"/>
              </a:ext>
            </a:extLst>
          </p:cNvPr>
          <p:cNvSpPr/>
          <p:nvPr/>
        </p:nvSpPr>
        <p:spPr bwMode="auto">
          <a:xfrm>
            <a:off x="722744" y="1198482"/>
            <a:ext cx="1795030" cy="439671"/>
          </a:xfrm>
          <a:prstGeom prst="ellipse">
            <a:avLst/>
          </a:prstGeom>
          <a:solidFill>
            <a:schemeClr val="bg1"/>
          </a:solidFill>
          <a:ln w="76200">
            <a:solidFill>
              <a:srgbClr val="0070C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B</a:t>
            </a:r>
            <a:r>
              <a:rPr kumimoji="0" lang="en-US" altLang="zh-CN" sz="1400" b="1" i="0" u="none" strike="noStrike" cap="none" normalizeH="0" baseline="0" dirty="0">
                <a:ln>
                  <a:noFill/>
                </a:ln>
                <a:solidFill>
                  <a:schemeClr val="tx1"/>
                </a:solidFill>
                <a:effectLst/>
                <a:latin typeface="Arial" charset="0"/>
                <a:ea typeface="ＭＳ Ｐゴシック" pitchFamily="34" charset="-128"/>
              </a:rPr>
              <a:t>efore</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3" name="Oval 42">
            <a:extLst>
              <a:ext uri="{FF2B5EF4-FFF2-40B4-BE49-F238E27FC236}">
                <a16:creationId xmlns:a16="http://schemas.microsoft.com/office/drawing/2014/main" id="{E3D4E3A3-EF12-4EF5-9146-A918718B4589}"/>
              </a:ext>
            </a:extLst>
          </p:cNvPr>
          <p:cNvSpPr/>
          <p:nvPr/>
        </p:nvSpPr>
        <p:spPr bwMode="auto">
          <a:xfrm>
            <a:off x="6114593" y="1066800"/>
            <a:ext cx="2370451" cy="425633"/>
          </a:xfrm>
          <a:prstGeom prst="ellipse">
            <a:avLst/>
          </a:prstGeom>
          <a:solidFill>
            <a:schemeClr val="bg1"/>
          </a:solidFill>
          <a:ln w="76200">
            <a:solidFill>
              <a:srgbClr val="92D05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Six </a:t>
            </a:r>
            <a:r>
              <a:rPr lang="en-US" sz="1400" b="1" dirty="0" err="1">
                <a:solidFill>
                  <a:schemeClr val="tx1"/>
                </a:solidFill>
                <a:latin typeface="Arial" charset="0"/>
                <a:ea typeface="ＭＳ Ｐゴシック" pitchFamily="34" charset="-128"/>
              </a:rPr>
              <a:t>SigmaTools</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4" name="Oval 43">
            <a:extLst>
              <a:ext uri="{FF2B5EF4-FFF2-40B4-BE49-F238E27FC236}">
                <a16:creationId xmlns:a16="http://schemas.microsoft.com/office/drawing/2014/main" id="{EB75D5E9-47F2-4876-868A-60122E4F5C2D}"/>
              </a:ext>
            </a:extLst>
          </p:cNvPr>
          <p:cNvSpPr/>
          <p:nvPr/>
        </p:nvSpPr>
        <p:spPr bwMode="auto">
          <a:xfrm>
            <a:off x="2851994" y="1221193"/>
            <a:ext cx="1707514" cy="394475"/>
          </a:xfrm>
          <a:prstGeom prst="ellipse">
            <a:avLst/>
          </a:prstGeom>
          <a:solidFill>
            <a:schemeClr val="bg1"/>
          </a:solidFill>
          <a:ln w="76200">
            <a:solidFill>
              <a:srgbClr val="7030A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After</a:t>
            </a:r>
          </a:p>
        </p:txBody>
      </p:sp>
      <p:sp>
        <p:nvSpPr>
          <p:cNvPr id="33" name="Callout: Line 32">
            <a:extLst>
              <a:ext uri="{FF2B5EF4-FFF2-40B4-BE49-F238E27FC236}">
                <a16:creationId xmlns:a16="http://schemas.microsoft.com/office/drawing/2014/main" id="{9092B056-DA31-4D84-813E-7746FCB323BA}"/>
              </a:ext>
            </a:extLst>
          </p:cNvPr>
          <p:cNvSpPr/>
          <p:nvPr/>
        </p:nvSpPr>
        <p:spPr bwMode="auto">
          <a:xfrm>
            <a:off x="5406735" y="3425855"/>
            <a:ext cx="3581399" cy="1603346"/>
          </a:xfrm>
          <a:prstGeom prst="borderCallout1">
            <a:avLst>
              <a:gd name="adj1" fmla="val -19592"/>
              <a:gd name="adj2" fmla="val 27371"/>
              <a:gd name="adj3" fmla="val 986"/>
              <a:gd name="adj4" fmla="val 32595"/>
            </a:avLst>
          </a:prstGeom>
          <a:noFill/>
          <a:ln w="9525">
            <a:solidFill>
              <a:schemeClr val="accent6">
                <a:lumMod val="75000"/>
              </a:schemeClr>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95000"/>
              </a:lnSpc>
              <a:spcBef>
                <a:spcPct val="20000"/>
              </a:spcBef>
              <a:spcAft>
                <a:spcPct val="0"/>
              </a:spcAft>
              <a:buClr>
                <a:srgbClr val="F42A41"/>
              </a:buClr>
              <a:buSzPct val="80000"/>
              <a:buFontTx/>
              <a:buNone/>
              <a:tabLst/>
            </a:pPr>
            <a:r>
              <a:rPr lang="zh-CN" altLang="en-US" sz="1600" dirty="0">
                <a:latin typeface="微软雅黑" panose="020B0503020204020204" pitchFamily="34" charset="-122"/>
                <a:ea typeface="微软雅黑" panose="020B0503020204020204" pitchFamily="34" charset="-122"/>
              </a:rPr>
              <a:t>通过详细流程图可以了解当前工艺流程的关键细节，继而使用设计实验来帮助团队更好地找到确定真正产生影响的原因以及对应的失效模式，使得改善措施更有针对性，工艺设置更加合理。</a:t>
            </a:r>
            <a:endParaRPr kumimoji="0" lang="en-US" sz="1600" i="0" u="none" strike="noStrike" cap="none" normalizeH="0" baseline="0" dirty="0">
              <a:ln>
                <a:noFill/>
              </a:ln>
              <a:effectLst/>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8F2E8CF0-3DFE-4A77-B972-1982AB1DC674}"/>
              </a:ext>
            </a:extLst>
          </p:cNvPr>
          <p:cNvPicPr>
            <a:picLocks noChangeAspect="1"/>
          </p:cNvPicPr>
          <p:nvPr/>
        </p:nvPicPr>
        <p:blipFill>
          <a:blip r:embed="rId2"/>
          <a:stretch>
            <a:fillRect/>
          </a:stretch>
        </p:blipFill>
        <p:spPr>
          <a:xfrm>
            <a:off x="304800" y="1676400"/>
            <a:ext cx="4804063" cy="3205374"/>
          </a:xfrm>
          <a:prstGeom prst="rect">
            <a:avLst/>
          </a:prstGeom>
        </p:spPr>
      </p:pic>
      <p:sp>
        <p:nvSpPr>
          <p:cNvPr id="16" name="TextBox 15">
            <a:extLst>
              <a:ext uri="{FF2B5EF4-FFF2-40B4-BE49-F238E27FC236}">
                <a16:creationId xmlns:a16="http://schemas.microsoft.com/office/drawing/2014/main" id="{5BAB72F9-85FD-49CF-A6DA-0BB98A322B95}"/>
              </a:ext>
            </a:extLst>
          </p:cNvPr>
          <p:cNvSpPr txBox="1"/>
          <p:nvPr/>
        </p:nvSpPr>
        <p:spPr>
          <a:xfrm>
            <a:off x="722124" y="6381690"/>
            <a:ext cx="1313712" cy="400110"/>
          </a:xfrm>
          <a:prstGeom prst="rect">
            <a:avLst/>
          </a:prstGeom>
          <a:noFill/>
        </p:spPr>
        <p:txBody>
          <a:bodyPr wrap="square" rtlCol="0">
            <a:spAutoFit/>
          </a:bodyPr>
          <a:lstStyle/>
          <a:p>
            <a:r>
              <a:rPr lang="zh-CN" altLang="en-US" dirty="0"/>
              <a:t>改善前</a:t>
            </a:r>
            <a:endParaRPr lang="en-US" dirty="0"/>
          </a:p>
        </p:txBody>
      </p:sp>
      <p:sp>
        <p:nvSpPr>
          <p:cNvPr id="19" name="TextBox 18">
            <a:extLst>
              <a:ext uri="{FF2B5EF4-FFF2-40B4-BE49-F238E27FC236}">
                <a16:creationId xmlns:a16="http://schemas.microsoft.com/office/drawing/2014/main" id="{F1DB4E99-E615-4B57-8771-17D4AC52957A}"/>
              </a:ext>
            </a:extLst>
          </p:cNvPr>
          <p:cNvSpPr txBox="1"/>
          <p:nvPr/>
        </p:nvSpPr>
        <p:spPr>
          <a:xfrm>
            <a:off x="3401216" y="6381690"/>
            <a:ext cx="1195552" cy="400110"/>
          </a:xfrm>
          <a:prstGeom prst="rect">
            <a:avLst/>
          </a:prstGeom>
          <a:noFill/>
        </p:spPr>
        <p:txBody>
          <a:bodyPr wrap="square" rtlCol="0">
            <a:spAutoFit/>
          </a:bodyPr>
          <a:lstStyle/>
          <a:p>
            <a:r>
              <a:rPr lang="zh-CN" altLang="en-US" dirty="0"/>
              <a:t>改善后</a:t>
            </a:r>
            <a:endParaRPr lang="en-US" dirty="0"/>
          </a:p>
        </p:txBody>
      </p:sp>
      <p:pic>
        <p:nvPicPr>
          <p:cNvPr id="20" name="Picture 19">
            <a:extLst>
              <a:ext uri="{FF2B5EF4-FFF2-40B4-BE49-F238E27FC236}">
                <a16:creationId xmlns:a16="http://schemas.microsoft.com/office/drawing/2014/main" id="{746BBCEA-C190-43D7-AFF8-8951BE8CA5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261" t="20133" r="5216" b="61510"/>
          <a:stretch/>
        </p:blipFill>
        <p:spPr>
          <a:xfrm>
            <a:off x="457200" y="4819672"/>
            <a:ext cx="2149630" cy="1516533"/>
          </a:xfrm>
          <a:prstGeom prst="rect">
            <a:avLst/>
          </a:prstGeom>
        </p:spPr>
      </p:pic>
      <p:pic>
        <p:nvPicPr>
          <p:cNvPr id="21" name="Picture 20">
            <a:extLst>
              <a:ext uri="{FF2B5EF4-FFF2-40B4-BE49-F238E27FC236}">
                <a16:creationId xmlns:a16="http://schemas.microsoft.com/office/drawing/2014/main" id="{22F31D79-9B78-4772-936C-3033AE5135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4953" t="20594" r="5163" b="61702"/>
          <a:stretch/>
        </p:blipFill>
        <p:spPr>
          <a:xfrm>
            <a:off x="2886998" y="4850517"/>
            <a:ext cx="2223988" cy="1485688"/>
          </a:xfrm>
          <a:prstGeom prst="rect">
            <a:avLst/>
          </a:prstGeom>
        </p:spPr>
      </p:pic>
      <p:graphicFrame>
        <p:nvGraphicFramePr>
          <p:cNvPr id="4" name="Table 3">
            <a:extLst>
              <a:ext uri="{FF2B5EF4-FFF2-40B4-BE49-F238E27FC236}">
                <a16:creationId xmlns:a16="http://schemas.microsoft.com/office/drawing/2014/main" id="{B282D1E4-D338-4651-A08D-1B5C6B3FCD29}"/>
              </a:ext>
            </a:extLst>
          </p:cNvPr>
          <p:cNvGraphicFramePr>
            <a:graphicFrameLocks noGrp="1"/>
          </p:cNvGraphicFramePr>
          <p:nvPr>
            <p:extLst/>
          </p:nvPr>
        </p:nvGraphicFramePr>
        <p:xfrm>
          <a:off x="5152085" y="5168506"/>
          <a:ext cx="3879272" cy="1167698"/>
        </p:xfrm>
        <a:graphic>
          <a:graphicData uri="http://schemas.openxmlformats.org/drawingml/2006/table">
            <a:tbl>
              <a:tblPr/>
              <a:tblGrid>
                <a:gridCol w="1715763">
                  <a:extLst>
                    <a:ext uri="{9D8B030D-6E8A-4147-A177-3AD203B41FA5}">
                      <a16:colId xmlns:a16="http://schemas.microsoft.com/office/drawing/2014/main" val="864665110"/>
                    </a:ext>
                  </a:extLst>
                </a:gridCol>
                <a:gridCol w="944799">
                  <a:extLst>
                    <a:ext uri="{9D8B030D-6E8A-4147-A177-3AD203B41FA5}">
                      <a16:colId xmlns:a16="http://schemas.microsoft.com/office/drawing/2014/main" val="3624737982"/>
                    </a:ext>
                  </a:extLst>
                </a:gridCol>
                <a:gridCol w="1218710">
                  <a:extLst>
                    <a:ext uri="{9D8B030D-6E8A-4147-A177-3AD203B41FA5}">
                      <a16:colId xmlns:a16="http://schemas.microsoft.com/office/drawing/2014/main" val="4232920915"/>
                    </a:ext>
                  </a:extLst>
                </a:gridCol>
              </a:tblGrid>
              <a:tr h="578310">
                <a:tc>
                  <a:txBody>
                    <a:bodyPr/>
                    <a:lstStyle/>
                    <a:p>
                      <a:pPr algn="ctr" fontAlgn="b"/>
                      <a:r>
                        <a:rPr lang="zh-CN" altLang="en-US" sz="1600" b="0" i="0" u="none" strike="noStrike" dirty="0">
                          <a:solidFill>
                            <a:srgbClr val="000000"/>
                          </a:solidFill>
                          <a:effectLst/>
                          <a:latin typeface="Calibri" panose="020F0502020204030204" pitchFamily="34" charset="0"/>
                        </a:rPr>
                        <a:t>参数名称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Calibri" panose="020F0502020204030204" pitchFamily="34" charset="0"/>
                        </a:rPr>
                        <a:t>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Calibri" panose="020F0502020204030204" pitchFamily="34" charset="0"/>
                        </a:rPr>
                        <a:t>改善后失效比例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9525407"/>
                  </a:ext>
                </a:extLst>
              </a:tr>
              <a:tr h="29469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WDIH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336748"/>
                  </a:ext>
                </a:extLst>
              </a:tr>
              <a:tr h="294694">
                <a:tc>
                  <a:txBody>
                    <a:bodyPr/>
                    <a:lstStyle/>
                    <a:p>
                      <a:pPr algn="ctr" fontAlgn="b"/>
                      <a:r>
                        <a:rPr lang="en-US" sz="1600" b="0" i="0" u="none" strike="noStrike" dirty="0">
                          <a:solidFill>
                            <a:srgbClr val="000000"/>
                          </a:solidFill>
                          <a:effectLst/>
                          <a:latin typeface="Calibri" panose="020F0502020204030204" pitchFamily="34" charset="0"/>
                        </a:rPr>
                        <a:t>WTIH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dirty="0">
                          <a:solidFill>
                            <a:srgbClr val="FF0000"/>
                          </a:solidFill>
                          <a:effectLst/>
                          <a:latin typeface="Calibri" panose="020F0502020204030204" pitchFamily="34" charset="0"/>
                        </a:rPr>
                        <a:t>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7557842"/>
                  </a:ext>
                </a:extLst>
              </a:tr>
            </a:tbl>
          </a:graphicData>
        </a:graphic>
      </p:graphicFrame>
    </p:spTree>
    <p:extLst>
      <p:ext uri="{BB962C8B-B14F-4D97-AF65-F5344CB8AC3E}">
        <p14:creationId xmlns:p14="http://schemas.microsoft.com/office/powerpoint/2010/main" val="1264747073"/>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13A854-61CA-461C-A36C-CCDF1CEA2F95}"/>
              </a:ext>
            </a:extLst>
          </p:cNvPr>
          <p:cNvSpPr>
            <a:spLocks noGrp="1"/>
          </p:cNvSpPr>
          <p:nvPr>
            <p:ph idx="1"/>
          </p:nvPr>
        </p:nvSpPr>
        <p:spPr/>
        <p:txBody>
          <a:bodyPr/>
          <a:lstStyle/>
          <a:p>
            <a:r>
              <a:rPr lang="zh-CN" altLang="en-US" b="0" dirty="0">
                <a:latin typeface="Microsoft YaHei UI" panose="020B0503020204020204" pitchFamily="34" charset="-122"/>
                <a:ea typeface="Microsoft YaHei UI" panose="020B0503020204020204" pitchFamily="34" charset="-122"/>
              </a:rPr>
              <a:t>详细流程图能够帮助我们清楚了解当前实际工艺流程的关键细节，配合以数据图表能够帮助团队更快地找出问题发生的关键位置。</a:t>
            </a:r>
            <a:endParaRPr lang="en-US" altLang="zh-CN" b="0" dirty="0">
              <a:latin typeface="Microsoft YaHei UI" panose="020B0503020204020204" pitchFamily="34" charset="-122"/>
              <a:ea typeface="Microsoft YaHei UI" panose="020B0503020204020204" pitchFamily="34" charset="-122"/>
            </a:endParaRPr>
          </a:p>
          <a:p>
            <a:r>
              <a:rPr lang="zh-CN" altLang="en-US" b="0" dirty="0">
                <a:latin typeface="Microsoft YaHei UI" panose="020B0503020204020204" pitchFamily="34" charset="-122"/>
                <a:ea typeface="Microsoft YaHei UI" panose="020B0503020204020204" pitchFamily="34" charset="-122"/>
              </a:rPr>
              <a:t>假设检验能够以更加科学的方式帮助团队确认问题的原因。</a:t>
            </a:r>
            <a:endParaRPr lang="en-US" altLang="zh-CN" b="0" dirty="0">
              <a:latin typeface="Microsoft YaHei UI" panose="020B0503020204020204" pitchFamily="34" charset="-122"/>
              <a:ea typeface="Microsoft YaHei UI" panose="020B0503020204020204" pitchFamily="34" charset="-122"/>
            </a:endParaRPr>
          </a:p>
          <a:p>
            <a:r>
              <a:rPr lang="zh-CN" altLang="en-US" b="0" dirty="0">
                <a:latin typeface="Microsoft YaHei UI" panose="020B0503020204020204" pitchFamily="34" charset="-122"/>
                <a:ea typeface="Microsoft YaHei UI" panose="020B0503020204020204" pitchFamily="34" charset="-122"/>
              </a:rPr>
              <a:t>设计实验能够以较低的试验成本来获得我们需要确认的原因。</a:t>
            </a:r>
            <a:endParaRPr lang="en-US" b="0" dirty="0">
              <a:latin typeface="Microsoft YaHei UI" panose="020B0503020204020204" pitchFamily="34" charset="-122"/>
              <a:ea typeface="Microsoft YaHei UI" panose="020B0503020204020204" pitchFamily="34" charset="-122"/>
            </a:endParaRPr>
          </a:p>
        </p:txBody>
      </p:sp>
      <p:sp>
        <p:nvSpPr>
          <p:cNvPr id="3" name="Title 2">
            <a:extLst>
              <a:ext uri="{FF2B5EF4-FFF2-40B4-BE49-F238E27FC236}">
                <a16:creationId xmlns:a16="http://schemas.microsoft.com/office/drawing/2014/main" id="{C54C7501-83DB-4360-B1B3-00341A2473DA}"/>
              </a:ext>
            </a:extLst>
          </p:cNvPr>
          <p:cNvSpPr>
            <a:spLocks noGrp="1"/>
          </p:cNvSpPr>
          <p:nvPr>
            <p:ph type="title"/>
          </p:nvPr>
        </p:nvSpPr>
        <p:spPr/>
        <p:txBody>
          <a:bodyPr/>
          <a:lstStyle/>
          <a:p>
            <a:r>
              <a:rPr lang="zh-CN" altLang="en-US" dirty="0"/>
              <a:t>项目心得</a:t>
            </a:r>
            <a:endParaRPr lang="en-US" dirty="0"/>
          </a:p>
        </p:txBody>
      </p:sp>
      <p:sp>
        <p:nvSpPr>
          <p:cNvPr id="4" name="Slide Number Placeholder 3">
            <a:extLst>
              <a:ext uri="{FF2B5EF4-FFF2-40B4-BE49-F238E27FC236}">
                <a16:creationId xmlns:a16="http://schemas.microsoft.com/office/drawing/2014/main" id="{F4828869-23A3-423B-9799-A8DDF2B34571}"/>
              </a:ext>
            </a:extLst>
          </p:cNvPr>
          <p:cNvSpPr>
            <a:spLocks noGrp="1"/>
          </p:cNvSpPr>
          <p:nvPr>
            <p:ph type="sldNum" sz="quarter" idx="11"/>
          </p:nvPr>
        </p:nvSpPr>
        <p:spPr/>
        <p:txBody>
          <a:bodyPr/>
          <a:lstStyle/>
          <a:p>
            <a:fld id="{1AAF2473-621A-4F2A-9E27-2EF3E58805F6}" type="slidenum">
              <a:rPr lang="en-US" smtClean="0"/>
              <a:pPr/>
              <a:t>18</a:t>
            </a:fld>
            <a:endParaRPr lang="en-US" dirty="0"/>
          </a:p>
        </p:txBody>
      </p:sp>
      <p:sp>
        <p:nvSpPr>
          <p:cNvPr id="5" name="Rectangle 46">
            <a:extLst>
              <a:ext uri="{FF2B5EF4-FFF2-40B4-BE49-F238E27FC236}">
                <a16:creationId xmlns:a16="http://schemas.microsoft.com/office/drawing/2014/main" id="{D608FE80-B998-4A9A-B0A0-B96AD4E2156E}"/>
              </a:ext>
            </a:extLst>
          </p:cNvPr>
          <p:cNvSpPr>
            <a:spLocks noChangeArrowheads="1"/>
          </p:cNvSpPr>
          <p:nvPr/>
        </p:nvSpPr>
        <p:spPr bwMode="auto">
          <a:xfrm>
            <a:off x="228600" y="1222283"/>
            <a:ext cx="8686800" cy="5102317"/>
          </a:xfrm>
          <a:prstGeom prst="rect">
            <a:avLst/>
          </a:prstGeom>
          <a:noFill/>
          <a:ln w="28575">
            <a:solidFill>
              <a:srgbClr val="FF0000"/>
            </a:solidFill>
            <a:miter lim="800000"/>
            <a:headEnd/>
            <a:tailEnd/>
          </a:ln>
          <a:effectLst/>
        </p:spPr>
        <p:txBody>
          <a:bodyPr wrap="none" anchor="ctr"/>
          <a:lstStyle/>
          <a:p>
            <a:endParaRPr lang="en-US"/>
          </a:p>
        </p:txBody>
      </p:sp>
      <p:sp>
        <p:nvSpPr>
          <p:cNvPr id="6" name="Oval 42">
            <a:extLst>
              <a:ext uri="{FF2B5EF4-FFF2-40B4-BE49-F238E27FC236}">
                <a16:creationId xmlns:a16="http://schemas.microsoft.com/office/drawing/2014/main" id="{B70E7A4A-4BFE-4D79-ACEC-F3136D7F9ABE}"/>
              </a:ext>
            </a:extLst>
          </p:cNvPr>
          <p:cNvSpPr>
            <a:spLocks noChangeArrowheads="1"/>
          </p:cNvSpPr>
          <p:nvPr/>
        </p:nvSpPr>
        <p:spPr bwMode="auto">
          <a:xfrm>
            <a:off x="152400" y="1178625"/>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altLang="zh-CN" b="1" dirty="0">
                <a:ea typeface="宋体" pitchFamily="2" charset="-122"/>
              </a:rPr>
              <a:t>1</a:t>
            </a:r>
            <a:endParaRPr lang="en-US" altLang="zh-CN" sz="2000" b="1" dirty="0">
              <a:ea typeface="宋体" pitchFamily="2" charset="-122"/>
            </a:endParaRPr>
          </a:p>
        </p:txBody>
      </p:sp>
    </p:spTree>
    <p:extLst>
      <p:ext uri="{BB962C8B-B14F-4D97-AF65-F5344CB8AC3E}">
        <p14:creationId xmlns:p14="http://schemas.microsoft.com/office/powerpoint/2010/main" val="262746937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12750" y="273051"/>
            <a:ext cx="8496300" cy="793750"/>
          </a:xfrm>
        </p:spPr>
        <p:txBody>
          <a:bodyPr/>
          <a:lstStyle/>
          <a:p>
            <a:pPr marL="0" indent="0">
              <a:buNone/>
            </a:pPr>
            <a:r>
              <a:rPr kumimoji="1" lang="en-US" altLang="zh-CN" dirty="0">
                <a:latin typeface="Arial Black" pitchFamily="34" charset="0"/>
                <a:ea typeface="PMingLiU" pitchFamily="18" charset="-120"/>
              </a:rPr>
              <a:t>Product information</a:t>
            </a:r>
          </a:p>
          <a:p>
            <a:pPr marL="0" indent="0">
              <a:buNone/>
            </a:pPr>
            <a:endParaRPr lang="en-US" dirty="0"/>
          </a:p>
        </p:txBody>
      </p:sp>
      <p:pic>
        <p:nvPicPr>
          <p:cNvPr id="4" name="Picture 3">
            <a:extLst>
              <a:ext uri="{FF2B5EF4-FFF2-40B4-BE49-F238E27FC236}">
                <a16:creationId xmlns:a16="http://schemas.microsoft.com/office/drawing/2014/main" id="{7AAEF472-D1CC-451A-97EE-2E5101BCA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19200"/>
            <a:ext cx="6827261" cy="5147605"/>
          </a:xfrm>
          <a:prstGeom prst="rect">
            <a:avLst/>
          </a:prstGeom>
        </p:spPr>
      </p:pic>
      <p:pic>
        <p:nvPicPr>
          <p:cNvPr id="5" name="Picture 4">
            <a:extLst>
              <a:ext uri="{FF2B5EF4-FFF2-40B4-BE49-F238E27FC236}">
                <a16:creationId xmlns:a16="http://schemas.microsoft.com/office/drawing/2014/main" id="{3200F2E6-EA38-4AB9-B160-98EC35FEC9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219200"/>
            <a:ext cx="5061139" cy="1594333"/>
          </a:xfrm>
          <a:prstGeom prst="rect">
            <a:avLst/>
          </a:prstGeom>
        </p:spPr>
      </p:pic>
    </p:spTree>
    <p:extLst>
      <p:ext uri="{BB962C8B-B14F-4D97-AF65-F5344CB8AC3E}">
        <p14:creationId xmlns:p14="http://schemas.microsoft.com/office/powerpoint/2010/main" val="253933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152400" y="304800"/>
            <a:ext cx="8623300" cy="4062190"/>
          </a:xfrm>
          <a:prstGeom prst="rect">
            <a:avLst/>
          </a:prstGeom>
          <a:noFill/>
          <a:ln w="9525">
            <a:noFill/>
            <a:miter lim="800000"/>
            <a:headEnd/>
            <a:tailEnd/>
          </a:ln>
        </p:spPr>
        <p:txBody>
          <a:bodyPr/>
          <a:lstStyle/>
          <a:p>
            <a:pPr algn="l" eaLnBrk="1" hangingPunct="1">
              <a:lnSpc>
                <a:spcPct val="120000"/>
              </a:lnSpc>
              <a:defRPr/>
            </a:pPr>
            <a:r>
              <a:rPr kumimoji="1" lang="en-US" altLang="zh-CN" sz="2400" b="1" dirty="0">
                <a:latin typeface="Arial Black" pitchFamily="34" charset="0"/>
                <a:ea typeface="PMingLiU" pitchFamily="18" charset="-120"/>
              </a:rPr>
              <a:t>Executive Summary-1</a:t>
            </a:r>
          </a:p>
          <a:p>
            <a:pPr algn="l">
              <a:lnSpc>
                <a:spcPct val="110000"/>
              </a:lnSpc>
            </a:pPr>
            <a:endParaRPr lang="en-US" altLang="zh-CN" sz="1800" b="1" dirty="0">
              <a:ea typeface="宋体" pitchFamily="2" charset="-122"/>
            </a:endParaRPr>
          </a:p>
          <a:p>
            <a:pPr algn="l">
              <a:lnSpc>
                <a:spcPct val="110000"/>
              </a:lnSpc>
            </a:pPr>
            <a:r>
              <a:rPr lang="en-US" altLang="zh-CN" sz="1800" b="1" dirty="0">
                <a:ea typeface="宋体" pitchFamily="2" charset="-122"/>
              </a:rPr>
              <a:t>Problem statement:</a:t>
            </a:r>
          </a:p>
          <a:p>
            <a:pPr marL="285750" indent="-285750" algn="l">
              <a:lnSpc>
                <a:spcPct val="110000"/>
              </a:lnSpc>
              <a:buClr>
                <a:srgbClr val="FF0000"/>
              </a:buClr>
              <a:buFont typeface="Wingdings" panose="05000000000000000000" pitchFamily="2" charset="2"/>
              <a:buChar char="Ø"/>
            </a:pPr>
            <a:r>
              <a:rPr lang="en-US" sz="1600" dirty="0">
                <a:solidFill>
                  <a:srgbClr val="FF0000"/>
                </a:solidFill>
              </a:rPr>
              <a:t>The current FPY of WTIH soldering product is 79% from 2015-11 to 2016-10, and it cost a lot of time to do rework.</a:t>
            </a:r>
          </a:p>
          <a:p>
            <a:pPr algn="l">
              <a:lnSpc>
                <a:spcPct val="110000"/>
              </a:lnSpc>
              <a:buClr>
                <a:srgbClr val="FF0000"/>
              </a:buClr>
            </a:pPr>
            <a:r>
              <a:rPr lang="en-US" altLang="zh-CN" sz="1800" b="1" dirty="0">
                <a:ea typeface="宋体" pitchFamily="2" charset="-122"/>
              </a:rPr>
              <a:t>Business Case:</a:t>
            </a:r>
          </a:p>
          <a:p>
            <a:pPr marL="285750" indent="-285750" algn="l" fontAlgn="ctr">
              <a:buClr>
                <a:srgbClr val="FF0000"/>
              </a:buClr>
              <a:buFont typeface="Wingdings" pitchFamily="2" charset="2"/>
              <a:buChar char="Ø"/>
            </a:pPr>
            <a:r>
              <a:rPr lang="en-US" sz="1600" dirty="0"/>
              <a:t>Output of Hybrid soldering line from Sep. 2015 to Aug. 2016 is 1.7 million USD, about  1.2% of the company total output. WTIH soldering takes more than 80% rework number in Hybrid soldering line. The current RTY of WTIH soldering products is 79% in the last 12 months. And it's the bottom 10 product series of the passive MFG.</a:t>
            </a:r>
          </a:p>
          <a:p>
            <a:pPr algn="l" fontAlgn="ctr"/>
            <a:r>
              <a:rPr lang="en-US" altLang="zh-CN" sz="1800" b="1" dirty="0">
                <a:ea typeface="宋体" pitchFamily="2" charset="-122"/>
              </a:rPr>
              <a:t>Objective Statement:</a:t>
            </a:r>
          </a:p>
          <a:p>
            <a:pPr marL="285750" indent="-285750" algn="l">
              <a:buClr>
                <a:srgbClr val="FF0000"/>
              </a:buClr>
              <a:buFont typeface="Wingdings" panose="05000000000000000000" pitchFamily="2" charset="2"/>
              <a:buChar char="Ø"/>
            </a:pPr>
            <a:r>
              <a:rPr lang="en-US" sz="1600" dirty="0"/>
              <a:t>Improve the FPY of WTIH soldering product from 79% to 90% before 3-Mar-2017.</a:t>
            </a:r>
            <a:endParaRPr kumimoji="1" lang="en-US" altLang="zh-TW" sz="1800" b="1" dirty="0">
              <a:solidFill>
                <a:schemeClr val="tx2"/>
              </a:solidFill>
              <a:latin typeface="+mj-lt"/>
              <a:ea typeface="楷体" pitchFamily="34" charset="-122"/>
              <a:cs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73559956"/>
              </p:ext>
            </p:extLst>
          </p:nvPr>
        </p:nvGraphicFramePr>
        <p:xfrm>
          <a:off x="331470" y="4810765"/>
          <a:ext cx="3962400" cy="791702"/>
        </p:xfrm>
        <a:graphic>
          <a:graphicData uri="http://schemas.openxmlformats.org/drawingml/2006/table">
            <a:tbl>
              <a:tblPr/>
              <a:tblGrid>
                <a:gridCol w="1981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05506">
                <a:tc>
                  <a:txBody>
                    <a:bodyPr/>
                    <a:lstStyle/>
                    <a:p>
                      <a:pPr algn="ctr" rtl="0" fontAlgn="ctr"/>
                      <a:r>
                        <a:rPr lang="en-US" sz="1600" b="0" i="0" u="none" strike="noStrike" dirty="0">
                          <a:solidFill>
                            <a:srgbClr val="000000"/>
                          </a:solidFill>
                          <a:latin typeface="Arial"/>
                        </a:rPr>
                        <a:t>METRICS/RESULTS:</a:t>
                      </a:r>
                      <a:r>
                        <a:rPr lang="en-US" sz="1600" b="1" i="0" u="none" strike="noStrike" dirty="0">
                          <a:solidFill>
                            <a:srgbClr val="000000"/>
                          </a:solidFill>
                          <a:latin typeface="Arial"/>
                        </a:rPr>
                        <a:t> </a:t>
                      </a:r>
                      <a:r>
                        <a:rPr lang="en-US" sz="16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latin typeface="+mn-lt"/>
                        </a:rPr>
                        <a:t>Original </a:t>
                      </a:r>
                      <a:endParaRPr lang="en-US" sz="16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600" b="0" i="0" u="none" strike="noStrike" dirty="0">
                          <a:solidFill>
                            <a:srgbClr val="000000"/>
                          </a:solidFill>
                          <a:latin typeface="Arial"/>
                        </a:rPr>
                        <a:t>Projected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196">
                <a:tc>
                  <a:txBody>
                    <a:bodyPr/>
                    <a:lstStyle/>
                    <a:p>
                      <a:pPr algn="ctr" rtl="0" fontAlgn="ctr"/>
                      <a:r>
                        <a:rPr lang="en-US" sz="1600" b="0" i="0" u="none" strike="noStrike" dirty="0">
                          <a:solidFill>
                            <a:srgbClr val="000000"/>
                          </a:solidFill>
                          <a:latin typeface="Arial"/>
                        </a:rPr>
                        <a:t>FPY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600" b="0" i="0" u="none" strike="noStrike" dirty="0">
                          <a:solidFill>
                            <a:srgbClr val="000000"/>
                          </a:solidFill>
                          <a:latin typeface="Arial"/>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US" sz="1600" b="0" i="0" u="none" strike="noStrike" dirty="0">
                          <a:solidFill>
                            <a:srgbClr val="000000"/>
                          </a:solidFill>
                          <a:latin typeface="Arial"/>
                        </a:rPr>
                        <a:t>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bl>
          </a:graphicData>
        </a:graphic>
      </p:graphicFrame>
      <p:sp>
        <p:nvSpPr>
          <p:cNvPr id="10" name="Rectangle 38"/>
          <p:cNvSpPr>
            <a:spLocks noChangeArrowheads="1"/>
          </p:cNvSpPr>
          <p:nvPr/>
        </p:nvSpPr>
        <p:spPr bwMode="auto">
          <a:xfrm>
            <a:off x="304800" y="4366990"/>
            <a:ext cx="2679700" cy="338554"/>
          </a:xfrm>
          <a:prstGeom prst="rect">
            <a:avLst/>
          </a:prstGeom>
          <a:solidFill>
            <a:schemeClr val="accent3">
              <a:lumMod val="95000"/>
            </a:schemeClr>
          </a:solidFill>
          <a:ln w="9525">
            <a:noFill/>
            <a:miter lim="800000"/>
            <a:headEnd/>
            <a:tailEnd/>
          </a:ln>
        </p:spPr>
        <p:txBody>
          <a:bodyPr wrap="square">
            <a:spAutoFit/>
          </a:bodyPr>
          <a:lstStyle/>
          <a:p>
            <a:pPr algn="l"/>
            <a:r>
              <a:rPr lang="en-US" altLang="zh-CN" sz="1600" b="1" dirty="0">
                <a:latin typeface="Arial" pitchFamily="34" charset="0"/>
                <a:ea typeface="宋体" pitchFamily="2" charset="-122"/>
                <a:cs typeface="Arial" pitchFamily="34" charset="0"/>
              </a:rPr>
              <a:t>Improve Metrics</a:t>
            </a:r>
            <a:endParaRPr lang="en-US" altLang="zh-CN" b="1" dirty="0">
              <a:solidFill>
                <a:srgbClr val="00B050"/>
              </a:solidFill>
              <a:latin typeface="Arial" pitchFamily="34" charset="0"/>
              <a:ea typeface="宋体" pitchFamily="2" charset="-122"/>
              <a:cs typeface="Arial" pitchFamily="34" charset="0"/>
            </a:endParaRPr>
          </a:p>
        </p:txBody>
      </p:sp>
      <p:sp>
        <p:nvSpPr>
          <p:cNvPr id="13" name="Rectangle 38"/>
          <p:cNvSpPr>
            <a:spLocks noChangeArrowheads="1"/>
          </p:cNvSpPr>
          <p:nvPr/>
        </p:nvSpPr>
        <p:spPr bwMode="auto">
          <a:xfrm>
            <a:off x="304800" y="5877129"/>
            <a:ext cx="8534400" cy="584775"/>
          </a:xfrm>
          <a:prstGeom prst="rect">
            <a:avLst/>
          </a:prstGeom>
          <a:noFill/>
          <a:ln w="9525">
            <a:noFill/>
            <a:miter lim="800000"/>
            <a:headEnd/>
            <a:tailEnd/>
          </a:ln>
        </p:spPr>
        <p:txBody>
          <a:bodyPr wrap="square">
            <a:spAutoFit/>
          </a:bodyPr>
          <a:lstStyle/>
          <a:p>
            <a:pPr algn="l"/>
            <a:r>
              <a:rPr lang="en-US" altLang="zh-CN" sz="1600" b="1" dirty="0">
                <a:latin typeface="Arial" pitchFamily="34" charset="0"/>
                <a:ea typeface="宋体" pitchFamily="2" charset="-122"/>
                <a:cs typeface="Arial" pitchFamily="34" charset="0"/>
              </a:rPr>
              <a:t>Estimated annualized project </a:t>
            </a:r>
            <a:r>
              <a:rPr lang="en-US" altLang="zh-CN" sz="1600" b="1" dirty="0">
                <a:solidFill>
                  <a:srgbClr val="0000FF"/>
                </a:solidFill>
                <a:latin typeface="Arial" pitchFamily="34" charset="0"/>
                <a:ea typeface="宋体" pitchFamily="2" charset="-122"/>
                <a:cs typeface="Arial" pitchFamily="34" charset="0"/>
              </a:rPr>
              <a:t>saving</a:t>
            </a:r>
            <a:r>
              <a:rPr lang="en-US" altLang="zh-CN" sz="1600" b="1" dirty="0">
                <a:latin typeface="Arial" pitchFamily="34" charset="0"/>
                <a:ea typeface="宋体" pitchFamily="2" charset="-122"/>
                <a:cs typeface="Arial" pitchFamily="34" charset="0"/>
              </a:rPr>
              <a:t>: USD $ 10,363</a:t>
            </a:r>
          </a:p>
          <a:p>
            <a:pPr algn="l"/>
            <a:r>
              <a:rPr lang="en-US" sz="1600" b="1" dirty="0">
                <a:solidFill>
                  <a:srgbClr val="0000FF"/>
                </a:solidFill>
              </a:rPr>
              <a:t>Actual realized saving are $ 47</a:t>
            </a:r>
            <a:endParaRPr lang="en-US" altLang="zh-CN" sz="1600" dirty="0">
              <a:latin typeface="Arial" pitchFamily="34" charset="0"/>
              <a:ea typeface="宋体" pitchFamily="2" charset="-122"/>
              <a:cs typeface="Arial" pitchFamily="34" charset="0"/>
            </a:endParaRPr>
          </a:p>
        </p:txBody>
      </p:sp>
      <p:sp>
        <p:nvSpPr>
          <p:cNvPr id="11" name="Text Box 5"/>
          <p:cNvSpPr txBox="1">
            <a:spLocks noChangeArrowheads="1"/>
          </p:cNvSpPr>
          <p:nvPr/>
        </p:nvSpPr>
        <p:spPr bwMode="auto">
          <a:xfrm>
            <a:off x="8013700" y="6521450"/>
            <a:ext cx="762000" cy="244475"/>
          </a:xfrm>
          <a:prstGeom prst="rect">
            <a:avLst/>
          </a:prstGeom>
          <a:noFill/>
          <a:ln w="12700" cap="sq">
            <a:noFill/>
            <a:miter lim="800000"/>
            <a:headEnd/>
            <a:tailEnd/>
          </a:ln>
        </p:spPr>
        <p:txBody>
          <a:bodyPr wrap="square">
            <a:spAutoFit/>
          </a:bodyPr>
          <a:lstStyle/>
          <a:p>
            <a:pPr eaLnBrk="1" hangingPunct="1">
              <a:spcBef>
                <a:spcPct val="50000"/>
              </a:spcBef>
            </a:pPr>
            <a:fld id="{3B3B58FD-036F-4B44-94E0-AC4234249236}" type="slidenum">
              <a:rPr kumimoji="1" lang="zh-CN" altLang="en-US" sz="1000">
                <a:latin typeface="Times New Roman" pitchFamily="18" charset="0"/>
                <a:ea typeface="PMingLiU" pitchFamily="18" charset="-120"/>
              </a:rPr>
              <a:pPr eaLnBrk="1" hangingPunct="1">
                <a:spcBef>
                  <a:spcPct val="50000"/>
                </a:spcBef>
              </a:pPr>
              <a:t>3</a:t>
            </a:fld>
            <a:endParaRPr kumimoji="1" lang="en-US" altLang="zh-CN" sz="1000">
              <a:latin typeface="Times New Roman" pitchFamily="18" charset="0"/>
              <a:ea typeface="PMingLiU" pitchFamily="18" charset="-120"/>
            </a:endParaRPr>
          </a:p>
        </p:txBody>
      </p:sp>
    </p:spTree>
    <p:extLst>
      <p:ext uri="{BB962C8B-B14F-4D97-AF65-F5344CB8AC3E}">
        <p14:creationId xmlns:p14="http://schemas.microsoft.com/office/powerpoint/2010/main" val="208737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152400" y="304800"/>
            <a:ext cx="8686800" cy="914400"/>
          </a:xfrm>
          <a:prstGeom prst="rect">
            <a:avLst/>
          </a:prstGeom>
          <a:noFill/>
          <a:ln w="9525">
            <a:noFill/>
            <a:miter lim="800000"/>
            <a:headEnd/>
            <a:tailEnd/>
          </a:ln>
        </p:spPr>
        <p:txBody>
          <a:bodyPr/>
          <a:lstStyle/>
          <a:p>
            <a:pPr algn="l" eaLnBrk="1" hangingPunct="1">
              <a:lnSpc>
                <a:spcPct val="120000"/>
              </a:lnSpc>
              <a:defRPr/>
            </a:pPr>
            <a:r>
              <a:rPr kumimoji="1" lang="en-US" altLang="zh-CN" sz="2400" b="1" dirty="0">
                <a:latin typeface="Arial Black" pitchFamily="34" charset="0"/>
                <a:ea typeface="PMingLiU" pitchFamily="18" charset="-120"/>
              </a:rPr>
              <a:t>Executive Summary-2</a:t>
            </a:r>
          </a:p>
          <a:p>
            <a:pPr algn="l">
              <a:lnSpc>
                <a:spcPct val="110000"/>
              </a:lnSpc>
            </a:pPr>
            <a:r>
              <a:rPr lang="en-US" altLang="zh-CN" sz="1800" b="1" dirty="0">
                <a:ea typeface="宋体" pitchFamily="2" charset="-122"/>
              </a:rPr>
              <a:t>Improved results</a:t>
            </a:r>
          </a:p>
        </p:txBody>
      </p:sp>
      <p:sp>
        <p:nvSpPr>
          <p:cNvPr id="11" name="Text Box 5"/>
          <p:cNvSpPr txBox="1">
            <a:spLocks noChangeArrowheads="1"/>
          </p:cNvSpPr>
          <p:nvPr/>
        </p:nvSpPr>
        <p:spPr bwMode="auto">
          <a:xfrm>
            <a:off x="8229600" y="6540500"/>
            <a:ext cx="762000" cy="244475"/>
          </a:xfrm>
          <a:prstGeom prst="rect">
            <a:avLst/>
          </a:prstGeom>
          <a:noFill/>
          <a:ln w="12700" cap="sq">
            <a:noFill/>
            <a:miter lim="800000"/>
            <a:headEnd/>
            <a:tailEnd/>
          </a:ln>
        </p:spPr>
        <p:txBody>
          <a:bodyPr wrap="square">
            <a:spAutoFit/>
          </a:bodyPr>
          <a:lstStyle/>
          <a:p>
            <a:pPr eaLnBrk="1" hangingPunct="1">
              <a:spcBef>
                <a:spcPct val="50000"/>
              </a:spcBef>
            </a:pPr>
            <a:fld id="{3B3B58FD-036F-4B44-94E0-AC4234249236}" type="slidenum">
              <a:rPr kumimoji="1" lang="zh-CN" altLang="en-US" sz="1000">
                <a:latin typeface="Times New Roman" pitchFamily="18" charset="0"/>
                <a:ea typeface="PMingLiU" pitchFamily="18" charset="-120"/>
              </a:rPr>
              <a:pPr eaLnBrk="1" hangingPunct="1">
                <a:spcBef>
                  <a:spcPct val="50000"/>
                </a:spcBef>
              </a:pPr>
              <a:t>4</a:t>
            </a:fld>
            <a:endParaRPr kumimoji="1" lang="en-US" altLang="zh-CN" sz="1000" dirty="0">
              <a:latin typeface="Times New Roman" pitchFamily="18" charset="0"/>
              <a:ea typeface="PMingLiU" pitchFamily="18" charset="-120"/>
            </a:endParaRPr>
          </a:p>
        </p:txBody>
      </p:sp>
      <p:sp>
        <p:nvSpPr>
          <p:cNvPr id="13" name="Rectangle 2"/>
          <p:cNvSpPr>
            <a:spLocks noChangeArrowheads="1"/>
          </p:cNvSpPr>
          <p:nvPr/>
        </p:nvSpPr>
        <p:spPr bwMode="auto">
          <a:xfrm>
            <a:off x="152400" y="3124200"/>
            <a:ext cx="8686800" cy="2667000"/>
          </a:xfrm>
          <a:prstGeom prst="rect">
            <a:avLst/>
          </a:prstGeom>
          <a:noFill/>
          <a:ln w="9525">
            <a:noFill/>
            <a:miter lim="800000"/>
            <a:headEnd/>
            <a:tailEnd/>
          </a:ln>
        </p:spPr>
        <p:txBody>
          <a:bodyPr/>
          <a:lstStyle/>
          <a:p>
            <a:pPr algn="l">
              <a:lnSpc>
                <a:spcPct val="110000"/>
              </a:lnSpc>
            </a:pPr>
            <a:r>
              <a:rPr lang="en-US" altLang="zh-CN" sz="1800" b="1" dirty="0">
                <a:ea typeface="宋体" pitchFamily="2" charset="-122"/>
              </a:rPr>
              <a:t>More benefits,</a:t>
            </a:r>
          </a:p>
          <a:p>
            <a:pPr algn="l">
              <a:lnSpc>
                <a:spcPct val="110000"/>
              </a:lnSpc>
            </a:pPr>
            <a:endParaRPr lang="en-US" altLang="zh-CN" sz="1800" b="1" dirty="0">
              <a:solidFill>
                <a:srgbClr val="FF0000"/>
              </a:solidFill>
              <a:highlight>
                <a:srgbClr val="FFFF00"/>
              </a:highlight>
              <a:ea typeface="宋体" pitchFamily="2" charset="-122"/>
            </a:endParaRPr>
          </a:p>
          <a:p>
            <a:pPr marL="342900" lvl="0" indent="-342900" algn="l">
              <a:buClr>
                <a:srgbClr val="FF0000"/>
              </a:buClr>
              <a:buFont typeface="Wingdings" panose="05000000000000000000" pitchFamily="2" charset="2"/>
              <a:buChar char="Ø"/>
            </a:pPr>
            <a:r>
              <a:rPr lang="en-US" sz="1800" dirty="0">
                <a:ea typeface="宋体" pitchFamily="2" charset="-122"/>
              </a:rPr>
              <a:t>The test method improvement was expanded to the WDIH and other products which need to test 1550nm IL in 980nm fiber.</a:t>
            </a:r>
          </a:p>
          <a:p>
            <a:pPr marL="342900" indent="-342900" algn="l">
              <a:buClr>
                <a:srgbClr val="FF0000"/>
              </a:buClr>
              <a:buFont typeface="Wingdings" panose="05000000000000000000" pitchFamily="2" charset="2"/>
              <a:buChar char="Ø"/>
            </a:pPr>
            <a:r>
              <a:rPr lang="en-US" sz="1800" dirty="0">
                <a:ea typeface="宋体" pitchFamily="2" charset="-122"/>
              </a:rPr>
              <a:t>The improved 980 collimator process is estimating to expanded to other products.</a:t>
            </a:r>
          </a:p>
          <a:p>
            <a:pPr marL="342900" lvl="0" indent="-342900" algn="l">
              <a:buClr>
                <a:srgbClr val="FF0000"/>
              </a:buClr>
              <a:buFont typeface="Wingdings" panose="05000000000000000000" pitchFamily="2" charset="2"/>
              <a:buChar char="Ø"/>
            </a:pPr>
            <a:endParaRPr lang="en-US" sz="1800" dirty="0">
              <a:ea typeface="宋体" pitchFamily="2" charset="-122"/>
            </a:endParaRPr>
          </a:p>
          <a:p>
            <a:pPr algn="l">
              <a:lnSpc>
                <a:spcPct val="110000"/>
              </a:lnSpc>
            </a:pPr>
            <a:endParaRPr lang="en-US" altLang="zh-CN" sz="1800" dirty="0">
              <a:ea typeface="宋体" pitchFamily="2" charset="-122"/>
            </a:endParaRPr>
          </a:p>
        </p:txBody>
      </p:sp>
      <p:graphicFrame>
        <p:nvGraphicFramePr>
          <p:cNvPr id="12" name="Table 11"/>
          <p:cNvGraphicFramePr>
            <a:graphicFrameLocks noGrp="1"/>
          </p:cNvGraphicFramePr>
          <p:nvPr>
            <p:extLst>
              <p:ext uri="{D42A27DB-BD31-4B8C-83A1-F6EECF244321}">
                <p14:modId xmlns:p14="http://schemas.microsoft.com/office/powerpoint/2010/main" val="4270168438"/>
              </p:ext>
            </p:extLst>
          </p:nvPr>
        </p:nvGraphicFramePr>
        <p:xfrm>
          <a:off x="152400" y="1219200"/>
          <a:ext cx="8610600" cy="1904999"/>
        </p:xfrm>
        <a:graphic>
          <a:graphicData uri="http://schemas.openxmlformats.org/drawingml/2006/table">
            <a:tbl>
              <a:tblPr/>
              <a:tblGrid>
                <a:gridCol w="3352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654893">
                <a:tc>
                  <a:txBody>
                    <a:bodyPr/>
                    <a:lstStyle/>
                    <a:p>
                      <a:pPr algn="l" rtl="0" fontAlgn="ctr"/>
                      <a:r>
                        <a:rPr lang="en-US" sz="1800" b="0" i="0" u="none" strike="noStrike" dirty="0">
                          <a:solidFill>
                            <a:srgbClr val="000000"/>
                          </a:solidFill>
                          <a:latin typeface="Arial"/>
                        </a:rPr>
                        <a:t>METRICS/RESULTS:</a:t>
                      </a:r>
                      <a:r>
                        <a:rPr lang="en-US" sz="1800" b="1" i="0" u="none" strike="noStrike" dirty="0">
                          <a:solidFill>
                            <a:srgbClr val="000000"/>
                          </a:solidFill>
                          <a:latin typeface="Arial"/>
                        </a:rPr>
                        <a:t> </a:t>
                      </a:r>
                      <a:r>
                        <a:rPr lang="en-US"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800" b="0" i="0" u="none" strike="noStrike" dirty="0">
                          <a:solidFill>
                            <a:srgbClr val="000000"/>
                          </a:solidFill>
                          <a:latin typeface="Arial"/>
                        </a:rPr>
                        <a:t>Before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800" b="0" i="0" u="none" strike="noStrike" dirty="0">
                          <a:solidFill>
                            <a:srgbClr val="000000"/>
                          </a:solidFill>
                          <a:latin typeface="Arial"/>
                        </a:rPr>
                        <a:t>Projected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800" b="0" i="0" u="none" strike="noStrike" dirty="0">
                          <a:solidFill>
                            <a:srgbClr val="000000"/>
                          </a:solidFill>
                          <a:latin typeface="Arial"/>
                        </a:rPr>
                        <a:t>Realized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800" b="0" i="0" u="none" strike="noStrike" dirty="0">
                          <a:solidFill>
                            <a:srgbClr val="000000"/>
                          </a:solidFill>
                          <a:latin typeface="Arial"/>
                        </a:rPr>
                        <a:t>Reduction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6245">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Scrap</a:t>
                      </a:r>
                      <a:r>
                        <a:rPr lang="en-US" sz="1800" b="1" kern="1200" baseline="0" dirty="0">
                          <a:solidFill>
                            <a:schemeClr val="tx1"/>
                          </a:solidFill>
                          <a:effectLst/>
                          <a:latin typeface="+mn-lt"/>
                          <a:ea typeface="+mn-ea"/>
                          <a:cs typeface="+mn-cs"/>
                        </a:rPr>
                        <a:t> rate/FPY/Others</a:t>
                      </a:r>
                      <a:endParaRPr lang="en-US" sz="1800" b="0" kern="1200" dirty="0">
                        <a:solidFill>
                          <a:schemeClr val="tx1"/>
                        </a:solidFill>
                        <a:effectLst/>
                        <a:latin typeface="+mn-lt"/>
                        <a:ea typeface="+mn-ea"/>
                        <a:cs typeface="+mn-cs"/>
                      </a:endParaRPr>
                    </a:p>
                  </a:txBody>
                  <a:tcPr marL="4020" marR="4020" marT="40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800" b="0" i="0" u="none" strike="noStrike" kern="1200" dirty="0">
                          <a:solidFill>
                            <a:srgbClr val="000000"/>
                          </a:solidFill>
                          <a:latin typeface="Arial" panose="020B0604020202020204" pitchFamily="34" charset="0"/>
                          <a:ea typeface="+mn-ea"/>
                          <a:cs typeface="Arial" panose="020B0604020202020204" pitchFamily="34" charset="0"/>
                        </a:rPr>
                        <a:t>79%</a:t>
                      </a:r>
                    </a:p>
                  </a:txBody>
                  <a:tcPr marL="4020" marR="4020" marT="40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800" b="0" i="0" u="none" strike="noStrike" kern="1200" dirty="0">
                          <a:solidFill>
                            <a:srgbClr val="000000"/>
                          </a:solidFill>
                          <a:latin typeface="Arial" panose="020B0604020202020204" pitchFamily="34" charset="0"/>
                          <a:ea typeface="+mn-ea"/>
                          <a:cs typeface="Arial" panose="020B0604020202020204" pitchFamily="34" charset="0"/>
                        </a:rPr>
                        <a:t>90%</a:t>
                      </a:r>
                    </a:p>
                  </a:txBody>
                  <a:tcPr marL="4020" marR="4020" marT="40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1800" b="0" i="0" u="none" strike="noStrike" dirty="0">
                          <a:solidFill>
                            <a:srgbClr val="000000"/>
                          </a:solidFill>
                          <a:latin typeface="Arial" panose="020B0604020202020204" pitchFamily="34" charset="0"/>
                          <a:cs typeface="Arial" panose="020B060402020202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800" b="0" i="0" u="none" strike="noStrike" dirty="0">
                          <a:solidFill>
                            <a:srgbClr val="000000"/>
                          </a:solidFill>
                          <a:latin typeface="Arial" panose="020B0604020202020204" pitchFamily="34" charset="0"/>
                          <a:cs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873861">
                <a:tc gridSpan="5">
                  <a:txBody>
                    <a:bodyPr/>
                    <a:lstStyle/>
                    <a:p>
                      <a:pPr algn="l" fontAlgn="ctr"/>
                      <a:r>
                        <a:rPr lang="en-US" sz="1600" b="0" i="0" u="none" strike="noStrike" baseline="0" dirty="0">
                          <a:solidFill>
                            <a:srgbClr val="000000"/>
                          </a:solidFill>
                          <a:latin typeface="Arial" panose="020B0604020202020204" pitchFamily="34" charset="0"/>
                          <a:cs typeface="Arial" panose="020B0604020202020204" pitchFamily="34" charset="0"/>
                        </a:rPr>
                        <a:t>The order is 1193 pcs in last 6 months, which is much less than the estimated (18k). FPY is 89% in Q4 2017</a:t>
                      </a:r>
                    </a:p>
                  </a:txBody>
                  <a:tcPr marL="4020" marR="4020" marT="40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lvl="0" algn="ctr"/>
                      <a:endParaRPr lang="en-US" sz="1400" b="0" i="0" u="none" strike="noStrike" kern="1200" dirty="0">
                        <a:solidFill>
                          <a:srgbClr val="000000"/>
                        </a:solidFill>
                        <a:latin typeface="Arial" panose="020B0604020202020204" pitchFamily="34" charset="0"/>
                        <a:ea typeface="+mn-ea"/>
                        <a:cs typeface="Arial" panose="020B0604020202020204" pitchFamily="34" charset="0"/>
                      </a:endParaRPr>
                    </a:p>
                  </a:txBody>
                  <a:tcPr marL="4020" marR="4020" marT="40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pPr marL="0" algn="ctr" defTabSz="914400" rtl="0" eaLnBrk="1" fontAlgn="ctr" latinLnBrk="0" hangingPunct="1"/>
                      <a:endParaRPr lang="en-US" sz="1400" b="0" i="0" u="none" strike="noStrike" kern="1200" dirty="0">
                        <a:solidFill>
                          <a:srgbClr val="000000"/>
                        </a:solidFill>
                        <a:latin typeface="Arial" panose="020B0604020202020204" pitchFamily="34" charset="0"/>
                        <a:ea typeface="+mn-ea"/>
                        <a:cs typeface="Arial" panose="020B0604020202020204" pitchFamily="34" charset="0"/>
                      </a:endParaRPr>
                    </a:p>
                  </a:txBody>
                  <a:tcPr marL="4020" marR="4020" marT="40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pPr algn="ctr" rtl="0" fontAlgn="ctr"/>
                      <a:endParaRPr lang="en-US" sz="140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hMerge="1">
                  <a:txBody>
                    <a:bodyPr/>
                    <a:lstStyle/>
                    <a:p>
                      <a:pPr algn="ctr" rtl="0" fontAlgn="ctr"/>
                      <a:endParaRPr lang="en-US" sz="1400" b="0" i="0" u="none" strike="noStrike" dirty="0">
                        <a:solidFill>
                          <a:srgbClr val="000000"/>
                        </a:solidFill>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418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a:spLocks noChangeArrowheads="1"/>
          </p:cNvSpPr>
          <p:nvPr/>
        </p:nvSpPr>
        <p:spPr bwMode="auto">
          <a:xfrm>
            <a:off x="228600" y="76200"/>
            <a:ext cx="4419600" cy="838200"/>
          </a:xfrm>
          <a:prstGeom prst="rect">
            <a:avLst/>
          </a:prstGeom>
          <a:noFill/>
          <a:ln w="9525">
            <a:noFill/>
            <a:miter lim="800000"/>
            <a:headEnd/>
            <a:tailEnd/>
          </a:ln>
        </p:spPr>
        <p:txBody>
          <a:bodyPr/>
          <a:lstStyle/>
          <a:p>
            <a:pPr algn="l" eaLnBrk="1" hangingPunct="1">
              <a:lnSpc>
                <a:spcPct val="120000"/>
              </a:lnSpc>
              <a:defRPr/>
            </a:pPr>
            <a:r>
              <a:rPr kumimoji="1" lang="en-US" altLang="zh-CN" sz="2400" b="1" dirty="0">
                <a:latin typeface="Arial Black" pitchFamily="34" charset="0"/>
                <a:ea typeface="PMingLiU" pitchFamily="18" charset="-120"/>
              </a:rPr>
              <a:t>Executive Summary-3</a:t>
            </a:r>
          </a:p>
          <a:p>
            <a:pPr algn="l" eaLnBrk="1" hangingPunct="1">
              <a:lnSpc>
                <a:spcPct val="120000"/>
              </a:lnSpc>
              <a:defRPr/>
            </a:pPr>
            <a:r>
              <a:rPr lang="en-US" altLang="zh-CN" sz="1600" b="1" dirty="0">
                <a:latin typeface="Century Gothic" pitchFamily="34" charset="0"/>
                <a:ea typeface="宋体" pitchFamily="2" charset="-122"/>
              </a:rPr>
              <a:t>------</a:t>
            </a:r>
            <a:r>
              <a:rPr lang="en-US" altLang="zh-CN" sz="1600" b="1" dirty="0" err="1">
                <a:latin typeface="Century Gothic" pitchFamily="34" charset="0"/>
                <a:ea typeface="宋体" pitchFamily="2" charset="-122"/>
              </a:rPr>
              <a:t>Xs</a:t>
            </a:r>
            <a:r>
              <a:rPr lang="en-US" altLang="zh-CN" sz="1600" b="1" dirty="0">
                <a:latin typeface="Century Gothic" pitchFamily="34" charset="0"/>
                <a:ea typeface="宋体" pitchFamily="2" charset="-122"/>
              </a:rPr>
              <a:t> and Y Process flow</a:t>
            </a:r>
          </a:p>
        </p:txBody>
      </p:sp>
      <p:graphicFrame>
        <p:nvGraphicFramePr>
          <p:cNvPr id="4" name="表 8">
            <a:extLst>
              <a:ext uri="{FF2B5EF4-FFF2-40B4-BE49-F238E27FC236}">
                <a16:creationId xmlns:a16="http://schemas.microsoft.com/office/drawing/2014/main" id="{AE3A30BE-05CE-4C19-824C-83AC3B333F3C}"/>
              </a:ext>
            </a:extLst>
          </p:cNvPr>
          <p:cNvGraphicFramePr>
            <a:graphicFrameLocks noGrp="1"/>
          </p:cNvGraphicFramePr>
          <p:nvPr>
            <p:extLst>
              <p:ext uri="{D42A27DB-BD31-4B8C-83A1-F6EECF244321}">
                <p14:modId xmlns:p14="http://schemas.microsoft.com/office/powerpoint/2010/main" val="3689937355"/>
              </p:ext>
            </p:extLst>
          </p:nvPr>
        </p:nvGraphicFramePr>
        <p:xfrm>
          <a:off x="228600" y="881743"/>
          <a:ext cx="8646050" cy="5506231"/>
        </p:xfrm>
        <a:graphic>
          <a:graphicData uri="http://schemas.openxmlformats.org/drawingml/2006/table">
            <a:tbl>
              <a:tblPr>
                <a:tableStyleId>{ED083AE6-46FA-4A59-8FB0-9F97EB10719F}</a:tableStyleId>
              </a:tblPr>
              <a:tblGrid>
                <a:gridCol w="1164760">
                  <a:extLst>
                    <a:ext uri="{9D8B030D-6E8A-4147-A177-3AD203B41FA5}">
                      <a16:colId xmlns:a16="http://schemas.microsoft.com/office/drawing/2014/main" val="20000"/>
                    </a:ext>
                  </a:extLst>
                </a:gridCol>
                <a:gridCol w="295746">
                  <a:extLst>
                    <a:ext uri="{9D8B030D-6E8A-4147-A177-3AD203B41FA5}">
                      <a16:colId xmlns:a16="http://schemas.microsoft.com/office/drawing/2014/main" val="20001"/>
                    </a:ext>
                  </a:extLst>
                </a:gridCol>
                <a:gridCol w="1545010">
                  <a:extLst>
                    <a:ext uri="{9D8B030D-6E8A-4147-A177-3AD203B41FA5}">
                      <a16:colId xmlns:a16="http://schemas.microsoft.com/office/drawing/2014/main" val="20002"/>
                    </a:ext>
                  </a:extLst>
                </a:gridCol>
                <a:gridCol w="450541">
                  <a:extLst>
                    <a:ext uri="{9D8B030D-6E8A-4147-A177-3AD203B41FA5}">
                      <a16:colId xmlns:a16="http://schemas.microsoft.com/office/drawing/2014/main" val="20003"/>
                    </a:ext>
                  </a:extLst>
                </a:gridCol>
                <a:gridCol w="811143">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609462">
                  <a:extLst>
                    <a:ext uri="{9D8B030D-6E8A-4147-A177-3AD203B41FA5}">
                      <a16:colId xmlns:a16="http://schemas.microsoft.com/office/drawing/2014/main" val="20006"/>
                    </a:ext>
                  </a:extLst>
                </a:gridCol>
                <a:gridCol w="1236994">
                  <a:extLst>
                    <a:ext uri="{9D8B030D-6E8A-4147-A177-3AD203B41FA5}">
                      <a16:colId xmlns:a16="http://schemas.microsoft.com/office/drawing/2014/main" val="20007"/>
                    </a:ext>
                  </a:extLst>
                </a:gridCol>
                <a:gridCol w="1236994">
                  <a:extLst>
                    <a:ext uri="{9D8B030D-6E8A-4147-A177-3AD203B41FA5}">
                      <a16:colId xmlns:a16="http://schemas.microsoft.com/office/drawing/2014/main" val="20008"/>
                    </a:ext>
                  </a:extLst>
                </a:gridCol>
              </a:tblGrid>
              <a:tr h="260739">
                <a:tc>
                  <a:txBody>
                    <a:bodyPr/>
                    <a:lstStyle/>
                    <a:p>
                      <a:pPr algn="ctr" rtl="0" fontAlgn="ctr"/>
                      <a:r>
                        <a:rPr lang="en-US" sz="1600" b="1" i="1" u="none" strike="noStrike"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D</a:t>
                      </a:r>
                      <a:r>
                        <a:rPr lang="en-US" sz="160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efine</a:t>
                      </a:r>
                      <a:endParaRPr lang="en-US" sz="1600" b="1" i="1"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gridSpan="3">
                  <a:txBody>
                    <a:bodyPr/>
                    <a:lstStyle/>
                    <a:p>
                      <a:pPr algn="ctr" rtl="0" fontAlgn="ctr"/>
                      <a:r>
                        <a:rPr lang="en-US" sz="1600" b="1" i="1" u="none" strike="noStrike"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M</a:t>
                      </a:r>
                      <a:r>
                        <a:rPr lang="en-US" sz="160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easure</a:t>
                      </a:r>
                      <a:endParaRPr lang="en-US" sz="1600" b="1" i="1"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hMerge="1">
                  <a:txBody>
                    <a:bodyPr/>
                    <a:lstStyle/>
                    <a:p>
                      <a:endParaRPr kumimoji="1" lang="ja-JP" altLang="en-US"/>
                    </a:p>
                  </a:txBody>
                  <a:tcPr/>
                </a:tc>
                <a:tc hMerge="1">
                  <a:txBody>
                    <a:bodyPr/>
                    <a:lstStyle/>
                    <a:p>
                      <a:pPr algn="ctr" rtl="0" fontAlgn="ctr"/>
                      <a:endParaRPr lang="en-US" sz="2400" b="1" i="1" u="none" strike="noStrike" dirty="0">
                        <a:solidFill>
                          <a:srgbClr val="00B0F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solidFill>
                      <a:srgbClr val="003366"/>
                    </a:solidFill>
                  </a:tcPr>
                </a:tc>
                <a:tc gridSpan="3">
                  <a:txBody>
                    <a:bodyPr/>
                    <a:lstStyle/>
                    <a:p>
                      <a:pPr algn="ctr" rtl="0" fontAlgn="ctr"/>
                      <a:r>
                        <a:rPr lang="en-US" sz="1600" b="1" i="1" u="none" strike="noStrike"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A</a:t>
                      </a:r>
                      <a:r>
                        <a:rPr lang="en-US" sz="160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nalyze</a:t>
                      </a:r>
                      <a:endParaRPr lang="en-US" sz="1600" b="1" i="1"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hMerge="1">
                  <a:txBody>
                    <a:bodyPr/>
                    <a:lstStyle/>
                    <a:p>
                      <a:endParaRPr kumimoji="1" lang="ja-JP" altLang="en-US"/>
                    </a:p>
                  </a:txBody>
                  <a:tcPr/>
                </a:tc>
                <a:tc hMerge="1">
                  <a:txBody>
                    <a:bodyPr/>
                    <a:lstStyle/>
                    <a:p>
                      <a:endParaRPr kumimoji="1" lang="ja-JP" altLang="en-US"/>
                    </a:p>
                  </a:txBody>
                  <a:tcPr/>
                </a:tc>
                <a:tc>
                  <a:txBody>
                    <a:bodyPr/>
                    <a:lstStyle/>
                    <a:p>
                      <a:pPr algn="ctr" rtl="0" fontAlgn="ctr"/>
                      <a:r>
                        <a:rPr lang="en-US" sz="1600" b="1" i="1" u="none" strike="noStrike"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I</a:t>
                      </a:r>
                      <a:r>
                        <a:rPr lang="en-US" sz="160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mprove</a:t>
                      </a:r>
                      <a:endParaRPr lang="en-US" sz="1600" b="1" i="1"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a:txBody>
                    <a:bodyPr/>
                    <a:lstStyle/>
                    <a:p>
                      <a:pPr algn="ctr" rtl="0" fontAlgn="ctr"/>
                      <a:r>
                        <a:rPr lang="en-US" sz="1600" b="1" i="1" u="none" strike="noStrike"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C</a:t>
                      </a:r>
                      <a:r>
                        <a:rPr lang="en-US" sz="160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ontrol</a:t>
                      </a:r>
                      <a:endParaRPr lang="en-US" sz="1600" b="1" i="1"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extLst>
                  <a:ext uri="{0D108BD9-81ED-4DB2-BD59-A6C34878D82A}">
                    <a16:rowId xmlns:a16="http://schemas.microsoft.com/office/drawing/2014/main" val="10000"/>
                  </a:ext>
                </a:extLst>
              </a:tr>
              <a:tr h="304317">
                <a:tc>
                  <a:txBody>
                    <a:bodyPr/>
                    <a:lstStyle/>
                    <a:p>
                      <a:pPr algn="ctr" rtl="0" fontAlgn="ctr"/>
                      <a:r>
                        <a:rPr lang="en-US" altLang="ja-JP" sz="10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Problem (Y)</a:t>
                      </a:r>
                      <a:endParaRPr lang="ja-JP" altLang="en-US" sz="10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gridSpan="2">
                  <a:txBody>
                    <a:bodyPr/>
                    <a:lstStyle/>
                    <a:p>
                      <a:pPr algn="ctr" rtl="0" fontAlgn="ctr"/>
                      <a:r>
                        <a:rPr lang="en-US" altLang="ja-JP" sz="1000" u="none" strike="noStrike" baseline="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Potential Causes (</a:t>
                      </a:r>
                      <a:r>
                        <a:rPr lang="en-US" altLang="ja-JP" sz="10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Xs)</a:t>
                      </a:r>
                      <a:endParaRPr lang="ja-JP" altLang="en-US" sz="10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hMerge="1">
                  <a:txBody>
                    <a:bodyPr/>
                    <a:lstStyle/>
                    <a:p>
                      <a:endParaRPr kumimoji="1" lang="ja-JP" altLang="en-US"/>
                    </a:p>
                  </a:txBody>
                  <a:tcPr/>
                </a:tc>
                <a:tc>
                  <a:txBody>
                    <a:bodyPr/>
                    <a:lstStyle/>
                    <a:p>
                      <a:pPr algn="ctr" rtl="0" fontAlgn="ctr"/>
                      <a:r>
                        <a:rPr lang="en-US" altLang="ja-JP" sz="9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Quick</a:t>
                      </a:r>
                    </a:p>
                    <a:p>
                      <a:pPr algn="ctr" rtl="0" fontAlgn="ctr"/>
                      <a:r>
                        <a:rPr lang="en-US" altLang="ja-JP" sz="9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Win</a:t>
                      </a:r>
                      <a:endParaRPr lang="ja-JP" altLang="en-US" sz="9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a:txBody>
                    <a:bodyPr/>
                    <a:lstStyle/>
                    <a:p>
                      <a:pPr algn="ctr" rtl="0" fontAlgn="ctr"/>
                      <a:r>
                        <a:rPr lang="en-US" altLang="ja-JP" sz="10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Content</a:t>
                      </a:r>
                      <a:r>
                        <a:rPr lang="en-US" altLang="ja-JP" sz="1000" u="none" strike="noStrike" baseline="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s</a:t>
                      </a:r>
                      <a:endParaRPr lang="ja-JP" altLang="en-US" sz="9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a:txBody>
                    <a:bodyPr/>
                    <a:lstStyle/>
                    <a:p>
                      <a:pPr algn="ctr" rtl="0" fontAlgn="ctr"/>
                      <a:r>
                        <a:rPr lang="en-US" altLang="ja-JP" sz="10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Tool to use</a:t>
                      </a:r>
                      <a:endParaRPr lang="en-US" sz="10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a:txBody>
                    <a:bodyPr/>
                    <a:lstStyle/>
                    <a:p>
                      <a:pPr algn="ctr" rtl="0" fontAlgn="ctr"/>
                      <a:r>
                        <a:rPr lang="en-US" altLang="ja-JP" sz="9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Proven Cause?</a:t>
                      </a:r>
                      <a:endParaRPr lang="en-US" altLang="ja-JP" sz="9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a:txBody>
                    <a:bodyPr/>
                    <a:lstStyle/>
                    <a:p>
                      <a:pPr algn="ctr" rtl="0" fontAlgn="ctr"/>
                      <a:r>
                        <a:rPr lang="en-US" altLang="ja-JP" sz="10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Improvements</a:t>
                      </a:r>
                      <a:endParaRPr lang="en-US" altLang="ja-JP" sz="10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tc>
                  <a:txBody>
                    <a:bodyPr/>
                    <a:lstStyle/>
                    <a:p>
                      <a:pPr algn="ctr" rtl="0" fontAlgn="ctr"/>
                      <a:r>
                        <a:rPr lang="en-US" altLang="ja-JP" sz="1000"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Method to maintain/control</a:t>
                      </a:r>
                      <a:endParaRPr lang="ja-JP" altLang="en-US" sz="1000" b="0" i="0" u="none" strike="noStrike" dirty="0">
                        <a:solidFill>
                          <a:schemeClr val="tx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rgbClr val="E0CCCC"/>
                    </a:solidFill>
                  </a:tcPr>
                </a:tc>
                <a:extLst>
                  <a:ext uri="{0D108BD9-81ED-4DB2-BD59-A6C34878D82A}">
                    <a16:rowId xmlns:a16="http://schemas.microsoft.com/office/drawing/2014/main" val="10001"/>
                  </a:ext>
                </a:extLst>
              </a:tr>
              <a:tr h="659566">
                <a:tc rowSpan="8">
                  <a:txBody>
                    <a:bodyPr/>
                    <a:lstStyle/>
                    <a:p>
                      <a:pPr algn="ctr" rtl="0" fontAlgn="ctr"/>
                      <a:r>
                        <a:rPr lang="zh-CN"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直通率偏低</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rtl="0" fontAlgn="ctr"/>
                      <a:r>
                        <a:rPr lang="en-US" sz="105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X1</a:t>
                      </a:r>
                      <a:endParaRPr lang="en-US" sz="105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r>
                        <a:rPr lang="en-US" sz="1200" dirty="0"/>
                        <a:t>OG154-1</a:t>
                      </a:r>
                      <a:r>
                        <a:rPr lang="zh-CN" altLang="en-US" sz="14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固化烘烤变化大</a:t>
                      </a:r>
                      <a:endParaRPr lang="en-US" sz="14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a:r>
                        <a:rPr lang="en-US" altLang="zh-CN" sz="1050" b="0" i="0" u="none" strike="noStrike"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No</a:t>
                      </a:r>
                      <a:endParaRPr lang="en-US" sz="1050" b="0" i="0" u="none" strike="noStrike" kern="120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endParaRPr lang="en-US" sz="1200" dirty="0"/>
                    </a:p>
                  </a:txBody>
                  <a:tcPr marL="9396" marR="9396" marT="9396" marB="0" anchor="ctr"/>
                </a:tc>
                <a:tc>
                  <a:txBody>
                    <a:bodyPr/>
                    <a:lstStyle/>
                    <a:p>
                      <a:pPr algn="l" rtl="0" fontAlgn="ctr"/>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Mann-Whitney</a:t>
                      </a:r>
                      <a:r>
                        <a:rPr lang="ja-JP" altLang="en-US" sz="1050" b="0" i="0" u="none" strike="noStrike" baseline="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 </a:t>
                      </a:r>
                      <a:r>
                        <a:rPr lang="en-US" altLang="zh-CN" sz="1050" b="0" i="0" u="none" strike="noStrike" baseline="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Test</a:t>
                      </a:r>
                      <a:endPar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rtl="0"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No</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chorCtr="1"/>
                </a:tc>
                <a:tc>
                  <a:txBody>
                    <a:bodyPr/>
                    <a:lstStyle/>
                    <a:p>
                      <a:pPr algn="l" fontAlgn="t"/>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extLst>
                  <a:ext uri="{0D108BD9-81ED-4DB2-BD59-A6C34878D82A}">
                    <a16:rowId xmlns:a16="http://schemas.microsoft.com/office/drawing/2014/main" val="10002"/>
                  </a:ext>
                </a:extLst>
              </a:tr>
              <a:tr h="659566">
                <a:tc vMerge="1">
                  <a:txBody>
                    <a:bodyPr/>
                    <a:lstStyle/>
                    <a:p>
                      <a:endParaRPr lang="en-US"/>
                    </a:p>
                  </a:txBody>
                  <a:tcPr/>
                </a:tc>
                <a:tc>
                  <a:txBody>
                    <a:bodyPr/>
                    <a:lstStyle/>
                    <a:p>
                      <a:pPr algn="ctr" rtl="0" fontAlgn="ctr"/>
                      <a:r>
                        <a:rPr lang="en-US" sz="105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X7</a:t>
                      </a:r>
                      <a:endParaRPr lang="en-US" sz="105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ctr"/>
                      <a:r>
                        <a:rPr lang="en-US" sz="1400" b="0" i="0" u="none" strike="noStrike" dirty="0">
                          <a:solidFill>
                            <a:srgbClr val="000000"/>
                          </a:solidFill>
                          <a:effectLst/>
                          <a:latin typeface="微软雅黑" panose="020B0503020204020204" pitchFamily="34" charset="-122"/>
                          <a:ea typeface="微软雅黑" panose="020B0503020204020204" pitchFamily="34" charset="-122"/>
                        </a:rPr>
                        <a:t>OG154-1</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紫外固不完全</a:t>
                      </a:r>
                    </a:p>
                  </a:txBody>
                  <a:tcPr marL="9525" marR="9525" marT="9525" marB="0" anchor="ctr"/>
                </a:tc>
                <a:tc>
                  <a:txBody>
                    <a:bodyPr/>
                    <a:lstStyle/>
                    <a:p>
                      <a:pPr algn="ctr" rtl="0" fontAlgn="ctr"/>
                      <a:r>
                        <a:rPr lang="en-US" altLang="ja-JP"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No</a:t>
                      </a:r>
                    </a:p>
                  </a:txBody>
                  <a:tcPr marL="9396" marR="9396" marT="9396" marB="0" anchor="ctr"/>
                </a:tc>
                <a:tc>
                  <a:txBody>
                    <a:bodyPr/>
                    <a:lstStyle/>
                    <a:p>
                      <a:pPr algn="l" rtl="0" fontAlgn="ct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rtl="0" fontAlgn="ctr"/>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Mann-Whitney</a:t>
                      </a:r>
                      <a:r>
                        <a:rPr lang="ja-JP" altLang="en-US" sz="1050" b="0" i="0" u="none" strike="noStrike" baseline="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 </a:t>
                      </a:r>
                      <a:r>
                        <a:rPr lang="en-US" altLang="zh-CN" sz="1050" b="0" i="0" u="none" strike="noStrike" baseline="0"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Test</a:t>
                      </a:r>
                      <a:endPar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Yes</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chorCtr="1"/>
                </a:tc>
                <a:tc>
                  <a:txBody>
                    <a:bodyPr/>
                    <a:lstStyle/>
                    <a:p>
                      <a:pPr algn="l" fontAlgn="t"/>
                      <a:r>
                        <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延长照光时间，提高胶水固化程度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制程文件，操作指导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extLst>
                  <a:ext uri="{0D108BD9-81ED-4DB2-BD59-A6C34878D82A}">
                    <a16:rowId xmlns:a16="http://schemas.microsoft.com/office/drawing/2014/main" val="2179928805"/>
                  </a:ext>
                </a:extLst>
              </a:tr>
              <a:tr h="570683">
                <a:tc vMerge="1">
                  <a:txBody>
                    <a:bodyPr/>
                    <a:lstStyle/>
                    <a:p>
                      <a:endParaRPr kumimoji="1" lang="ja-JP" altLang="en-US"/>
                    </a:p>
                  </a:txBody>
                  <a:tcPr/>
                </a:tc>
                <a:tc>
                  <a:txBody>
                    <a:bodyPr/>
                    <a:lstStyle/>
                    <a:p>
                      <a:pPr algn="ctr" rtl="0" fontAlgn="ctr"/>
                      <a:r>
                        <a:rPr lang="en-US" sz="105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X2</a:t>
                      </a:r>
                      <a:endParaRPr lang="en-US" sz="105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焊锡固化后应力释放</a:t>
                      </a:r>
                    </a:p>
                  </a:txBody>
                  <a:tcPr marL="9525" marR="9525" marT="9525" marB="0" anchor="ctr"/>
                </a:tc>
                <a:tc>
                  <a:txBody>
                    <a:bodyPr/>
                    <a:lstStyle/>
                    <a:p>
                      <a:pPr marL="0" marR="0" lvl="0" indent="0" algn="ctr" defTabSz="1018348" rtl="0" eaLnBrk="1" fontAlgn="ctr"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No</a:t>
                      </a:r>
                    </a:p>
                  </a:txBody>
                  <a:tcPr marL="9396" marR="9396" marT="9396" marB="0" anchor="ct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closed</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nchorCtr="1"/>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extLst>
                  <a:ext uri="{0D108BD9-81ED-4DB2-BD59-A6C34878D82A}">
                    <a16:rowId xmlns:a16="http://schemas.microsoft.com/office/drawing/2014/main" val="10003"/>
                  </a:ext>
                </a:extLst>
              </a:tr>
              <a:tr h="570683">
                <a:tc vMerge="1">
                  <a:txBody>
                    <a:bodyPr/>
                    <a:lstStyle/>
                    <a:p>
                      <a:endParaRPr kumimoji="1" lang="ja-JP" altLang="en-US"/>
                    </a:p>
                  </a:txBody>
                  <a:tcPr/>
                </a:tc>
                <a:tc>
                  <a:txBody>
                    <a:bodyPr/>
                    <a:lstStyle/>
                    <a:p>
                      <a:pPr algn="ctr" rtl="0" fontAlgn="ctr"/>
                      <a:r>
                        <a:rPr lang="en-US" sz="105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X3</a:t>
                      </a:r>
                      <a:endParaRPr lang="en-US" sz="105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Pigtail</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双线束腰位置不一致</a:t>
                      </a:r>
                    </a:p>
                  </a:txBody>
                  <a:tcPr marL="9525" marR="9525" marT="9525" marB="0" anchor="ctr"/>
                </a:tc>
                <a:tc>
                  <a:txBody>
                    <a:bodyPr/>
                    <a:lstStyle/>
                    <a:p>
                      <a:pPr marL="0" marR="0" lvl="0" indent="0" algn="ctr" defTabSz="1018348" rtl="0" eaLnBrk="1" fontAlgn="ctr"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No</a:t>
                      </a:r>
                    </a:p>
                  </a:txBody>
                  <a:tcPr marL="9396" marR="9396" marT="9396" marB="0" anchor="ct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marL="0" marR="0" indent="0" algn="ctr" defTabSz="1018824" rtl="0" eaLnBrk="1" fontAlgn="auto" latinLnBrk="0" hangingPunct="1">
                        <a:lnSpc>
                          <a:spcPct val="100000"/>
                        </a:lnSpc>
                        <a:spcBef>
                          <a:spcPts val="0"/>
                        </a:spcBef>
                        <a:spcAft>
                          <a:spcPts val="0"/>
                        </a:spcAft>
                        <a:buClrTx/>
                        <a:buSzTx/>
                        <a:buFontTx/>
                        <a:buNone/>
                        <a:tabLst/>
                        <a:defRPr/>
                      </a:pPr>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closed</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anchor="ctr" anchorCtr="1"/>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extLst>
                  <a:ext uri="{0D108BD9-81ED-4DB2-BD59-A6C34878D82A}">
                    <a16:rowId xmlns:a16="http://schemas.microsoft.com/office/drawing/2014/main" val="10004"/>
                  </a:ext>
                </a:extLst>
              </a:tr>
              <a:tr h="570683">
                <a:tc vMerge="1">
                  <a:txBody>
                    <a:bodyPr/>
                    <a:lstStyle/>
                    <a:p>
                      <a:endParaRPr kumimoji="1" lang="ja-JP" altLang="en-US"/>
                    </a:p>
                  </a:txBody>
                  <a:tcPr/>
                </a:tc>
                <a:tc>
                  <a:txBody>
                    <a:bodyPr/>
                    <a:lstStyle/>
                    <a:p>
                      <a:pPr algn="ctr" rtl="0" fontAlgn="ctr"/>
                      <a:r>
                        <a:rPr lang="en-US" sz="105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X4</a:t>
                      </a:r>
                      <a:endParaRPr lang="en-US" sz="105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截距距离不正确</a:t>
                      </a:r>
                    </a:p>
                  </a:txBody>
                  <a:tcPr marL="9525" marR="9525" marT="9525" marB="0" anchor="ctr"/>
                </a:tc>
                <a:tc>
                  <a:txBody>
                    <a:bodyPr/>
                    <a:lstStyle/>
                    <a:p>
                      <a:pPr marL="0" marR="0" lvl="0" indent="0" algn="ctr" defTabSz="1018348" rtl="0" eaLnBrk="1" fontAlgn="ctr"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No</a:t>
                      </a:r>
                      <a:endParaRPr kumimoji="0"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t"/>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DOE</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a:r>
                        <a:rPr kumimoji="1" lang="en-US" altLang="zh-CN" sz="1050" dirty="0">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nchorCtr="1"/>
                </a:tc>
                <a:tc>
                  <a:txBody>
                    <a:bodyPr/>
                    <a:lstStyle/>
                    <a:p>
                      <a:pPr algn="l" fontAlgn="t"/>
                      <a:r>
                        <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采用最优截距调节</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制程文件，操作指导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extLst>
                  <a:ext uri="{0D108BD9-81ED-4DB2-BD59-A6C34878D82A}">
                    <a16:rowId xmlns:a16="http://schemas.microsoft.com/office/drawing/2014/main" val="10005"/>
                  </a:ext>
                </a:extLst>
              </a:tr>
              <a:tr h="570683">
                <a:tc vMerge="1">
                  <a:txBody>
                    <a:bodyPr/>
                    <a:lstStyle/>
                    <a:p>
                      <a:endParaRPr kumimoji="1" lang="ja-JP" altLang="en-US"/>
                    </a:p>
                  </a:txBody>
                  <a:tcPr/>
                </a:tc>
                <a:tc>
                  <a:txBody>
                    <a:bodyPr/>
                    <a:lstStyle/>
                    <a:p>
                      <a:pPr algn="ctr" rtl="0" fontAlgn="ctr"/>
                      <a:r>
                        <a:rPr lang="en-US" sz="1050" b="1" i="1" u="none" strike="noStrike"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X5</a:t>
                      </a:r>
                      <a:endParaRPr lang="en-US" sz="105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焊接技能差异</a:t>
                      </a:r>
                    </a:p>
                  </a:txBody>
                  <a:tcPr marL="9525" marR="9525" marT="9525" marB="0" anchor="ctr"/>
                </a:tc>
                <a:tc>
                  <a:txBody>
                    <a:bodyPr/>
                    <a:lstStyle/>
                    <a:p>
                      <a:pPr marL="0" marR="0" lvl="0" indent="0" algn="ctr" defTabSz="1018348" rtl="0" eaLnBrk="1" fontAlgn="ctr"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No</a:t>
                      </a:r>
                    </a:p>
                  </a:txBody>
                  <a:tcPr marL="9396" marR="9396" marT="9396" marB="0" anchor="ct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t"/>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Kruskal-Wallis test</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a:r>
                        <a:rPr kumimoji="1" lang="en-US" altLang="zh-CN" sz="1050" dirty="0">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nchorCtr="1"/>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solidFill>
                      <a:schemeClr val="bg1">
                        <a:lumMod val="75000"/>
                      </a:schemeClr>
                    </a:solidFill>
                  </a:tcPr>
                </a:tc>
                <a:extLst>
                  <a:ext uri="{0D108BD9-81ED-4DB2-BD59-A6C34878D82A}">
                    <a16:rowId xmlns:a16="http://schemas.microsoft.com/office/drawing/2014/main" val="10006"/>
                  </a:ext>
                </a:extLst>
              </a:tr>
              <a:tr h="629056">
                <a:tc vMerge="1">
                  <a:txBody>
                    <a:bodyPr/>
                    <a:lstStyle/>
                    <a:p>
                      <a:pPr algn="ctr" rtl="0" fontAlgn="ct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rtl="0" fontAlgn="ctr"/>
                      <a:r>
                        <a:rPr lang="en-US" sz="105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X6</a:t>
                      </a:r>
                    </a:p>
                  </a:txBody>
                  <a:tcPr marL="9396" marR="9396" marT="9396" marB="0" anchor="ctr"/>
                </a:tc>
                <a:tc>
                  <a:txBody>
                    <a:bodyPr/>
                    <a:lstStyle/>
                    <a:p>
                      <a:pPr algn="l"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准直器高低端没有对齐</a:t>
                      </a:r>
                    </a:p>
                  </a:txBody>
                  <a:tcPr marL="9525" marR="9525" marT="9525" marB="0" anchor="ctr"/>
                </a:tc>
                <a:tc>
                  <a:txBody>
                    <a:bodyPr/>
                    <a:lstStyle/>
                    <a:p>
                      <a:pPr marL="0" marR="0" lvl="0" indent="0" algn="ctr" defTabSz="1018348" rtl="0" eaLnBrk="1" fontAlgn="ctr"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No</a:t>
                      </a:r>
                    </a:p>
                  </a:txBody>
                  <a:tcPr marL="9396" marR="9396" marT="9396" marB="0" anchor="ctr"/>
                </a:tc>
                <a:tc>
                  <a:txBody>
                    <a:bodyPr/>
                    <a:lstStyle/>
                    <a:p>
                      <a:pPr algn="l" fontAlgn="t"/>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t"/>
                      <a:r>
                        <a:rPr lang="en-US" altLang="zh-CN"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DOE</a:t>
                      </a: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a:r>
                        <a:rPr kumimoji="1" lang="en-US" altLang="zh-CN" sz="1050" dirty="0">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nchorCtr="1"/>
                </a:tc>
                <a:tc>
                  <a:txBody>
                    <a:bodyPr/>
                    <a:lstStyle/>
                    <a:p>
                      <a:pPr algn="l" fontAlgn="t"/>
                      <a:r>
                        <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固定</a:t>
                      </a:r>
                      <a:r>
                        <a:rPr lang="en-US" altLang="zh-CN"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1550</a:t>
                      </a:r>
                      <a:r>
                        <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准直器采用低端进光的方式</a:t>
                      </a:r>
                      <a:endParaRPr lang="en-US" altLang="zh-CN"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tc>
                  <a:txBody>
                    <a:bodyPr/>
                    <a:lstStyle/>
                    <a:p>
                      <a:pPr algn="l" fontAlgn="t"/>
                      <a:r>
                        <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制程文件，操作指导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extLst>
                  <a:ext uri="{0D108BD9-81ED-4DB2-BD59-A6C34878D82A}">
                    <a16:rowId xmlns:a16="http://schemas.microsoft.com/office/drawing/2014/main" val="2425979623"/>
                  </a:ext>
                </a:extLst>
              </a:tr>
              <a:tr h="570683">
                <a:tc vMerge="1">
                  <a:txBody>
                    <a:bodyPr/>
                    <a:lstStyle/>
                    <a:p>
                      <a:pPr algn="ctr" rtl="0" fontAlgn="ctr"/>
                      <a:endParaRPr lang="ja-JP" altLang="en-US" sz="105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rtl="0" fontAlgn="ctr"/>
                      <a:r>
                        <a:rPr lang="en-US" sz="1100" b="1" i="1" u="none" strike="noStrike" dirty="0">
                          <a:solidFill>
                            <a:srgbClr val="00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X8</a:t>
                      </a:r>
                    </a:p>
                  </a:txBody>
                  <a:tcPr marL="9396" marR="9396" marT="9396" marB="0" anchor="ctr"/>
                </a:tc>
                <a:tc>
                  <a:txBody>
                    <a:bodyPr/>
                    <a:lstStyle/>
                    <a:p>
                      <a:pPr algn="l"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光纤熔接损耗过大</a:t>
                      </a:r>
                    </a:p>
                  </a:txBody>
                  <a:tcPr marL="9525" marR="9525" marT="9525" marB="0" anchor="ctr"/>
                </a:tc>
                <a:tc>
                  <a:txBody>
                    <a:bodyPr/>
                    <a:lstStyle/>
                    <a:p>
                      <a:pPr marL="0" marR="0" lvl="0" indent="0" algn="ctr" defTabSz="1018348" rtl="0" eaLnBrk="1" fontAlgn="ctr"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No</a:t>
                      </a:r>
                    </a:p>
                  </a:txBody>
                  <a:tcPr marL="9396" marR="9396" marT="9396" marB="0" anchor="ctr"/>
                </a:tc>
                <a:tc>
                  <a:txBody>
                    <a:bodyPr/>
                    <a:lstStyle/>
                    <a:p>
                      <a:pPr algn="l" fontAlgn="t"/>
                      <a:endParaRPr lang="ja-JP" altLang="en-US"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l" fontAlgn="t"/>
                      <a:r>
                        <a:rPr lang="en-US" altLang="zh-CN"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DOE</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tc>
                <a:tc>
                  <a:txBody>
                    <a:bodyPr/>
                    <a:lstStyle/>
                    <a:p>
                      <a:pPr algn="ctr"/>
                      <a:r>
                        <a:rPr kumimoji="1" lang="en-US" altLang="zh-CN" sz="1100" dirty="0">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a:txBody>
                  <a:tcPr anchor="ctr" anchorCtr="1"/>
                </a:tc>
                <a:tc>
                  <a:txBody>
                    <a:bodyPr/>
                    <a:lstStyle/>
                    <a:p>
                      <a:pPr algn="l" fontAlgn="t"/>
                      <a:r>
                        <a:rPr lang="zh-CN" altLang="en-US"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测试前使用固定熔接模式将匹配的</a:t>
                      </a:r>
                      <a:r>
                        <a:rPr lang="en-US" altLang="zh-CN"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980</a:t>
                      </a:r>
                      <a:r>
                        <a:rPr lang="zh-CN" altLang="en-US"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光纤接到光源系统中</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tc>
                  <a:txBody>
                    <a:bodyPr/>
                    <a:lstStyle/>
                    <a:p>
                      <a:pPr algn="l" fontAlgn="t"/>
                      <a:r>
                        <a:rPr lang="zh-CN" altLang="en-US"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制程文件，操作指导</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9396" marR="9396" marT="9396" marB="0" anchor="ctr">
                    <a:noFill/>
                  </a:tcPr>
                </a:tc>
                <a:extLst>
                  <a:ext uri="{0D108BD9-81ED-4DB2-BD59-A6C34878D82A}">
                    <a16:rowId xmlns:a16="http://schemas.microsoft.com/office/drawing/2014/main" val="3779454411"/>
                  </a:ext>
                </a:extLst>
              </a:tr>
            </a:tbl>
          </a:graphicData>
        </a:graphic>
      </p:graphicFrame>
    </p:spTree>
    <p:extLst>
      <p:ext uri="{BB962C8B-B14F-4D97-AF65-F5344CB8AC3E}">
        <p14:creationId xmlns:p14="http://schemas.microsoft.com/office/powerpoint/2010/main" val="425212753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76200" y="76200"/>
            <a:ext cx="8991600" cy="6705600"/>
          </a:xfrm>
          <a:prstGeom prst="rect">
            <a:avLst/>
          </a:prstGeom>
          <a:noFill/>
          <a:ln w="9525">
            <a:solidFill>
              <a:schemeClr val="accent2"/>
            </a:solidFill>
            <a:miter lim="800000"/>
            <a:headEnd/>
            <a:tailEnd/>
          </a:ln>
          <a:effectLst/>
        </p:spPr>
        <p:txBody>
          <a:bodyPr wrap="none" anchor="ctr"/>
          <a:lstStyle/>
          <a:p>
            <a:endParaRPr lang="en-US"/>
          </a:p>
        </p:txBody>
      </p:sp>
      <p:sp>
        <p:nvSpPr>
          <p:cNvPr id="36" name="Rectangle 2"/>
          <p:cNvSpPr>
            <a:spLocks noChangeArrowheads="1"/>
          </p:cNvSpPr>
          <p:nvPr/>
        </p:nvSpPr>
        <p:spPr bwMode="auto">
          <a:xfrm>
            <a:off x="228600" y="76200"/>
            <a:ext cx="4419600" cy="838200"/>
          </a:xfrm>
          <a:prstGeom prst="rect">
            <a:avLst/>
          </a:prstGeom>
          <a:noFill/>
          <a:ln w="9525">
            <a:noFill/>
            <a:miter lim="800000"/>
            <a:headEnd/>
            <a:tailEnd/>
          </a:ln>
        </p:spPr>
        <p:txBody>
          <a:bodyPr/>
          <a:lstStyle/>
          <a:p>
            <a:pPr algn="l" eaLnBrk="1" hangingPunct="1">
              <a:lnSpc>
                <a:spcPct val="120000"/>
              </a:lnSpc>
              <a:defRPr/>
            </a:pPr>
            <a:r>
              <a:rPr kumimoji="1" lang="en-US" altLang="zh-CN" sz="2400" b="1" dirty="0">
                <a:latin typeface="Arial Black" pitchFamily="34" charset="0"/>
                <a:ea typeface="PMingLiU" pitchFamily="18" charset="-120"/>
              </a:rPr>
              <a:t>Executive Summary-4</a:t>
            </a:r>
          </a:p>
          <a:p>
            <a:pPr algn="l" eaLnBrk="1" hangingPunct="1">
              <a:lnSpc>
                <a:spcPct val="120000"/>
              </a:lnSpc>
              <a:defRPr/>
            </a:pPr>
            <a:r>
              <a:rPr lang="en-US" altLang="zh-CN" sz="1600" b="1" dirty="0">
                <a:latin typeface="Century Gothic" pitchFamily="34" charset="0"/>
                <a:ea typeface="宋体" pitchFamily="2" charset="-122"/>
              </a:rPr>
              <a:t>------ for X1&amp;X7 </a:t>
            </a:r>
            <a:r>
              <a:rPr lang="zh-CN" altLang="en-US" sz="1600" b="1" dirty="0">
                <a:latin typeface="Century Gothic" pitchFamily="34" charset="0"/>
                <a:ea typeface="宋体" pitchFamily="2" charset="-122"/>
              </a:rPr>
              <a:t>固化过程变化大</a:t>
            </a:r>
            <a:endParaRPr lang="zh-CN" altLang="en-US" sz="1600" dirty="0">
              <a:solidFill>
                <a:srgbClr val="000000"/>
              </a:solidFill>
              <a:latin typeface="微软雅黑" panose="020B0503020204020204" pitchFamily="34" charset="-122"/>
              <a:ea typeface="微软雅黑" panose="020B0503020204020204" pitchFamily="34" charset="-122"/>
            </a:endParaRPr>
          </a:p>
        </p:txBody>
      </p:sp>
      <p:sp>
        <p:nvSpPr>
          <p:cNvPr id="75818" name="Oval 42"/>
          <p:cNvSpPr>
            <a:spLocks noChangeArrowheads="1"/>
          </p:cNvSpPr>
          <p:nvPr/>
        </p:nvSpPr>
        <p:spPr bwMode="auto">
          <a:xfrm>
            <a:off x="148936" y="1170840"/>
            <a:ext cx="381000" cy="381000"/>
          </a:xfrm>
          <a:prstGeom prst="ellipse">
            <a:avLst/>
          </a:prstGeom>
          <a:solidFill>
            <a:schemeClr val="bg1"/>
          </a:solidFill>
          <a:ln w="9525">
            <a:solidFill>
              <a:schemeClr val="tx1"/>
            </a:solidFill>
            <a:round/>
            <a:headEnd/>
            <a:tailEnd/>
          </a:ln>
          <a:effectLst/>
        </p:spPr>
        <p:txBody>
          <a:bodyPr wrap="none" anchor="ctr"/>
          <a:lstStyle/>
          <a:p>
            <a:pPr algn="ctr"/>
            <a:r>
              <a:rPr lang="en-US" altLang="zh-CN" sz="2000" b="1" dirty="0">
                <a:ea typeface="宋体" pitchFamily="2" charset="-122"/>
              </a:rPr>
              <a:t>1</a:t>
            </a:r>
          </a:p>
        </p:txBody>
      </p:sp>
      <p:sp>
        <p:nvSpPr>
          <p:cNvPr id="2" name="TextBox 1">
            <a:extLst>
              <a:ext uri="{FF2B5EF4-FFF2-40B4-BE49-F238E27FC236}">
                <a16:creationId xmlns:a16="http://schemas.microsoft.com/office/drawing/2014/main" id="{7883B80B-8B8C-420D-B06A-92138F668E9F}"/>
              </a:ext>
            </a:extLst>
          </p:cNvPr>
          <p:cNvSpPr txBox="1"/>
          <p:nvPr/>
        </p:nvSpPr>
        <p:spPr>
          <a:xfrm>
            <a:off x="5334000" y="1961196"/>
            <a:ext cx="3246787" cy="2246769"/>
          </a:xfrm>
          <a:prstGeom prst="rect">
            <a:avLst/>
          </a:prstGeom>
          <a:noFill/>
        </p:spPr>
        <p:txBody>
          <a:bodyPr wrap="square" rtlCol="0">
            <a:spAutoFit/>
          </a:bodyPr>
          <a:lstStyle/>
          <a:p>
            <a:pPr algn="l"/>
            <a:r>
              <a:rPr lang="en-US" dirty="0">
                <a:solidFill>
                  <a:srgbClr val="FF0000"/>
                </a:solidFill>
              </a:rPr>
              <a:t>D: </a:t>
            </a:r>
            <a:r>
              <a:rPr lang="en-US" dirty="0" err="1">
                <a:solidFill>
                  <a:srgbClr val="FF0000"/>
                </a:solidFill>
              </a:rPr>
              <a:t>Perato</a:t>
            </a:r>
            <a:r>
              <a:rPr lang="en-US" dirty="0">
                <a:solidFill>
                  <a:srgbClr val="FF0000"/>
                </a:solidFill>
              </a:rPr>
              <a:t> graph </a:t>
            </a:r>
          </a:p>
          <a:p>
            <a:pPr algn="l"/>
            <a:r>
              <a:rPr lang="en-US" dirty="0">
                <a:solidFill>
                  <a:srgbClr val="FF0000"/>
                </a:solidFill>
              </a:rPr>
              <a:t>M: </a:t>
            </a:r>
            <a:r>
              <a:rPr lang="en-US" altLang="zh-CN" dirty="0">
                <a:solidFill>
                  <a:srgbClr val="FF0000"/>
                </a:solidFill>
              </a:rPr>
              <a:t>Detail Process Map</a:t>
            </a:r>
            <a:endParaRPr lang="en-US" dirty="0">
              <a:solidFill>
                <a:srgbClr val="FF0000"/>
              </a:solidFill>
            </a:endParaRPr>
          </a:p>
          <a:p>
            <a:pPr algn="l"/>
            <a:r>
              <a:rPr lang="en-US" dirty="0">
                <a:solidFill>
                  <a:srgbClr val="FF0000"/>
                </a:solidFill>
              </a:rPr>
              <a:t>     </a:t>
            </a:r>
            <a:r>
              <a:rPr lang="en-US" altLang="zh-CN" dirty="0">
                <a:solidFill>
                  <a:srgbClr val="FF0000"/>
                </a:solidFill>
              </a:rPr>
              <a:t>Box Plot </a:t>
            </a:r>
          </a:p>
          <a:p>
            <a:pPr algn="l"/>
            <a:r>
              <a:rPr lang="en-US" dirty="0">
                <a:solidFill>
                  <a:srgbClr val="FF0000"/>
                </a:solidFill>
              </a:rPr>
              <a:t>     C-E diagram</a:t>
            </a:r>
          </a:p>
          <a:p>
            <a:pPr algn="l"/>
            <a:r>
              <a:rPr lang="en-US" dirty="0">
                <a:solidFill>
                  <a:srgbClr val="FF0000"/>
                </a:solidFill>
              </a:rPr>
              <a:t>A : </a:t>
            </a:r>
            <a:r>
              <a:rPr lang="en-US" altLang="zh-CN" dirty="0">
                <a:solidFill>
                  <a:srgbClr val="FF0000"/>
                </a:solidFill>
              </a:rPr>
              <a:t>Box Plot</a:t>
            </a:r>
          </a:p>
          <a:p>
            <a:pPr algn="l"/>
            <a:r>
              <a:rPr lang="en-US" altLang="zh-CN" dirty="0">
                <a:solidFill>
                  <a:srgbClr val="FF0000"/>
                </a:solidFill>
              </a:rPr>
              <a:t>     Mann-Whitney  test</a:t>
            </a:r>
          </a:p>
          <a:p>
            <a:pPr algn="l"/>
            <a:r>
              <a:rPr lang="en-US" altLang="zh-CN" dirty="0">
                <a:solidFill>
                  <a:srgbClr val="FF0000"/>
                </a:solidFill>
              </a:rPr>
              <a:t>I: Two-sample T</a:t>
            </a:r>
            <a:endParaRPr lang="en-US" dirty="0">
              <a:solidFill>
                <a:srgbClr val="FF0000"/>
              </a:solidFill>
            </a:endParaRPr>
          </a:p>
        </p:txBody>
      </p:sp>
      <p:sp>
        <p:nvSpPr>
          <p:cNvPr id="8" name="Rectangle: Rounded Corners 7">
            <a:extLst>
              <a:ext uri="{FF2B5EF4-FFF2-40B4-BE49-F238E27FC236}">
                <a16:creationId xmlns:a16="http://schemas.microsoft.com/office/drawing/2014/main" id="{9D500ED4-17A6-4649-9171-1FA9CFA4440E}"/>
              </a:ext>
            </a:extLst>
          </p:cNvPr>
          <p:cNvSpPr/>
          <p:nvPr/>
        </p:nvSpPr>
        <p:spPr bwMode="auto">
          <a:xfrm>
            <a:off x="5334000" y="1896123"/>
            <a:ext cx="3246788" cy="2311841"/>
          </a:xfrm>
          <a:prstGeom prst="roundRect">
            <a:avLst/>
          </a:prstGeom>
          <a:noFill/>
          <a:ln w="9525">
            <a:solidFill>
              <a:srgbClr val="92D050"/>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endParaRPr kumimoji="0" lang="en-US" sz="2400" b="1" i="0" u="none" strike="noStrike" cap="none" normalizeH="0" baseline="0">
              <a:ln>
                <a:noFill/>
              </a:ln>
              <a:solidFill>
                <a:schemeClr val="bg1"/>
              </a:solidFill>
              <a:effectLst/>
              <a:latin typeface="Arial" charset="0"/>
              <a:ea typeface="ＭＳ Ｐゴシック" pitchFamily="34" charset="-128"/>
            </a:endParaRPr>
          </a:p>
        </p:txBody>
      </p:sp>
      <p:sp>
        <p:nvSpPr>
          <p:cNvPr id="32" name="Oval 31">
            <a:extLst>
              <a:ext uri="{FF2B5EF4-FFF2-40B4-BE49-F238E27FC236}">
                <a16:creationId xmlns:a16="http://schemas.microsoft.com/office/drawing/2014/main" id="{AFE150D3-E28F-439A-A129-C8B8107864EA}"/>
              </a:ext>
            </a:extLst>
          </p:cNvPr>
          <p:cNvSpPr/>
          <p:nvPr/>
        </p:nvSpPr>
        <p:spPr bwMode="auto">
          <a:xfrm>
            <a:off x="722744" y="1198482"/>
            <a:ext cx="1795030" cy="439671"/>
          </a:xfrm>
          <a:prstGeom prst="ellipse">
            <a:avLst/>
          </a:prstGeom>
          <a:solidFill>
            <a:schemeClr val="bg1"/>
          </a:solidFill>
          <a:ln w="76200">
            <a:solidFill>
              <a:srgbClr val="0070C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B</a:t>
            </a:r>
            <a:r>
              <a:rPr kumimoji="0" lang="en-US" altLang="zh-CN" sz="1400" b="1" i="0" u="none" strike="noStrike" cap="none" normalizeH="0" baseline="0" dirty="0">
                <a:ln>
                  <a:noFill/>
                </a:ln>
                <a:solidFill>
                  <a:schemeClr val="tx1"/>
                </a:solidFill>
                <a:effectLst/>
                <a:latin typeface="Arial" charset="0"/>
                <a:ea typeface="ＭＳ Ｐゴシック" pitchFamily="34" charset="-128"/>
              </a:rPr>
              <a:t>efore</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3" name="Oval 42">
            <a:extLst>
              <a:ext uri="{FF2B5EF4-FFF2-40B4-BE49-F238E27FC236}">
                <a16:creationId xmlns:a16="http://schemas.microsoft.com/office/drawing/2014/main" id="{E3D4E3A3-EF12-4EF5-9146-A918718B4589}"/>
              </a:ext>
            </a:extLst>
          </p:cNvPr>
          <p:cNvSpPr/>
          <p:nvPr/>
        </p:nvSpPr>
        <p:spPr bwMode="auto">
          <a:xfrm>
            <a:off x="6114593" y="1198483"/>
            <a:ext cx="2370451" cy="425633"/>
          </a:xfrm>
          <a:prstGeom prst="ellipse">
            <a:avLst/>
          </a:prstGeom>
          <a:solidFill>
            <a:schemeClr val="bg1"/>
          </a:solidFill>
          <a:ln w="76200">
            <a:solidFill>
              <a:srgbClr val="92D05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Six </a:t>
            </a:r>
            <a:r>
              <a:rPr lang="en-US" sz="1400" b="1" dirty="0" err="1">
                <a:solidFill>
                  <a:schemeClr val="tx1"/>
                </a:solidFill>
                <a:latin typeface="Arial" charset="0"/>
                <a:ea typeface="ＭＳ Ｐゴシック" pitchFamily="34" charset="-128"/>
              </a:rPr>
              <a:t>SigmaTools</a:t>
            </a:r>
            <a:endParaRPr kumimoji="0" lang="en-US" sz="1400" b="1" i="0" u="none" strike="noStrike" cap="none" normalizeH="0" baseline="0" dirty="0">
              <a:ln>
                <a:noFill/>
              </a:ln>
              <a:solidFill>
                <a:schemeClr val="tx1"/>
              </a:solidFill>
              <a:effectLst/>
              <a:latin typeface="Arial" charset="0"/>
              <a:ea typeface="ＭＳ Ｐゴシック" pitchFamily="34" charset="-128"/>
            </a:endParaRPr>
          </a:p>
        </p:txBody>
      </p:sp>
      <p:sp>
        <p:nvSpPr>
          <p:cNvPr id="44" name="Oval 43">
            <a:extLst>
              <a:ext uri="{FF2B5EF4-FFF2-40B4-BE49-F238E27FC236}">
                <a16:creationId xmlns:a16="http://schemas.microsoft.com/office/drawing/2014/main" id="{EB75D5E9-47F2-4876-868A-60122E4F5C2D}"/>
              </a:ext>
            </a:extLst>
          </p:cNvPr>
          <p:cNvSpPr/>
          <p:nvPr/>
        </p:nvSpPr>
        <p:spPr bwMode="auto">
          <a:xfrm>
            <a:off x="2851994" y="1221193"/>
            <a:ext cx="1707514" cy="394475"/>
          </a:xfrm>
          <a:prstGeom prst="ellipse">
            <a:avLst/>
          </a:prstGeom>
          <a:solidFill>
            <a:schemeClr val="bg1"/>
          </a:solidFill>
          <a:ln w="76200">
            <a:solidFill>
              <a:srgbClr val="7030A0"/>
            </a:solidFill>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95000"/>
              </a:lnSpc>
              <a:spcBef>
                <a:spcPct val="20000"/>
              </a:spcBef>
              <a:spcAft>
                <a:spcPct val="0"/>
              </a:spcAft>
              <a:buClr>
                <a:srgbClr val="F42A41"/>
              </a:buClr>
              <a:buSzPct val="80000"/>
              <a:buFontTx/>
              <a:buNone/>
              <a:tabLst/>
            </a:pPr>
            <a:r>
              <a:rPr kumimoji="0" lang="en-US" sz="1400" b="1" i="0" u="none" strike="noStrike" cap="none" normalizeH="0" baseline="0" dirty="0">
                <a:ln>
                  <a:noFill/>
                </a:ln>
                <a:solidFill>
                  <a:schemeClr val="tx1"/>
                </a:solidFill>
                <a:effectLst/>
                <a:latin typeface="Arial" charset="0"/>
                <a:ea typeface="ＭＳ Ｐゴシック" pitchFamily="34" charset="-128"/>
              </a:rPr>
              <a:t>After</a:t>
            </a:r>
          </a:p>
        </p:txBody>
      </p:sp>
      <p:sp>
        <p:nvSpPr>
          <p:cNvPr id="33" name="Callout: Line 32">
            <a:extLst>
              <a:ext uri="{FF2B5EF4-FFF2-40B4-BE49-F238E27FC236}">
                <a16:creationId xmlns:a16="http://schemas.microsoft.com/office/drawing/2014/main" id="{9092B056-DA31-4D84-813E-7746FCB323BA}"/>
              </a:ext>
            </a:extLst>
          </p:cNvPr>
          <p:cNvSpPr/>
          <p:nvPr/>
        </p:nvSpPr>
        <p:spPr bwMode="auto">
          <a:xfrm>
            <a:off x="5334000" y="4468439"/>
            <a:ext cx="3581399" cy="1856161"/>
          </a:xfrm>
          <a:prstGeom prst="borderCallout1">
            <a:avLst>
              <a:gd name="adj1" fmla="val -58230"/>
              <a:gd name="adj2" fmla="val 27371"/>
              <a:gd name="adj3" fmla="val 986"/>
              <a:gd name="adj4" fmla="val 32595"/>
            </a:avLst>
          </a:prstGeom>
          <a:noFill/>
          <a:ln w="9525">
            <a:solidFill>
              <a:schemeClr val="accent6">
                <a:lumMod val="75000"/>
              </a:schemeClr>
            </a:solidFill>
            <a:miter lim="800000"/>
            <a:headEnd/>
            <a:tailEnd/>
          </a:ln>
          <a:effectLst/>
          <a:scene3d>
            <a:camera prst="orthographicFront"/>
            <a:lightRig rig="balanced" dir="t">
              <a:rot lat="0" lon="0" rev="600000"/>
            </a:lightRig>
          </a:scene3d>
          <a:sp3d>
            <a:bevelT prst="angle"/>
          </a:sp3d>
        </p:spPr>
        <p:txBody>
          <a:bodyPr vert="horz" wrap="square" lIns="91440" tIns="45720" rIns="91440" bIns="45720" numCol="1" rtlCol="0" anchor="ctr" anchorCtr="1" compatLnSpc="1">
            <a:prstTxWarp prst="textNoShape">
              <a:avLst/>
            </a:prstTxWarp>
          </a:bodyPr>
          <a:lstStyle/>
          <a:p>
            <a:pPr algn="l" eaLnBrk="1" hangingPunct="1">
              <a:lnSpc>
                <a:spcPct val="95000"/>
              </a:lnSpc>
              <a:spcBef>
                <a:spcPct val="20000"/>
              </a:spcBef>
              <a:buClr>
                <a:srgbClr val="F42A41"/>
              </a:buClr>
              <a:buSzPct val="80000"/>
            </a:pPr>
            <a:r>
              <a:rPr lang="zh-CN" altLang="en-US" sz="1600" dirty="0">
                <a:latin typeface="微软雅黑" panose="020B0503020204020204" pitchFamily="34" charset="-122"/>
                <a:ea typeface="微软雅黑" panose="020B0503020204020204" pitchFamily="34" charset="-122"/>
              </a:rPr>
              <a:t>通过详细流程图可以了解当前工艺流程的关键细节，继而使用箱体图对过程中的数据进行对比来帮助团队更好地找到确定真正产生影响的原因以及对应的失效模式，使得改善措施更有针对性，工艺设置更加合理。</a:t>
            </a:r>
            <a:endParaRPr lang="en-US" sz="1600" dirty="0">
              <a:latin typeface="微软雅黑" panose="020B0503020204020204" pitchFamily="34" charset="-122"/>
              <a:ea typeface="微软雅黑" panose="020B0503020204020204" pitchFamily="34" charset="-122"/>
            </a:endParaRPr>
          </a:p>
        </p:txBody>
      </p:sp>
      <p:pic>
        <p:nvPicPr>
          <p:cNvPr id="17" name="Picture 16">
            <a:extLst>
              <a:ext uri="{FF2B5EF4-FFF2-40B4-BE49-F238E27FC236}">
                <a16:creationId xmlns:a16="http://schemas.microsoft.com/office/drawing/2014/main" id="{7C993A3B-AAAC-4C48-9FEE-DB4A7A7CDE0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2029" y="1816160"/>
            <a:ext cx="4720971" cy="3150127"/>
          </a:xfrm>
          <a:prstGeom prst="rect">
            <a:avLst/>
          </a:prstGeom>
        </p:spPr>
      </p:pic>
      <p:sp>
        <p:nvSpPr>
          <p:cNvPr id="18" name="Rectangle 17">
            <a:extLst>
              <a:ext uri="{FF2B5EF4-FFF2-40B4-BE49-F238E27FC236}">
                <a16:creationId xmlns:a16="http://schemas.microsoft.com/office/drawing/2014/main" id="{A645AA6B-4899-48B4-9916-A02229C4B0A7}"/>
              </a:ext>
            </a:extLst>
          </p:cNvPr>
          <p:cNvSpPr/>
          <p:nvPr/>
        </p:nvSpPr>
        <p:spPr>
          <a:xfrm>
            <a:off x="76200" y="4934854"/>
            <a:ext cx="4861244" cy="923330"/>
          </a:xfrm>
          <a:prstGeom prst="rect">
            <a:avLst/>
          </a:prstGeom>
        </p:spPr>
        <p:txBody>
          <a:bodyPr wrap="square">
            <a:spAutoFit/>
          </a:bodyPr>
          <a:lstStyle/>
          <a:p>
            <a:r>
              <a:rPr lang="en-US" sz="1800" dirty="0"/>
              <a:t>                          N    Mean   </a:t>
            </a:r>
            <a:r>
              <a:rPr lang="en-US" sz="1800" dirty="0" err="1"/>
              <a:t>StDev</a:t>
            </a:r>
            <a:r>
              <a:rPr lang="en-US" sz="1800" dirty="0"/>
              <a:t>  SE Mean</a:t>
            </a:r>
          </a:p>
          <a:p>
            <a:r>
              <a:rPr lang="zh-CN" altLang="en-US" sz="1800" dirty="0"/>
              <a:t>改变前变化量  </a:t>
            </a:r>
            <a:r>
              <a:rPr lang="en-US" altLang="zh-CN" sz="1800" dirty="0"/>
              <a:t>15  0.0861  0.0732    0.019</a:t>
            </a:r>
          </a:p>
          <a:p>
            <a:r>
              <a:rPr lang="zh-CN" altLang="en-US" sz="1800" dirty="0"/>
              <a:t>改变后变化量  </a:t>
            </a:r>
            <a:r>
              <a:rPr lang="en-US" altLang="zh-CN" sz="1800" dirty="0"/>
              <a:t>20  0.0285  0.0591    0.013</a:t>
            </a:r>
          </a:p>
        </p:txBody>
      </p:sp>
      <p:graphicFrame>
        <p:nvGraphicFramePr>
          <p:cNvPr id="3" name="Table 2">
            <a:extLst>
              <a:ext uri="{FF2B5EF4-FFF2-40B4-BE49-F238E27FC236}">
                <a16:creationId xmlns:a16="http://schemas.microsoft.com/office/drawing/2014/main" id="{5EA34A8F-1E38-43E0-8554-77A26964FE38}"/>
              </a:ext>
            </a:extLst>
          </p:cNvPr>
          <p:cNvGraphicFramePr>
            <a:graphicFrameLocks noGrp="1"/>
          </p:cNvGraphicFramePr>
          <p:nvPr>
            <p:extLst>
              <p:ext uri="{D42A27DB-BD31-4B8C-83A1-F6EECF244321}">
                <p14:modId xmlns:p14="http://schemas.microsoft.com/office/powerpoint/2010/main" val="45689132"/>
              </p:ext>
            </p:extLst>
          </p:nvPr>
        </p:nvGraphicFramePr>
        <p:xfrm>
          <a:off x="123082" y="5913286"/>
          <a:ext cx="5058518" cy="842010"/>
        </p:xfrm>
        <a:graphic>
          <a:graphicData uri="http://schemas.openxmlformats.org/drawingml/2006/table">
            <a:tbl>
              <a:tblPr/>
              <a:tblGrid>
                <a:gridCol w="1880156">
                  <a:extLst>
                    <a:ext uri="{9D8B030D-6E8A-4147-A177-3AD203B41FA5}">
                      <a16:colId xmlns:a16="http://schemas.microsoft.com/office/drawing/2014/main" val="4104854636"/>
                    </a:ext>
                  </a:extLst>
                </a:gridCol>
                <a:gridCol w="1589181">
                  <a:extLst>
                    <a:ext uri="{9D8B030D-6E8A-4147-A177-3AD203B41FA5}">
                      <a16:colId xmlns:a16="http://schemas.microsoft.com/office/drawing/2014/main" val="2176222018"/>
                    </a:ext>
                  </a:extLst>
                </a:gridCol>
                <a:gridCol w="1589181">
                  <a:extLst>
                    <a:ext uri="{9D8B030D-6E8A-4147-A177-3AD203B41FA5}">
                      <a16:colId xmlns:a16="http://schemas.microsoft.com/office/drawing/2014/main" val="2027910941"/>
                    </a:ext>
                  </a:extLst>
                </a:gridCol>
              </a:tblGrid>
              <a:tr h="162827">
                <a:tc>
                  <a:txBody>
                    <a:bodyPr/>
                    <a:lstStyle/>
                    <a:p>
                      <a:pPr algn="ctr" fontAlgn="b"/>
                      <a:r>
                        <a:rPr lang="zh-CN" altLang="en-US" sz="1800" b="0" i="0" u="none" strike="noStrike" dirty="0">
                          <a:solidFill>
                            <a:srgbClr val="000000"/>
                          </a:solidFill>
                          <a:effectLst/>
                          <a:latin typeface="Calibri" panose="020F0502020204030204" pitchFamily="34" charset="0"/>
                        </a:rPr>
                        <a:t>参数名称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800" b="0" i="0" u="none" strike="noStrike" dirty="0">
                          <a:solidFill>
                            <a:srgbClr val="000000"/>
                          </a:solidFill>
                          <a:effectLst/>
                          <a:latin typeface="Calibri" panose="020F0502020204030204" pitchFamily="34" charset="0"/>
                        </a:rPr>
                        <a:t>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800" b="0" i="0" u="none" strike="noStrike" dirty="0">
                          <a:solidFill>
                            <a:srgbClr val="000000"/>
                          </a:solidFill>
                          <a:effectLst/>
                          <a:latin typeface="Calibri" panose="020F0502020204030204" pitchFamily="34" charset="0"/>
                        </a:rPr>
                        <a:t>预估改善后失效比例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158398"/>
                  </a:ext>
                </a:extLst>
              </a:tr>
              <a:tr h="82973">
                <a:tc>
                  <a:txBody>
                    <a:bodyPr/>
                    <a:lstStyle/>
                    <a:p>
                      <a:pPr algn="ctr" fontAlgn="b"/>
                      <a:r>
                        <a:rPr lang="en-US" sz="1800" b="0" i="0" u="none" strike="noStrike" dirty="0">
                          <a:solidFill>
                            <a:srgbClr val="000000"/>
                          </a:solidFill>
                          <a:effectLst/>
                          <a:latin typeface="Calibri" panose="020F0502020204030204" pitchFamily="34" charset="0"/>
                        </a:rPr>
                        <a:t>980MaxIL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FF0000"/>
                          </a:solidFill>
                          <a:effectLst/>
                          <a:latin typeface="Calibri" panose="020F0502020204030204" pitchFamily="34" charset="0"/>
                        </a:rPr>
                        <a:t>4.02%</a:t>
                      </a:r>
                      <a:r>
                        <a:rPr lang="zh-CN" altLang="en-US" sz="1800" b="0" i="0" u="none" strike="noStrike" dirty="0">
                          <a:solidFill>
                            <a:srgbClr val="FF0000"/>
                          </a:solidFill>
                          <a:effectLst/>
                          <a:latin typeface="Calibri" panose="020F0502020204030204" pitchFamily="34" charset="0"/>
                        </a:rPr>
                        <a:t>？</a:t>
                      </a:r>
                      <a:endParaRPr lang="en-US" sz="1800" b="0" i="0" u="none" strike="noStrike" dirty="0">
                        <a:solidFill>
                          <a:srgbClr val="FF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4593"/>
                  </a:ext>
                </a:extLst>
              </a:tr>
            </a:tbl>
          </a:graphicData>
        </a:graphic>
      </p:graphicFrame>
    </p:spTree>
    <p:extLst>
      <p:ext uri="{BB962C8B-B14F-4D97-AF65-F5344CB8AC3E}">
        <p14:creationId xmlns:p14="http://schemas.microsoft.com/office/powerpoint/2010/main" val="354772743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3400" y="2385604"/>
            <a:ext cx="4385416" cy="2933062"/>
          </a:xfrm>
          <a:prstGeom prst="rect">
            <a:avLst/>
          </a:prstGeom>
        </p:spPr>
      </p:pic>
      <p:pic>
        <p:nvPicPr>
          <p:cNvPr id="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904" y="4"/>
            <a:ext cx="702000" cy="730433"/>
          </a:xfrm>
          <a:prstGeom prst="rect">
            <a:avLst/>
          </a:prstGeom>
          <a:noFill/>
          <a:ln w="9525">
            <a:noFill/>
            <a:miter lim="800000"/>
            <a:headEnd/>
            <a:tailEnd/>
          </a:ln>
          <a:effectLst/>
        </p:spPr>
      </p:pic>
      <p:sp>
        <p:nvSpPr>
          <p:cNvPr id="6" name="タイトル 1"/>
          <p:cNvSpPr>
            <a:spLocks noGrp="1"/>
          </p:cNvSpPr>
          <p:nvPr>
            <p:ph type="title"/>
          </p:nvPr>
        </p:nvSpPr>
        <p:spPr>
          <a:xfrm>
            <a:off x="0" y="315911"/>
            <a:ext cx="8421659" cy="762000"/>
          </a:xfrm>
        </p:spPr>
        <p:txBody>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Hypothesis test for X1 (Y1)</a:t>
            </a:r>
            <a:b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(Analyze)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3"/>
          <p:cNvSpPr>
            <a:spLocks noGrp="1"/>
          </p:cNvSpPr>
          <p:nvPr>
            <p:ph type="sldNum" sz="quarter" idx="11"/>
          </p:nvPr>
        </p:nvSpPr>
        <p:spPr>
          <a:xfrm>
            <a:off x="134471" y="6492875"/>
            <a:ext cx="494505" cy="365125"/>
          </a:xfrm>
        </p:spPr>
        <p:txBody>
          <a:bodyPr/>
          <a:lstStyle/>
          <a:p>
            <a:fld id="{41D1DE32-A2FE-42FB-A03A-EF5243E2F368}" type="slidenum">
              <a:rPr lang="en-US" smtClean="0"/>
              <a:pPr/>
              <a:t>7</a:t>
            </a:fld>
            <a:endParaRPr lang="en-US" dirty="0"/>
          </a:p>
        </p:txBody>
      </p:sp>
      <p:sp>
        <p:nvSpPr>
          <p:cNvPr id="8" name="TextBox 7"/>
          <p:cNvSpPr txBox="1"/>
          <p:nvPr/>
        </p:nvSpPr>
        <p:spPr>
          <a:xfrm>
            <a:off x="366001" y="1479066"/>
            <a:ext cx="7939903" cy="907171"/>
          </a:xfrm>
          <a:prstGeom prst="rect">
            <a:avLst/>
          </a:prstGeom>
          <a:noFill/>
        </p:spPr>
        <p:txBody>
          <a:bodyPr wrap="square" rtlCol="0">
            <a:spAutoFit/>
          </a:bodyPr>
          <a:lstStyle/>
          <a:p>
            <a:pPr algn="l"/>
            <a:r>
              <a:rPr lang="en-US" sz="1765" dirty="0"/>
              <a:t>H0: there is no difference between the reflective IL of collimator before baking and after baking.</a:t>
            </a:r>
          </a:p>
          <a:p>
            <a:pPr algn="l"/>
            <a:r>
              <a:rPr lang="en-US" sz="1765" dirty="0"/>
              <a:t>Ha: there is difference between before baking and after baking.</a:t>
            </a:r>
          </a:p>
        </p:txBody>
      </p:sp>
      <p:sp>
        <p:nvSpPr>
          <p:cNvPr id="9" name="Rectangle 8"/>
          <p:cNvSpPr/>
          <p:nvPr/>
        </p:nvSpPr>
        <p:spPr>
          <a:xfrm>
            <a:off x="240175" y="5542389"/>
            <a:ext cx="4437529" cy="907171"/>
          </a:xfrm>
          <a:prstGeom prst="rect">
            <a:avLst/>
          </a:prstGeom>
        </p:spPr>
        <p:txBody>
          <a:bodyPr>
            <a:spAutoFit/>
          </a:bodyPr>
          <a:lstStyle/>
          <a:p>
            <a:pPr algn="l"/>
            <a:r>
              <a:rPr lang="en-US" sz="1765" dirty="0"/>
              <a:t>Conclusion: </a:t>
            </a:r>
            <a:r>
              <a:rPr lang="en-US" altLang="zh-CN" sz="1765" dirty="0"/>
              <a:t>R</a:t>
            </a:r>
            <a:r>
              <a:rPr lang="en-US" sz="1765" dirty="0"/>
              <a:t>eject H0, there is significant difference between the reflective IL of collimator before baking and after baking.</a:t>
            </a:r>
          </a:p>
        </p:txBody>
      </p:sp>
      <p:sp>
        <p:nvSpPr>
          <p:cNvPr id="11" name="Rectangle 10"/>
          <p:cNvSpPr/>
          <p:nvPr/>
        </p:nvSpPr>
        <p:spPr>
          <a:xfrm>
            <a:off x="4953000" y="2385604"/>
            <a:ext cx="4165462" cy="3834576"/>
          </a:xfrm>
          <a:prstGeom prst="rect">
            <a:avLst/>
          </a:prstGeom>
        </p:spPr>
        <p:txBody>
          <a:bodyPr wrap="square">
            <a:spAutoFit/>
          </a:bodyPr>
          <a:lstStyle/>
          <a:p>
            <a:pPr algn="l"/>
            <a:r>
              <a:rPr lang="en-US" sz="1600" dirty="0"/>
              <a:t>Mann-Whitney Test and CI: </a:t>
            </a:r>
            <a:r>
              <a:rPr lang="zh-CN" altLang="en-US" sz="1600" dirty="0"/>
              <a:t>焊前</a:t>
            </a:r>
            <a:r>
              <a:rPr lang="en-US" altLang="zh-CN" sz="1600" dirty="0"/>
              <a:t>, </a:t>
            </a:r>
            <a:r>
              <a:rPr lang="zh-CN" altLang="en-US" sz="1600" dirty="0"/>
              <a:t>固化前 </a:t>
            </a:r>
          </a:p>
          <a:p>
            <a:pPr algn="l"/>
            <a:endParaRPr lang="zh-CN" altLang="en-US" sz="1600" dirty="0"/>
          </a:p>
          <a:p>
            <a:pPr algn="l"/>
            <a:r>
              <a:rPr lang="zh-CN" altLang="en-US" sz="1600" dirty="0"/>
              <a:t>         </a:t>
            </a:r>
            <a:r>
              <a:rPr lang="en-US" sz="1600" dirty="0"/>
              <a:t>N  Median</a:t>
            </a:r>
          </a:p>
          <a:p>
            <a:pPr algn="l"/>
            <a:r>
              <a:rPr lang="zh-CN" altLang="en-US" sz="1600" dirty="0"/>
              <a:t>焊前    </a:t>
            </a:r>
            <a:r>
              <a:rPr lang="en-US" altLang="zh-CN" sz="1600" dirty="0"/>
              <a:t>11  0.3700</a:t>
            </a:r>
          </a:p>
          <a:p>
            <a:pPr algn="l"/>
            <a:r>
              <a:rPr lang="zh-CN" altLang="en-US" sz="1600" dirty="0"/>
              <a:t>固化前  </a:t>
            </a:r>
            <a:r>
              <a:rPr lang="en-US" altLang="zh-CN" sz="1600" dirty="0"/>
              <a:t>11  0.2600</a:t>
            </a:r>
          </a:p>
          <a:p>
            <a:pPr algn="l"/>
            <a:endParaRPr lang="en-US" altLang="zh-CN" sz="1600" dirty="0"/>
          </a:p>
          <a:p>
            <a:pPr algn="l"/>
            <a:endParaRPr lang="en-US" altLang="zh-CN" sz="1600" dirty="0"/>
          </a:p>
          <a:p>
            <a:pPr algn="l"/>
            <a:r>
              <a:rPr lang="en-US" sz="1600" dirty="0"/>
              <a:t>Point estimate for </a:t>
            </a:r>
            <a:r>
              <a:rPr lang="el-GR" sz="1600" dirty="0"/>
              <a:t>η1 - η2 </a:t>
            </a:r>
            <a:r>
              <a:rPr lang="en-US" sz="1600" dirty="0"/>
              <a:t>is 0.0800</a:t>
            </a:r>
          </a:p>
          <a:p>
            <a:pPr algn="l"/>
            <a:r>
              <a:rPr lang="en-US" sz="1600" dirty="0"/>
              <a:t>95.1 Percent CI for </a:t>
            </a:r>
            <a:r>
              <a:rPr lang="el-GR" sz="1600" dirty="0"/>
              <a:t>η1 - η2 </a:t>
            </a:r>
            <a:r>
              <a:rPr lang="en-US" sz="1600" dirty="0"/>
              <a:t>is (0.0400,0.1300)</a:t>
            </a:r>
          </a:p>
          <a:p>
            <a:pPr algn="l"/>
            <a:r>
              <a:rPr lang="en-US" sz="1600" dirty="0"/>
              <a:t>W = 167.5</a:t>
            </a:r>
          </a:p>
          <a:p>
            <a:pPr algn="l"/>
            <a:r>
              <a:rPr lang="en-US" sz="1600" dirty="0"/>
              <a:t>Test of </a:t>
            </a:r>
            <a:r>
              <a:rPr lang="el-GR" sz="1600" dirty="0"/>
              <a:t>η1 = η2 </a:t>
            </a:r>
            <a:r>
              <a:rPr lang="en-US" sz="1600" dirty="0"/>
              <a:t>vs </a:t>
            </a:r>
            <a:r>
              <a:rPr lang="el-GR" sz="1600" dirty="0"/>
              <a:t>η1 ≠ η2 </a:t>
            </a:r>
            <a:r>
              <a:rPr lang="en-US" sz="1600" dirty="0"/>
              <a:t>is significant at </a:t>
            </a:r>
            <a:r>
              <a:rPr lang="en-US" sz="1400" dirty="0"/>
              <a:t>0.0078</a:t>
            </a:r>
            <a:endParaRPr lang="en-US" sz="1600" dirty="0"/>
          </a:p>
          <a:p>
            <a:pPr algn="l"/>
            <a:r>
              <a:rPr lang="en-US" sz="1600" dirty="0"/>
              <a:t>The test is significant at </a:t>
            </a:r>
            <a:r>
              <a:rPr lang="en-US" sz="1600" u="sng" dirty="0">
                <a:solidFill>
                  <a:srgbClr val="FF0000"/>
                </a:solidFill>
              </a:rPr>
              <a:t>0.0077 </a:t>
            </a:r>
            <a:r>
              <a:rPr lang="en-US" sz="1600" dirty="0"/>
              <a:t>(adjusted for ties)</a:t>
            </a:r>
          </a:p>
        </p:txBody>
      </p:sp>
    </p:spTree>
    <p:extLst>
      <p:ext uri="{BB962C8B-B14F-4D97-AF65-F5344CB8AC3E}">
        <p14:creationId xmlns:p14="http://schemas.microsoft.com/office/powerpoint/2010/main" val="21690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904" y="4"/>
            <a:ext cx="702000" cy="730433"/>
          </a:xfrm>
          <a:prstGeom prst="rect">
            <a:avLst/>
          </a:prstGeom>
          <a:noFill/>
          <a:ln w="9525">
            <a:noFill/>
            <a:miter lim="800000"/>
            <a:headEnd/>
            <a:tailEnd/>
          </a:ln>
          <a:effectLst/>
        </p:spPr>
      </p:pic>
      <p:sp>
        <p:nvSpPr>
          <p:cNvPr id="6" name="タイトル 1"/>
          <p:cNvSpPr>
            <a:spLocks noGrp="1"/>
          </p:cNvSpPr>
          <p:nvPr>
            <p:ph type="title"/>
          </p:nvPr>
        </p:nvSpPr>
        <p:spPr>
          <a:xfrm>
            <a:off x="101341" y="276619"/>
            <a:ext cx="8421659" cy="762000"/>
          </a:xfrm>
        </p:spPr>
        <p:txBody>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Hypothesis test for X1 (Y1)</a:t>
            </a:r>
            <a:b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(Analyze)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3"/>
          <p:cNvSpPr>
            <a:spLocks noGrp="1"/>
          </p:cNvSpPr>
          <p:nvPr>
            <p:ph type="sldNum" sz="quarter" idx="11"/>
          </p:nvPr>
        </p:nvSpPr>
        <p:spPr>
          <a:xfrm>
            <a:off x="134471" y="6492875"/>
            <a:ext cx="494505" cy="365125"/>
          </a:xfrm>
        </p:spPr>
        <p:txBody>
          <a:bodyPr/>
          <a:lstStyle/>
          <a:p>
            <a:fld id="{41D1DE32-A2FE-42FB-A03A-EF5243E2F368}" type="slidenum">
              <a:rPr lang="en-US" smtClean="0"/>
              <a:pPr/>
              <a:t>8</a:t>
            </a:fld>
            <a:endParaRPr lang="en-US" dirty="0"/>
          </a:p>
        </p:txBody>
      </p:sp>
      <p:sp>
        <p:nvSpPr>
          <p:cNvPr id="8" name="TextBox 7"/>
          <p:cNvSpPr txBox="1"/>
          <p:nvPr/>
        </p:nvSpPr>
        <p:spPr>
          <a:xfrm>
            <a:off x="366001" y="1346801"/>
            <a:ext cx="7939903" cy="907171"/>
          </a:xfrm>
          <a:prstGeom prst="rect">
            <a:avLst/>
          </a:prstGeom>
          <a:noFill/>
        </p:spPr>
        <p:txBody>
          <a:bodyPr wrap="square" rtlCol="0">
            <a:spAutoFit/>
          </a:bodyPr>
          <a:lstStyle/>
          <a:p>
            <a:pPr algn="l"/>
            <a:r>
              <a:rPr lang="en-US" sz="1765" dirty="0"/>
              <a:t>H0: there is no difference between the reflective IL of collimator before baking and after baking.</a:t>
            </a:r>
          </a:p>
          <a:p>
            <a:pPr algn="l"/>
            <a:r>
              <a:rPr lang="en-US" sz="1765" dirty="0"/>
              <a:t>Ha: there is difference between before baking and after baking.</a:t>
            </a:r>
          </a:p>
        </p:txBody>
      </p:sp>
      <p:sp>
        <p:nvSpPr>
          <p:cNvPr id="9" name="Rectangle 8"/>
          <p:cNvSpPr/>
          <p:nvPr/>
        </p:nvSpPr>
        <p:spPr>
          <a:xfrm>
            <a:off x="402109" y="5122639"/>
            <a:ext cx="3942614" cy="1178784"/>
          </a:xfrm>
          <a:prstGeom prst="rect">
            <a:avLst/>
          </a:prstGeom>
        </p:spPr>
        <p:txBody>
          <a:bodyPr wrap="square">
            <a:spAutoFit/>
          </a:bodyPr>
          <a:lstStyle/>
          <a:p>
            <a:pPr algn="l"/>
            <a:r>
              <a:rPr lang="en-US" sz="1765" dirty="0"/>
              <a:t>Conclusion: </a:t>
            </a:r>
            <a:r>
              <a:rPr lang="en-US" altLang="zh-CN" sz="1765" dirty="0"/>
              <a:t>R</a:t>
            </a:r>
            <a:r>
              <a:rPr lang="en-US" sz="1765" dirty="0"/>
              <a:t>eject H0, there is significant difference between the reflective IL of collimator before baking and after baking.</a:t>
            </a:r>
          </a:p>
        </p:txBody>
      </p:sp>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2109" y="2329964"/>
            <a:ext cx="4185273" cy="2792675"/>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09015" y="2329965"/>
            <a:ext cx="4185271" cy="2792674"/>
          </a:xfrm>
          <a:prstGeom prst="rect">
            <a:avLst/>
          </a:prstGeom>
        </p:spPr>
      </p:pic>
      <p:sp>
        <p:nvSpPr>
          <p:cNvPr id="4" name="Rectangle 3"/>
          <p:cNvSpPr/>
          <p:nvPr/>
        </p:nvSpPr>
        <p:spPr>
          <a:xfrm>
            <a:off x="4618954" y="5122639"/>
            <a:ext cx="4341185" cy="1368516"/>
          </a:xfrm>
          <a:prstGeom prst="rect">
            <a:avLst/>
          </a:prstGeom>
          <a:ln>
            <a:solidFill>
              <a:srgbClr val="FF0000"/>
            </a:solidFill>
          </a:ln>
        </p:spPr>
        <p:txBody>
          <a:bodyPr wrap="square">
            <a:spAutoFit/>
          </a:bodyPr>
          <a:lstStyle/>
          <a:p>
            <a:pPr algn="l"/>
            <a:r>
              <a:rPr lang="en-US" sz="1235" dirty="0"/>
              <a:t>Analysis of Variance</a:t>
            </a:r>
          </a:p>
          <a:p>
            <a:pPr algn="l"/>
            <a:endParaRPr lang="en-US" sz="1235" dirty="0"/>
          </a:p>
          <a:p>
            <a:pPr algn="l"/>
            <a:r>
              <a:rPr lang="en-US" sz="1235" dirty="0"/>
              <a:t>Source  DF   </a:t>
            </a:r>
            <a:r>
              <a:rPr lang="en-US" sz="1235" dirty="0" err="1"/>
              <a:t>Adj</a:t>
            </a:r>
            <a:r>
              <a:rPr lang="en-US" sz="1235" dirty="0"/>
              <a:t> SS    </a:t>
            </a:r>
            <a:r>
              <a:rPr lang="en-US" sz="1235" dirty="0" err="1"/>
              <a:t>Adj</a:t>
            </a:r>
            <a:r>
              <a:rPr lang="en-US" sz="1235" dirty="0"/>
              <a:t> MS  F-Value  P-Value</a:t>
            </a:r>
          </a:p>
          <a:p>
            <a:pPr algn="l"/>
            <a:r>
              <a:rPr lang="en-US" sz="1235" dirty="0"/>
              <a:t>Factor   3  0.06158  0.020528     5.74  </a:t>
            </a:r>
            <a:r>
              <a:rPr lang="en-US" sz="2118" u="sng" dirty="0">
                <a:solidFill>
                  <a:srgbClr val="FF0000"/>
                </a:solidFill>
              </a:rPr>
              <a:t>0.002</a:t>
            </a:r>
            <a:endParaRPr lang="en-US" sz="1235" u="sng" dirty="0">
              <a:solidFill>
                <a:srgbClr val="FF0000"/>
              </a:solidFill>
            </a:endParaRPr>
          </a:p>
          <a:p>
            <a:pPr algn="l"/>
            <a:r>
              <a:rPr lang="en-US" sz="1235" dirty="0"/>
              <a:t>Error   56  0.20037  0.003578</a:t>
            </a:r>
          </a:p>
          <a:p>
            <a:pPr algn="l"/>
            <a:r>
              <a:rPr lang="en-US" sz="1235" dirty="0"/>
              <a:t>Total   59  0.26195</a:t>
            </a:r>
          </a:p>
        </p:txBody>
      </p:sp>
    </p:spTree>
    <p:extLst>
      <p:ext uri="{BB962C8B-B14F-4D97-AF65-F5344CB8AC3E}">
        <p14:creationId xmlns:p14="http://schemas.microsoft.com/office/powerpoint/2010/main" val="25287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904" y="4"/>
            <a:ext cx="702000" cy="730433"/>
          </a:xfrm>
          <a:prstGeom prst="rect">
            <a:avLst/>
          </a:prstGeom>
          <a:noFill/>
          <a:ln w="9525">
            <a:noFill/>
            <a:miter lim="800000"/>
            <a:headEnd/>
            <a:tailEnd/>
          </a:ln>
          <a:effectLst/>
        </p:spPr>
      </p:pic>
      <p:sp>
        <p:nvSpPr>
          <p:cNvPr id="6" name="タイトル 1"/>
          <p:cNvSpPr>
            <a:spLocks noGrp="1"/>
          </p:cNvSpPr>
          <p:nvPr>
            <p:ph type="title"/>
          </p:nvPr>
        </p:nvSpPr>
        <p:spPr>
          <a:xfrm>
            <a:off x="366001" y="236326"/>
            <a:ext cx="8421659" cy="762000"/>
          </a:xfrm>
        </p:spPr>
        <p:txBody>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Data collection for X1 (Y1)</a:t>
            </a:r>
            <a:b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br>
            <a:r>
              <a:rPr kumimoji="1" lang="en-US" altLang="ja-JP" sz="1600" dirty="0">
                <a:latin typeface="Meiryo UI" panose="020B0604030504040204" pitchFamily="50" charset="-128"/>
                <a:ea typeface="Meiryo UI" panose="020B0604030504040204" pitchFamily="50" charset="-128"/>
                <a:cs typeface="Meiryo UI" panose="020B0604030504040204" pitchFamily="50" charset="-128"/>
              </a:rPr>
              <a:t>(Analyze)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3"/>
          <p:cNvSpPr>
            <a:spLocks noGrp="1"/>
          </p:cNvSpPr>
          <p:nvPr>
            <p:ph type="sldNum" sz="quarter" idx="11"/>
          </p:nvPr>
        </p:nvSpPr>
        <p:spPr>
          <a:xfrm>
            <a:off x="134471" y="6492875"/>
            <a:ext cx="494505" cy="365125"/>
          </a:xfrm>
        </p:spPr>
        <p:txBody>
          <a:bodyPr/>
          <a:lstStyle/>
          <a:p>
            <a:fld id="{41D1DE32-A2FE-42FB-A03A-EF5243E2F368}" type="slidenum">
              <a:rPr lang="en-US" smtClean="0"/>
              <a:pPr/>
              <a:t>9</a:t>
            </a:fld>
            <a:endParaRPr lang="en-US" dirty="0"/>
          </a:p>
        </p:txBody>
      </p:sp>
      <p:sp>
        <p:nvSpPr>
          <p:cNvPr id="9" name="Rectangle 8"/>
          <p:cNvSpPr/>
          <p:nvPr/>
        </p:nvSpPr>
        <p:spPr>
          <a:xfrm>
            <a:off x="212749" y="6068044"/>
            <a:ext cx="7650243" cy="635559"/>
          </a:xfrm>
          <a:prstGeom prst="rect">
            <a:avLst/>
          </a:prstGeom>
        </p:spPr>
        <p:txBody>
          <a:bodyPr wrap="square">
            <a:spAutoFit/>
          </a:bodyPr>
          <a:lstStyle/>
          <a:p>
            <a:pPr algn="l"/>
            <a:r>
              <a:rPr lang="en-US" sz="1765" dirty="0"/>
              <a:t>Conclusion: 1550 IL</a:t>
            </a:r>
            <a:r>
              <a:rPr lang="en-US" altLang="zh-CN" sz="1765" dirty="0"/>
              <a:t> of </a:t>
            </a:r>
            <a:r>
              <a:rPr lang="zh-CN" altLang="en-US" sz="1765" dirty="0"/>
              <a:t>照光后 </a:t>
            </a:r>
            <a:r>
              <a:rPr lang="en-US" altLang="zh-CN" sz="1765" dirty="0"/>
              <a:t>and </a:t>
            </a:r>
            <a:r>
              <a:rPr lang="zh-CN" altLang="en-US" sz="1765" dirty="0"/>
              <a:t>焊接前 </a:t>
            </a:r>
            <a:r>
              <a:rPr lang="en-US" altLang="zh-CN" sz="1765" dirty="0"/>
              <a:t>have no difference, 95% CI of IL change is -0.013~-0.023.</a:t>
            </a:r>
            <a:endParaRPr lang="en-US" sz="1765" dirty="0"/>
          </a:p>
        </p:txBody>
      </p:sp>
      <p:sp>
        <p:nvSpPr>
          <p:cNvPr id="10" name="Rectangle 9"/>
          <p:cNvSpPr/>
          <p:nvPr/>
        </p:nvSpPr>
        <p:spPr>
          <a:xfrm>
            <a:off x="212749" y="1319577"/>
            <a:ext cx="5739344" cy="363946"/>
          </a:xfrm>
          <a:prstGeom prst="rect">
            <a:avLst/>
          </a:prstGeom>
        </p:spPr>
        <p:txBody>
          <a:bodyPr wrap="square">
            <a:spAutoFit/>
          </a:bodyPr>
          <a:lstStyle/>
          <a:p>
            <a:r>
              <a:rPr lang="en-US" sz="1765" dirty="0"/>
              <a:t>Hypothesis for 1550 collimator</a:t>
            </a:r>
          </a:p>
        </p:txBody>
      </p:sp>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71717" y="1618302"/>
            <a:ext cx="4015943" cy="2685950"/>
          </a:xfrm>
          <a:prstGeom prst="rect">
            <a:avLst/>
          </a:prstGeom>
        </p:spPr>
      </p:pic>
      <p:sp>
        <p:nvSpPr>
          <p:cNvPr id="12" name="Rectangle 11"/>
          <p:cNvSpPr/>
          <p:nvPr/>
        </p:nvSpPr>
        <p:spPr>
          <a:xfrm>
            <a:off x="4912546" y="4304252"/>
            <a:ext cx="3471460" cy="1722266"/>
          </a:xfrm>
          <a:prstGeom prst="rect">
            <a:avLst/>
          </a:prstGeom>
        </p:spPr>
        <p:txBody>
          <a:bodyPr wrap="square">
            <a:spAutoFit/>
          </a:bodyPr>
          <a:lstStyle/>
          <a:p>
            <a:pPr algn="l"/>
            <a:r>
              <a:rPr lang="en-US" sz="1059" dirty="0"/>
              <a:t>         N  Median</a:t>
            </a:r>
          </a:p>
          <a:p>
            <a:pPr algn="l"/>
            <a:r>
              <a:rPr lang="zh-CN" altLang="en-US" sz="1059" dirty="0"/>
              <a:t>调节</a:t>
            </a:r>
            <a:r>
              <a:rPr lang="en-US" altLang="zh-CN" sz="1059" dirty="0"/>
              <a:t>_1  893  5.4000</a:t>
            </a:r>
          </a:p>
          <a:p>
            <a:pPr algn="l"/>
            <a:r>
              <a:rPr lang="zh-CN" altLang="en-US" sz="1059" dirty="0"/>
              <a:t>焊接</a:t>
            </a:r>
            <a:r>
              <a:rPr lang="en-US" altLang="zh-CN" sz="1059" dirty="0"/>
              <a:t>_2  903  5.4260</a:t>
            </a:r>
          </a:p>
          <a:p>
            <a:pPr algn="l"/>
            <a:endParaRPr lang="en-US" altLang="zh-CN" sz="1059" dirty="0"/>
          </a:p>
          <a:p>
            <a:pPr algn="l"/>
            <a:endParaRPr lang="en-US" altLang="zh-CN" sz="1059" dirty="0"/>
          </a:p>
          <a:p>
            <a:pPr algn="l"/>
            <a:r>
              <a:rPr lang="en-US" sz="1059" dirty="0"/>
              <a:t>Point estimate for </a:t>
            </a:r>
            <a:r>
              <a:rPr lang="el-GR" sz="1059" dirty="0"/>
              <a:t>η1 - η2 </a:t>
            </a:r>
            <a:r>
              <a:rPr lang="en-US" sz="1059" dirty="0"/>
              <a:t>is -0.0180</a:t>
            </a:r>
          </a:p>
          <a:p>
            <a:pPr algn="l"/>
            <a:r>
              <a:rPr lang="en-US" sz="1059" dirty="0"/>
              <a:t>95.0 Percent CI for </a:t>
            </a:r>
            <a:r>
              <a:rPr lang="el-GR" sz="1059" dirty="0"/>
              <a:t>η1 - η2 </a:t>
            </a:r>
            <a:r>
              <a:rPr lang="en-US" sz="1059" dirty="0"/>
              <a:t>is (-0.0230,-0.0130)</a:t>
            </a:r>
          </a:p>
          <a:p>
            <a:pPr algn="l"/>
            <a:r>
              <a:rPr lang="en-US" sz="1059" dirty="0"/>
              <a:t>W = 721172.0</a:t>
            </a:r>
          </a:p>
          <a:p>
            <a:pPr algn="l"/>
            <a:r>
              <a:rPr lang="en-US" sz="1059" dirty="0"/>
              <a:t>Test of </a:t>
            </a:r>
            <a:r>
              <a:rPr lang="el-GR" sz="1059" dirty="0"/>
              <a:t>η1 = η2 </a:t>
            </a:r>
            <a:r>
              <a:rPr lang="en-US" sz="1059" dirty="0"/>
              <a:t>vs </a:t>
            </a:r>
            <a:r>
              <a:rPr lang="el-GR" sz="1059" dirty="0"/>
              <a:t>η1 ≠ η2 </a:t>
            </a:r>
            <a:r>
              <a:rPr lang="en-US" sz="1059" dirty="0"/>
              <a:t>is significant at 0.0000</a:t>
            </a:r>
          </a:p>
          <a:p>
            <a:pPr algn="l"/>
            <a:r>
              <a:rPr lang="en-US" sz="1059" dirty="0"/>
              <a:t>The test is significant at 0.0000 (adjusted for ties)</a:t>
            </a:r>
          </a:p>
        </p:txBody>
      </p:sp>
      <p:pic>
        <p:nvPicPr>
          <p:cNvPr id="13" name="Picture 1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2749" y="1618302"/>
            <a:ext cx="4015943" cy="2685950"/>
          </a:xfrm>
          <a:prstGeom prst="rect">
            <a:avLst/>
          </a:prstGeom>
        </p:spPr>
      </p:pic>
      <p:sp>
        <p:nvSpPr>
          <p:cNvPr id="14" name="Rectangle 13"/>
          <p:cNvSpPr/>
          <p:nvPr/>
        </p:nvSpPr>
        <p:spPr>
          <a:xfrm>
            <a:off x="366001" y="4321794"/>
            <a:ext cx="3980329" cy="1722266"/>
          </a:xfrm>
          <a:prstGeom prst="rect">
            <a:avLst/>
          </a:prstGeom>
        </p:spPr>
        <p:txBody>
          <a:bodyPr wrap="square">
            <a:spAutoFit/>
          </a:bodyPr>
          <a:lstStyle/>
          <a:p>
            <a:pPr algn="l"/>
            <a:r>
              <a:rPr lang="en-US" sz="1059" dirty="0"/>
              <a:t>           N  Median</a:t>
            </a:r>
          </a:p>
          <a:p>
            <a:pPr algn="l"/>
            <a:r>
              <a:rPr lang="zh-CN" altLang="en-US" sz="1059" dirty="0"/>
              <a:t>照光后</a:t>
            </a:r>
            <a:r>
              <a:rPr lang="en-US" altLang="zh-CN" sz="1059" dirty="0"/>
              <a:t>_3    15  14.830</a:t>
            </a:r>
          </a:p>
          <a:p>
            <a:pPr algn="l"/>
            <a:r>
              <a:rPr lang="zh-CN" altLang="en-US" sz="1059" dirty="0"/>
              <a:t>热烘烤后</a:t>
            </a:r>
            <a:r>
              <a:rPr lang="en-US" altLang="zh-CN" sz="1059" dirty="0"/>
              <a:t>_1  15  14.900</a:t>
            </a:r>
          </a:p>
          <a:p>
            <a:pPr algn="l"/>
            <a:endParaRPr lang="en-US" altLang="zh-CN" sz="1059" dirty="0"/>
          </a:p>
          <a:p>
            <a:pPr algn="l"/>
            <a:endParaRPr lang="en-US" altLang="zh-CN" sz="1059" dirty="0"/>
          </a:p>
          <a:p>
            <a:pPr algn="l"/>
            <a:r>
              <a:rPr lang="en-US" sz="1059" dirty="0"/>
              <a:t>Point estimate for </a:t>
            </a:r>
            <a:r>
              <a:rPr lang="el-GR" sz="1059" dirty="0"/>
              <a:t>η1 - η2 </a:t>
            </a:r>
            <a:r>
              <a:rPr lang="en-US" sz="1059" dirty="0"/>
              <a:t>is -0.050</a:t>
            </a:r>
          </a:p>
          <a:p>
            <a:pPr algn="l"/>
            <a:r>
              <a:rPr lang="en-US" sz="1059" dirty="0"/>
              <a:t>95.4 Percent CI for </a:t>
            </a:r>
            <a:r>
              <a:rPr lang="el-GR" sz="1059" dirty="0"/>
              <a:t>η1 - η2 </a:t>
            </a:r>
            <a:r>
              <a:rPr lang="en-US" sz="1059" dirty="0"/>
              <a:t>is (-0.160,0.060)</a:t>
            </a:r>
          </a:p>
          <a:p>
            <a:pPr algn="l"/>
            <a:r>
              <a:rPr lang="en-US" sz="1059" dirty="0"/>
              <a:t>W = 200.0</a:t>
            </a:r>
          </a:p>
          <a:p>
            <a:pPr algn="l"/>
            <a:r>
              <a:rPr lang="en-US" sz="1059" dirty="0"/>
              <a:t>Test of </a:t>
            </a:r>
            <a:r>
              <a:rPr lang="el-GR" sz="1059" dirty="0"/>
              <a:t>η1 = η2 </a:t>
            </a:r>
            <a:r>
              <a:rPr lang="en-US" sz="1059" dirty="0"/>
              <a:t>vs </a:t>
            </a:r>
            <a:r>
              <a:rPr lang="el-GR" sz="1059" dirty="0"/>
              <a:t>η1 ≠ η2 </a:t>
            </a:r>
            <a:r>
              <a:rPr lang="en-US" sz="1059" dirty="0"/>
              <a:t>is significant at 0.1844</a:t>
            </a:r>
          </a:p>
          <a:p>
            <a:pPr algn="l"/>
            <a:r>
              <a:rPr lang="en-US" sz="1059" dirty="0"/>
              <a:t>The test is significant at 0.1838 (adjusted for ties)</a:t>
            </a:r>
          </a:p>
        </p:txBody>
      </p:sp>
    </p:spTree>
    <p:extLst>
      <p:ext uri="{BB962C8B-B14F-4D97-AF65-F5344CB8AC3E}">
        <p14:creationId xmlns:p14="http://schemas.microsoft.com/office/powerpoint/2010/main" val="150548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OLEX PPTTemplate1006">
  <a:themeElements>
    <a:clrScheme name="">
      <a:dk1>
        <a:srgbClr val="000000"/>
      </a:dk1>
      <a:lt1>
        <a:srgbClr val="FFFFFF"/>
      </a:lt1>
      <a:dk2>
        <a:srgbClr val="000000"/>
      </a:dk2>
      <a:lt2>
        <a:srgbClr val="808080"/>
      </a:lt2>
      <a:accent1>
        <a:srgbClr val="00CCFF"/>
      </a:accent1>
      <a:accent2>
        <a:srgbClr val="33CC33"/>
      </a:accent2>
      <a:accent3>
        <a:srgbClr val="FFFFFF"/>
      </a:accent3>
      <a:accent4>
        <a:srgbClr val="000000"/>
      </a:accent4>
      <a:accent5>
        <a:srgbClr val="AAE2FF"/>
      </a:accent5>
      <a:accent6>
        <a:srgbClr val="2DB92D"/>
      </a:accent6>
      <a:hlink>
        <a:srgbClr val="0066CC"/>
      </a:hlink>
      <a:folHlink>
        <a:srgbClr val="9900CC"/>
      </a:folHlink>
    </a:clrScheme>
    <a:fontScheme name="MOLEX PPTTemplate100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outerShdw dist="107763" dir="2700000" algn="ctr" rotWithShape="0">
            <a:schemeClr val="tx1">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outerShdw dist="107763" dir="2700000" algn="ctr" rotWithShape="0">
            <a:schemeClr val="tx1">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MOLEX PPTTemplate1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LEX PPTTemplate1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LEX PPTTemplate1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LEX PPTTemplate1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LEX PPTTemplate1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LEX PPTTemplate1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LEX PPTTemplate1006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LEX PPTTemplate1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LEX PPTTemplate1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LEX PPTTemplate1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LEX PPTTemplate1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LEX PPTTemplate1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OLEX PPTTemplate1006 13">
        <a:dk1>
          <a:srgbClr val="000000"/>
        </a:dk1>
        <a:lt1>
          <a:srgbClr val="FFFFFF"/>
        </a:lt1>
        <a:dk2>
          <a:srgbClr val="000000"/>
        </a:dk2>
        <a:lt2>
          <a:srgbClr val="808080"/>
        </a:lt2>
        <a:accent1>
          <a:srgbClr val="0066CC"/>
        </a:accent1>
        <a:accent2>
          <a:srgbClr val="9900CC"/>
        </a:accent2>
        <a:accent3>
          <a:srgbClr val="FFFFFF"/>
        </a:accent3>
        <a:accent4>
          <a:srgbClr val="000000"/>
        </a:accent4>
        <a:accent5>
          <a:srgbClr val="AAB8E2"/>
        </a:accent5>
        <a:accent6>
          <a:srgbClr val="8A00B9"/>
        </a:accent6>
        <a:hlink>
          <a:srgbClr val="33CCCC"/>
        </a:hlink>
        <a:folHlink>
          <a:srgbClr val="00CC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outerShdw dist="107763" dir="2700000" algn="ctr" rotWithShape="0">
            <a:schemeClr val="tx1">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outerShdw dist="107763" dir="2700000" algn="ctr" rotWithShape="0">
            <a:schemeClr val="tx1">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olex">
  <a:themeElements>
    <a:clrScheme name="MOLEX 201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LEX 2011 TEXT">
      <a:majorFont>
        <a:latin typeface="Verdana"/>
        <a:ea typeface="ＭＳ Ｐゴシック"/>
        <a:cs typeface="Arial"/>
      </a:majorFont>
      <a:minorFont>
        <a:latin typeface="Verdana"/>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75000"/>
          </a:schemeClr>
        </a:solidFill>
        <a:ln w="9525">
          <a:noFill/>
          <a:miter lim="800000"/>
          <a:headEnd/>
          <a:tailEnd/>
        </a:ln>
        <a:effectLst/>
        <a:scene3d>
          <a:camera prst="orthographicFront"/>
          <a:lightRig rig="balanced" dir="t">
            <a:rot lat="0" lon="0" rev="600000"/>
          </a:lightRig>
        </a:scene3d>
        <a:sp3d>
          <a:bevelT prst="angle"/>
        </a:sp3d>
      </a:spPr>
      <a:bodyPr vert="horz" wrap="square" lIns="91440" tIns="45720" rIns="91440" bIns="45720" numCol="1" rtlCol="0" anchor="ctr" anchorCtr="1" compatLnSpc="1">
        <a:prstTxWarp prst="textNoShape">
          <a:avLst/>
        </a:prstTxWarp>
      </a:bodyPr>
      <a:lstStyle>
        <a:defPPr marL="0" marR="0" indent="0" algn="ctr" defTabSz="914400" rtl="0" eaLnBrk="1" fontAlgn="base" latinLnBrk="0" hangingPunct="1">
          <a:lnSpc>
            <a:spcPct val="95000"/>
          </a:lnSpc>
          <a:spcBef>
            <a:spcPct val="20000"/>
          </a:spcBef>
          <a:spcAft>
            <a:spcPct val="0"/>
          </a:spcAft>
          <a:buClr>
            <a:srgbClr val="F42A41"/>
          </a:buClr>
          <a:buSzPct val="80000"/>
          <a:buFontTx/>
          <a:buNone/>
          <a:tabLst/>
          <a:defRPr kumimoji="0" sz="2400" b="1" i="0" u="none" strike="noStrike" cap="none" normalizeH="0" baseline="0" smtClean="0">
            <a:ln>
              <a:noFill/>
            </a:ln>
            <a:solidFill>
              <a:schemeClr val="bg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rgbClr val="008995"/>
        </a:solidFill>
        <a:ln w="8001" cap="flat" cmpd="sng" algn="ctr">
          <a:noFill/>
          <a:prstDash val="solid"/>
          <a:round/>
          <a:headEnd type="none" w="med" len="med"/>
          <a:tailEnd type="none" w="med" len="med"/>
        </a:ln>
        <a:effectLst/>
      </a:spPr>
      <a:bodyPr vert="horz" wrap="square" lIns="91440" tIns="45720" rIns="91440" bIns="45720" numCol="1" anchor="ctr" anchorCtr="1" compatLnSpc="1">
        <a:prstTxWarp prst="textNoShape">
          <a:avLst/>
        </a:prstTxWarp>
      </a:bodyPr>
      <a:lstStyle>
        <a:defPPr marL="0" marR="0" indent="0" algn="ctr" defTabSz="914400" rtl="0" eaLnBrk="1" fontAlgn="base" latinLnBrk="0" hangingPunct="1">
          <a:lnSpc>
            <a:spcPct val="95000"/>
          </a:lnSpc>
          <a:spcBef>
            <a:spcPct val="20000"/>
          </a:spcBef>
          <a:spcAft>
            <a:spcPct val="0"/>
          </a:spcAft>
          <a:buClr>
            <a:srgbClr val="F42A41"/>
          </a:buClr>
          <a:buSzPct val="80000"/>
          <a:buFontTx/>
          <a:buNone/>
          <a:tabLst/>
          <a:defRPr kumimoji="0" lang="en-US" sz="2400" b="1" i="0" u="none" strike="noStrike" cap="none" normalizeH="0" baseline="0" smtClean="0">
            <a:ln>
              <a:noFill/>
            </a:ln>
            <a:solidFill>
              <a:schemeClr val="bg1"/>
            </a:solidFill>
            <a:effectLst/>
            <a:latin typeface="Arial" charset="0"/>
            <a:ea typeface="ＭＳ Ｐゴシック" pitchFamily="34" charset="-128"/>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Molex</Template>
  <TotalTime>24660</TotalTime>
  <Words>1943</Words>
  <Application>Microsoft Office PowerPoint</Application>
  <PresentationFormat>On-screen Show (4:3)</PresentationFormat>
  <Paragraphs>343</Paragraphs>
  <Slides>18</Slides>
  <Notes>11</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18</vt:i4>
      </vt:variant>
    </vt:vector>
  </HeadingPairs>
  <TitlesOfParts>
    <vt:vector size="37" baseType="lpstr">
      <vt:lpstr>Meiryo UI</vt:lpstr>
      <vt:lpstr>Microsoft YaHei UI</vt:lpstr>
      <vt:lpstr>MS PGothic</vt:lpstr>
      <vt:lpstr>MS PGothic</vt:lpstr>
      <vt:lpstr>PMingLiU</vt:lpstr>
      <vt:lpstr>ヒラギノ角ゴ Pro W3</vt:lpstr>
      <vt:lpstr>宋体</vt:lpstr>
      <vt:lpstr>微软雅黑</vt:lpstr>
      <vt:lpstr>楷体</vt:lpstr>
      <vt:lpstr>Arial</vt:lpstr>
      <vt:lpstr>Arial Black</vt:lpstr>
      <vt:lpstr>Calibri</vt:lpstr>
      <vt:lpstr>Century Gothic</vt:lpstr>
      <vt:lpstr>Times New Roman</vt:lpstr>
      <vt:lpstr>Verdana</vt:lpstr>
      <vt:lpstr>Wingdings</vt:lpstr>
      <vt:lpstr>MOLEX PPTTemplate1006</vt:lpstr>
      <vt:lpstr>Custom Design</vt:lpstr>
      <vt:lpstr>Molex</vt:lpstr>
      <vt:lpstr>Improve FPY of Hybrid soldering line</vt:lpstr>
      <vt:lpstr>PowerPoint Presentation</vt:lpstr>
      <vt:lpstr>PowerPoint Presentation</vt:lpstr>
      <vt:lpstr>PowerPoint Presentation</vt:lpstr>
      <vt:lpstr>PowerPoint Presentation</vt:lpstr>
      <vt:lpstr>PowerPoint Presentation</vt:lpstr>
      <vt:lpstr>Hypothesis test for X1 (Y1) (Analyze)</vt:lpstr>
      <vt:lpstr>Hypothesis test for X1 (Y1) (Analyze)</vt:lpstr>
      <vt:lpstr>Data collection for X1 (Y1) (Analyze)</vt:lpstr>
      <vt:lpstr>Data collection for X1 (Y1) (Analyze)</vt:lpstr>
      <vt:lpstr>Data collection for X1 (Y1) (Analyze)</vt:lpstr>
      <vt:lpstr>PowerPoint Presentation</vt:lpstr>
      <vt:lpstr>PowerPoint Presentation</vt:lpstr>
      <vt:lpstr>MSA-1550透射IL</vt:lpstr>
      <vt:lpstr>MSA-Hypothesis analysis</vt:lpstr>
      <vt:lpstr>MSA-Hypothesis analysis</vt:lpstr>
      <vt:lpstr>PowerPoint Presentation</vt:lpstr>
      <vt:lpstr>项目心得</vt:lpstr>
    </vt:vector>
  </TitlesOfParts>
  <Company>Molex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Molex Six Sigma Projects</dc:title>
  <dc:creator>Matthew Hu - MBB Corporate Global</dc:creator>
  <cp:lastModifiedBy>Guo, Shangyu</cp:lastModifiedBy>
  <cp:revision>1544</cp:revision>
  <dcterms:created xsi:type="dcterms:W3CDTF">2000-12-07T18:06:12Z</dcterms:created>
  <dcterms:modified xsi:type="dcterms:W3CDTF">2017-12-18T01:14:55Z</dcterms:modified>
  <cp:category>DMAIC</cp:category>
</cp:coreProperties>
</file>