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9" r:id="rId2"/>
    <p:sldMasterId id="2147483874" r:id="rId3"/>
  </p:sldMasterIdLst>
  <p:notesMasterIdLst>
    <p:notesMasterId r:id="rId13"/>
  </p:notesMasterIdLst>
  <p:handoutMasterIdLst>
    <p:handoutMasterId r:id="rId14"/>
  </p:handoutMasterIdLst>
  <p:sldIdLst>
    <p:sldId id="480" r:id="rId4"/>
    <p:sldId id="481" r:id="rId5"/>
    <p:sldId id="470" r:id="rId6"/>
    <p:sldId id="473" r:id="rId7"/>
    <p:sldId id="471" r:id="rId8"/>
    <p:sldId id="487" r:id="rId9"/>
    <p:sldId id="488" r:id="rId10"/>
    <p:sldId id="490" r:id="rId11"/>
    <p:sldId id="484" r:id="rId12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78966" autoAdjust="0"/>
  </p:normalViewPr>
  <p:slideViewPr>
    <p:cSldViewPr>
      <p:cViewPr varScale="1">
        <p:scale>
          <a:sx n="87" d="100"/>
          <a:sy n="87" d="100"/>
        </p:scale>
        <p:origin x="1238" y="5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EFAEDE2-E7B7-4458-9F88-997B4D233E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22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6512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6A308B6A-DF2C-400E-AD6D-8EBEDAF0DE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80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F3480-3DA0-4C63-90F2-7DF86EF858C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6913"/>
            <a:ext cx="4652962" cy="3490912"/>
          </a:xfrm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879" y="4421510"/>
            <a:ext cx="5097082" cy="41900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9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DD7FE-B8A2-45DC-955A-57970B7CA2E8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Include the Project Champion, the Process Owner and all active team members.</a:t>
            </a:r>
          </a:p>
          <a:p>
            <a:endParaRPr lang="en-US" altLang="zh-CN"/>
          </a:p>
          <a:p>
            <a:r>
              <a:rPr lang="en-US" altLang="zh-CN"/>
              <a:t>If a fellow BB is assisting with the project AS A BLACK BELT, then they should be identified as such, however, if a fellow BB is assisting as a team member, then identify them as a team member here and on the Project Tracking System.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DD7FE-B8A2-45DC-955A-57970B7CA2E8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Include the Project Champion, the Process Owner and all active team members.</a:t>
            </a:r>
          </a:p>
          <a:p>
            <a:endParaRPr lang="en-US" altLang="zh-CN"/>
          </a:p>
          <a:p>
            <a:r>
              <a:rPr lang="en-US" altLang="zh-CN"/>
              <a:t>If a fellow BB is assisting with the project AS A BLACK BELT, then they should be identified as such, however, if a fellow BB is assisting as a team member, then identify them as a team member here and on the Project Tracking System.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Intro page-9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00"/>
            <a:ext cx="91440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4363" y="4795838"/>
            <a:ext cx="7772400" cy="655637"/>
          </a:xfrm>
          <a:effectLst/>
        </p:spPr>
        <p:txBody>
          <a:bodyPr/>
          <a:lstStyle>
            <a:lvl1pPr algn="ctr">
              <a:defRPr sz="37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4975" y="273050"/>
            <a:ext cx="2124075" cy="3211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2750" y="273050"/>
            <a:ext cx="6219825" cy="3211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273050"/>
            <a:ext cx="8045450" cy="641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6563" y="1519238"/>
            <a:ext cx="8472487" cy="19653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12750" y="273050"/>
            <a:ext cx="8496300" cy="3211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273050"/>
            <a:ext cx="8045450" cy="641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6563" y="1519238"/>
            <a:ext cx="4159250" cy="1965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213" y="1519238"/>
            <a:ext cx="4160837" cy="1965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273050"/>
            <a:ext cx="8045450" cy="641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6563" y="1519238"/>
            <a:ext cx="4159250" cy="1965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8213" y="1519238"/>
            <a:ext cx="4160837" cy="906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48213" y="2578100"/>
            <a:ext cx="4160837" cy="90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E7D2C-0F22-4F16-9847-C8F52749AE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A60A1-2195-420C-B794-B4B0128308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0C5D-42C1-4EDE-83FA-019CCD6B9F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9C9E4-40B7-44AD-80EE-FD2E2E6F06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FF7AF-6E3F-4391-91EA-B8351A12DB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E8124-EC03-40BE-801E-467F211D94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8AF7A-76D7-410D-BBC9-7EA42764A7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DF824-8948-488B-B4ED-16B5F144F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5E587-C6CF-42CD-A581-5D3A96D776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8A46C-3CBE-432F-8F65-DFC9E4BFFA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9AD16-C537-4262-A421-89FC8F2941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 noChangeArrowheads="1"/>
          </p:cNvSpPr>
          <p:nvPr/>
        </p:nvSpPr>
        <p:spPr bwMode="auto">
          <a:xfrm>
            <a:off x="1449388" y="2209800"/>
            <a:ext cx="7696200" cy="16002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kern="1200" dirty="0">
              <a:solidFill>
                <a:srgbClr val="EA0437"/>
              </a:solidFill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35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6588" y="2562225"/>
            <a:ext cx="7086600" cy="914400"/>
          </a:xfr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lang="en-US" sz="4000" b="1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35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7987" y="3976687"/>
            <a:ext cx="3276600" cy="1511300"/>
          </a:xfrm>
          <a:noFill/>
          <a:ln>
            <a:noFill/>
          </a:ln>
        </p:spPr>
        <p:txBody>
          <a:bodyPr anchor="ctr"/>
          <a:lstStyle>
            <a:lvl1pPr mar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lang="en-US" sz="2000" b="1" kern="12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ChangeAspect="1" noChangeArrowheads="1"/>
          </p:cNvSpPr>
          <p:nvPr/>
        </p:nvSpPr>
        <p:spPr bwMode="auto">
          <a:xfrm>
            <a:off x="1449388" y="2209800"/>
            <a:ext cx="7696200" cy="16002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kern="1200" dirty="0">
              <a:solidFill>
                <a:srgbClr val="EA0437"/>
              </a:solidFill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14" y="1407560"/>
            <a:ext cx="8803008" cy="5278990"/>
          </a:xfrm>
        </p:spPr>
        <p:txBody>
          <a:bodyPr/>
          <a:lstStyle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Line Titles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Asia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 noChangeArrowheads="1"/>
          </p:cNvSpPr>
          <p:nvPr/>
        </p:nvSpPr>
        <p:spPr bwMode="auto">
          <a:xfrm>
            <a:off x="1797978" y="2189252"/>
            <a:ext cx="7347609" cy="1600200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</a:pPr>
            <a:endParaRPr lang="en-US" sz="1700" b="1" kern="1200" dirty="0">
              <a:solidFill>
                <a:srgbClr val="EA0437"/>
              </a:solidFill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Rectangle 3"/>
          <p:cNvSpPr>
            <a:spLocks noChangeAspect="1" noChangeArrowheads="1"/>
          </p:cNvSpPr>
          <p:nvPr/>
        </p:nvSpPr>
        <p:spPr bwMode="auto">
          <a:xfrm>
            <a:off x="1797978" y="2189252"/>
            <a:ext cx="7347609" cy="1600200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</a:pPr>
            <a:endParaRPr lang="en-US" sz="1700" b="1" kern="1200" dirty="0">
              <a:solidFill>
                <a:srgbClr val="EA0437"/>
              </a:solidFill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0825" y="2454808"/>
            <a:ext cx="7772400" cy="1362075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  <a:scene3d>
              <a:camera prst="orthographicFront"/>
              <a:lightRig rig="flat" dir="t">
                <a:rot lat="0" lon="0" rev="1800000"/>
              </a:lightRig>
            </a:scene3d>
            <a:sp3d extrusionH="31750">
              <a:bevelT w="25400" h="25400"/>
              <a:extrusionClr>
                <a:srgbClr val="C00000"/>
              </a:extrusionClr>
              <a:contourClr>
                <a:srgbClr val="C00000"/>
              </a:contourClr>
            </a:sp3d>
          </a:bodyPr>
          <a:lstStyle>
            <a:lvl1pPr algn="l" rtl="0" eaLnBrk="0" fontAlgn="base" hangingPunct="0">
              <a:lnSpc>
                <a:spcPts val="4100"/>
              </a:lnSpc>
              <a:spcBef>
                <a:spcPct val="50000"/>
              </a:spcBef>
              <a:spcAft>
                <a:spcPct val="0"/>
              </a:spcAft>
              <a:defRPr lang="en-US" sz="4000" b="1" cap="none" spc="-150" dirty="0">
                <a:solidFill>
                  <a:srgbClr val="C00000"/>
                </a:solidFill>
                <a:effectLst>
                  <a:outerShdw blurRad="127000" dist="63500" dir="2700000" algn="tl" rotWithShape="0">
                    <a:prstClr val="black">
                      <a:alpha val="20000"/>
                    </a:prstClr>
                  </a:outerShdw>
                </a:effectLst>
                <a:latin typeface="Verdana" pitchFamily="34" charset="0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Sub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768617"/>
      </p:ext>
    </p:extLst>
  </p:cSld>
  <p:clrMapOvr>
    <a:masterClrMapping/>
  </p:clrMapOvr>
  <p:transition spd="med"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338" y="1185863"/>
            <a:ext cx="4060825" cy="5500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563" y="1185863"/>
            <a:ext cx="4062412" cy="5500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874805"/>
      </p:ext>
    </p:extLst>
  </p:cSld>
  <p:clrMapOvr>
    <a:masterClrMapping/>
  </p:clrMapOvr>
  <p:transition spd="med">
    <p:fade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12750" y="273050"/>
            <a:ext cx="8496300" cy="3211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519238"/>
            <a:ext cx="4159250" cy="196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213" y="1519238"/>
            <a:ext cx="4160837" cy="196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3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273050"/>
            <a:ext cx="804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tx1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1519238"/>
            <a:ext cx="8472487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6148" name="Picture 4" descr="lower left w logo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8075"/>
            <a:ext cx="21574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 descr="upper map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7700" y="0"/>
            <a:ext cx="21463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3" name="Line 7"/>
          <p:cNvSpPr>
            <a:spLocks noChangeShapeType="1"/>
          </p:cNvSpPr>
          <p:nvPr userDrawn="1"/>
        </p:nvSpPr>
        <p:spPr bwMode="auto">
          <a:xfrm>
            <a:off x="4495800" y="6096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6024" name="Text Box 8"/>
          <p:cNvSpPr txBox="1">
            <a:spLocks noChangeArrowheads="1"/>
          </p:cNvSpPr>
          <p:nvPr userDrawn="1"/>
        </p:nvSpPr>
        <p:spPr bwMode="auto">
          <a:xfrm>
            <a:off x="44958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D</a:t>
            </a:r>
          </a:p>
        </p:txBody>
      </p:sp>
      <p:sp>
        <p:nvSpPr>
          <p:cNvPr id="86025" name="Text Box 9"/>
          <p:cNvSpPr txBox="1">
            <a:spLocks noChangeArrowheads="1"/>
          </p:cNvSpPr>
          <p:nvPr userDrawn="1"/>
        </p:nvSpPr>
        <p:spPr bwMode="auto">
          <a:xfrm>
            <a:off x="53340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M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 userDrawn="1"/>
        </p:nvSpPr>
        <p:spPr bwMode="auto">
          <a:xfrm>
            <a:off x="61722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A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 userDrawn="1"/>
        </p:nvSpPr>
        <p:spPr bwMode="auto">
          <a:xfrm>
            <a:off x="70104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I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 userDrawn="1"/>
        </p:nvSpPr>
        <p:spPr bwMode="auto">
          <a:xfrm>
            <a:off x="78486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C</a:t>
            </a:r>
          </a:p>
        </p:txBody>
      </p:sp>
      <p:sp>
        <p:nvSpPr>
          <p:cNvPr id="8603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Arial" charset="0"/>
          <a:ea typeface="ＭＳ Ｐゴシック" pitchFamily="34" charset="-128"/>
        </a:defRPr>
      </a:lvl9pPr>
    </p:titleStyle>
    <p:bodyStyle>
      <a:lvl1pPr marL="346075" indent="-346075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42A41"/>
        </a:buClr>
        <a:buSzPct val="80000"/>
        <a:buBlip>
          <a:blip r:embed="rId19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6125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–"/>
        <a:defRPr sz="2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875D706-E315-4CFD-9A02-2DA6C88E27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542" y="236326"/>
            <a:ext cx="8676861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  <a:scene3d>
              <a:camera prst="orthographicFront"/>
              <a:lightRig rig="flat" dir="t">
                <a:rot lat="0" lon="0" rev="1800000"/>
              </a:lightRig>
            </a:scene3d>
            <a:sp3d extrusionH="31750">
              <a:bevelT w="25400" h="254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914" y="1185863"/>
            <a:ext cx="8803008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4925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49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4495800" y="6096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44958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D</a:t>
            </a:r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53340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M</a:t>
            </a: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61722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A</a:t>
            </a: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70104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I</a:t>
            </a:r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78486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80" r:id="rId5"/>
    <p:sldLayoutId id="2147483881" r:id="rId6"/>
    <p:sldLayoutId id="2147483882" r:id="rId7"/>
    <p:sldLayoutId id="2147483883" r:id="rId8"/>
    <p:sldLayoutId id="2147483884" r:id="rId9"/>
  </p:sldLayoutIdLst>
  <p:transition spd="med">
    <p:fade/>
  </p:transition>
  <p:hf hdr="0" ftr="0" dt="0"/>
  <p:txStyles>
    <p:titleStyle>
      <a:lvl1pPr algn="l" rtl="0" eaLnBrk="1" fontAlgn="base" hangingPunct="1">
        <a:lnSpc>
          <a:spcPts val="4100"/>
        </a:lnSpc>
        <a:spcBef>
          <a:spcPct val="0"/>
        </a:spcBef>
        <a:spcAft>
          <a:spcPct val="0"/>
        </a:spcAft>
        <a:defRPr lang="en-US" sz="4000" b="1" cap="none" spc="-150" dirty="0" smtClean="0">
          <a:solidFill>
            <a:srgbClr val="C00000"/>
          </a:solidFill>
          <a:effectLst>
            <a:outerShdw blurRad="127000" dist="63500" dir="2700000" algn="tl" rotWithShape="0">
              <a:prstClr val="black">
                <a:alpha val="20000"/>
              </a:prstClr>
            </a:outerShdw>
          </a:effectLst>
          <a:latin typeface="Verdana" pitchFamily="34" charset="0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42A4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42A4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42A4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42A4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42A4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42A4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42A4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42A4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228600" indent="-228600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F42A41"/>
        </a:buClr>
        <a:buSzPct val="90000"/>
        <a:buFontTx/>
        <a:buBlip>
          <a:blip r:embed="rId12"/>
        </a:buBlip>
        <a:defRPr sz="2800" b="1">
          <a:solidFill>
            <a:schemeClr val="tx1"/>
          </a:solidFill>
          <a:latin typeface="Verdana" pitchFamily="34" charset="0"/>
          <a:ea typeface="MS PGothic" pitchFamily="34" charset="-128"/>
          <a:cs typeface="+mn-cs"/>
        </a:defRPr>
      </a:lvl1pPr>
      <a:lvl2pPr marL="746125" indent="-285750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FF0000"/>
        </a:buClr>
        <a:buFont typeface="Arial" charset="0"/>
        <a:buChar char="–"/>
        <a:defRPr sz="2600" b="0">
          <a:solidFill>
            <a:schemeClr val="tx1"/>
          </a:solidFill>
          <a:latin typeface="Verdana" pitchFamily="34" charset="0"/>
          <a:ea typeface="MS PGothic" pitchFamily="34" charset="-128"/>
          <a:cs typeface="+mn-cs"/>
        </a:defRPr>
      </a:lvl2pPr>
      <a:lvl3pPr marL="1143000" indent="-228600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sz="2000" b="0">
          <a:solidFill>
            <a:schemeClr val="tx1"/>
          </a:solidFill>
          <a:latin typeface="Verdana" pitchFamily="34" charset="0"/>
          <a:ea typeface="MS PGothic" pitchFamily="34" charset="-128"/>
          <a:cs typeface="+mn-cs"/>
        </a:defRPr>
      </a:lvl3pPr>
      <a:lvl4pPr marL="1600200" indent="-228600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har char="–"/>
        <a:defRPr b="0">
          <a:solidFill>
            <a:schemeClr val="tx1"/>
          </a:solidFill>
          <a:latin typeface="Verdana" pitchFamily="34" charset="0"/>
          <a:ea typeface="MS PGothic" pitchFamily="34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6.png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6175" y="2562225"/>
            <a:ext cx="7433358" cy="914400"/>
          </a:xfrm>
        </p:spPr>
        <p:txBody>
          <a:bodyPr/>
          <a:lstStyle/>
          <a:p>
            <a:r>
              <a:rPr lang="en-US" altLang="ja-JP" sz="4236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Reduce SMT Line Scrap Rate</a:t>
            </a:r>
            <a:endParaRPr lang="en-US" sz="4236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8307486" y="0"/>
            <a:ext cx="702049" cy="730484"/>
            <a:chOff x="8921750" y="0"/>
            <a:chExt cx="1136650" cy="1182688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21750" y="0"/>
              <a:ext cx="1136650" cy="1182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7718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921750" y="0"/>
              <a:ext cx="1136650" cy="1182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66800" y="4038600"/>
            <a:ext cx="5715000" cy="236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227" tIns="45614" rIns="91227" bIns="45614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F42A41"/>
              </a:buClr>
              <a:buSzPct val="90000"/>
              <a:buFontTx/>
              <a:buBlip>
                <a:blip r:embed="rId5"/>
              </a:buBlip>
              <a:defRPr sz="28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746125" indent="-28575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  <a:defRPr sz="2600" b="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b="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600200" indent="-22860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har char="–"/>
              <a:defRPr b="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5000"/>
              </a:lnSpc>
              <a:spcBef>
                <a:spcPct val="50000"/>
              </a:spcBef>
              <a:buClr>
                <a:schemeClr val="bg1"/>
              </a:buClr>
              <a:buSzTx/>
              <a:buNone/>
            </a:pPr>
            <a:r>
              <a:rPr lang="en-US" sz="1600" kern="0" dirty="0"/>
              <a:t>Division:  DSS</a:t>
            </a:r>
          </a:p>
          <a:p>
            <a:pPr marL="0" indent="0">
              <a:lnSpc>
                <a:spcPct val="65000"/>
              </a:lnSpc>
              <a:spcBef>
                <a:spcPct val="50000"/>
              </a:spcBef>
              <a:buClr>
                <a:schemeClr val="bg1"/>
              </a:buClr>
              <a:buSzTx/>
              <a:buNone/>
            </a:pPr>
            <a:r>
              <a:rPr lang="en-US" sz="1600" kern="0" dirty="0"/>
              <a:t>Champion: Gang Hou</a:t>
            </a:r>
          </a:p>
          <a:p>
            <a:pPr marL="0" indent="0">
              <a:lnSpc>
                <a:spcPct val="65000"/>
              </a:lnSpc>
              <a:spcBef>
                <a:spcPct val="50000"/>
              </a:spcBef>
              <a:buClr>
                <a:schemeClr val="bg1"/>
              </a:buClr>
              <a:buSzTx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Powersteering ID: Six Sigma-6902</a:t>
            </a:r>
            <a:endParaRPr lang="en-US" sz="1600" kern="0" dirty="0"/>
          </a:p>
          <a:p>
            <a:pPr marL="0" indent="0">
              <a:lnSpc>
                <a:spcPct val="65000"/>
              </a:lnSpc>
              <a:spcBef>
                <a:spcPct val="50000"/>
              </a:spcBef>
              <a:buClr>
                <a:schemeClr val="bg1"/>
              </a:buClr>
              <a:buSzTx/>
              <a:buFontTx/>
              <a:buNone/>
            </a:pPr>
            <a:r>
              <a:rPr lang="en-US" sz="1600" kern="0" dirty="0"/>
              <a:t>Project Belt Leader: Bin Xia</a:t>
            </a:r>
          </a:p>
          <a:p>
            <a:pPr marL="0" indent="0">
              <a:lnSpc>
                <a:spcPct val="65000"/>
              </a:lnSpc>
              <a:spcBef>
                <a:spcPct val="50000"/>
              </a:spcBef>
              <a:buClr>
                <a:schemeClr val="bg1"/>
              </a:buClr>
              <a:buSzTx/>
              <a:buNone/>
            </a:pPr>
            <a:r>
              <a:rPr lang="en-US" altLang="zh-CN" sz="1600" kern="0" dirty="0"/>
              <a:t>Team member</a:t>
            </a:r>
            <a:r>
              <a:rPr lang="zh-CN" altLang="en-US" sz="1600" kern="0" dirty="0"/>
              <a:t>：</a:t>
            </a:r>
            <a:r>
              <a:rPr lang="en-US" altLang="zh-CN" sz="1600" kern="0" dirty="0"/>
              <a:t> 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Haijun Deng; Bo Liu; Jiazheng  Huang; </a:t>
            </a:r>
          </a:p>
          <a:p>
            <a:pPr marL="0" indent="0">
              <a:lnSpc>
                <a:spcPct val="65000"/>
              </a:lnSpc>
              <a:spcBef>
                <a:spcPct val="50000"/>
              </a:spcBef>
              <a:buClr>
                <a:schemeClr val="bg1"/>
              </a:buClr>
              <a:buSzTx/>
              <a:buNone/>
            </a:pP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Zaiyuan Chen; Jiaying Xu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lnSpc>
                <a:spcPct val="65000"/>
              </a:lnSpc>
              <a:spcBef>
                <a:spcPct val="50000"/>
              </a:spcBef>
              <a:buClr>
                <a:schemeClr val="bg1"/>
              </a:buClr>
              <a:buSzTx/>
              <a:buFontTx/>
              <a:buNone/>
            </a:pPr>
            <a:r>
              <a:rPr lang="en-US" sz="1600" kern="0" dirty="0"/>
              <a:t>Project Location:  Oplink</a:t>
            </a:r>
          </a:p>
        </p:txBody>
      </p:sp>
    </p:spTree>
    <p:extLst>
      <p:ext uri="{BB962C8B-B14F-4D97-AF65-F5344CB8AC3E}">
        <p14:creationId xmlns:p14="http://schemas.microsoft.com/office/powerpoint/2010/main" val="140819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12750" y="273051"/>
            <a:ext cx="8496300" cy="79375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Arial Black" pitchFamily="34" charset="0"/>
                <a:ea typeface="PMingLiU" pitchFamily="18" charset="-120"/>
              </a:rPr>
              <a:t>Product information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D2719-E89E-43C7-96C8-7937387555BF}"/>
              </a:ext>
            </a:extLst>
          </p:cNvPr>
          <p:cNvSpPr txBox="1"/>
          <p:nvPr/>
        </p:nvSpPr>
        <p:spPr>
          <a:xfrm>
            <a:off x="1371600" y="180969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PCBA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图片 8">
            <a:extLst>
              <a:ext uri="{FF2B5EF4-FFF2-40B4-BE49-F238E27FC236}">
                <a16:creationId xmlns:a16="http://schemas.microsoft.com/office/drawing/2014/main" id="{92C01508-BE0C-4AAE-BB86-3810CEC4325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880" y="2438400"/>
            <a:ext cx="4719320" cy="151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031005-80C5-43F0-BC17-E67202273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62200"/>
            <a:ext cx="1158037" cy="2644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F17B1-65D4-411E-8339-28080A58EB37}"/>
              </a:ext>
            </a:extLst>
          </p:cNvPr>
          <p:cNvSpPr txBox="1"/>
          <p:nvPr/>
        </p:nvSpPr>
        <p:spPr>
          <a:xfrm>
            <a:off x="5410200" y="180969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PCBA for PSM4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3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52400" y="304800"/>
            <a:ext cx="86233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Arial Black" pitchFamily="34" charset="0"/>
                <a:ea typeface="PMingLiU" pitchFamily="18" charset="-120"/>
              </a:rPr>
              <a:t>Executive Summary-1</a:t>
            </a:r>
          </a:p>
          <a:p>
            <a:pPr algn="l">
              <a:lnSpc>
                <a:spcPct val="110000"/>
              </a:lnSpc>
            </a:pPr>
            <a:endParaRPr lang="en-US" altLang="zh-CN" sz="1800" b="1" dirty="0">
              <a:ea typeface="宋体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ea typeface="宋体" pitchFamily="2" charset="-122"/>
              </a:rPr>
              <a:t>Problem statement: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ea typeface="宋体" pitchFamily="2" charset="-122"/>
              </a:rPr>
              <a:t>From 16Q4 to 17Q1 SMT line </a:t>
            </a:r>
            <a:r>
              <a:rPr lang="en-US" altLang="zh-CN" sz="1800" b="1" dirty="0">
                <a:solidFill>
                  <a:srgbClr val="0000FF"/>
                </a:solidFill>
                <a:ea typeface="宋体" pitchFamily="2" charset="-122"/>
              </a:rPr>
              <a:t>scrap was 76,521USD,rate was 0.71%. </a:t>
            </a:r>
          </a:p>
          <a:p>
            <a:pPr marL="285750" indent="-285750" algn="l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FF0000"/>
              </a:solidFill>
            </a:endParaRPr>
          </a:p>
          <a:p>
            <a:pPr algn="l">
              <a:lnSpc>
                <a:spcPct val="110000"/>
              </a:lnSpc>
              <a:buClr>
                <a:srgbClr val="FF0000"/>
              </a:buClr>
            </a:pPr>
            <a:r>
              <a:rPr lang="en-US" altLang="zh-CN" sz="1800" b="1" dirty="0">
                <a:ea typeface="宋体" pitchFamily="2" charset="-122"/>
              </a:rPr>
              <a:t>Business Case: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</a:pPr>
            <a:r>
              <a:rPr lang="en-US" altLang="zh-CN" sz="1800" b="1" dirty="0">
                <a:ea typeface="宋体" pitchFamily="2" charset="-122"/>
              </a:rPr>
              <a:t>From 16Q4 to 17Q1 SMT line scrap was 76,521USD,average rate was 0.71%, which is higher than scrap rate 0.24% during 15Q4 and 16Q3. We shall reduce the scrap in SMT line in order to promote SMT line yield and competitiveness. We will save approximate $91,825 in one year if we reduce ~60% scarp.</a:t>
            </a:r>
          </a:p>
          <a:p>
            <a:pPr marL="285750" indent="-285750" algn="l" fontAlgn="ctr">
              <a:buClr>
                <a:srgbClr val="FF0000"/>
              </a:buClr>
              <a:buFont typeface="Wingdings" pitchFamily="2" charset="2"/>
              <a:buChar char="Ø"/>
            </a:pPr>
            <a:endParaRPr lang="en-US" sz="1600" dirty="0"/>
          </a:p>
          <a:p>
            <a:pPr algn="l" fontAlgn="ctr"/>
            <a:r>
              <a:rPr lang="en-US" altLang="zh-CN" sz="1800" b="1" dirty="0">
                <a:ea typeface="宋体" pitchFamily="2" charset="-122"/>
              </a:rPr>
              <a:t>Objective Statement: </a:t>
            </a:r>
          </a:p>
          <a:p>
            <a:pPr algn="l" fontAlgn="ctr"/>
            <a:r>
              <a:rPr lang="en-US" altLang="zh-CN" sz="1800" b="1" dirty="0">
                <a:solidFill>
                  <a:srgbClr val="0000FF"/>
                </a:solidFill>
                <a:ea typeface="宋体" pitchFamily="2" charset="-122"/>
              </a:rPr>
              <a:t>Reduce SMT line scrap rate from 0.71% to 0.28% by Aug.17th, 2017.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1600" dirty="0"/>
          </a:p>
          <a:p>
            <a:pPr algn="l" fontAlgn="ctr"/>
            <a:endParaRPr lang="en-US" altLang="zh-CN" sz="1800" b="1" dirty="0">
              <a:ea typeface="宋体" pitchFamily="2" charset="-122"/>
            </a:endParaRPr>
          </a:p>
          <a:p>
            <a:pPr algn="l">
              <a:lnSpc>
                <a:spcPct val="110000"/>
              </a:lnSpc>
              <a:buClr>
                <a:schemeClr val="hlink"/>
              </a:buClr>
              <a:buSzPct val="85000"/>
              <a:buFont typeface="Wingdings" pitchFamily="2" charset="2"/>
              <a:buChar char="Ø"/>
            </a:pPr>
            <a:endParaRPr kumimoji="1" lang="en-US" altLang="zh-TW" sz="1800" b="1" dirty="0">
              <a:solidFill>
                <a:schemeClr val="tx2"/>
              </a:solidFill>
              <a:latin typeface="+mj-lt"/>
              <a:ea typeface="楷体" pitchFamily="34" charset="-122"/>
              <a:cs typeface="Arial" charset="0"/>
            </a:endParaRPr>
          </a:p>
          <a:p>
            <a:pPr algn="l">
              <a:lnSpc>
                <a:spcPct val="110000"/>
              </a:lnSpc>
              <a:buClr>
                <a:schemeClr val="hlink"/>
              </a:buClr>
              <a:buSzPct val="85000"/>
              <a:buFont typeface="Wingdings" pitchFamily="2" charset="2"/>
              <a:buChar char="Ø"/>
            </a:pPr>
            <a:endParaRPr kumimoji="1" lang="en-US" altLang="zh-TW" sz="1800" b="1" dirty="0">
              <a:solidFill>
                <a:schemeClr val="tx2"/>
              </a:solidFill>
              <a:latin typeface="+mj-lt"/>
              <a:ea typeface="楷体" pitchFamily="34" charset="-122"/>
              <a:cs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41136"/>
              </p:ext>
            </p:extLst>
          </p:nvPr>
        </p:nvGraphicFramePr>
        <p:xfrm>
          <a:off x="331470" y="4810765"/>
          <a:ext cx="3962400" cy="79170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5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METRICS/RESULTS: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Original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Projected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Scrap 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0.71%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304800" y="4366990"/>
            <a:ext cx="2679700" cy="33855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Improve Metrics</a:t>
            </a:r>
            <a:endParaRPr lang="en-US" altLang="zh-CN" b="1" dirty="0">
              <a:solidFill>
                <a:srgbClr val="00B05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304800" y="5877129"/>
            <a:ext cx="853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Estimated annualized project saving: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7,2000USD</a:t>
            </a: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  <a:p>
            <a:pPr algn="l"/>
            <a:r>
              <a:rPr lang="en-US" sz="1600" b="1" dirty="0"/>
              <a:t>Actual realized saving was </a:t>
            </a:r>
            <a:r>
              <a:rPr lang="en-US" sz="1600" b="1" dirty="0">
                <a:solidFill>
                  <a:srgbClr val="0000FF"/>
                </a:solidFill>
              </a:rPr>
              <a:t>6,042USD</a:t>
            </a:r>
            <a:r>
              <a:rPr lang="en-US" sz="1600" b="1" dirty="0"/>
              <a:t> in Sep.17.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013700" y="6521450"/>
            <a:ext cx="762000" cy="2444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fld id="{3B3B58FD-036F-4B44-94E0-AC4234249236}" type="slidenum">
              <a:rPr kumimoji="1" lang="zh-CN" altLang="en-US" sz="1000">
                <a:latin typeface="Times New Roman" pitchFamily="18" charset="0"/>
                <a:ea typeface="PMingLiU" pitchFamily="18" charset="-120"/>
              </a:rPr>
              <a:pPr eaLnBrk="1" hangingPunct="1">
                <a:spcBef>
                  <a:spcPct val="50000"/>
                </a:spcBef>
              </a:pPr>
              <a:t>3</a:t>
            </a:fld>
            <a:endParaRPr kumimoji="1" lang="en-US" altLang="zh-CN" sz="1000">
              <a:latin typeface="Times New Roman" pitchFamily="18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737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52400" y="304800"/>
            <a:ext cx="868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Arial Black" pitchFamily="34" charset="0"/>
                <a:ea typeface="PMingLiU" pitchFamily="18" charset="-120"/>
              </a:rPr>
              <a:t>Executive Summary-2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ea typeface="宋体" pitchFamily="2" charset="-122"/>
              </a:rPr>
              <a:t>Improved results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229600" y="6540500"/>
            <a:ext cx="762000" cy="2444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fld id="{3B3B58FD-036F-4B44-94E0-AC4234249236}" type="slidenum">
              <a:rPr kumimoji="1" lang="zh-CN" altLang="en-US" sz="1000">
                <a:latin typeface="Times New Roman" pitchFamily="18" charset="0"/>
                <a:ea typeface="PMingLiU" pitchFamily="18" charset="-120"/>
              </a:rPr>
              <a:pPr eaLnBrk="1" hangingPunct="1">
                <a:spcBef>
                  <a:spcPct val="50000"/>
                </a:spcBef>
              </a:pPr>
              <a:t>4</a:t>
            </a:fld>
            <a:endParaRPr kumimoji="1" lang="en-US" altLang="zh-CN" sz="1000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23092" y="3302001"/>
            <a:ext cx="8686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altLang="zh-CN" sz="1800" b="1" dirty="0">
                <a:ea typeface="宋体" pitchFamily="2" charset="-122"/>
              </a:rPr>
              <a:t>More benefits,</a:t>
            </a:r>
          </a:p>
          <a:p>
            <a:pPr algn="l">
              <a:lnSpc>
                <a:spcPct val="110000"/>
              </a:lnSpc>
            </a:pPr>
            <a:endParaRPr lang="en-US" altLang="zh-CN" sz="1800" b="1" dirty="0">
              <a:solidFill>
                <a:srgbClr val="FF0000"/>
              </a:solidFill>
              <a:highlight>
                <a:srgbClr val="FFFF00"/>
              </a:highlight>
              <a:ea typeface="宋体" pitchFamily="2" charset="-122"/>
            </a:endParaRPr>
          </a:p>
          <a:p>
            <a:pPr marL="342900" lvl="0" indent="-3429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a typeface="宋体" pitchFamily="2" charset="-122"/>
              </a:rPr>
              <a:t>Team optimized the management of SMT material. Electronical material scrap value was 0.3K CNY per month after project vs 10K CNY before project.</a:t>
            </a:r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a typeface="宋体" pitchFamily="2" charset="-122"/>
              </a:rPr>
              <a:t>Work with RD to review and update PCB layout check list to prevent the wrong direction PCBA from soldering printing.</a:t>
            </a:r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1800" dirty="0">
              <a:ea typeface="宋体" pitchFamily="2" charset="-122"/>
            </a:endParaRPr>
          </a:p>
          <a:p>
            <a:pPr marL="342900" lvl="0" indent="-3429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1800" dirty="0">
              <a:ea typeface="宋体" pitchFamily="2" charset="-122"/>
            </a:endParaRPr>
          </a:p>
          <a:p>
            <a:pPr algn="l">
              <a:lnSpc>
                <a:spcPct val="110000"/>
              </a:lnSpc>
            </a:pPr>
            <a:endParaRPr lang="en-US" altLang="zh-CN" sz="1800" dirty="0">
              <a:ea typeface="宋体" pitchFamily="2" charset="-122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75617"/>
              </p:ext>
            </p:extLst>
          </p:nvPr>
        </p:nvGraphicFramePr>
        <p:xfrm>
          <a:off x="152400" y="1219200"/>
          <a:ext cx="8610600" cy="1904999"/>
        </p:xfrm>
        <a:graphic>
          <a:graphicData uri="http://schemas.openxmlformats.org/drawingml/2006/table">
            <a:tbl>
              <a:tblPr/>
              <a:tblGrid>
                <a:gridCol w="359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8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METRICS/RESULTS: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Before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Projected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Realized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Reduction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Scrap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20" marR="4020" marT="4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0.71%</a:t>
                      </a:r>
                    </a:p>
                  </a:txBody>
                  <a:tcPr marL="4020" marR="4020" marT="4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0.28%</a:t>
                      </a:r>
                    </a:p>
                  </a:txBody>
                  <a:tcPr marL="4020" marR="4020" marT="4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861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overall scarp rate of SMT line is less than 0.22% after 4 months’ monitor.</a:t>
                      </a:r>
                    </a:p>
                    <a:p>
                      <a:pPr algn="l" fontAlgn="ctr"/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020" marR="4020" marT="4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020" marR="4020" marT="4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020" marR="4020" marT="4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1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28600" y="762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Arial Black" pitchFamily="34" charset="0"/>
                <a:ea typeface="PMingLiU" pitchFamily="18" charset="-120"/>
              </a:rPr>
              <a:t>Executive Summary-3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altLang="zh-CN" sz="1600" b="1" dirty="0">
                <a:latin typeface="Century Gothic" pitchFamily="34" charset="0"/>
                <a:ea typeface="宋体" pitchFamily="2" charset="-122"/>
              </a:rPr>
              <a:t>------</a:t>
            </a:r>
            <a:r>
              <a:rPr lang="en-US" altLang="zh-CN" sz="1600" b="1" dirty="0" err="1">
                <a:latin typeface="Century Gothic" pitchFamily="34" charset="0"/>
                <a:ea typeface="宋体" pitchFamily="2" charset="-122"/>
              </a:rPr>
              <a:t>Xs</a:t>
            </a:r>
            <a:r>
              <a:rPr lang="en-US" altLang="zh-CN" sz="1600" b="1" dirty="0">
                <a:latin typeface="Century Gothic" pitchFamily="34" charset="0"/>
                <a:ea typeface="宋体" pitchFamily="2" charset="-122"/>
              </a:rPr>
              <a:t> and Y Process flow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7BF32A-3A26-453E-9C13-9D1F7207E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41663"/>
              </p:ext>
            </p:extLst>
          </p:nvPr>
        </p:nvGraphicFramePr>
        <p:xfrm>
          <a:off x="381000" y="914401"/>
          <a:ext cx="8610601" cy="5603743"/>
        </p:xfrm>
        <a:graphic>
          <a:graphicData uri="http://schemas.openxmlformats.org/drawingml/2006/table">
            <a:tbl>
              <a:tblPr/>
              <a:tblGrid>
                <a:gridCol w="632186">
                  <a:extLst>
                    <a:ext uri="{9D8B030D-6E8A-4147-A177-3AD203B41FA5}">
                      <a16:colId xmlns:a16="http://schemas.microsoft.com/office/drawing/2014/main" val="380447826"/>
                    </a:ext>
                  </a:extLst>
                </a:gridCol>
                <a:gridCol w="244820">
                  <a:extLst>
                    <a:ext uri="{9D8B030D-6E8A-4147-A177-3AD203B41FA5}">
                      <a16:colId xmlns:a16="http://schemas.microsoft.com/office/drawing/2014/main" val="3672604027"/>
                    </a:ext>
                  </a:extLst>
                </a:gridCol>
                <a:gridCol w="1628321">
                  <a:extLst>
                    <a:ext uri="{9D8B030D-6E8A-4147-A177-3AD203B41FA5}">
                      <a16:colId xmlns:a16="http://schemas.microsoft.com/office/drawing/2014/main" val="2630132221"/>
                    </a:ext>
                  </a:extLst>
                </a:gridCol>
                <a:gridCol w="364874">
                  <a:extLst>
                    <a:ext uri="{9D8B030D-6E8A-4147-A177-3AD203B41FA5}">
                      <a16:colId xmlns:a16="http://schemas.microsoft.com/office/drawing/2014/main" val="156037217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20957941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0068024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75026240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951555238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val="3349051717"/>
                    </a:ext>
                  </a:extLst>
                </a:gridCol>
              </a:tblGrid>
              <a:tr h="1469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i="1" u="none" strike="noStrike" dirty="0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</a:t>
                      </a:r>
                      <a:r>
                        <a:rPr lang="en-US" sz="800" b="1" i="1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efine</a:t>
                      </a:r>
                      <a:endParaRPr lang="en-US" sz="800" b="1" i="1" u="none" strike="noStrike" dirty="0">
                        <a:solidFill>
                          <a:srgbClr val="FF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en-US" sz="800" b="1" i="1" u="none" strike="noStrike" dirty="0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</a:t>
                      </a:r>
                      <a:r>
                        <a:rPr lang="en-US" sz="800" b="1" i="1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easure</a:t>
                      </a:r>
                      <a:endParaRPr lang="en-US" sz="800" b="1" i="1" u="none" strike="noStrike" dirty="0">
                        <a:solidFill>
                          <a:srgbClr val="FF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en-US" sz="800" b="1" i="1" u="none" strike="noStrike" dirty="0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</a:t>
                      </a:r>
                      <a:r>
                        <a:rPr lang="en-US" sz="800" b="1" i="1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nalyze</a:t>
                      </a:r>
                      <a:endParaRPr lang="en-US" sz="800" b="1" i="1" u="none" strike="noStrike" dirty="0">
                        <a:solidFill>
                          <a:srgbClr val="FF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i="1" u="none" strike="noStrike" dirty="0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</a:t>
                      </a:r>
                      <a:r>
                        <a:rPr lang="en-US" sz="800" b="1" i="1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mprove</a:t>
                      </a:r>
                      <a:endParaRPr lang="en-US" sz="800" b="1" i="1" u="none" strike="noStrike" dirty="0">
                        <a:solidFill>
                          <a:srgbClr val="FF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i="1" u="none" strike="noStrike" dirty="0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  <a:r>
                        <a:rPr lang="en-US" sz="800" b="1" i="1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ontrol</a:t>
                      </a:r>
                      <a:endParaRPr lang="en-US" sz="800" b="1" i="1" u="none" strike="noStrike" dirty="0">
                        <a:solidFill>
                          <a:srgbClr val="FF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914490"/>
                  </a:ext>
                </a:extLst>
              </a:tr>
              <a:tr h="206418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Problem (Y)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Potential Causes (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Xs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Quick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Contents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Tool to use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Proven Cause?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Improvements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Method to maintain/control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02747"/>
                  </a:ext>
                </a:extLst>
              </a:tr>
              <a:tr h="117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Win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27117"/>
                  </a:ext>
                </a:extLst>
              </a:tr>
              <a:tr h="295630">
                <a:tc rowSpan="21"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Y:SMT Scrap </a:t>
                      </a:r>
                    </a:p>
                  </a:txBody>
                  <a:tcPr marL="4099" marR="4099" marT="4099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X1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高价值物料管理缺失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筛选出高价值物料（单价超过</a:t>
                      </a: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元的</a:t>
                      </a: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0402</a:t>
                      </a:r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0201</a:t>
                      </a:r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封装器件） </a:t>
                      </a: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升级相关内部文件，定义对高价值物料的管理方法，如盘点，贴片，装拆料控制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1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监控每周和每月的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SMT scrap rate(Jiazheng Huang, 8-13)</a:t>
                      </a:r>
                    </a:p>
                  </a:txBody>
                  <a:tcPr marL="4099" marR="4099" marT="4099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690939"/>
                  </a:ext>
                </a:extLst>
              </a:tr>
              <a:tr h="325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X2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SMT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转库时漏做账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之前是由于建立新库造成的漏做账，按照现在库房的管理方式，不会再出现漏做账                        </a:t>
                      </a:r>
                      <a:endParaRPr lang="en-US" altLang="zh-CN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algn="l" defTabSz="914400" rtl="0" eaLnBrk="1" fontAlgn="b" latinLnBrk="0" hangingPunct="1"/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2.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高价值物料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(1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卷大于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10K RMB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）将进行循环盘点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97104"/>
                  </a:ext>
                </a:extLst>
              </a:tr>
              <a:tr h="2064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X3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机器识别错，抛料过多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针对识别的高价值物料对贴装程序进行设定，减少由于吸取异常，图像识别等原因的抛料报废）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75022"/>
                  </a:ext>
                </a:extLst>
              </a:tr>
              <a:tr h="2956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X4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装料，拆料时操作不当损耗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高价值的物料在入库时由物料员在料盘上贴上醒目的标签，拆料时产线员工对于这种贴了标签的物料不允许撕掉剩余小节物料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64423"/>
                  </a:ext>
                </a:extLst>
              </a:tr>
              <a:tr h="145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X5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项目用料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委托单用料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内部用料未做账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培训员工，有上述情形，物料需及时做账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99822"/>
                  </a:ext>
                </a:extLst>
              </a:tr>
              <a:tr h="2064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X6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Drive Base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焊盘大小不一致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Drive Base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焊盘大小不一致是否影响少锡，水平和角度偏移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Proportion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升级</a:t>
                      </a:r>
                      <a:r>
                        <a:rPr 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Drive base 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尺寸，修改成与焊盘一致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48201"/>
                  </a:ext>
                </a:extLst>
              </a:tr>
              <a:tr h="145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X7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放置整板的料箱未固定好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对员工进行料箱操作培训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张桂军，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2017-5-26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40519"/>
                  </a:ext>
                </a:extLst>
              </a:tr>
              <a:tr h="1930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X8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钢网开口不合理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过大或过小），锡量不对称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钢网开口尺寸大小影响锡量，偏移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Proportion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根据锡量和偏移的时间情况进行钢网尺寸改善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28044"/>
                  </a:ext>
                </a:extLst>
              </a:tr>
              <a:tr h="2064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X9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New Drive base NiO薄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New Drive Base NiO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薄是否影响多锡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Proportion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和供应商沟通更改</a:t>
                      </a:r>
                      <a:r>
                        <a:rPr 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Drive base </a:t>
                      </a:r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NiO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薄厚度（已完成） 升级图纸更新</a:t>
                      </a:r>
                      <a:r>
                        <a:rPr 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Drive base 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</a:t>
                      </a:r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NiO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改善（已完成）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39709"/>
                  </a:ext>
                </a:extLst>
              </a:tr>
              <a:tr h="117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X10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Old Drive base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没有阻焊开窗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NA(</a:t>
                      </a:r>
                      <a:r>
                        <a:rPr lang="zh-CN" alt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老版本）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59960"/>
                  </a:ext>
                </a:extLst>
              </a:tr>
              <a:tr h="117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X11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绿油透锡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NA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273250"/>
                  </a:ext>
                </a:extLst>
              </a:tr>
              <a:tr h="384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X12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交替设备小板传送不畅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对回流炉的出板口进行调整，检查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PCB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在流出时的角度倾斜：完成时间：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2017-7-14</a:t>
                      </a:r>
                      <a:b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</a:b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对于报废风险较高的个别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PCB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生产时采用人工取板的方式    完成时间：持续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807159"/>
                  </a:ext>
                </a:extLst>
              </a:tr>
              <a:tr h="563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X13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板子尺寸窄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板子尺寸窄是否影响卡板报废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Proportion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对于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PCB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尺寸小于要求的使用过炉夹具生产  完成时间：持续                                                   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2.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对回流炉的出板口进行调整，检查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PCB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在流出时的角度倾斜：完成时间：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2017-7-14           3.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对于报废风险较高的个别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PCB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生产时采用人工取板的方式    完成时间：持续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85245"/>
                  </a:ext>
                </a:extLst>
              </a:tr>
              <a:tr h="1930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X14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过炉夹具避让开槽过深或过浅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过炉夹具开槽避让深影响锡量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Proportion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制作铝合金夹具，完成时间：已完成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1822"/>
                  </a:ext>
                </a:extLst>
              </a:tr>
              <a:tr h="741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X15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上料时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放反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培训员工按照要求上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PCB,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有极性的物料及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FAI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检查确认                                          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2.IPQC Review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关键控制点，是否需要增加对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PCB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上料方向及有极性的物料的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FAI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检查 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3.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对于操作失误造成的报废，内部建立明确的奖惩机制</a:t>
                      </a:r>
                      <a:b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</a:b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3.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升级贴片程序，增加对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BGA Mark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点识别</a:t>
                      </a:r>
                      <a:b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</a:b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4.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推动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RD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升级相关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PCB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输出评审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check list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，增加对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Mark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点的评审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56638"/>
                  </a:ext>
                </a:extLst>
              </a:tr>
              <a:tr h="145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X16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人员未按照要求操作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PCBA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，人员操作失误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对员工进行防护意识宣导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张桂军、章鹏，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2017-5-26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09957"/>
                  </a:ext>
                </a:extLst>
              </a:tr>
              <a:tr h="117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X17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分板机异常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培训员工如何验证分板夹具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2765"/>
                  </a:ext>
                </a:extLst>
              </a:tr>
              <a:tr h="145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X18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分板夹具设计不当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在原有核对基础上增加单板与夹具匹配检查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48626"/>
                  </a:ext>
                </a:extLst>
              </a:tr>
              <a:tr h="1930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X19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氮气回流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氮气回流是否影响多锡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Proportion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将关闭氮气要求添加到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SOP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中  完成时间：已完成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56378"/>
                  </a:ext>
                </a:extLst>
              </a:tr>
              <a:tr h="2064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1" i="1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X20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信号感应错误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将关闭氮气要求添加到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SOP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中  检查各设备的传感器是否工作正常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,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培训员工如何调整传感器     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43794"/>
                  </a:ext>
                </a:extLst>
              </a:tr>
              <a:tr h="145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600" b="1" i="1" u="none" strike="noStrike" kern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X21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器件贴片高度设置过低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修正陶瓷基板高度与实际相同（伍连明，</a:t>
                      </a:r>
                      <a:r>
                        <a:rPr lang="en-US" altLang="zh-CN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2017-5-26</a:t>
                      </a:r>
                      <a:r>
                        <a:rPr lang="zh-CN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 marL="4099" marR="4099" marT="4099" marB="245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9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12753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28600" y="762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Arial Black" pitchFamily="34" charset="0"/>
                <a:ea typeface="PMingLiU" pitchFamily="18" charset="-120"/>
              </a:rPr>
              <a:t>Executive Summary-4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altLang="zh-CN" sz="1600" b="1" dirty="0">
                <a:latin typeface="Century Gothic" pitchFamily="34" charset="0"/>
                <a:ea typeface="宋体" pitchFamily="2" charset="-122"/>
              </a:rPr>
              <a:t>------ Key Actions</a:t>
            </a:r>
          </a:p>
        </p:txBody>
      </p:sp>
      <p:sp>
        <p:nvSpPr>
          <p:cNvPr id="75818" name="Oval 42"/>
          <p:cNvSpPr>
            <a:spLocks noChangeArrowheads="1"/>
          </p:cNvSpPr>
          <p:nvPr/>
        </p:nvSpPr>
        <p:spPr bwMode="auto">
          <a:xfrm>
            <a:off x="148936" y="117084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ea typeface="宋体" pitchFamily="2" charset="-122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3B80B-8B8C-420D-B06A-92138F668E9F}"/>
              </a:ext>
            </a:extLst>
          </p:cNvPr>
          <p:cNvSpPr txBox="1"/>
          <p:nvPr/>
        </p:nvSpPr>
        <p:spPr>
          <a:xfrm>
            <a:off x="3147508" y="2062164"/>
            <a:ext cx="2573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D: Paetro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M: C-E, Pareto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A: 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I: Solution selection matrix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C: Run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chart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500ED4-17A6-4649-9171-1FA9CFA4440E}"/>
              </a:ext>
            </a:extLst>
          </p:cNvPr>
          <p:cNvSpPr/>
          <p:nvPr/>
        </p:nvSpPr>
        <p:spPr bwMode="auto">
          <a:xfrm>
            <a:off x="3094779" y="1855348"/>
            <a:ext cx="2726676" cy="2781952"/>
          </a:xfrm>
          <a:prstGeom prst="round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51D2E0E-80A3-411D-8193-3839C30E38CD}"/>
              </a:ext>
            </a:extLst>
          </p:cNvPr>
          <p:cNvCxnSpPr>
            <a:cxnSpLocks/>
          </p:cNvCxnSpPr>
          <p:nvPr/>
        </p:nvCxnSpPr>
        <p:spPr bwMode="auto">
          <a:xfrm>
            <a:off x="5846554" y="2833442"/>
            <a:ext cx="744066" cy="396435"/>
          </a:xfrm>
          <a:prstGeom prst="bentConnector3">
            <a:avLst/>
          </a:prstGeom>
          <a:ln w="31750" cmpd="sng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FE150D3-E28F-439A-A129-C8B8107864EA}"/>
              </a:ext>
            </a:extLst>
          </p:cNvPr>
          <p:cNvSpPr/>
          <p:nvPr/>
        </p:nvSpPr>
        <p:spPr bwMode="auto">
          <a:xfrm>
            <a:off x="722744" y="914400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B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efore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D4E3A3-EF12-4EF5-9146-A918718B4589}"/>
              </a:ext>
            </a:extLst>
          </p:cNvPr>
          <p:cNvSpPr/>
          <p:nvPr/>
        </p:nvSpPr>
        <p:spPr bwMode="auto">
          <a:xfrm>
            <a:off x="3776188" y="935643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92D05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Six </a:t>
            </a:r>
            <a:r>
              <a:rPr lang="en-US" sz="14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Sigma Tools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75D5E9-47F2-4876-868A-60122E4F5C2D}"/>
              </a:ext>
            </a:extLst>
          </p:cNvPr>
          <p:cNvSpPr/>
          <p:nvPr/>
        </p:nvSpPr>
        <p:spPr bwMode="auto">
          <a:xfrm>
            <a:off x="7159336" y="935643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After</a:t>
            </a: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9092B056-DA31-4D84-813E-7746FCB323BA}"/>
              </a:ext>
            </a:extLst>
          </p:cNvPr>
          <p:cNvSpPr/>
          <p:nvPr/>
        </p:nvSpPr>
        <p:spPr bwMode="auto">
          <a:xfrm>
            <a:off x="3150991" y="4951096"/>
            <a:ext cx="2670464" cy="1516907"/>
          </a:xfrm>
          <a:prstGeom prst="borderCallout1">
            <a:avLst>
              <a:gd name="adj1" fmla="val -17540"/>
              <a:gd name="adj2" fmla="val 43013"/>
              <a:gd name="adj3" fmla="val 986"/>
              <a:gd name="adj4" fmla="val 32595"/>
            </a:avLst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effectLst/>
              </a:rPr>
              <a:t>通过报废数据分析，识别过程中改善点，找到高价值器件报废的原因之一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effectLst/>
              </a:rPr>
              <a:t>抛料，经进行团队讨论，制定了改善措施。同时制定了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effectLst/>
              </a:rPr>
              <a:t>SMT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effectLst/>
              </a:rPr>
              <a:t>物料的管理方法。</a:t>
            </a:r>
            <a:endParaRPr kumimoji="0" lang="en-US" sz="16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5D69BF-A3CC-4713-9C87-989C2882F057}"/>
              </a:ext>
            </a:extLst>
          </p:cNvPr>
          <p:cNvSpPr/>
          <p:nvPr/>
        </p:nvSpPr>
        <p:spPr bwMode="auto">
          <a:xfrm>
            <a:off x="158096" y="3508108"/>
            <a:ext cx="2854788" cy="430823"/>
          </a:xfrm>
          <a:prstGeom prst="ellipse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42A2AD-9E6A-4DA0-9FE2-C7C5A9E73952}"/>
              </a:ext>
            </a:extLst>
          </p:cNvPr>
          <p:cNvSpPr/>
          <p:nvPr/>
        </p:nvSpPr>
        <p:spPr bwMode="auto">
          <a:xfrm>
            <a:off x="6590620" y="3354494"/>
            <a:ext cx="2477180" cy="607906"/>
          </a:xfrm>
          <a:prstGeom prst="ellipse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6E14C863-6E2D-4330-87B8-E45B7B7E3F4E}"/>
              </a:ext>
            </a:extLst>
          </p:cNvPr>
          <p:cNvSpPr txBox="1">
            <a:spLocks/>
          </p:cNvSpPr>
          <p:nvPr/>
        </p:nvSpPr>
        <p:spPr>
          <a:xfrm>
            <a:off x="76200" y="4529743"/>
            <a:ext cx="4302414" cy="478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6986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3973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0958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794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4930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1918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198903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5889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kern="0" dirty="0">
                <a:latin typeface="Verdana" pitchFamily="34" charset="0"/>
                <a:ea typeface="MS PGothic" pitchFamily="34" charset="-128"/>
              </a:rPr>
              <a:t>Before(Recovery times 2)</a:t>
            </a: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1BCEDCBE-19AD-4121-8634-96557041F5CA}"/>
              </a:ext>
            </a:extLst>
          </p:cNvPr>
          <p:cNvSpPr txBox="1">
            <a:spLocks/>
          </p:cNvSpPr>
          <p:nvPr/>
        </p:nvSpPr>
        <p:spPr>
          <a:xfrm>
            <a:off x="6096000" y="4529743"/>
            <a:ext cx="5086701" cy="478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6986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3973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0958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794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4930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1918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198903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5889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altLang="zh-CN" sz="1200" kern="0" dirty="0">
                <a:latin typeface="Verdana" pitchFamily="34" charset="0"/>
                <a:ea typeface="MS PGothic" pitchFamily="34" charset="-128"/>
              </a:rPr>
              <a:t>After(Update recovery time to 0)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28982F-BBF2-4544-ABB5-6DC3E4D61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74577"/>
              </p:ext>
            </p:extLst>
          </p:nvPr>
        </p:nvGraphicFramePr>
        <p:xfrm>
          <a:off x="197412" y="2101361"/>
          <a:ext cx="2796694" cy="1683955"/>
        </p:xfrm>
        <a:graphic>
          <a:graphicData uri="http://schemas.openxmlformats.org/drawingml/2006/table">
            <a:tbl>
              <a:tblPr/>
              <a:tblGrid>
                <a:gridCol w="1089932">
                  <a:extLst>
                    <a:ext uri="{9D8B030D-6E8A-4147-A177-3AD203B41FA5}">
                      <a16:colId xmlns:a16="http://schemas.microsoft.com/office/drawing/2014/main" val="2954993139"/>
                    </a:ext>
                  </a:extLst>
                </a:gridCol>
                <a:gridCol w="312856">
                  <a:extLst>
                    <a:ext uri="{9D8B030D-6E8A-4147-A177-3AD203B41FA5}">
                      <a16:colId xmlns:a16="http://schemas.microsoft.com/office/drawing/2014/main" val="4129502167"/>
                    </a:ext>
                  </a:extLst>
                </a:gridCol>
                <a:gridCol w="1393906">
                  <a:extLst>
                    <a:ext uri="{9D8B030D-6E8A-4147-A177-3AD203B41FA5}">
                      <a16:colId xmlns:a16="http://schemas.microsoft.com/office/drawing/2014/main" val="3008302413"/>
                    </a:ext>
                  </a:extLst>
                </a:gridCol>
              </a:tblGrid>
              <a:tr h="4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Alt Feeder Trigger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No Part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设定向下一个料站转移的条件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528636"/>
                  </a:ext>
                </a:extLst>
              </a:tr>
              <a:tr h="622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Dump Position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Conveyor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设定因影像处理错误等排出元件的场所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792414"/>
                  </a:ext>
                </a:extLst>
              </a:tr>
              <a:tr h="4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Forcing Recovery Times As 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设定是否强制将补件次数设定为</a:t>
                      </a:r>
                      <a:r>
                        <a:rPr lang="en-US" altLang="zh-CN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242966"/>
                  </a:ext>
                </a:extLst>
              </a:tr>
              <a:tr h="224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Recovery Time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设定错误时的补件次数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1854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A50F8EA-3714-4DC4-B972-75342457A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416619"/>
              </p:ext>
            </p:extLst>
          </p:nvPr>
        </p:nvGraphicFramePr>
        <p:xfrm>
          <a:off x="6692474" y="2091985"/>
          <a:ext cx="2299126" cy="1720690"/>
        </p:xfrm>
        <a:graphic>
          <a:graphicData uri="http://schemas.openxmlformats.org/drawingml/2006/table">
            <a:tbl>
              <a:tblPr/>
              <a:tblGrid>
                <a:gridCol w="775126">
                  <a:extLst>
                    <a:ext uri="{9D8B030D-6E8A-4147-A177-3AD203B41FA5}">
                      <a16:colId xmlns:a16="http://schemas.microsoft.com/office/drawing/2014/main" val="2954993139"/>
                    </a:ext>
                  </a:extLst>
                </a:gridCol>
                <a:gridCol w="347359">
                  <a:extLst>
                    <a:ext uri="{9D8B030D-6E8A-4147-A177-3AD203B41FA5}">
                      <a16:colId xmlns:a16="http://schemas.microsoft.com/office/drawing/2014/main" val="4129502167"/>
                    </a:ext>
                  </a:extLst>
                </a:gridCol>
                <a:gridCol w="1176641">
                  <a:extLst>
                    <a:ext uri="{9D8B030D-6E8A-4147-A177-3AD203B41FA5}">
                      <a16:colId xmlns:a16="http://schemas.microsoft.com/office/drawing/2014/main" val="3008302413"/>
                    </a:ext>
                  </a:extLst>
                </a:gridCol>
              </a:tblGrid>
              <a:tr h="42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Alt Feeder Trigger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No Part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设定向下一个料站转移的条件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528636"/>
                  </a:ext>
                </a:extLst>
              </a:tr>
              <a:tr h="514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Dump Position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Conveyor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设定因影像处理错误等排出元件的场所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792414"/>
                  </a:ext>
                </a:extLst>
              </a:tr>
              <a:tr h="42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Forcing Recovery Times As 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设定是否强制将补件次数设定为</a:t>
                      </a:r>
                      <a:r>
                        <a:rPr lang="en-US" altLang="zh-CN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242966"/>
                  </a:ext>
                </a:extLst>
              </a:tr>
              <a:tr h="288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Recovery Time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设定错误时的补件次数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1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72743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28600" y="762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PMingLiU" pitchFamily="18" charset="-120"/>
                <a:cs typeface="Arial"/>
              </a:rPr>
              <a:t>Executive Summary-5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宋体" pitchFamily="2" charset="-122"/>
                <a:cs typeface="Arial"/>
              </a:rPr>
              <a:t>------ Key Actions</a:t>
            </a:r>
          </a:p>
        </p:txBody>
      </p:sp>
      <p:sp>
        <p:nvSpPr>
          <p:cNvPr id="75818" name="Oval 42"/>
          <p:cNvSpPr>
            <a:spLocks noChangeArrowheads="1"/>
          </p:cNvSpPr>
          <p:nvPr/>
        </p:nvSpPr>
        <p:spPr bwMode="auto">
          <a:xfrm>
            <a:off x="148936" y="117084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Arial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3B80B-8B8C-420D-B06A-92138F668E9F}"/>
              </a:ext>
            </a:extLst>
          </p:cNvPr>
          <p:cNvSpPr txBox="1"/>
          <p:nvPr/>
        </p:nvSpPr>
        <p:spPr>
          <a:xfrm>
            <a:off x="3147508" y="2062164"/>
            <a:ext cx="2573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D: Paetro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M: C-E, Pareto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A: 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I: Solution selection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C: Run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chart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500ED4-17A6-4649-9171-1FA9CFA4440E}"/>
              </a:ext>
            </a:extLst>
          </p:cNvPr>
          <p:cNvSpPr/>
          <p:nvPr/>
        </p:nvSpPr>
        <p:spPr bwMode="auto">
          <a:xfrm>
            <a:off x="3094779" y="1855348"/>
            <a:ext cx="2726676" cy="2781952"/>
          </a:xfrm>
          <a:prstGeom prst="round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E150D3-E28F-439A-A129-C8B8107864EA}"/>
              </a:ext>
            </a:extLst>
          </p:cNvPr>
          <p:cNvSpPr/>
          <p:nvPr/>
        </p:nvSpPr>
        <p:spPr bwMode="auto">
          <a:xfrm>
            <a:off x="722744" y="914400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B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efore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D4E3A3-EF12-4EF5-9146-A918718B4589}"/>
              </a:ext>
            </a:extLst>
          </p:cNvPr>
          <p:cNvSpPr/>
          <p:nvPr/>
        </p:nvSpPr>
        <p:spPr bwMode="auto">
          <a:xfrm>
            <a:off x="3776188" y="935643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92D05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Six Sigma Tools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75D5E9-47F2-4876-868A-60122E4F5C2D}"/>
              </a:ext>
            </a:extLst>
          </p:cNvPr>
          <p:cNvSpPr/>
          <p:nvPr/>
        </p:nvSpPr>
        <p:spPr bwMode="auto">
          <a:xfrm>
            <a:off x="7159336" y="935643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After</a:t>
            </a: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9092B056-DA31-4D84-813E-7746FCB323BA}"/>
              </a:ext>
            </a:extLst>
          </p:cNvPr>
          <p:cNvSpPr/>
          <p:nvPr/>
        </p:nvSpPr>
        <p:spPr bwMode="auto">
          <a:xfrm>
            <a:off x="3150991" y="4951096"/>
            <a:ext cx="2670464" cy="1724455"/>
          </a:xfrm>
          <a:prstGeom prst="borderCallout1">
            <a:avLst>
              <a:gd name="adj1" fmla="val -17540"/>
              <a:gd name="adj2" fmla="val 43013"/>
              <a:gd name="adj3" fmla="val 986"/>
              <a:gd name="adj4" fmla="val 32595"/>
            </a:avLst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通过报废数据分析，识别过程中改善点，找到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BGA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报废的原因之一，经进行团队讨论，制定了改善措施。</a:t>
            </a:r>
            <a:r>
              <a:rPr lang="zh-CN" altLang="en-US" sz="1600" b="1" dirty="0">
                <a:solidFill>
                  <a:srgbClr val="000000"/>
                </a:solidFill>
                <a:cs typeface="Arial"/>
              </a:rPr>
              <a:t>同时推动设计断更新了</a:t>
            </a:r>
            <a:r>
              <a:rPr lang="en-US" altLang="zh-CN" sz="1600" b="1" dirty="0">
                <a:solidFill>
                  <a:srgbClr val="000000"/>
                </a:solidFill>
                <a:cs typeface="Arial"/>
              </a:rPr>
              <a:t>PCB layout check list</a:t>
            </a:r>
            <a:r>
              <a:rPr lang="zh-CN" altLang="en-US" sz="1600" b="1" dirty="0">
                <a:solidFill>
                  <a:srgbClr val="000000"/>
                </a:solidFill>
                <a:cs typeface="Arial"/>
              </a:rPr>
              <a:t>，增加</a:t>
            </a:r>
            <a:r>
              <a:rPr lang="en-US" altLang="zh-CN" sz="1600" b="1" dirty="0">
                <a:solidFill>
                  <a:srgbClr val="000000"/>
                </a:solidFill>
                <a:cs typeface="Arial"/>
              </a:rPr>
              <a:t>mark</a:t>
            </a:r>
            <a:r>
              <a:rPr lang="zh-CN" altLang="en-US" sz="1600" b="1" dirty="0">
                <a:solidFill>
                  <a:srgbClr val="000000"/>
                </a:solidFill>
                <a:cs typeface="Arial"/>
              </a:rPr>
              <a:t>点</a:t>
            </a:r>
            <a:r>
              <a:rPr lang="en-US" altLang="zh-CN" sz="1600" b="1" dirty="0">
                <a:solidFill>
                  <a:srgbClr val="000000"/>
                </a:solidFill>
                <a:cs typeface="Arial"/>
              </a:rPr>
              <a:t>review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6E14C863-6E2D-4330-87B8-E45B7B7E3F4E}"/>
              </a:ext>
            </a:extLst>
          </p:cNvPr>
          <p:cNvSpPr txBox="1">
            <a:spLocks/>
          </p:cNvSpPr>
          <p:nvPr/>
        </p:nvSpPr>
        <p:spPr>
          <a:xfrm>
            <a:off x="76200" y="4529743"/>
            <a:ext cx="4302414" cy="478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6986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3973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0958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794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4930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1918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198903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5889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Before(No BGA Mark Point)</a:t>
            </a: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1BCEDCBE-19AD-4121-8634-96557041F5CA}"/>
              </a:ext>
            </a:extLst>
          </p:cNvPr>
          <p:cNvSpPr txBox="1">
            <a:spLocks/>
          </p:cNvSpPr>
          <p:nvPr/>
        </p:nvSpPr>
        <p:spPr>
          <a:xfrm>
            <a:off x="6096000" y="4529743"/>
            <a:ext cx="5086701" cy="478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6986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3973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0958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794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4930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1918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198903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5889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After(Add BGA Mark Point)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FF6F09A-F748-4C4F-B4D2-67EDE9FE8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7" y="2324100"/>
            <a:ext cx="2671298" cy="1295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A85D69BF-A3CC-4713-9C87-989C2882F057}"/>
              </a:ext>
            </a:extLst>
          </p:cNvPr>
          <p:cNvSpPr/>
          <p:nvPr/>
        </p:nvSpPr>
        <p:spPr bwMode="auto">
          <a:xfrm>
            <a:off x="1003324" y="2914879"/>
            <a:ext cx="711627" cy="430823"/>
          </a:xfrm>
          <a:prstGeom prst="ellipse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9F3381-DEDC-4B23-B908-CCB12A5AE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485" y="2375617"/>
            <a:ext cx="3081315" cy="128198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442A2AD-9E6A-4DA0-9FE2-C7C5A9E73952}"/>
              </a:ext>
            </a:extLst>
          </p:cNvPr>
          <p:cNvSpPr/>
          <p:nvPr/>
        </p:nvSpPr>
        <p:spPr bwMode="auto">
          <a:xfrm>
            <a:off x="7159336" y="2815501"/>
            <a:ext cx="711627" cy="430823"/>
          </a:xfrm>
          <a:prstGeom prst="ellipse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85447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28600" y="762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PMingLiU" pitchFamily="18" charset="-120"/>
                <a:cs typeface="Arial"/>
              </a:rPr>
              <a:t>Executive Summary-5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宋体" pitchFamily="2" charset="-122"/>
                <a:cs typeface="Arial"/>
              </a:rPr>
              <a:t>------ Key Actions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52F80A8-DC38-42E1-884F-1BF4C5F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893174"/>
              </p:ext>
            </p:extLst>
          </p:nvPr>
        </p:nvGraphicFramePr>
        <p:xfrm>
          <a:off x="910160" y="1810511"/>
          <a:ext cx="7476080" cy="3657600"/>
        </p:xfrm>
        <a:graphic>
          <a:graphicData uri="http://schemas.openxmlformats.org/drawingml/2006/table">
            <a:tbl>
              <a:tblPr/>
              <a:tblGrid>
                <a:gridCol w="616065">
                  <a:extLst>
                    <a:ext uri="{9D8B030D-6E8A-4147-A177-3AD203B41FA5}">
                      <a16:colId xmlns:a16="http://schemas.microsoft.com/office/drawing/2014/main" val="821060080"/>
                    </a:ext>
                  </a:extLst>
                </a:gridCol>
                <a:gridCol w="777188">
                  <a:extLst>
                    <a:ext uri="{9D8B030D-6E8A-4147-A177-3AD203B41FA5}">
                      <a16:colId xmlns:a16="http://schemas.microsoft.com/office/drawing/2014/main" val="3284046121"/>
                    </a:ext>
                  </a:extLst>
                </a:gridCol>
                <a:gridCol w="777188">
                  <a:extLst>
                    <a:ext uri="{9D8B030D-6E8A-4147-A177-3AD203B41FA5}">
                      <a16:colId xmlns:a16="http://schemas.microsoft.com/office/drawing/2014/main" val="3472822979"/>
                    </a:ext>
                  </a:extLst>
                </a:gridCol>
                <a:gridCol w="751629">
                  <a:extLst>
                    <a:ext uri="{9D8B030D-6E8A-4147-A177-3AD203B41FA5}">
                      <a16:colId xmlns:a16="http://schemas.microsoft.com/office/drawing/2014/main" val="3810081456"/>
                    </a:ext>
                  </a:extLst>
                </a:gridCol>
                <a:gridCol w="767270">
                  <a:extLst>
                    <a:ext uri="{9D8B030D-6E8A-4147-A177-3AD203B41FA5}">
                      <a16:colId xmlns:a16="http://schemas.microsoft.com/office/drawing/2014/main" val="2137446408"/>
                    </a:ext>
                  </a:extLst>
                </a:gridCol>
                <a:gridCol w="967340">
                  <a:extLst>
                    <a:ext uri="{9D8B030D-6E8A-4147-A177-3AD203B41FA5}">
                      <a16:colId xmlns:a16="http://schemas.microsoft.com/office/drawing/2014/main" val="9573480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94094489"/>
                    </a:ext>
                  </a:extLst>
                </a:gridCol>
                <a:gridCol w="1040330">
                  <a:extLst>
                    <a:ext uri="{9D8B030D-6E8A-4147-A177-3AD203B41FA5}">
                      <a16:colId xmlns:a16="http://schemas.microsoft.com/office/drawing/2014/main" val="95399555"/>
                    </a:ext>
                  </a:extLst>
                </a:gridCol>
                <a:gridCol w="940870">
                  <a:extLst>
                    <a:ext uri="{9D8B030D-6E8A-4147-A177-3AD203B41FA5}">
                      <a16:colId xmlns:a16="http://schemas.microsoft.com/office/drawing/2014/main" val="2944555682"/>
                    </a:ext>
                  </a:extLst>
                </a:gridCol>
              </a:tblGrid>
              <a:tr h="220980">
                <a:tc rowSpan="2"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X17</a:t>
                      </a:r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分板机异常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Likely Solutions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85736"/>
                  </a:ext>
                </a:extLst>
              </a:tr>
              <a:tr h="213360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分板夹具验证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培训人员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设备维护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3516"/>
                  </a:ext>
                </a:extLst>
              </a:tr>
              <a:tr h="411480"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Validated X's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Criteria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Weight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Weighted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CDD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Weighted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Weighted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Weighted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813338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Score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Score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833606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合格率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0831"/>
                  </a:ext>
                </a:extLst>
              </a:tr>
              <a:tr h="3733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生产效率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60902"/>
                  </a:ext>
                </a:extLst>
              </a:tr>
              <a:tr h="3733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可操作性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734994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穩定性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860409"/>
                  </a:ext>
                </a:extLst>
              </a:tr>
              <a:tr h="3733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快速开展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180538"/>
                  </a:ext>
                </a:extLst>
              </a:tr>
              <a:tr h="3733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质量隐患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834335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成本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987148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75306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AD2D1A35-9E70-4CCD-9656-E9D5F0BA9E4D}"/>
              </a:ext>
            </a:extLst>
          </p:cNvPr>
          <p:cNvSpPr/>
          <p:nvPr/>
        </p:nvSpPr>
        <p:spPr bwMode="auto">
          <a:xfrm>
            <a:off x="1524000" y="2267712"/>
            <a:ext cx="838200" cy="3200400"/>
          </a:xfrm>
          <a:prstGeom prst="ellipse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4CEA6B-1EC3-4A47-850B-C5ACB647B97E}"/>
              </a:ext>
            </a:extLst>
          </p:cNvPr>
          <p:cNvSpPr/>
          <p:nvPr/>
        </p:nvSpPr>
        <p:spPr bwMode="auto">
          <a:xfrm>
            <a:off x="3250130" y="1752600"/>
            <a:ext cx="4750870" cy="685800"/>
          </a:xfrm>
          <a:prstGeom prst="ellipse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10B88DF4-50BF-4938-AC8A-0F22EF8B4F91}"/>
              </a:ext>
            </a:extLst>
          </p:cNvPr>
          <p:cNvSpPr txBox="1">
            <a:spLocks/>
          </p:cNvSpPr>
          <p:nvPr/>
        </p:nvSpPr>
        <p:spPr>
          <a:xfrm>
            <a:off x="762000" y="1311571"/>
            <a:ext cx="4302414" cy="478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6986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3973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0958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794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4930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1918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198903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5889" algn="l" defTabSz="913973" rtl="0" eaLnBrk="1" latinLnBrk="0" hangingPunct="1">
              <a:defRPr sz="16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kern="0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方案选择矩阵</a:t>
            </a:r>
            <a:endParaRPr lang="en-US" altLang="zh-CN" kern="0" dirty="0">
              <a:solidFill>
                <a:srgbClr val="000000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0E59E86-99FF-4101-9953-648936C76706}"/>
              </a:ext>
            </a:extLst>
          </p:cNvPr>
          <p:cNvSpPr/>
          <p:nvPr/>
        </p:nvSpPr>
        <p:spPr bwMode="auto">
          <a:xfrm>
            <a:off x="1676400" y="5634814"/>
            <a:ext cx="5486400" cy="980283"/>
          </a:xfrm>
          <a:prstGeom prst="borderCallout1">
            <a:avLst>
              <a:gd name="adj1" fmla="val -17540"/>
              <a:gd name="adj2" fmla="val 43013"/>
              <a:gd name="adj3" fmla="val 986"/>
              <a:gd name="adj4" fmla="val 32595"/>
            </a:avLst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团队讨论：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1.</a:t>
            </a:r>
            <a:r>
              <a:rPr lang="zh-CN" altLang="en-US" sz="1600" b="1" dirty="0">
                <a:solidFill>
                  <a:srgbClr val="000000"/>
                </a:solidFill>
                <a:cs typeface="Arial"/>
              </a:rPr>
              <a:t>评估采取改善方案的标准，权重</a:t>
            </a:r>
            <a:endParaRPr lang="en-US" altLang="zh-CN" sz="1600" b="1" dirty="0">
              <a:solidFill>
                <a:srgbClr val="000000"/>
              </a:solidFill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2.</a:t>
            </a:r>
            <a:r>
              <a:rPr lang="zh-CN" altLang="en-US" sz="1600" b="1" dirty="0">
                <a:solidFill>
                  <a:srgbClr val="000000"/>
                </a:solidFill>
                <a:cs typeface="Arial"/>
              </a:rPr>
              <a:t>提出潜在的改善方案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145128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13A854-61CA-461C-A36C-CCDF1CEA2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Six Sigma-</a:t>
            </a:r>
            <a:r>
              <a:rPr lang="zh-CN" altLang="en-US" dirty="0"/>
              <a:t>对项目</a:t>
            </a:r>
            <a:r>
              <a:rPr lang="en-US" altLang="zh-CN" dirty="0"/>
              <a:t>/</a:t>
            </a:r>
            <a:r>
              <a:rPr lang="zh-CN" altLang="en-US" dirty="0"/>
              <a:t>公司的贡献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通过数据分析，可以展现给团队对现状一个全面的理解，对内部的问题也能全面认识。</a:t>
            </a:r>
            <a:endParaRPr lang="en-US" altLang="zh-CN" dirty="0"/>
          </a:p>
          <a:p>
            <a:r>
              <a:rPr lang="zh-CN" altLang="en-US" dirty="0"/>
              <a:t>通过改善方案选择矩阵，将各改善方案进行数据量化团队可以评估合适的方案进行改善。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7501-83DB-4360-B1B3-00341A24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项目心得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28869-23A3-423B-9799-A8DDF2B34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D608FE80-B998-4A9A-B0A0-B96AD4E2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1"/>
            <a:ext cx="8887522" cy="5257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6937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OLEX PPTTemplate100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FF"/>
      </a:accent1>
      <a:accent2>
        <a:srgbClr val="33CC33"/>
      </a:accent2>
      <a:accent3>
        <a:srgbClr val="FFFFFF"/>
      </a:accent3>
      <a:accent4>
        <a:srgbClr val="000000"/>
      </a:accent4>
      <a:accent5>
        <a:srgbClr val="AAE2FF"/>
      </a:accent5>
      <a:accent6>
        <a:srgbClr val="2DB92D"/>
      </a:accent6>
      <a:hlink>
        <a:srgbClr val="0066CC"/>
      </a:hlink>
      <a:folHlink>
        <a:srgbClr val="9900CC"/>
      </a:folHlink>
    </a:clrScheme>
    <a:fontScheme name="MOLEX PPTTemplate1006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MOLEX PPTTemplate1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LEX PPTTemplate1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LEX PPTTemplate1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LEX PPTTemplate1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LEX PPTTemplate1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LEX PPTTemplate1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LEX PPTTemplate1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LEX PPTTemplate1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LEX PPTTemplate1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LEX PPTTemplate1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LEX PPTTemplate1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LEX PPTTemplate1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LEX PPTTemplate1006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99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8A00B9"/>
        </a:accent6>
        <a:hlink>
          <a:srgbClr val="33CCCC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lex">
  <a:themeElements>
    <a:clrScheme name="MOLEX 201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LEX 2011 TEXT">
      <a:majorFont>
        <a:latin typeface="Verdana"/>
        <a:ea typeface="ＭＳ Ｐゴシック"/>
        <a:cs typeface="Arial"/>
      </a:majorFont>
      <a:minorFont>
        <a:latin typeface="Verdan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75000"/>
          </a:schemeClr>
        </a:solidFill>
        <a:ln w="9525">
          <a:noFill/>
          <a:miter lim="800000"/>
          <a:headEnd/>
          <a:tailEnd/>
        </a:ln>
        <a:effectLst/>
        <a:scene3d>
          <a:camera prst="orthographicFront"/>
          <a:lightRig rig="balanced" dir="t">
            <a:rot lat="0" lon="0" rev="600000"/>
          </a:lightRig>
        </a:scene3d>
        <a:sp3d>
          <a:bevelT prst="angle"/>
        </a:sp3d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20000"/>
          </a:spcBef>
          <a:spcAft>
            <a:spcPct val="0"/>
          </a:spcAft>
          <a:buClr>
            <a:srgbClr val="F42A41"/>
          </a:buClr>
          <a:buSzPct val="80000"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995"/>
        </a:solidFill>
        <a:ln w="8001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20000"/>
          </a:spcBef>
          <a:spcAft>
            <a:spcPct val="0"/>
          </a:spcAft>
          <a:buClr>
            <a:srgbClr val="F42A41"/>
          </a:buClr>
          <a:buSzPct val="80000"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Molex</Template>
  <TotalTime>21014</TotalTime>
  <Words>1648</Words>
  <Application>Microsoft Office PowerPoint</Application>
  <PresentationFormat>On-screen Show (4:3)</PresentationFormat>
  <Paragraphs>327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Meiryo UI</vt:lpstr>
      <vt:lpstr>MS PGothic</vt:lpstr>
      <vt:lpstr>MS PGothic</vt:lpstr>
      <vt:lpstr>PMingLiU</vt:lpstr>
      <vt:lpstr>ヒラギノ角ゴ Pro W3</vt:lpstr>
      <vt:lpstr>宋体</vt:lpstr>
      <vt:lpstr>楷体</vt:lpstr>
      <vt:lpstr>Arial</vt:lpstr>
      <vt:lpstr>Arial Black</vt:lpstr>
      <vt:lpstr>Century Gothic</vt:lpstr>
      <vt:lpstr>Times New Roman</vt:lpstr>
      <vt:lpstr>Verdana</vt:lpstr>
      <vt:lpstr>Wingdings</vt:lpstr>
      <vt:lpstr>MOLEX PPTTemplate1006</vt:lpstr>
      <vt:lpstr>Custom Design</vt:lpstr>
      <vt:lpstr>Molex</vt:lpstr>
      <vt:lpstr>Reduce SMT Line Scrap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项目心得</vt:lpstr>
    </vt:vector>
  </TitlesOfParts>
  <Company>Molex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Molex Six Sigma Projects</dc:title>
  <dc:creator>Matthew Hu - MBB Corporate Global</dc:creator>
  <cp:lastModifiedBy>Xia, Bin</cp:lastModifiedBy>
  <cp:revision>1513</cp:revision>
  <dcterms:created xsi:type="dcterms:W3CDTF">2000-12-07T18:06:12Z</dcterms:created>
  <dcterms:modified xsi:type="dcterms:W3CDTF">2017-12-13T05:32:11Z</dcterms:modified>
  <cp:category>DMAIC</cp:category>
</cp:coreProperties>
</file>