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9" r:id="rId2"/>
    <p:sldMasterId id="2147483874" r:id="rId3"/>
  </p:sldMasterIdLst>
  <p:notesMasterIdLst>
    <p:notesMasterId r:id="rId18"/>
  </p:notesMasterIdLst>
  <p:handoutMasterIdLst>
    <p:handoutMasterId r:id="rId19"/>
  </p:handoutMasterIdLst>
  <p:sldIdLst>
    <p:sldId id="480" r:id="rId4"/>
    <p:sldId id="481" r:id="rId5"/>
    <p:sldId id="470" r:id="rId6"/>
    <p:sldId id="473" r:id="rId7"/>
    <p:sldId id="497" r:id="rId8"/>
    <p:sldId id="491" r:id="rId9"/>
    <p:sldId id="471" r:id="rId10"/>
    <p:sldId id="492" r:id="rId11"/>
    <p:sldId id="493" r:id="rId12"/>
    <p:sldId id="494" r:id="rId13"/>
    <p:sldId id="496" r:id="rId14"/>
    <p:sldId id="489" r:id="rId15"/>
    <p:sldId id="490" r:id="rId16"/>
    <p:sldId id="484" r:id="rId17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78966" autoAdjust="0"/>
  </p:normalViewPr>
  <p:slideViewPr>
    <p:cSldViewPr>
      <p:cViewPr varScale="1">
        <p:scale>
          <a:sx n="64" d="100"/>
          <a:sy n="64" d="100"/>
        </p:scale>
        <p:origin x="1200" y="5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EFAEDE2-E7B7-4458-9F88-997B4D233E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22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5" tIns="47983" rIns="95965" bIns="47983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A308B6A-DF2C-400E-AD6D-8EBEDAF0DE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80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F3480-3DA0-4C63-90F2-7DF86EF858C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6913"/>
            <a:ext cx="4652962" cy="3490912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879" y="4421510"/>
            <a:ext cx="5097082" cy="41900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DD7FE-B8A2-45DC-955A-57970B7CA2E8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Include the Project Champion, the Process Owner and all active team members.</a:t>
            </a:r>
          </a:p>
          <a:p>
            <a:endParaRPr lang="en-US" altLang="zh-CN"/>
          </a:p>
          <a:p>
            <a:r>
              <a:rPr lang="en-US" altLang="zh-CN"/>
              <a:t>If a fellow BB is assisting with the project AS A BLACK BELT, then they should be identified as such, however, if a fellow BB is assisting as a team member, then identify them as a team member here and on the Project Tracking System.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DD7FE-B8A2-45DC-955A-57970B7CA2E8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Include the Project Champion, the Process Owner and all active team members.</a:t>
            </a:r>
          </a:p>
          <a:p>
            <a:endParaRPr lang="en-US" altLang="zh-CN"/>
          </a:p>
          <a:p>
            <a:r>
              <a:rPr lang="en-US" altLang="zh-CN"/>
              <a:t>If a fellow BB is assisting with the project AS A BLACK BELT, then they should be identified as such, however, if a fellow BB is assisting as a team member, then identify them as a team member here and on the Project Tracking System.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tro page-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00"/>
            <a:ext cx="9144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4363" y="4795838"/>
            <a:ext cx="7772400" cy="655637"/>
          </a:xfrm>
          <a:effectLst/>
        </p:spPr>
        <p:txBody>
          <a:bodyPr/>
          <a:lstStyle>
            <a:lvl1pPr algn="ctr"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273050"/>
            <a:ext cx="2124075" cy="3211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2750" y="273050"/>
            <a:ext cx="6219825" cy="3211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73050"/>
            <a:ext cx="8045450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6563" y="1519238"/>
            <a:ext cx="8472487" cy="19653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12750" y="273050"/>
            <a:ext cx="8496300" cy="3211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73050"/>
            <a:ext cx="8045450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6563" y="1519238"/>
            <a:ext cx="4159250" cy="196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213" y="1519238"/>
            <a:ext cx="4160837" cy="196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73050"/>
            <a:ext cx="8045450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6563" y="1519238"/>
            <a:ext cx="4159250" cy="196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8213" y="1519238"/>
            <a:ext cx="4160837" cy="90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8213" y="2578100"/>
            <a:ext cx="4160837" cy="90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E7D2C-0F22-4F16-9847-C8F52749AE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A60A1-2195-420C-B794-B4B0128308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0C5D-42C1-4EDE-83FA-019CCD6B9F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9C9E4-40B7-44AD-80EE-FD2E2E6F06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FF7AF-6E3F-4391-91EA-B8351A12DB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E8124-EC03-40BE-801E-467F211D94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8AF7A-76D7-410D-BBC9-7EA42764A7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DF824-8948-488B-B4ED-16B5F144F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E587-C6CF-42CD-A581-5D3A96D776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8A46C-3CBE-432F-8F65-DFC9E4BFFA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AD16-C537-4262-A421-89FC8F2941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 noChangeArrowheads="1"/>
          </p:cNvSpPr>
          <p:nvPr/>
        </p:nvSpPr>
        <p:spPr bwMode="auto">
          <a:xfrm>
            <a:off x="1449388" y="2209800"/>
            <a:ext cx="7696200" cy="16002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kern="1200" dirty="0">
              <a:solidFill>
                <a:srgbClr val="EA0437"/>
              </a:solidFill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35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6588" y="2562225"/>
            <a:ext cx="7086600" cy="914400"/>
          </a:xfr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US" sz="40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3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7987" y="3976687"/>
            <a:ext cx="3276600" cy="1511300"/>
          </a:xfrm>
          <a:noFill/>
          <a:ln>
            <a:noFill/>
          </a:ln>
        </p:spPr>
        <p:txBody>
          <a:bodyPr anchor="ctr"/>
          <a:lstStyle>
            <a:lvl1pPr mar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lang="en-US" sz="2000" b="1" kern="1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ChangeAspect="1" noChangeArrowheads="1"/>
          </p:cNvSpPr>
          <p:nvPr/>
        </p:nvSpPr>
        <p:spPr bwMode="auto">
          <a:xfrm>
            <a:off x="1449388" y="2209800"/>
            <a:ext cx="7696200" cy="16002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kern="1200" dirty="0">
              <a:solidFill>
                <a:srgbClr val="EA0437"/>
              </a:solidFill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14" y="1407560"/>
            <a:ext cx="8803008" cy="5278990"/>
          </a:xfrm>
        </p:spPr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Line Titles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Asia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 noChangeArrowheads="1"/>
          </p:cNvSpPr>
          <p:nvPr/>
        </p:nvSpPr>
        <p:spPr bwMode="auto">
          <a:xfrm>
            <a:off x="1797978" y="2189252"/>
            <a:ext cx="7347609" cy="1600200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</a:pPr>
            <a:endParaRPr lang="en-US" sz="1700" b="1" kern="1200" dirty="0">
              <a:solidFill>
                <a:srgbClr val="EA0437"/>
              </a:solidFill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Rectangle 3"/>
          <p:cNvSpPr>
            <a:spLocks noChangeAspect="1" noChangeArrowheads="1"/>
          </p:cNvSpPr>
          <p:nvPr/>
        </p:nvSpPr>
        <p:spPr bwMode="auto">
          <a:xfrm>
            <a:off x="1797978" y="2189252"/>
            <a:ext cx="7347609" cy="1600200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</a:pPr>
            <a:endParaRPr lang="en-US" sz="1700" b="1" kern="1200" dirty="0">
              <a:solidFill>
                <a:srgbClr val="EA0437"/>
              </a:solidFill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0825" y="2454808"/>
            <a:ext cx="7772400" cy="136207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  <a:scene3d>
              <a:camera prst="orthographicFront"/>
              <a:lightRig rig="flat" dir="t">
                <a:rot lat="0" lon="0" rev="1800000"/>
              </a:lightRig>
            </a:scene3d>
            <a:sp3d extrusionH="31750">
              <a:bevelT w="25400" h="25400"/>
              <a:extrusionClr>
                <a:srgbClr val="C00000"/>
              </a:extrusionClr>
              <a:contourClr>
                <a:srgbClr val="C00000"/>
              </a:contourClr>
            </a:sp3d>
          </a:bodyPr>
          <a:lstStyle>
            <a:lvl1pPr algn="l" rtl="0" eaLnBrk="0" fontAlgn="base" hangingPunct="0">
              <a:lnSpc>
                <a:spcPts val="4100"/>
              </a:lnSpc>
              <a:spcBef>
                <a:spcPct val="50000"/>
              </a:spcBef>
              <a:spcAft>
                <a:spcPct val="0"/>
              </a:spcAft>
              <a:defRPr lang="en-US" sz="4000" b="1" cap="none" spc="-150" dirty="0">
                <a:solidFill>
                  <a:srgbClr val="C00000"/>
                </a:solidFill>
                <a:effectLst>
                  <a:outerShdw blurRad="127000" dist="63500" dir="2700000" algn="tl" rotWithShape="0">
                    <a:prstClr val="black">
                      <a:alpha val="20000"/>
                    </a:prstClr>
                  </a:outerShdw>
                </a:effectLst>
                <a:latin typeface="Verdana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Sub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768617"/>
      </p:ext>
    </p:extLst>
  </p:cSld>
  <p:clrMapOvr>
    <a:masterClrMapping/>
  </p:clrMapOvr>
  <p:transition spd="med"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338" y="1185863"/>
            <a:ext cx="4060825" cy="5500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563" y="1185863"/>
            <a:ext cx="4062412" cy="5500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874805"/>
      </p:ext>
    </p:extLst>
  </p:cSld>
  <p:clrMapOvr>
    <a:masterClrMapping/>
  </p:clrMapOvr>
  <p:transition spd="med">
    <p:fade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12750" y="273050"/>
            <a:ext cx="8496300" cy="3211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519238"/>
            <a:ext cx="4159250" cy="196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213" y="1519238"/>
            <a:ext cx="4160837" cy="196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3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273050"/>
            <a:ext cx="804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519238"/>
            <a:ext cx="8472487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6148" name="Picture 4" descr="lower left w logo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8075"/>
            <a:ext cx="21574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upper map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7700" y="0"/>
            <a:ext cx="21463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3" name="Line 7"/>
          <p:cNvSpPr>
            <a:spLocks noChangeShapeType="1"/>
          </p:cNvSpPr>
          <p:nvPr userDrawn="1"/>
        </p:nvSpPr>
        <p:spPr bwMode="auto">
          <a:xfrm>
            <a:off x="4495800" y="6096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6024" name="Text Box 8"/>
          <p:cNvSpPr txBox="1">
            <a:spLocks noChangeArrowheads="1"/>
          </p:cNvSpPr>
          <p:nvPr userDrawn="1"/>
        </p:nvSpPr>
        <p:spPr bwMode="auto">
          <a:xfrm>
            <a:off x="44958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D</a:t>
            </a:r>
          </a:p>
        </p:txBody>
      </p:sp>
      <p:sp>
        <p:nvSpPr>
          <p:cNvPr id="86025" name="Text Box 9"/>
          <p:cNvSpPr txBox="1">
            <a:spLocks noChangeArrowheads="1"/>
          </p:cNvSpPr>
          <p:nvPr userDrawn="1"/>
        </p:nvSpPr>
        <p:spPr bwMode="auto">
          <a:xfrm>
            <a:off x="53340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 userDrawn="1"/>
        </p:nvSpPr>
        <p:spPr bwMode="auto">
          <a:xfrm>
            <a:off x="61722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 userDrawn="1"/>
        </p:nvSpPr>
        <p:spPr bwMode="auto">
          <a:xfrm>
            <a:off x="70104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I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 userDrawn="1"/>
        </p:nvSpPr>
        <p:spPr bwMode="auto">
          <a:xfrm>
            <a:off x="78486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C</a:t>
            </a:r>
          </a:p>
        </p:txBody>
      </p:sp>
      <p:sp>
        <p:nvSpPr>
          <p:cNvPr id="860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42A41"/>
          </a:solidFill>
          <a:latin typeface="Arial" charset="0"/>
          <a:ea typeface="ＭＳ Ｐゴシック" pitchFamily="34" charset="-128"/>
        </a:defRPr>
      </a:lvl9pPr>
    </p:titleStyle>
    <p:bodyStyle>
      <a:lvl1pPr marL="346075" indent="-346075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42A41"/>
        </a:buClr>
        <a:buSzPct val="80000"/>
        <a:buBlip>
          <a:blip r:embed="rId19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6125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–"/>
        <a:defRPr sz="2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875D706-E315-4CFD-9A02-2DA6C88E27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542" y="236326"/>
            <a:ext cx="8676861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  <a:scene3d>
              <a:camera prst="orthographicFront"/>
              <a:lightRig rig="flat" dir="t">
                <a:rot lat="0" lon="0" rev="1800000"/>
              </a:lightRig>
            </a:scene3d>
            <a:sp3d extrusionH="31750">
              <a:bevelT w="25400" h="254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914" y="1185863"/>
            <a:ext cx="8803008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4925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49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1AAF2473-621A-4F2A-9E27-2EF3E58805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4495800" y="6096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44958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D</a:t>
            </a:r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53340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61722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70104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I</a:t>
            </a: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7848600" y="381000"/>
            <a:ext cx="609600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rPr>
              <a:t>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80" r:id="rId5"/>
    <p:sldLayoutId id="2147483881" r:id="rId6"/>
    <p:sldLayoutId id="2147483882" r:id="rId7"/>
    <p:sldLayoutId id="2147483883" r:id="rId8"/>
    <p:sldLayoutId id="2147483884" r:id="rId9"/>
  </p:sldLayoutIdLst>
  <p:transition spd="med">
    <p:fade/>
  </p:transition>
  <p:hf hdr="0" ftr="0" dt="0"/>
  <p:txStyles>
    <p:titleStyle>
      <a:lvl1pPr algn="l" rtl="0" eaLnBrk="1" fontAlgn="base" hangingPunct="1">
        <a:lnSpc>
          <a:spcPts val="4100"/>
        </a:lnSpc>
        <a:spcBef>
          <a:spcPct val="0"/>
        </a:spcBef>
        <a:spcAft>
          <a:spcPct val="0"/>
        </a:spcAft>
        <a:defRPr lang="en-US" sz="4000" b="1" cap="none" spc="-150" dirty="0" smtClean="0">
          <a:solidFill>
            <a:srgbClr val="C00000"/>
          </a:solidFill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F42A4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F42A41"/>
        </a:buClr>
        <a:buSzPct val="90000"/>
        <a:buFontTx/>
        <a:buBlip>
          <a:blip r:embed="rId12"/>
        </a:buBlip>
        <a:defRPr sz="2800" b="1">
          <a:solidFill>
            <a:schemeClr val="tx1"/>
          </a:solidFill>
          <a:latin typeface="Verdana" pitchFamily="34" charset="0"/>
          <a:ea typeface="MS PGothic" pitchFamily="34" charset="-128"/>
          <a:cs typeface="+mn-cs"/>
        </a:defRPr>
      </a:lvl1pPr>
      <a:lvl2pPr marL="746125" indent="-285750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FF0000"/>
        </a:buClr>
        <a:buFont typeface="Arial" charset="0"/>
        <a:buChar char="–"/>
        <a:defRPr sz="2600" b="0">
          <a:solidFill>
            <a:schemeClr val="tx1"/>
          </a:solidFill>
          <a:latin typeface="Verdana" pitchFamily="34" charset="0"/>
          <a:ea typeface="MS PGothic" pitchFamily="34" charset="-128"/>
          <a:cs typeface="+mn-cs"/>
        </a:defRPr>
      </a:lvl2pPr>
      <a:lvl3pPr marL="1143000" indent="-228600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sz="2000" b="0">
          <a:solidFill>
            <a:schemeClr val="tx1"/>
          </a:solidFill>
          <a:latin typeface="Verdana" pitchFamily="34" charset="0"/>
          <a:ea typeface="MS PGothic" pitchFamily="34" charset="-128"/>
          <a:cs typeface="+mn-cs"/>
        </a:defRPr>
      </a:lvl3pPr>
      <a:lvl4pPr marL="1600200" indent="-228600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har char="–"/>
        <a:defRPr b="0">
          <a:solidFill>
            <a:schemeClr val="tx1"/>
          </a:solidFill>
          <a:latin typeface="Verdana" pitchFamily="34" charset="0"/>
          <a:ea typeface="MS PGothic" pitchFamily="34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png"/><Relationship Id="rId4" Type="http://schemas.openxmlformats.org/officeDocument/2006/relationships/image" Target="../media/image1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6175" y="2562225"/>
            <a:ext cx="7433358" cy="914400"/>
          </a:xfrm>
        </p:spPr>
        <p:txBody>
          <a:bodyPr/>
          <a:lstStyle/>
          <a:p>
            <a:r>
              <a:rPr lang="en-US" altLang="ja-JP" sz="4236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Improve G1SX FPY</a:t>
            </a:r>
            <a:endParaRPr lang="en-US" sz="4236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8307486" y="0"/>
            <a:ext cx="702049" cy="730484"/>
            <a:chOff x="8921750" y="0"/>
            <a:chExt cx="1136650" cy="1182688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21750" y="0"/>
              <a:ext cx="1136650" cy="1182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718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921750" y="0"/>
              <a:ext cx="1136650" cy="1182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47800" y="3886200"/>
            <a:ext cx="5715000" cy="2057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227" tIns="45614" rIns="91227" bIns="45614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F42A41"/>
              </a:buClr>
              <a:buSzPct val="90000"/>
              <a:buFontTx/>
              <a:buBlip>
                <a:blip r:embed="rId5"/>
              </a:buBlip>
              <a:defRPr sz="28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746125" indent="-28575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600" b="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b="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600200" indent="-22860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har char="–"/>
              <a:defRPr b="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None/>
            </a:pPr>
            <a:r>
              <a:rPr lang="en-US" sz="1600" kern="0" dirty="0"/>
              <a:t>Division:  DSS</a:t>
            </a:r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None/>
            </a:pPr>
            <a:r>
              <a:rPr lang="en-US" sz="1600" kern="0" dirty="0"/>
              <a:t>Champion: Hu Zhang</a:t>
            </a:r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Powersteering ID: Six Sigma-6953</a:t>
            </a:r>
            <a:endParaRPr lang="en-US" sz="1600" kern="0" dirty="0"/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en-US" sz="1600" kern="0" dirty="0"/>
              <a:t>Project Belt Leader: Shuhua Wang</a:t>
            </a:r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None/>
            </a:pPr>
            <a:r>
              <a:rPr lang="en-US" altLang="zh-CN" sz="1600" kern="0" dirty="0"/>
              <a:t>Team member</a:t>
            </a:r>
            <a:r>
              <a:rPr lang="zh-CN" altLang="en-US" sz="1600" kern="0" dirty="0"/>
              <a:t>：</a:t>
            </a:r>
            <a:r>
              <a:rPr lang="en-US" altLang="zh-CN" sz="1600" kern="0" dirty="0"/>
              <a:t> TuqiangLi,XiangweiZhang,XinchaoYang,HaoDeng,KevinXu,YanpingXing,HuizengZhang</a:t>
            </a:r>
          </a:p>
          <a:p>
            <a:pPr marL="0" indent="0">
              <a:lnSpc>
                <a:spcPct val="65000"/>
              </a:lnSpc>
              <a:spcBef>
                <a:spcPct val="50000"/>
              </a:spcBef>
              <a:buClr>
                <a:schemeClr val="bg1"/>
              </a:buClr>
              <a:buSzTx/>
              <a:buNone/>
            </a:pPr>
            <a:r>
              <a:rPr lang="en-US" sz="1600" kern="0" dirty="0"/>
              <a:t>Project Location:  Molex Zhuhai</a:t>
            </a:r>
          </a:p>
        </p:txBody>
      </p:sp>
    </p:spTree>
    <p:extLst>
      <p:ext uri="{BB962C8B-B14F-4D97-AF65-F5344CB8AC3E}">
        <p14:creationId xmlns:p14="http://schemas.microsoft.com/office/powerpoint/2010/main" val="14081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Summary-7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------ Key Actions</a:t>
            </a:r>
          </a:p>
        </p:txBody>
      </p:sp>
      <p:sp>
        <p:nvSpPr>
          <p:cNvPr id="75818" name="Oval 42"/>
          <p:cNvSpPr>
            <a:spLocks noChangeArrowheads="1"/>
          </p:cNvSpPr>
          <p:nvPr/>
        </p:nvSpPr>
        <p:spPr bwMode="auto">
          <a:xfrm>
            <a:off x="148936" y="117084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ea typeface="宋体" pitchFamily="2" charset="-122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3B80B-8B8C-420D-B06A-92138F668E9F}"/>
              </a:ext>
            </a:extLst>
          </p:cNvPr>
          <p:cNvSpPr txBox="1"/>
          <p:nvPr/>
        </p:nvSpPr>
        <p:spPr>
          <a:xfrm>
            <a:off x="3147508" y="2062164"/>
            <a:ext cx="25732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D: Paetro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M: MSA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zh-CN" altLang="en-US" dirty="0">
                <a:solidFill>
                  <a:srgbClr val="FF0000"/>
                </a:solidFill>
              </a:rPr>
              <a:t>交叉验证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>
                <a:solidFill>
                  <a:srgbClr val="FF0000"/>
                </a:solidFill>
              </a:rPr>
              <a:t>I: </a:t>
            </a:r>
            <a:r>
              <a:rPr lang="en-US" altLang="zh-CN" dirty="0">
                <a:solidFill>
                  <a:srgbClr val="FF0000"/>
                </a:solidFill>
              </a:rPr>
              <a:t>modify GUI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>
                <a:solidFill>
                  <a:srgbClr val="FF0000"/>
                </a:solidFill>
              </a:rPr>
              <a:t>C: control plan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500ED4-17A6-4649-9171-1FA9CFA4440E}"/>
              </a:ext>
            </a:extLst>
          </p:cNvPr>
          <p:cNvSpPr/>
          <p:nvPr/>
        </p:nvSpPr>
        <p:spPr bwMode="auto">
          <a:xfrm>
            <a:off x="3121212" y="1849555"/>
            <a:ext cx="1987313" cy="2640452"/>
          </a:xfrm>
          <a:prstGeom prst="round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51D2E0E-80A3-411D-8193-3839C30E38CD}"/>
              </a:ext>
            </a:extLst>
          </p:cNvPr>
          <p:cNvCxnSpPr>
            <a:cxnSpLocks/>
          </p:cNvCxnSpPr>
          <p:nvPr/>
        </p:nvCxnSpPr>
        <p:spPr bwMode="auto">
          <a:xfrm>
            <a:off x="5101270" y="3004603"/>
            <a:ext cx="1019343" cy="424397"/>
          </a:xfrm>
          <a:prstGeom prst="bentConnector3">
            <a:avLst/>
          </a:prstGeom>
          <a:ln w="31750" cmpd="sng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FE150D3-E28F-439A-A129-C8B8107864EA}"/>
              </a:ext>
            </a:extLst>
          </p:cNvPr>
          <p:cNvSpPr/>
          <p:nvPr/>
        </p:nvSpPr>
        <p:spPr bwMode="auto">
          <a:xfrm>
            <a:off x="722744" y="914400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B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efore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D4E3A3-EF12-4EF5-9146-A918718B4589}"/>
              </a:ext>
            </a:extLst>
          </p:cNvPr>
          <p:cNvSpPr/>
          <p:nvPr/>
        </p:nvSpPr>
        <p:spPr bwMode="auto">
          <a:xfrm>
            <a:off x="3776188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Six </a:t>
            </a:r>
            <a:r>
              <a:rPr lang="en-US" sz="14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Sigma Tools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75D5E9-47F2-4876-868A-60122E4F5C2D}"/>
              </a:ext>
            </a:extLst>
          </p:cNvPr>
          <p:cNvSpPr/>
          <p:nvPr/>
        </p:nvSpPr>
        <p:spPr bwMode="auto">
          <a:xfrm>
            <a:off x="7159336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After</a:t>
            </a: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9092B056-DA31-4D84-813E-7746FCB323BA}"/>
              </a:ext>
            </a:extLst>
          </p:cNvPr>
          <p:cNvSpPr/>
          <p:nvPr/>
        </p:nvSpPr>
        <p:spPr bwMode="auto">
          <a:xfrm>
            <a:off x="3024920" y="4611326"/>
            <a:ext cx="2670464" cy="1516907"/>
          </a:xfrm>
          <a:prstGeom prst="borderCallout1">
            <a:avLst>
              <a:gd name="adj1" fmla="val -17540"/>
              <a:gd name="adj2" fmla="val 43013"/>
              <a:gd name="adj3" fmla="val 986"/>
              <a:gd name="adj4" fmla="val 32595"/>
            </a:avLst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effectLst/>
              </a:rPr>
              <a:t>通过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次</a:t>
            </a:r>
            <a:r>
              <a:rPr lang="en-US" altLang="zh-CN" sz="1600" b="1" dirty="0"/>
              <a:t>MSA</a:t>
            </a:r>
            <a:r>
              <a:rPr lang="zh-CN" altLang="en-US" sz="1600" b="1" dirty="0"/>
              <a:t>，拆分开自动测试机台和示波器设备对</a:t>
            </a:r>
            <a:r>
              <a:rPr lang="en-US" altLang="zh-CN" sz="1600" b="1" dirty="0"/>
              <a:t>MSA failed</a:t>
            </a:r>
            <a:r>
              <a:rPr lang="zh-CN" altLang="en-US" sz="1600" b="1" dirty="0"/>
              <a:t>的影响</a:t>
            </a:r>
            <a:r>
              <a:rPr lang="en-US" altLang="zh-CN" sz="1600" b="1" dirty="0"/>
              <a:t>;</a:t>
            </a:r>
            <a:r>
              <a:rPr lang="zh-CN" altLang="en-US" sz="1600" b="1" dirty="0"/>
              <a:t>通过交叉验证，证实</a:t>
            </a:r>
            <a:r>
              <a:rPr lang="en-US" altLang="zh-CN" sz="1600" b="1" dirty="0"/>
              <a:t>ER</a:t>
            </a:r>
            <a:r>
              <a:rPr lang="zh-CN" altLang="en-US" sz="1600" b="1" dirty="0"/>
              <a:t>调测试值差异源于示波器设备</a:t>
            </a:r>
            <a:r>
              <a:rPr lang="en-US" altLang="zh-CN" sz="1600" b="1" dirty="0"/>
              <a:t>(2/4</a:t>
            </a:r>
            <a:r>
              <a:rPr lang="zh-CN" altLang="en-US" sz="1600" b="1" dirty="0"/>
              <a:t>通道对调）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AB688-AF1D-4C61-981E-B5DEF69B0EFB}"/>
              </a:ext>
            </a:extLst>
          </p:cNvPr>
          <p:cNvSpPr txBox="1"/>
          <p:nvPr/>
        </p:nvSpPr>
        <p:spPr>
          <a:xfrm>
            <a:off x="228600" y="2062164"/>
            <a:ext cx="223889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/>
              <a:t>示波器</a:t>
            </a:r>
            <a:r>
              <a:rPr lang="en-US" altLang="zh-CN" sz="1600" dirty="0"/>
              <a:t> </a:t>
            </a:r>
            <a:r>
              <a:rPr lang="zh-CN" altLang="en-US" sz="1600" dirty="0"/>
              <a:t>测试</a:t>
            </a:r>
            <a:r>
              <a:rPr lang="en-US" altLang="zh-CN" sz="1600" dirty="0"/>
              <a:t>ER</a:t>
            </a:r>
            <a:r>
              <a:rPr lang="zh-CN" altLang="en-US" sz="1600" dirty="0"/>
              <a:t>不准，</a:t>
            </a:r>
            <a:r>
              <a:rPr lang="en-US" altLang="zh-CN" sz="1600" dirty="0"/>
              <a:t>ER</a:t>
            </a:r>
            <a:r>
              <a:rPr lang="zh-CN" altLang="en-US" sz="1600" dirty="0"/>
              <a:t>（消光比）值调试和测试之间差异大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7AEA8-301E-44A1-BC74-6E238EAD3DD7}"/>
              </a:ext>
            </a:extLst>
          </p:cNvPr>
          <p:cNvSpPr txBox="1"/>
          <p:nvPr/>
        </p:nvSpPr>
        <p:spPr>
          <a:xfrm>
            <a:off x="6139791" y="1681515"/>
            <a:ext cx="264568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优化</a:t>
            </a:r>
            <a:r>
              <a:rPr lang="en-US" altLang="zh-CN" sz="1600" dirty="0"/>
              <a:t>GUI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algn="l"/>
            <a:r>
              <a:rPr lang="en-US" altLang="zh-CN" sz="1600" dirty="0"/>
              <a:t>1</a:t>
            </a:r>
            <a:r>
              <a:rPr lang="zh-CN" altLang="en-US" sz="1600" dirty="0"/>
              <a:t>）更换示波器</a:t>
            </a:r>
            <a:r>
              <a:rPr lang="en-US" altLang="zh-CN" sz="1600" dirty="0"/>
              <a:t> PCBA</a:t>
            </a:r>
            <a:r>
              <a:rPr lang="zh-CN" altLang="en-US" sz="1600" dirty="0"/>
              <a:t>板</a:t>
            </a:r>
            <a:endParaRPr lang="en-US" altLang="zh-CN" sz="1600" dirty="0"/>
          </a:p>
          <a:p>
            <a:pPr algn="l"/>
            <a:r>
              <a:rPr lang="en-US" altLang="zh-CN" sz="1600" dirty="0"/>
              <a:t>2</a:t>
            </a:r>
            <a:r>
              <a:rPr lang="zh-CN" altLang="en-US" sz="1600" dirty="0"/>
              <a:t>）调整原</a:t>
            </a:r>
            <a:r>
              <a:rPr lang="en-US" altLang="zh-CN" sz="1600" dirty="0"/>
              <a:t>waveform=50pcs</a:t>
            </a:r>
            <a:r>
              <a:rPr lang="zh-CN" altLang="en-US" sz="1600" dirty="0"/>
              <a:t>取值为</a:t>
            </a:r>
            <a:r>
              <a:rPr lang="en-US" altLang="zh-CN" sz="1600" dirty="0"/>
              <a:t>waveform=200</a:t>
            </a:r>
            <a:r>
              <a:rPr lang="zh-CN" altLang="en-US" sz="1600" dirty="0"/>
              <a:t>时取值；</a:t>
            </a:r>
            <a:endParaRPr lang="en-US" altLang="zh-CN" sz="1600" dirty="0"/>
          </a:p>
          <a:p>
            <a:pPr algn="l"/>
            <a:r>
              <a:rPr lang="en-US" altLang="zh-CN" sz="1600" dirty="0"/>
              <a:t>3</a:t>
            </a:r>
            <a:r>
              <a:rPr lang="zh-CN" altLang="en-US" sz="1600" dirty="0"/>
              <a:t>）调试</a:t>
            </a:r>
            <a:r>
              <a:rPr lang="en-US" altLang="zh-CN" sz="1600" dirty="0"/>
              <a:t>pass</a:t>
            </a:r>
            <a:r>
              <a:rPr lang="zh-CN" altLang="en-US" sz="1600" dirty="0"/>
              <a:t> 测试</a:t>
            </a:r>
            <a:r>
              <a:rPr lang="en-US" altLang="zh-CN" sz="1600" dirty="0"/>
              <a:t>failed</a:t>
            </a:r>
            <a:r>
              <a:rPr lang="zh-CN" altLang="en-US" sz="1600" dirty="0"/>
              <a:t>的产品，直接重新调测试一次</a:t>
            </a:r>
            <a:endParaRPr lang="en-US" altLang="zh-CN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7CE790F-33A9-4BDB-A9EC-BF6C94147DAE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467492" y="2477663"/>
            <a:ext cx="634542" cy="575114"/>
          </a:xfrm>
          <a:prstGeom prst="bentConnector3">
            <a:avLst/>
          </a:prstGeom>
          <a:ln w="31750" cmpd="sng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9A6A15-4444-4F38-B72A-73015F84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113" y="3512463"/>
            <a:ext cx="2923687" cy="1955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8D6481-958C-4702-B971-F7C8DF91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4" y="3004603"/>
            <a:ext cx="2882050" cy="1922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59C2F-F1E6-4FE5-9249-BBC9134C8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16" y="4862829"/>
            <a:ext cx="2860518" cy="1910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803498-57B8-49C5-A82F-CDAF0D040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845" y="4782335"/>
            <a:ext cx="2905641" cy="19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7541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PMingLiU" pitchFamily="18" charset="-120"/>
                <a:cs typeface="Arial"/>
              </a:rPr>
              <a:t>Executive Summary-8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宋体" pitchFamily="2" charset="-122"/>
                <a:cs typeface="Arial"/>
              </a:rPr>
              <a:t>------ Key Actions</a:t>
            </a:r>
          </a:p>
        </p:txBody>
      </p:sp>
      <p:sp>
        <p:nvSpPr>
          <p:cNvPr id="75818" name="Oval 42"/>
          <p:cNvSpPr>
            <a:spLocks noChangeArrowheads="1"/>
          </p:cNvSpPr>
          <p:nvPr/>
        </p:nvSpPr>
        <p:spPr bwMode="auto">
          <a:xfrm>
            <a:off x="148936" y="117084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Arial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3B80B-8B8C-420D-B06A-92138F668E9F}"/>
              </a:ext>
            </a:extLst>
          </p:cNvPr>
          <p:cNvSpPr txBox="1"/>
          <p:nvPr/>
        </p:nvSpPr>
        <p:spPr>
          <a:xfrm>
            <a:off x="3147508" y="2062164"/>
            <a:ext cx="25732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D: Paetro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A:  </a:t>
            </a:r>
            <a:r>
              <a:rPr lang="zh-CN" altLang="en-US" dirty="0">
                <a:solidFill>
                  <a:srgbClr val="FF0000"/>
                </a:solidFill>
                <a:cs typeface="Arial"/>
              </a:rPr>
              <a:t>数据分层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I: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C: </a:t>
            </a:r>
            <a:r>
              <a:rPr lang="en-US" dirty="0">
                <a:solidFill>
                  <a:srgbClr val="FF0000"/>
                </a:solidFill>
                <a:cs typeface="Arial"/>
              </a:rPr>
              <a:t>Control plan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500ED4-17A6-4649-9171-1FA9CFA4440E}"/>
              </a:ext>
            </a:extLst>
          </p:cNvPr>
          <p:cNvSpPr/>
          <p:nvPr/>
        </p:nvSpPr>
        <p:spPr bwMode="auto">
          <a:xfrm>
            <a:off x="3094779" y="1855348"/>
            <a:ext cx="2726676" cy="2781952"/>
          </a:xfrm>
          <a:prstGeom prst="round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E150D3-E28F-439A-A129-C8B8107864EA}"/>
              </a:ext>
            </a:extLst>
          </p:cNvPr>
          <p:cNvSpPr/>
          <p:nvPr/>
        </p:nvSpPr>
        <p:spPr bwMode="auto">
          <a:xfrm>
            <a:off x="722744" y="914400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B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efore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D4E3A3-EF12-4EF5-9146-A918718B4589}"/>
              </a:ext>
            </a:extLst>
          </p:cNvPr>
          <p:cNvSpPr/>
          <p:nvPr/>
        </p:nvSpPr>
        <p:spPr bwMode="auto">
          <a:xfrm>
            <a:off x="3776188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Six Sigma Tools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75D5E9-47F2-4876-868A-60122E4F5C2D}"/>
              </a:ext>
            </a:extLst>
          </p:cNvPr>
          <p:cNvSpPr/>
          <p:nvPr/>
        </p:nvSpPr>
        <p:spPr bwMode="auto">
          <a:xfrm>
            <a:off x="7159336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After</a:t>
            </a: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9092B056-DA31-4D84-813E-7746FCB323BA}"/>
              </a:ext>
            </a:extLst>
          </p:cNvPr>
          <p:cNvSpPr/>
          <p:nvPr/>
        </p:nvSpPr>
        <p:spPr bwMode="auto">
          <a:xfrm>
            <a:off x="3150991" y="4951096"/>
            <a:ext cx="2670464" cy="1724455"/>
          </a:xfrm>
          <a:prstGeom prst="borderCallout1">
            <a:avLst>
              <a:gd name="adj1" fmla="val -17540"/>
              <a:gd name="adj2" fmla="val 43013"/>
              <a:gd name="adj3" fmla="val 986"/>
              <a:gd name="adj4" fmla="val 32595"/>
            </a:avLst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通过对三温数据进行分层分析，发现原来测试规格设置过于严格，重新计算，放宽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Ibias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规格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1F5BB-DEB6-46BE-9CB9-0D410B8AD7E9}"/>
              </a:ext>
            </a:extLst>
          </p:cNvPr>
          <p:cNvSpPr txBox="1"/>
          <p:nvPr/>
        </p:nvSpPr>
        <p:spPr>
          <a:xfrm>
            <a:off x="521049" y="2169886"/>
            <a:ext cx="15621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altLang="zh-CN" dirty="0" err="1"/>
              <a:t>bias</a:t>
            </a:r>
            <a:r>
              <a:rPr lang="zh-CN" altLang="en-US" dirty="0"/>
              <a:t>原规格为</a:t>
            </a:r>
            <a:r>
              <a:rPr lang="en-US" altLang="zh-CN" dirty="0"/>
              <a:t>2.5~5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5496BE-2E27-4A62-89B2-388AA89B31D7}"/>
              </a:ext>
            </a:extLst>
          </p:cNvPr>
          <p:cNvSpPr txBox="1"/>
          <p:nvPr/>
        </p:nvSpPr>
        <p:spPr>
          <a:xfrm>
            <a:off x="6672383" y="2895600"/>
            <a:ext cx="193533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altLang="zh-CN" dirty="0" err="1"/>
              <a:t>bias</a:t>
            </a:r>
            <a:r>
              <a:rPr lang="en-US" altLang="zh-CN" dirty="0"/>
              <a:t> </a:t>
            </a:r>
            <a:r>
              <a:rPr lang="zh-CN" altLang="en-US" dirty="0"/>
              <a:t>规格调整为 </a:t>
            </a:r>
            <a:r>
              <a:rPr lang="en-US" altLang="zh-CN" dirty="0"/>
              <a:t>2~5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50A302-D881-442D-A563-2BED5FFA5254}"/>
              </a:ext>
            </a:extLst>
          </p:cNvPr>
          <p:cNvCxnSpPr>
            <a:cxnSpLocks/>
          </p:cNvCxnSpPr>
          <p:nvPr/>
        </p:nvCxnSpPr>
        <p:spPr bwMode="auto">
          <a:xfrm>
            <a:off x="5845728" y="2895600"/>
            <a:ext cx="838200" cy="381000"/>
          </a:xfrm>
          <a:prstGeom prst="bentConnector3">
            <a:avLst/>
          </a:prstGeom>
          <a:ln w="31750" cmpd="sng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A7933D9-729A-447A-9951-82523D40FB57}"/>
              </a:ext>
            </a:extLst>
          </p:cNvPr>
          <p:cNvCxnSpPr>
            <a:cxnSpLocks/>
          </p:cNvCxnSpPr>
          <p:nvPr/>
        </p:nvCxnSpPr>
        <p:spPr bwMode="auto">
          <a:xfrm>
            <a:off x="2110044" y="2496772"/>
            <a:ext cx="838200" cy="381000"/>
          </a:xfrm>
          <a:prstGeom prst="bentConnector3">
            <a:avLst/>
          </a:prstGeom>
          <a:ln w="31750" cmpd="sng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2FDE78-3CA5-47CA-AFE2-7C345CAC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6" y="3429000"/>
            <a:ext cx="2960460" cy="1970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14CA9-8739-4792-B6F6-E278C87BF0E8}"/>
              </a:ext>
            </a:extLst>
          </p:cNvPr>
          <p:cNvSpPr txBox="1"/>
          <p:nvPr/>
        </p:nvSpPr>
        <p:spPr>
          <a:xfrm>
            <a:off x="349599" y="5392372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三温数据分布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3D477-6111-469E-9885-125A24F6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990" y="3999580"/>
            <a:ext cx="3099810" cy="16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630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009A-8BC3-463D-8240-8B18EB34C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2">
            <a:extLst>
              <a:ext uri="{FF2B5EF4-FFF2-40B4-BE49-F238E27FC236}">
                <a16:creationId xmlns:a16="http://schemas.microsoft.com/office/drawing/2014/main" id="{CA3DC993-FB58-4DD7-BE43-EE1B1388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36" y="117084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Arial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6F32A-FA27-4BBE-81E6-70049E1BE6E0}"/>
              </a:ext>
            </a:extLst>
          </p:cNvPr>
          <p:cNvSpPr txBox="1"/>
          <p:nvPr/>
        </p:nvSpPr>
        <p:spPr>
          <a:xfrm>
            <a:off x="3147508" y="2062164"/>
            <a:ext cx="25732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D: Paetro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M:FMEA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A: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回归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I: root cause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C: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防呆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841FD1-CBFB-4483-9382-671F93C26469}"/>
              </a:ext>
            </a:extLst>
          </p:cNvPr>
          <p:cNvSpPr/>
          <p:nvPr/>
        </p:nvSpPr>
        <p:spPr bwMode="auto">
          <a:xfrm>
            <a:off x="3094779" y="1855348"/>
            <a:ext cx="2467821" cy="1954652"/>
          </a:xfrm>
          <a:prstGeom prst="round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43E7F0-C8F6-40DB-A157-FAA75FA52DAC}"/>
              </a:ext>
            </a:extLst>
          </p:cNvPr>
          <p:cNvSpPr/>
          <p:nvPr/>
        </p:nvSpPr>
        <p:spPr bwMode="auto">
          <a:xfrm>
            <a:off x="722744" y="914400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B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efore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87352D-A2AC-4175-87F9-EFDCEB072B94}"/>
              </a:ext>
            </a:extLst>
          </p:cNvPr>
          <p:cNvSpPr/>
          <p:nvPr/>
        </p:nvSpPr>
        <p:spPr bwMode="auto">
          <a:xfrm>
            <a:off x="3776188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Six Sigma 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912F7E-754B-4CE4-93DD-CA53C91D86FC}"/>
              </a:ext>
            </a:extLst>
          </p:cNvPr>
          <p:cNvSpPr/>
          <p:nvPr/>
        </p:nvSpPr>
        <p:spPr bwMode="auto">
          <a:xfrm>
            <a:off x="7159336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After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8EAF9ACB-2E68-4260-A164-E137D2DB2D98}"/>
              </a:ext>
            </a:extLst>
          </p:cNvPr>
          <p:cNvSpPr/>
          <p:nvPr/>
        </p:nvSpPr>
        <p:spPr bwMode="auto">
          <a:xfrm>
            <a:off x="1622631" y="3818718"/>
            <a:ext cx="2133600" cy="935807"/>
          </a:xfrm>
          <a:prstGeom prst="borderCallout1">
            <a:avLst>
              <a:gd name="adj1" fmla="val -46163"/>
              <a:gd name="adj2" fmla="val 64658"/>
              <a:gd name="adj3" fmla="val 986"/>
              <a:gd name="adj4" fmla="val 32595"/>
            </a:avLst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通过回归分析，验证新购衰减器衰减值与入射产品光功率大小，相关度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99.99%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D80FE-CE68-4AA9-9024-4F4FA0F4276E}"/>
              </a:ext>
            </a:extLst>
          </p:cNvPr>
          <p:cNvSpPr txBox="1"/>
          <p:nvPr/>
        </p:nvSpPr>
        <p:spPr>
          <a:xfrm>
            <a:off x="180155" y="2062164"/>
            <a:ext cx="2057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/>
              <a:t>示波器外接衰减器衰减值非线性：入射光功率大衰减大；入射光功率小，衰减小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3DC40-DD8E-46EC-847B-9CBB7BD2D3D1}"/>
              </a:ext>
            </a:extLst>
          </p:cNvPr>
          <p:cNvSpPr txBox="1"/>
          <p:nvPr/>
        </p:nvSpPr>
        <p:spPr>
          <a:xfrm>
            <a:off x="6397913" y="1659397"/>
            <a:ext cx="268145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1.</a:t>
            </a:r>
            <a:r>
              <a:rPr lang="zh-CN" altLang="en-US" sz="1600" dirty="0"/>
              <a:t>新购买衰减器，线性满足要求</a:t>
            </a:r>
            <a:endParaRPr lang="en-US" altLang="zh-CN" sz="1600" dirty="0"/>
          </a:p>
          <a:p>
            <a:pPr algn="l"/>
            <a:r>
              <a:rPr lang="en-US" sz="1600" dirty="0"/>
              <a:t>2.</a:t>
            </a:r>
            <a:r>
              <a:rPr lang="zh-CN" altLang="en-US" sz="1600" dirty="0"/>
              <a:t> 前后工序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Tx</a:t>
            </a:r>
            <a:r>
              <a:rPr lang="en-US" altLang="zh-CN" sz="1600" dirty="0"/>
              <a:t> power</a:t>
            </a:r>
            <a:r>
              <a:rPr lang="zh-CN" altLang="en-US" sz="1600" dirty="0"/>
              <a:t>站和调测试站</a:t>
            </a:r>
            <a:r>
              <a:rPr lang="en-US" altLang="zh-CN" sz="1600" dirty="0"/>
              <a:t>)</a:t>
            </a:r>
            <a:r>
              <a:rPr lang="zh-CN" altLang="en-US" sz="1600" dirty="0"/>
              <a:t>做</a:t>
            </a:r>
            <a:r>
              <a:rPr lang="en-US" altLang="zh-CN" sz="1600" dirty="0" err="1"/>
              <a:t>Tx</a:t>
            </a:r>
            <a:r>
              <a:rPr lang="en-US" altLang="zh-CN" sz="1600" dirty="0"/>
              <a:t> power</a:t>
            </a:r>
            <a:r>
              <a:rPr lang="zh-CN" altLang="en-US" sz="1600" dirty="0"/>
              <a:t>参数</a:t>
            </a:r>
            <a:r>
              <a:rPr lang="en-US" altLang="zh-CN" sz="1600" dirty="0"/>
              <a:t>bias</a:t>
            </a:r>
            <a:r>
              <a:rPr lang="zh-CN" altLang="en-US" sz="1600" dirty="0"/>
              <a:t>校准</a:t>
            </a:r>
            <a:endParaRPr lang="en-US" altLang="zh-CN" sz="1600" dirty="0"/>
          </a:p>
          <a:p>
            <a:pPr algn="l"/>
            <a:r>
              <a:rPr lang="en-US" altLang="zh-CN" sz="1600" dirty="0"/>
              <a:t>3.</a:t>
            </a:r>
            <a:r>
              <a:rPr lang="zh-CN" altLang="en-US" sz="1600" dirty="0"/>
              <a:t>点检件</a:t>
            </a:r>
            <a:r>
              <a:rPr lang="en-US" altLang="zh-CN" sz="1600" dirty="0"/>
              <a:t>power</a:t>
            </a:r>
            <a:r>
              <a:rPr lang="zh-CN" altLang="en-US" sz="1600" dirty="0"/>
              <a:t>公差从</a:t>
            </a:r>
            <a:r>
              <a:rPr lang="en-US" altLang="zh-CN" sz="1600" dirty="0"/>
              <a:t>±0.8</a:t>
            </a:r>
            <a:r>
              <a:rPr lang="zh-CN" altLang="en-US" sz="1600" dirty="0"/>
              <a:t>缩小到</a:t>
            </a:r>
            <a:r>
              <a:rPr lang="en-US" altLang="zh-CN" sz="1600" dirty="0"/>
              <a:t>±0.5</a:t>
            </a:r>
          </a:p>
          <a:p>
            <a:pPr algn="l"/>
            <a:r>
              <a:rPr lang="en-US" altLang="zh-CN" sz="1600" dirty="0"/>
              <a:t>4.</a:t>
            </a:r>
            <a:r>
              <a:rPr lang="zh-CN" altLang="en-US" sz="1600" dirty="0"/>
              <a:t>更换镀</a:t>
            </a:r>
            <a:r>
              <a:rPr lang="en-US" altLang="zh-CN" sz="1600" dirty="0"/>
              <a:t>TAP</a:t>
            </a:r>
            <a:r>
              <a:rPr lang="zh-CN" altLang="en-US" sz="1600" dirty="0"/>
              <a:t>膜的光分路器</a:t>
            </a:r>
            <a:endParaRPr lang="en-US" altLang="zh-CN" sz="1600" dirty="0"/>
          </a:p>
          <a:p>
            <a:pPr algn="l"/>
            <a:r>
              <a:rPr lang="zh-CN" altLang="en-US" sz="1600" dirty="0"/>
              <a:t>目前</a:t>
            </a:r>
            <a:r>
              <a:rPr lang="en-US" altLang="zh-CN" sz="1600" dirty="0" err="1"/>
              <a:t>Tx</a:t>
            </a:r>
            <a:r>
              <a:rPr lang="en-US" altLang="zh-CN" sz="1600" dirty="0"/>
              <a:t> power</a:t>
            </a:r>
            <a:r>
              <a:rPr lang="zh-CN" altLang="en-US" sz="1600" dirty="0"/>
              <a:t>站直通率从</a:t>
            </a:r>
            <a:r>
              <a:rPr lang="en-US" altLang="zh-CN" sz="1600" dirty="0"/>
              <a:t>85%</a:t>
            </a:r>
            <a:r>
              <a:rPr lang="zh-CN" altLang="en-US" sz="1600" dirty="0"/>
              <a:t>提高到</a:t>
            </a:r>
            <a:r>
              <a:rPr lang="en-US" altLang="zh-CN" sz="1600" dirty="0"/>
              <a:t>97%</a:t>
            </a:r>
            <a:r>
              <a:rPr lang="zh-CN" altLang="en-US" sz="1600" dirty="0"/>
              <a:t>。</a:t>
            </a:r>
            <a:endParaRPr lang="en-US" sz="16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3147E96-57C5-4161-A898-8F43F3600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PMingLiU" pitchFamily="18" charset="-120"/>
                <a:cs typeface="Arial"/>
              </a:rPr>
              <a:t>Executive Summary-9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宋体" pitchFamily="2" charset="-122"/>
                <a:cs typeface="Arial"/>
              </a:rPr>
              <a:t>------ Key Actions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085865-3274-494E-9150-DF11772A4ED2}"/>
              </a:ext>
            </a:extLst>
          </p:cNvPr>
          <p:cNvCxnSpPr>
            <a:cxnSpLocks/>
          </p:cNvCxnSpPr>
          <p:nvPr/>
        </p:nvCxnSpPr>
        <p:spPr bwMode="auto">
          <a:xfrm>
            <a:off x="5562600" y="2895600"/>
            <a:ext cx="838200" cy="381000"/>
          </a:xfrm>
          <a:prstGeom prst="bentConnector3">
            <a:avLst/>
          </a:prstGeom>
          <a:ln w="31750" cmpd="sng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69ED9BC-D94B-4035-8CC4-8AF2AF8F98F6}"/>
              </a:ext>
            </a:extLst>
          </p:cNvPr>
          <p:cNvCxnSpPr>
            <a:cxnSpLocks/>
          </p:cNvCxnSpPr>
          <p:nvPr/>
        </p:nvCxnSpPr>
        <p:spPr bwMode="auto">
          <a:xfrm>
            <a:off x="2171701" y="2841171"/>
            <a:ext cx="838200" cy="381000"/>
          </a:xfrm>
          <a:prstGeom prst="bentConnector3">
            <a:avLst/>
          </a:prstGeom>
          <a:ln w="31750" cmpd="sng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9861918-590C-4AC8-9FD6-722E3ACB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946" y="4483366"/>
            <a:ext cx="3077654" cy="1933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936E63-7B36-42B1-B3CC-8ADACEED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912" y="4480338"/>
            <a:ext cx="2580034" cy="19365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47AC3A-4514-4018-9873-CC39640A3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775820"/>
            <a:ext cx="2590800" cy="18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027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009A-8BC3-463D-8240-8B18EB34C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2BD78A-6DAB-43D1-8004-5B4F94A67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PMingLiU" pitchFamily="18" charset="-120"/>
                <a:cs typeface="Arial"/>
              </a:rPr>
              <a:t>Executive Summary-10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宋体" pitchFamily="2" charset="-122"/>
                <a:cs typeface="Arial"/>
              </a:rPr>
              <a:t>------ Key Actions</a:t>
            </a:r>
          </a:p>
        </p:txBody>
      </p:sp>
      <p:sp>
        <p:nvSpPr>
          <p:cNvPr id="6" name="Oval 42">
            <a:extLst>
              <a:ext uri="{FF2B5EF4-FFF2-40B4-BE49-F238E27FC236}">
                <a16:creationId xmlns:a16="http://schemas.microsoft.com/office/drawing/2014/main" id="{6136A5D4-1D03-4926-9295-58CA12D4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36" y="117084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Arial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B4651-99C0-45AF-90C0-E044952E485E}"/>
              </a:ext>
            </a:extLst>
          </p:cNvPr>
          <p:cNvSpPr txBox="1"/>
          <p:nvPr/>
        </p:nvSpPr>
        <p:spPr>
          <a:xfrm>
            <a:off x="3147508" y="2062164"/>
            <a:ext cx="25732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D: Paetro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M:MSA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A:</a:t>
            </a:r>
            <a:r>
              <a:rPr lang="zh-CN" altLang="en-US" dirty="0">
                <a:solidFill>
                  <a:srgbClr val="FF0000"/>
                </a:solidFill>
                <a:cs typeface="Arial"/>
              </a:rPr>
              <a:t>非参数检验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I: root cause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C: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防呆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974E90-E96A-44BF-9CDF-B103B704E1B0}"/>
              </a:ext>
            </a:extLst>
          </p:cNvPr>
          <p:cNvSpPr/>
          <p:nvPr/>
        </p:nvSpPr>
        <p:spPr bwMode="auto">
          <a:xfrm>
            <a:off x="3094779" y="1842935"/>
            <a:ext cx="1749365" cy="1850445"/>
          </a:xfrm>
          <a:prstGeom prst="round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BF957B-2538-4253-A589-8688B96E1003}"/>
              </a:ext>
            </a:extLst>
          </p:cNvPr>
          <p:cNvSpPr/>
          <p:nvPr/>
        </p:nvSpPr>
        <p:spPr bwMode="auto">
          <a:xfrm>
            <a:off x="722744" y="914400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B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efore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FDA3A5-0C6B-436A-B9EB-142EFAF25F8D}"/>
              </a:ext>
            </a:extLst>
          </p:cNvPr>
          <p:cNvSpPr/>
          <p:nvPr/>
        </p:nvSpPr>
        <p:spPr bwMode="auto">
          <a:xfrm>
            <a:off x="3776188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Six Sigma Tools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23CF75-E236-483C-B58D-0BE4E850C2E8}"/>
              </a:ext>
            </a:extLst>
          </p:cNvPr>
          <p:cNvSpPr/>
          <p:nvPr/>
        </p:nvSpPr>
        <p:spPr bwMode="auto">
          <a:xfrm>
            <a:off x="7159336" y="935643"/>
            <a:ext cx="1067956" cy="72375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After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41D7C90C-D5BF-4BF2-9AFE-793F4758AE8B}"/>
              </a:ext>
            </a:extLst>
          </p:cNvPr>
          <p:cNvSpPr/>
          <p:nvPr/>
        </p:nvSpPr>
        <p:spPr bwMode="auto">
          <a:xfrm>
            <a:off x="1977736" y="3717509"/>
            <a:ext cx="2670464" cy="1165675"/>
          </a:xfrm>
          <a:prstGeom prst="borderCallout1">
            <a:avLst>
              <a:gd name="adj1" fmla="val -17540"/>
              <a:gd name="adj2" fmla="val 43013"/>
              <a:gd name="adj3" fmla="val 986"/>
              <a:gd name="adj4" fmla="val 32595"/>
            </a:avLst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balanced" dir="t">
              <a:rot lat="0" lon="0" rev="600000"/>
            </a:lightRig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42A41"/>
              </a:buClr>
              <a:buSzPct val="80000"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通过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MSA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非参数检验发现，自动机构件位置，对产品测试结果非常关键，位置稍许偏差，会引起测试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power </a:t>
            </a:r>
            <a:r>
              <a:rPr lang="zh-CN" altLang="en-US" sz="1600" b="1" dirty="0">
                <a:solidFill>
                  <a:srgbClr val="000000"/>
                </a:solidFill>
                <a:cs typeface="Arial"/>
              </a:rPr>
              <a:t>灵敏度等参数失效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2E07A-623A-4AF6-943B-21FE25D1694F}"/>
              </a:ext>
            </a:extLst>
          </p:cNvPr>
          <p:cNvSpPr txBox="1"/>
          <p:nvPr/>
        </p:nvSpPr>
        <p:spPr>
          <a:xfrm>
            <a:off x="249784" y="1900598"/>
            <a:ext cx="2133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/>
              <a:t>自动机台结构件位置，未建立定期保养维护机制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03DC4-A15D-43CA-94CD-5B54DB180454}"/>
              </a:ext>
            </a:extLst>
          </p:cNvPr>
          <p:cNvSpPr txBox="1"/>
          <p:nvPr/>
        </p:nvSpPr>
        <p:spPr>
          <a:xfrm>
            <a:off x="5664559" y="1723099"/>
            <a:ext cx="218037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利用设备组设备保养平台，对自动机台的结构件位置，建立周保养计划，定期维护保养</a:t>
            </a:r>
            <a:endParaRPr lang="en-US" sz="16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22BD6D-0A0E-4B64-9E06-2568140AC5E4}"/>
              </a:ext>
            </a:extLst>
          </p:cNvPr>
          <p:cNvCxnSpPr>
            <a:cxnSpLocks/>
          </p:cNvCxnSpPr>
          <p:nvPr/>
        </p:nvCxnSpPr>
        <p:spPr bwMode="auto">
          <a:xfrm>
            <a:off x="2383890" y="2598392"/>
            <a:ext cx="709108" cy="371552"/>
          </a:xfrm>
          <a:prstGeom prst="bentConnector3">
            <a:avLst>
              <a:gd name="adj1" fmla="val 50000"/>
            </a:avLst>
          </a:prstGeom>
          <a:ln w="31750" cmpd="sng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32CEAF-CE22-4687-ACEF-7141FDDBD06F}"/>
              </a:ext>
            </a:extLst>
          </p:cNvPr>
          <p:cNvCxnSpPr>
            <a:cxnSpLocks/>
          </p:cNvCxnSpPr>
          <p:nvPr/>
        </p:nvCxnSpPr>
        <p:spPr bwMode="auto">
          <a:xfrm>
            <a:off x="4826359" y="2217929"/>
            <a:ext cx="838200" cy="381000"/>
          </a:xfrm>
          <a:prstGeom prst="bentConnector3">
            <a:avLst>
              <a:gd name="adj1" fmla="val 59091"/>
            </a:avLst>
          </a:prstGeom>
          <a:ln w="31750" cmpd="sng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6AF454-FCE4-44AB-B3A2-DDD574FE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59" y="3019546"/>
            <a:ext cx="2800779" cy="3024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DDF3E6-5909-469D-8787-72536318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39" y="2758796"/>
            <a:ext cx="3688400" cy="3901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9010F4-C31F-4BBC-AC59-F7870D4B3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1" y="4883184"/>
            <a:ext cx="5546078" cy="12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0513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13A854-61CA-461C-A36C-CCDF1CEA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1"/>
            <a:ext cx="8803008" cy="5500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1.Six sigma</a:t>
            </a:r>
            <a:r>
              <a:rPr lang="zh-CN" altLang="en-US" sz="1400" dirty="0"/>
              <a:t>的逻辑性，严谨的验证方法，帮助团队找到以前未发现的问题并且结论是可靠 可信的</a:t>
            </a:r>
            <a:endParaRPr lang="en-US" altLang="zh-CN" sz="1400" dirty="0"/>
          </a:p>
          <a:p>
            <a:pPr marL="0" indent="0">
              <a:buNone/>
            </a:pPr>
            <a:r>
              <a:rPr lang="en-US" sz="1400" dirty="0"/>
              <a:t>2.M</a:t>
            </a:r>
            <a:r>
              <a:rPr lang="zh-CN" altLang="en-US" sz="1400" dirty="0"/>
              <a:t>阶段：测量阶段的鱼骨图</a:t>
            </a:r>
            <a:r>
              <a:rPr lang="en-US" altLang="zh-CN" sz="1400" dirty="0"/>
              <a:t> FMEA</a:t>
            </a:r>
            <a:r>
              <a:rPr lang="zh-CN" altLang="en-US" sz="1400" dirty="0"/>
              <a:t>，对找到真因非常重要；如果该阶段分析不透彻，将可能找不到问题原因，再次返回</a:t>
            </a:r>
            <a:r>
              <a:rPr lang="en-US" altLang="zh-CN" sz="1400" dirty="0"/>
              <a:t>M</a:t>
            </a:r>
            <a:r>
              <a:rPr lang="zh-CN" altLang="en-US" sz="1400" dirty="0"/>
              <a:t>阶段，重做鱼骨图分析或</a:t>
            </a:r>
            <a:r>
              <a:rPr lang="en-US" altLang="zh-CN" sz="1400" dirty="0"/>
              <a:t>FMEA</a:t>
            </a:r>
          </a:p>
          <a:p>
            <a:pPr marL="0" indent="0">
              <a:buNone/>
            </a:pPr>
            <a:r>
              <a:rPr lang="en-US" sz="1400" dirty="0"/>
              <a:t>3.</a:t>
            </a:r>
            <a:r>
              <a:rPr lang="zh-CN" altLang="en-US" sz="1400" dirty="0"/>
              <a:t>量产产品的开展</a:t>
            </a:r>
            <a:r>
              <a:rPr lang="en-US" sz="1400" dirty="0"/>
              <a:t>Six sigma</a:t>
            </a:r>
            <a:r>
              <a:rPr lang="zh-CN" altLang="en-US" sz="1400" dirty="0"/>
              <a:t>项目，一般来说，问题都比较隐蔽，很难发现；团队在对可能</a:t>
            </a:r>
            <a:r>
              <a:rPr lang="en-US" altLang="zh-CN" sz="1400" dirty="0" err="1"/>
              <a:t>Xs</a:t>
            </a:r>
            <a:r>
              <a:rPr lang="zh-CN" altLang="en-US" sz="1400" dirty="0"/>
              <a:t>排查时，要特别关注团队一般认为“不太可能的原因”，而这个容易被忽略的原因，往往是问题所在</a:t>
            </a:r>
            <a:endParaRPr lang="en-US" altLang="zh-CN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7501-83DB-4360-B1B3-00341A24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项目心得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28869-23A3-423B-9799-A8DDF2B34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D608FE80-B998-4A9A-B0A0-B96AD4E2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1"/>
            <a:ext cx="8887522" cy="5257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746937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12750" y="273051"/>
            <a:ext cx="8496300" cy="7937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Arial Black" pitchFamily="34" charset="0"/>
                <a:ea typeface="PMingLiU" pitchFamily="18" charset="-120"/>
              </a:rPr>
              <a:t>Product information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D5AA8AA-57B2-4057-8356-F6B5B93B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" t="3616"/>
          <a:stretch>
            <a:fillRect/>
          </a:stretch>
        </p:blipFill>
        <p:spPr bwMode="auto">
          <a:xfrm>
            <a:off x="408739" y="1077609"/>
            <a:ext cx="5675500" cy="276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>
                      <a:alpha val="88000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F4C3C-9E69-432D-A04D-61590C573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200400" cy="1214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8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9">
            <a:extLst>
              <a:ext uri="{FF2B5EF4-FFF2-40B4-BE49-F238E27FC236}">
                <a16:creationId xmlns:a16="http://schemas.microsoft.com/office/drawing/2014/main" id="{FD324396-0EF2-4577-9CD4-E442445EC63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429000"/>
            <a:ext cx="3089902" cy="254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933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52400" y="304800"/>
            <a:ext cx="8991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Summary-1</a:t>
            </a:r>
          </a:p>
          <a:p>
            <a:pPr algn="l">
              <a:lnSpc>
                <a:spcPct val="110000"/>
              </a:lnSpc>
            </a:pPr>
            <a:endParaRPr lang="en-US" altLang="zh-CN" sz="1800" b="1" dirty="0"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ea typeface="宋体" pitchFamily="2" charset="-122"/>
              </a:rPr>
              <a:t>Problem statement: </a:t>
            </a:r>
          </a:p>
          <a:p>
            <a:pPr algn="l"/>
            <a:r>
              <a:rPr lang="en-US" sz="1800" dirty="0"/>
              <a:t>G1SX FPY is about 84% in Jan and Feb 2017.</a:t>
            </a:r>
          </a:p>
          <a:p>
            <a:pPr marL="285750" indent="-285750" algn="l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  <a:buClr>
                <a:srgbClr val="FF0000"/>
              </a:buClr>
            </a:pPr>
            <a:r>
              <a:rPr lang="en-US" altLang="zh-CN" sz="1800" b="1" dirty="0">
                <a:ea typeface="宋体" pitchFamily="2" charset="-122"/>
              </a:rPr>
              <a:t>Business Case: </a:t>
            </a:r>
          </a:p>
          <a:p>
            <a:pPr algn="l"/>
            <a:r>
              <a:rPr lang="en-US" sz="1800" dirty="0"/>
              <a:t>GISX’s will have more sales order in 2017,now output is about nearly 1K everyday.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</a:pPr>
            <a:endParaRPr lang="en-US" altLang="zh-CN" sz="1800" b="1" dirty="0">
              <a:ea typeface="宋体" pitchFamily="2" charset="-122"/>
            </a:endParaRPr>
          </a:p>
          <a:p>
            <a:pPr marL="285750" indent="-285750" algn="l" fontAlgn="ctr">
              <a:buClr>
                <a:srgbClr val="FF0000"/>
              </a:buClr>
              <a:buFont typeface="Wingdings" pitchFamily="2" charset="2"/>
              <a:buChar char="Ø"/>
            </a:pPr>
            <a:endParaRPr lang="en-US" sz="1600" dirty="0"/>
          </a:p>
          <a:p>
            <a:pPr algn="l" fontAlgn="ctr"/>
            <a:r>
              <a:rPr lang="en-US" altLang="zh-CN" sz="1800" b="1" dirty="0">
                <a:ea typeface="宋体" pitchFamily="2" charset="-122"/>
              </a:rPr>
              <a:t>Objective Statement: </a:t>
            </a:r>
          </a:p>
          <a:p>
            <a:pPr algn="l"/>
            <a:r>
              <a:rPr lang="en-US" sz="1800" dirty="0"/>
              <a:t>Improve G1SX’s FPY from 84% to 90% by Oct 31, 2017.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304800" y="5877129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Estimated annualized project saving: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8800USD</a:t>
            </a: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pPr algn="l"/>
            <a:r>
              <a:rPr lang="en-US" sz="1600" b="1" dirty="0"/>
              <a:t>Actual realized saving was </a:t>
            </a:r>
            <a:r>
              <a:rPr lang="en-US" sz="1600" b="1" dirty="0">
                <a:solidFill>
                  <a:srgbClr val="0000FF"/>
                </a:solidFill>
              </a:rPr>
              <a:t>514USD</a:t>
            </a:r>
            <a:r>
              <a:rPr lang="en-US" sz="1600" b="1" dirty="0"/>
              <a:t> in Sep.17.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13700" y="6521450"/>
            <a:ext cx="762000" cy="2444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fld id="{3B3B58FD-036F-4B44-94E0-AC4234249236}" type="slidenum">
              <a:rPr kumimoji="1" lang="zh-CN" altLang="en-US" sz="1000">
                <a:latin typeface="Times New Roman" pitchFamily="18" charset="0"/>
                <a:ea typeface="PMingLiU" pitchFamily="18" charset="-120"/>
              </a:rPr>
              <a:pPr eaLnBrk="1" hangingPunct="1">
                <a:spcBef>
                  <a:spcPct val="50000"/>
                </a:spcBef>
              </a:pPr>
              <a:t>3</a:t>
            </a:fld>
            <a:endParaRPr kumimoji="1" lang="en-US" altLang="zh-CN" sz="1000">
              <a:latin typeface="Times New Roman" pitchFamily="18" charset="0"/>
              <a:ea typeface="PMingLiU" pitchFamily="18" charset="-12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CB3D17-6C06-42BF-96ED-727E2458C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72575"/>
              </p:ext>
            </p:extLst>
          </p:nvPr>
        </p:nvGraphicFramePr>
        <p:xfrm>
          <a:off x="331470" y="4810765"/>
          <a:ext cx="3962400" cy="79170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5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METRICS/RESULTS: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Original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Projected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G1SX FPY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38">
            <a:extLst>
              <a:ext uri="{FF2B5EF4-FFF2-40B4-BE49-F238E27FC236}">
                <a16:creationId xmlns:a16="http://schemas.microsoft.com/office/drawing/2014/main" id="{44BF01ED-C426-4299-AC32-79E028C02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66990"/>
            <a:ext cx="2679700" cy="33855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Improve Metrics</a:t>
            </a:r>
            <a:endParaRPr lang="en-US" altLang="zh-CN" b="1" dirty="0">
              <a:solidFill>
                <a:srgbClr val="00B05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7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52400" y="3048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Summary-2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ea typeface="宋体" pitchFamily="2" charset="-122"/>
              </a:rPr>
              <a:t>Improved results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229600" y="6540500"/>
            <a:ext cx="762000" cy="2444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fld id="{3B3B58FD-036F-4B44-94E0-AC4234249236}" type="slidenum">
              <a:rPr kumimoji="1" lang="zh-CN" altLang="en-US" sz="1000">
                <a:latin typeface="Times New Roman" pitchFamily="18" charset="0"/>
                <a:ea typeface="PMingLiU" pitchFamily="18" charset="-120"/>
              </a:rPr>
              <a:pPr eaLnBrk="1" hangingPunct="1">
                <a:spcBef>
                  <a:spcPct val="50000"/>
                </a:spcBef>
              </a:pPr>
              <a:t>4</a:t>
            </a:fld>
            <a:endParaRPr kumimoji="1" lang="en-US" altLang="zh-CN" sz="100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23092" y="3302001"/>
            <a:ext cx="8686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altLang="zh-CN" sz="1800" b="1" dirty="0">
                <a:ea typeface="宋体" pitchFamily="2" charset="-122"/>
              </a:rPr>
              <a:t>Others</a:t>
            </a:r>
          </a:p>
          <a:p>
            <a:pPr marL="342900" lvl="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a typeface="宋体" pitchFamily="2" charset="-122"/>
              </a:rPr>
              <a:t>Found 31 potential reasons, confirmed 19 effective reason, and fixed18 root cause(DCA device)</a:t>
            </a:r>
          </a:p>
          <a:p>
            <a:pPr marL="342900" lvl="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a typeface="宋体" pitchFamily="2" charset="-122"/>
              </a:rPr>
              <a:t>Make 3 new workflows(mechanical weekly calibrate, assembly weekly monitor, </a:t>
            </a:r>
            <a:r>
              <a:rPr lang="en-US" sz="1800" dirty="0" err="1">
                <a:ea typeface="宋体" pitchFamily="2" charset="-122"/>
              </a:rPr>
              <a:t>tx</a:t>
            </a:r>
            <a:r>
              <a:rPr lang="en-US" sz="1800" dirty="0">
                <a:ea typeface="宋体" pitchFamily="2" charset="-122"/>
              </a:rPr>
              <a:t> power/tuning test station hold lot and GUI)</a:t>
            </a:r>
          </a:p>
          <a:p>
            <a:pPr marL="342900" lvl="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a typeface="宋体" pitchFamily="2" charset="-122"/>
              </a:rPr>
              <a:t>Improve G1 SX capacity </a:t>
            </a:r>
            <a:r>
              <a:rPr lang="en-US" altLang="zh-CN" sz="1800" dirty="0">
                <a:ea typeface="宋体" pitchFamily="2" charset="-122"/>
              </a:rPr>
              <a:t>more than </a:t>
            </a:r>
            <a:r>
              <a:rPr lang="en-US" sz="1800" dirty="0">
                <a:ea typeface="宋体" pitchFamily="2" charset="-122"/>
              </a:rPr>
              <a:t>2Kpcs/M</a:t>
            </a:r>
          </a:p>
          <a:p>
            <a:pPr lvl="0" algn="l">
              <a:buClr>
                <a:srgbClr val="FF0000"/>
              </a:buClr>
            </a:pPr>
            <a:endParaRPr lang="en-US" sz="1800" dirty="0">
              <a:ea typeface="宋体" pitchFamily="2" charset="-122"/>
            </a:endParaRPr>
          </a:p>
          <a:p>
            <a:pPr marL="342900" lvl="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sz="1800" dirty="0"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endParaRPr lang="en-US" altLang="zh-CN" sz="1800" dirty="0">
              <a:ea typeface="宋体" pitchFamily="2" charset="-12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91810"/>
              </p:ext>
            </p:extLst>
          </p:nvPr>
        </p:nvGraphicFramePr>
        <p:xfrm>
          <a:off x="152400" y="1219200"/>
          <a:ext cx="8610600" cy="1859706"/>
        </p:xfrm>
        <a:graphic>
          <a:graphicData uri="http://schemas.openxmlformats.org/drawingml/2006/table">
            <a:tbl>
              <a:tblPr/>
              <a:tblGrid>
                <a:gridCol w="359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METRICS/RESULTS: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Projected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Realized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Improved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G1SX FPY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84%</a:t>
                      </a: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90%</a:t>
                      </a: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861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overall FPY of G1SX is about 91%.</a:t>
                      </a:r>
                    </a:p>
                    <a:p>
                      <a:pPr algn="l" fontAlgn="ctr"/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020" marR="4020" marT="4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CC763-FFB4-4695-B2F6-6AEC9B2D8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95400"/>
            <a:ext cx="7071973" cy="35786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C9A581-C475-40DE-AC9F-A9856E45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Y-Issue Pareto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D640-F37C-49F6-9D64-BDC117A39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A8676-94A9-43BF-8E1A-B966907D5937}"/>
              </a:ext>
            </a:extLst>
          </p:cNvPr>
          <p:cNvSpPr txBox="1"/>
          <p:nvPr/>
        </p:nvSpPr>
        <p:spPr>
          <a:xfrm>
            <a:off x="609600" y="5029200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For get project target, we should fix Top10 failure mode</a:t>
            </a:r>
          </a:p>
        </p:txBody>
      </p:sp>
    </p:spTree>
    <p:extLst>
      <p:ext uri="{BB962C8B-B14F-4D97-AF65-F5344CB8AC3E}">
        <p14:creationId xmlns:p14="http://schemas.microsoft.com/office/powerpoint/2010/main" val="3196662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6DD7-1A79-4197-818D-1419DB8BA0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987654-1B63-415D-AD69-109E9E68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Summary-4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------</a:t>
            </a:r>
            <a:r>
              <a:rPr lang="en-US" altLang="zh-CN" sz="1600" b="1" dirty="0" err="1">
                <a:latin typeface="Century Gothic" pitchFamily="34" charset="0"/>
                <a:ea typeface="宋体" pitchFamily="2" charset="-122"/>
              </a:rPr>
              <a:t>Xs</a:t>
            </a: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 and Y Process flow </a:t>
            </a:r>
            <a:r>
              <a:rPr lang="en-US" altLang="zh-CN" sz="1600" b="1" dirty="0">
                <a:solidFill>
                  <a:srgbClr val="0000FF"/>
                </a:solidFill>
                <a:latin typeface="Century Gothic" pitchFamily="34" charset="0"/>
                <a:ea typeface="宋体" pitchFamily="2" charset="-122"/>
              </a:rPr>
              <a:t>for mechanical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B0DACE-BB34-4614-9948-A6364B167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55175"/>
              </p:ext>
            </p:extLst>
          </p:nvPr>
        </p:nvGraphicFramePr>
        <p:xfrm>
          <a:off x="156152" y="990600"/>
          <a:ext cx="8802685" cy="2272006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4835299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21804106"/>
                    </a:ext>
                  </a:extLst>
                </a:gridCol>
                <a:gridCol w="1602681">
                  <a:extLst>
                    <a:ext uri="{9D8B030D-6E8A-4147-A177-3AD203B41FA5}">
                      <a16:colId xmlns:a16="http://schemas.microsoft.com/office/drawing/2014/main" val="2062937981"/>
                    </a:ext>
                  </a:extLst>
                </a:gridCol>
                <a:gridCol w="326782">
                  <a:extLst>
                    <a:ext uri="{9D8B030D-6E8A-4147-A177-3AD203B41FA5}">
                      <a16:colId xmlns:a16="http://schemas.microsoft.com/office/drawing/2014/main" val="2267295333"/>
                    </a:ext>
                  </a:extLst>
                </a:gridCol>
                <a:gridCol w="1933459">
                  <a:extLst>
                    <a:ext uri="{9D8B030D-6E8A-4147-A177-3AD203B41FA5}">
                      <a16:colId xmlns:a16="http://schemas.microsoft.com/office/drawing/2014/main" val="4266533508"/>
                    </a:ext>
                  </a:extLst>
                </a:gridCol>
                <a:gridCol w="551444">
                  <a:extLst>
                    <a:ext uri="{9D8B030D-6E8A-4147-A177-3AD203B41FA5}">
                      <a16:colId xmlns:a16="http://schemas.microsoft.com/office/drawing/2014/main" val="3032780734"/>
                    </a:ext>
                  </a:extLst>
                </a:gridCol>
                <a:gridCol w="462434">
                  <a:extLst>
                    <a:ext uri="{9D8B030D-6E8A-4147-A177-3AD203B41FA5}">
                      <a16:colId xmlns:a16="http://schemas.microsoft.com/office/drawing/2014/main" val="30170769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10754901"/>
                    </a:ext>
                  </a:extLst>
                </a:gridCol>
                <a:gridCol w="2322510">
                  <a:extLst>
                    <a:ext uri="{9D8B030D-6E8A-4147-A177-3AD203B41FA5}">
                      <a16:colId xmlns:a16="http://schemas.microsoft.com/office/drawing/2014/main" val="4194768121"/>
                    </a:ext>
                  </a:extLst>
                </a:gridCol>
              </a:tblGrid>
              <a:tr h="178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Define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Measure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Analyze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Improve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Control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538474"/>
                  </a:ext>
                </a:extLst>
              </a:tr>
              <a:tr h="9803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Problem (Y)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Potential Causes (Xs)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Quick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Tool to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Proven Cause?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Improvements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Method to maintain/control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53708"/>
                  </a:ext>
                </a:extLst>
              </a:tr>
              <a:tr h="102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0692"/>
                  </a:ext>
                </a:extLst>
              </a:tr>
              <a:tr h="106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测试光纤插歪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自动插拔（机械位置的微小偏差或产品本身插拔紧）会导致光纤插歪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增加二次定位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建立周保养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checklist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表格并录入到设备组的保养平台上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075502"/>
                  </a:ext>
                </a:extLst>
              </a:tr>
              <a:tr h="69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自动化软件提醒：连续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次测试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failed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或机台异常时，设备报警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790568"/>
                  </a:ext>
                </a:extLst>
              </a:tr>
              <a:tr h="81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3.Hold lot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机制 调测试站和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Tx power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测试站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25414"/>
                  </a:ext>
                </a:extLst>
              </a:tr>
              <a:tr h="1388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4.Tx power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测试站，同一失效现象，连续出现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次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failed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弹出对话框提醒注意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58505"/>
                  </a:ext>
                </a:extLst>
              </a:tr>
              <a:tr h="980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每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lot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批次，做首三件，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TOSA/ROSA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弯脚角度检查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339926"/>
                  </a:ext>
                </a:extLst>
              </a:tr>
              <a:tr h="584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PXs4/X2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测试光纤端面脏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自动机台现有擦拭部件，擦拭面积小，不能有效清除测试光纤上的脏污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卡方检验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修改结构件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周保养，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checklist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表格并录入到设备组的保养平台上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580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6670BF-0ED2-4F00-98B0-5EE92DB5E6FC}"/>
              </a:ext>
            </a:extLst>
          </p:cNvPr>
          <p:cNvSpPr txBox="1"/>
          <p:nvPr/>
        </p:nvSpPr>
        <p:spPr>
          <a:xfrm>
            <a:off x="228600" y="3429000"/>
            <a:ext cx="57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Mechanical 2 root cause</a:t>
            </a:r>
          </a:p>
        </p:txBody>
      </p:sp>
    </p:spTree>
    <p:extLst>
      <p:ext uri="{BB962C8B-B14F-4D97-AF65-F5344CB8AC3E}">
        <p14:creationId xmlns:p14="http://schemas.microsoft.com/office/powerpoint/2010/main" val="266830847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Summary-3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------</a:t>
            </a:r>
            <a:r>
              <a:rPr lang="en-US" altLang="zh-CN" sz="1600" b="1" dirty="0" err="1">
                <a:latin typeface="Century Gothic" pitchFamily="34" charset="0"/>
                <a:ea typeface="宋体" pitchFamily="2" charset="-122"/>
              </a:rPr>
              <a:t>Xs</a:t>
            </a: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 and Y Process flow </a:t>
            </a:r>
            <a:r>
              <a:rPr lang="en-US" altLang="zh-CN" sz="1600" b="1" dirty="0">
                <a:solidFill>
                  <a:srgbClr val="0000FF"/>
                </a:solidFill>
                <a:latin typeface="Century Gothic" pitchFamily="34" charset="0"/>
                <a:ea typeface="宋体" pitchFamily="2" charset="-122"/>
              </a:rPr>
              <a:t>for Device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80715A-D755-49EE-86CB-3F5C8E3F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3793"/>
              </p:ext>
            </p:extLst>
          </p:nvPr>
        </p:nvGraphicFramePr>
        <p:xfrm>
          <a:off x="265115" y="969320"/>
          <a:ext cx="8802685" cy="3526480"/>
        </p:xfrm>
        <a:graphic>
          <a:graphicData uri="http://schemas.openxmlformats.org/drawingml/2006/table">
            <a:tbl>
              <a:tblPr/>
              <a:tblGrid>
                <a:gridCol w="326782">
                  <a:extLst>
                    <a:ext uri="{9D8B030D-6E8A-4147-A177-3AD203B41FA5}">
                      <a16:colId xmlns:a16="http://schemas.microsoft.com/office/drawing/2014/main" val="2793379278"/>
                    </a:ext>
                  </a:extLst>
                </a:gridCol>
                <a:gridCol w="326782">
                  <a:extLst>
                    <a:ext uri="{9D8B030D-6E8A-4147-A177-3AD203B41FA5}">
                      <a16:colId xmlns:a16="http://schemas.microsoft.com/office/drawing/2014/main" val="255703393"/>
                    </a:ext>
                  </a:extLst>
                </a:gridCol>
                <a:gridCol w="1790492">
                  <a:extLst>
                    <a:ext uri="{9D8B030D-6E8A-4147-A177-3AD203B41FA5}">
                      <a16:colId xmlns:a16="http://schemas.microsoft.com/office/drawing/2014/main" val="3385992167"/>
                    </a:ext>
                  </a:extLst>
                </a:gridCol>
                <a:gridCol w="326782">
                  <a:extLst>
                    <a:ext uri="{9D8B030D-6E8A-4147-A177-3AD203B41FA5}">
                      <a16:colId xmlns:a16="http://schemas.microsoft.com/office/drawing/2014/main" val="2898746896"/>
                    </a:ext>
                  </a:extLst>
                </a:gridCol>
                <a:gridCol w="1933459">
                  <a:extLst>
                    <a:ext uri="{9D8B030D-6E8A-4147-A177-3AD203B41FA5}">
                      <a16:colId xmlns:a16="http://schemas.microsoft.com/office/drawing/2014/main" val="3287585391"/>
                    </a:ext>
                  </a:extLst>
                </a:gridCol>
                <a:gridCol w="722067">
                  <a:extLst>
                    <a:ext uri="{9D8B030D-6E8A-4147-A177-3AD203B41FA5}">
                      <a16:colId xmlns:a16="http://schemas.microsoft.com/office/drawing/2014/main" val="1806234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675433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12853665"/>
                    </a:ext>
                  </a:extLst>
                </a:gridCol>
                <a:gridCol w="1090321">
                  <a:extLst>
                    <a:ext uri="{9D8B030D-6E8A-4147-A177-3AD203B41FA5}">
                      <a16:colId xmlns:a16="http://schemas.microsoft.com/office/drawing/2014/main" val="1307102078"/>
                    </a:ext>
                  </a:extLst>
                </a:gridCol>
              </a:tblGrid>
              <a:tr h="5089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 dirty="0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Define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 dirty="0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Measure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Analyze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Improve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Control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123385"/>
                  </a:ext>
                </a:extLst>
              </a:tr>
              <a:tr h="12481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Problem (Y)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Potential Causes (Xs)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Quick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Tool to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Proven Cause?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Improvements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Method to maintain/control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31242"/>
                  </a:ext>
                </a:extLst>
              </a:tr>
              <a:tr h="249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04212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调测试站示波器设备导致眼图波动大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示波器设备生产商确认设备软件有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bug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，导致眼图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margin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跳变波动较大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失效图片展示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供应商升级示波器软件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防呆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335065"/>
                  </a:ext>
                </a:extLst>
              </a:tr>
              <a:tr h="37443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EXs2/ERFX1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调测试站示波器设备导致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测试不准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示波器测试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参数的重复性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不好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示波器除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ROSA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外其他硬件导致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跳变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MSA/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交叉验证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设备无法优化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通过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优化：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调试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pass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failed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，重新调测试一次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防呆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281733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EXs3/x3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调测试站示波器测试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参数的量程不够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在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rtl="0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规格范围内，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测试值与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Agilent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测试值差异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Kruskal-Wallis 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133880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TXpower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测试站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splitter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分路器对不同产品的衰减是否是固定的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不同的产品经过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splitter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衰减相同吗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统计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更换镀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TAP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膜的光分路器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防呆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07070"/>
                  </a:ext>
                </a:extLst>
              </a:tr>
              <a:tr h="3749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调测试站外接在示波器上的多模衰减器导致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测试不准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多模衰减器对不同产品的衰减值是固定的吗，衰减值是否随光功率大小而变哈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统计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购买衰减值稳定的衰减器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66246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BERT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不稳定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BERT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不稳定源于主板上主芯片没有自动对相位功能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交叉验证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调整为灵敏度测试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failed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重新测试一次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防呆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409699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PXs5/TX25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示波器测试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不准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相同产品，在华喆设备和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Agilent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设备分别测试，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测试值是否有差异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025961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EXs4/TX24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Tx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power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测试站，光功率计测试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差异导致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tx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power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failed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不同光功率计测试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会有差异吗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统计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310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C92F9B-AF51-489D-9E15-151985FF314C}"/>
              </a:ext>
            </a:extLst>
          </p:cNvPr>
          <p:cNvSpPr txBox="1"/>
          <p:nvPr/>
        </p:nvSpPr>
        <p:spPr>
          <a:xfrm>
            <a:off x="265115" y="4572000"/>
            <a:ext cx="499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Device 6 root cause</a:t>
            </a:r>
          </a:p>
        </p:txBody>
      </p:sp>
    </p:spTree>
    <p:extLst>
      <p:ext uri="{BB962C8B-B14F-4D97-AF65-F5344CB8AC3E}">
        <p14:creationId xmlns:p14="http://schemas.microsoft.com/office/powerpoint/2010/main" val="425212753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1A9F7-4D9D-4A36-92A6-16D4740F38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A24DA6-825B-4029-9C1B-8C1AD66D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20768"/>
              </p:ext>
            </p:extLst>
          </p:nvPr>
        </p:nvGraphicFramePr>
        <p:xfrm>
          <a:off x="247779" y="1066800"/>
          <a:ext cx="8362824" cy="3541395"/>
        </p:xfrm>
        <a:graphic>
          <a:graphicData uri="http://schemas.openxmlformats.org/drawingml/2006/table">
            <a:tbl>
              <a:tblPr/>
              <a:tblGrid>
                <a:gridCol w="310453">
                  <a:extLst>
                    <a:ext uri="{9D8B030D-6E8A-4147-A177-3AD203B41FA5}">
                      <a16:colId xmlns:a16="http://schemas.microsoft.com/office/drawing/2014/main" val="2124632489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4012780386"/>
                    </a:ext>
                  </a:extLst>
                </a:gridCol>
                <a:gridCol w="1701023">
                  <a:extLst>
                    <a:ext uri="{9D8B030D-6E8A-4147-A177-3AD203B41FA5}">
                      <a16:colId xmlns:a16="http://schemas.microsoft.com/office/drawing/2014/main" val="538154161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3998509252"/>
                    </a:ext>
                  </a:extLst>
                </a:gridCol>
                <a:gridCol w="1996639">
                  <a:extLst>
                    <a:ext uri="{9D8B030D-6E8A-4147-A177-3AD203B41FA5}">
                      <a16:colId xmlns:a16="http://schemas.microsoft.com/office/drawing/2014/main" val="3333007504"/>
                    </a:ext>
                  </a:extLst>
                </a:gridCol>
                <a:gridCol w="364096">
                  <a:extLst>
                    <a:ext uri="{9D8B030D-6E8A-4147-A177-3AD203B41FA5}">
                      <a16:colId xmlns:a16="http://schemas.microsoft.com/office/drawing/2014/main" val="3300080468"/>
                    </a:ext>
                  </a:extLst>
                </a:gridCol>
                <a:gridCol w="474104">
                  <a:extLst>
                    <a:ext uri="{9D8B030D-6E8A-4147-A177-3AD203B41FA5}">
                      <a16:colId xmlns:a16="http://schemas.microsoft.com/office/drawing/2014/main" val="136256987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50255329"/>
                    </a:ext>
                  </a:extLst>
                </a:gridCol>
                <a:gridCol w="1219203">
                  <a:extLst>
                    <a:ext uri="{9D8B030D-6E8A-4147-A177-3AD203B41FA5}">
                      <a16:colId xmlns:a16="http://schemas.microsoft.com/office/drawing/2014/main" val="115784122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Define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Measure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Analyze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Improve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Control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18833"/>
                  </a:ext>
                </a:extLst>
              </a:tr>
              <a:tr h="1492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Problem (Y)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Potential Causes (Xs)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Quick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Tool to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Proven Cause?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Improvements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Method to maintain/control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881296"/>
                  </a:ext>
                </a:extLst>
              </a:tr>
              <a:tr h="298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1477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FPY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自动组装的锁固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PCBA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板工序，螺丝批的位置偏移，锁固螺丝时引起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PCBA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损坏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按周点检方式确认螺丝批位置是否偏移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点检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071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焊机后固定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 ROSA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的插销未退出，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PCBA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传送过程装插销位未退出，夹取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PCBA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时损伤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PCBA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在传送带传送过程，增加位置检测功能，当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 ROSA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插销未拔出时，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PCBA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板传送不到指定位置，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引起操作员注意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处理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防呆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857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 ROSA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弯剪治具不防呆，有风险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ROSA TOSA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弯错方向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治具改防呆设计，验证效果不理想未能达到防呆要求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6679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PXs1/x17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 ROSA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弯的角度不够或折弯角度过度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 ROSA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弯折角度不符合规格，会引起插拔紧或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偏小吗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80365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焊接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BODY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和生产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body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的匹配性不一致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焊接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BODY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和生产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body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的匹配性不一致会导致产品插拔紧吗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4972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PXs2/Xg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PCBA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板无放好：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body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公差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TOSA/ROSA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公差 焊接治具公差累加或叠加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body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公差， 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TOSA/ROSA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公差， 焊接治具公差累加或叠加等，会引起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PCBA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组装不平整，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PCBA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板焊盘脱落或破损吗及插拔紧吗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4328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压块未放平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自制组装会引起压块放不平吗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5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CDB484B-3EA5-4FA2-8C4D-B9C67CBD5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Summary-5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------</a:t>
            </a:r>
            <a:r>
              <a:rPr lang="en-US" altLang="zh-CN" sz="1600" b="1" dirty="0" err="1">
                <a:latin typeface="Century Gothic" pitchFamily="34" charset="0"/>
                <a:ea typeface="宋体" pitchFamily="2" charset="-122"/>
              </a:rPr>
              <a:t>Xs</a:t>
            </a: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 and Y Process flow </a:t>
            </a:r>
            <a:r>
              <a:rPr lang="en-US" altLang="zh-CN" sz="1600" b="1" dirty="0">
                <a:solidFill>
                  <a:srgbClr val="0000FF"/>
                </a:solidFill>
                <a:latin typeface="Century Gothic" pitchFamily="34" charset="0"/>
                <a:ea typeface="宋体" pitchFamily="2" charset="-122"/>
              </a:rPr>
              <a:t>for 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9A809-5CDB-4401-A81C-0FB0FE0E313D}"/>
              </a:ext>
            </a:extLst>
          </p:cNvPr>
          <p:cNvSpPr txBox="1"/>
          <p:nvPr/>
        </p:nvSpPr>
        <p:spPr>
          <a:xfrm>
            <a:off x="265115" y="4572000"/>
            <a:ext cx="499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Auto assembly 3 root cause</a:t>
            </a:r>
          </a:p>
        </p:txBody>
      </p:sp>
    </p:spTree>
    <p:extLst>
      <p:ext uri="{BB962C8B-B14F-4D97-AF65-F5344CB8AC3E}">
        <p14:creationId xmlns:p14="http://schemas.microsoft.com/office/powerpoint/2010/main" val="183466531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1AA6-3C8E-47FE-8DFC-FC0306B80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F2473-621A-4F2A-9E27-2EF3E58805F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4DC9C4-A0B3-4B6A-AECE-02CA255E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400" b="1" dirty="0">
                <a:latin typeface="Arial Black" pitchFamily="34" charset="0"/>
                <a:ea typeface="PMingLiU" pitchFamily="18" charset="-120"/>
              </a:rPr>
              <a:t>Executive Summary-6</a:t>
            </a:r>
          </a:p>
          <a:p>
            <a:pPr algn="l" eaLnBrk="1" hangingPunct="1">
              <a:lnSpc>
                <a:spcPct val="120000"/>
              </a:lnSpc>
              <a:defRPr/>
            </a:pPr>
            <a:endParaRPr lang="en-US" altLang="zh-CN" sz="1600" b="1" dirty="0">
              <a:latin typeface="Century Gothic" pitchFamily="34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------</a:t>
            </a:r>
            <a:r>
              <a:rPr lang="en-US" altLang="zh-CN" sz="1600" b="1" dirty="0" err="1">
                <a:latin typeface="Century Gothic" pitchFamily="34" charset="0"/>
                <a:ea typeface="宋体" pitchFamily="2" charset="-122"/>
              </a:rPr>
              <a:t>Xs</a:t>
            </a:r>
            <a:r>
              <a:rPr lang="en-US" altLang="zh-CN" sz="1600" b="1" dirty="0">
                <a:latin typeface="Century Gothic" pitchFamily="34" charset="0"/>
                <a:ea typeface="宋体" pitchFamily="2" charset="-122"/>
              </a:rPr>
              <a:t> and Y Process flow </a:t>
            </a:r>
            <a:r>
              <a:rPr lang="en-US" altLang="zh-CN" sz="1600" b="1" dirty="0">
                <a:solidFill>
                  <a:srgbClr val="0000FF"/>
                </a:solidFill>
                <a:latin typeface="Century Gothic" pitchFamily="34" charset="0"/>
                <a:ea typeface="宋体" pitchFamily="2" charset="-122"/>
              </a:rPr>
              <a:t>for Quick Win or others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71B1EE-CA4C-4DC9-9141-764284BBB3E3}"/>
              </a:ext>
            </a:extLst>
          </p:cNvPr>
          <p:cNvGraphicFramePr>
            <a:graphicFrameLocks noGrp="1"/>
          </p:cNvGraphicFramePr>
          <p:nvPr/>
        </p:nvGraphicFramePr>
        <p:xfrm>
          <a:off x="236538" y="1185863"/>
          <a:ext cx="8516145" cy="3709222"/>
        </p:xfrm>
        <a:graphic>
          <a:graphicData uri="http://schemas.openxmlformats.org/drawingml/2006/table">
            <a:tbl>
              <a:tblPr/>
              <a:tblGrid>
                <a:gridCol w="401840">
                  <a:extLst>
                    <a:ext uri="{9D8B030D-6E8A-4147-A177-3AD203B41FA5}">
                      <a16:colId xmlns:a16="http://schemas.microsoft.com/office/drawing/2014/main" val="2850332975"/>
                    </a:ext>
                  </a:extLst>
                </a:gridCol>
                <a:gridCol w="401840">
                  <a:extLst>
                    <a:ext uri="{9D8B030D-6E8A-4147-A177-3AD203B41FA5}">
                      <a16:colId xmlns:a16="http://schemas.microsoft.com/office/drawing/2014/main" val="666478866"/>
                    </a:ext>
                  </a:extLst>
                </a:gridCol>
                <a:gridCol w="2201748">
                  <a:extLst>
                    <a:ext uri="{9D8B030D-6E8A-4147-A177-3AD203B41FA5}">
                      <a16:colId xmlns:a16="http://schemas.microsoft.com/office/drawing/2014/main" val="108176259"/>
                    </a:ext>
                  </a:extLst>
                </a:gridCol>
                <a:gridCol w="401840">
                  <a:extLst>
                    <a:ext uri="{9D8B030D-6E8A-4147-A177-3AD203B41FA5}">
                      <a16:colId xmlns:a16="http://schemas.microsoft.com/office/drawing/2014/main" val="674461807"/>
                    </a:ext>
                  </a:extLst>
                </a:gridCol>
                <a:gridCol w="1481785">
                  <a:extLst>
                    <a:ext uri="{9D8B030D-6E8A-4147-A177-3AD203B41FA5}">
                      <a16:colId xmlns:a16="http://schemas.microsoft.com/office/drawing/2014/main" val="399408787"/>
                    </a:ext>
                  </a:extLst>
                </a:gridCol>
                <a:gridCol w="678105">
                  <a:extLst>
                    <a:ext uri="{9D8B030D-6E8A-4147-A177-3AD203B41FA5}">
                      <a16:colId xmlns:a16="http://schemas.microsoft.com/office/drawing/2014/main" val="3376859821"/>
                    </a:ext>
                  </a:extLst>
                </a:gridCol>
                <a:gridCol w="434386">
                  <a:extLst>
                    <a:ext uri="{9D8B030D-6E8A-4147-A177-3AD203B41FA5}">
                      <a16:colId xmlns:a16="http://schemas.microsoft.com/office/drawing/2014/main" val="3124197573"/>
                    </a:ext>
                  </a:extLst>
                </a:gridCol>
                <a:gridCol w="1675274">
                  <a:extLst>
                    <a:ext uri="{9D8B030D-6E8A-4147-A177-3AD203B41FA5}">
                      <a16:colId xmlns:a16="http://schemas.microsoft.com/office/drawing/2014/main" val="689259945"/>
                    </a:ext>
                  </a:extLst>
                </a:gridCol>
                <a:gridCol w="839327">
                  <a:extLst>
                    <a:ext uri="{9D8B030D-6E8A-4147-A177-3AD203B41FA5}">
                      <a16:colId xmlns:a16="http://schemas.microsoft.com/office/drawing/2014/main" val="3668492505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Define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Measure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Analyze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Improve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1" u="none" strike="noStrike">
                          <a:solidFill>
                            <a:srgbClr val="FF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Control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6683"/>
                  </a:ext>
                </a:extLst>
              </a:tr>
              <a:tr h="12270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Problem (Y)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Potential Causes (Xs)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Quick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Tool to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Proven Cause?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Improvements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Method to maintain/control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068950"/>
                  </a:ext>
                </a:extLst>
              </a:tr>
              <a:tr h="1278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87"/>
                  </a:ext>
                </a:extLst>
              </a:tr>
              <a:tr h="1329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软件调试产品超规格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95222"/>
                  </a:ext>
                </a:extLst>
              </a:tr>
              <a:tr h="2863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ERFX3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软件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-ER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调试和测试之间会上电一次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上电是否与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跳变相关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卡方检验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优化：改变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测试顺序，放在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测试之后，保证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稳定时读值（调测试之间上电后马上测试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会读不准）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防呆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2077"/>
                  </a:ext>
                </a:extLst>
              </a:tr>
              <a:tr h="1482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TX27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点检件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中心值及公差大小，导致前后工序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测值差异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935542"/>
                  </a:ext>
                </a:extLst>
              </a:tr>
              <a:tr h="1738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作业员装配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 ROSA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时拿到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PIN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脚，存在弄弯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PIN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脚风险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员工操作规范：作业员装配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 ROSA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时，不能拿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PIN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脚部分，拿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 ROSA body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部分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培训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759986"/>
                  </a:ext>
                </a:extLst>
              </a:tr>
              <a:tr h="1738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Sensor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连接线固定不稳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sensor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连接线松动会导致温度读取失效，部分机台数据线插座未增加定位卡口，增加定位卡口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纠正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467342"/>
                  </a:ext>
                </a:extLst>
              </a:tr>
              <a:tr h="869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测试线松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double check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检查，松拧紧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纠正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19466"/>
                  </a:ext>
                </a:extLst>
              </a:tr>
              <a:tr h="869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缺少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TX power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测试站的产品电源板上增加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纠正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800179"/>
                  </a:ext>
                </a:extLst>
              </a:tr>
              <a:tr h="869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TOSA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来料不良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低概率 零星不良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数据统计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313145"/>
                  </a:ext>
                </a:extLst>
              </a:tr>
              <a:tr h="869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ROSA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来料不良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低概率 零星不良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数据统计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12607"/>
                  </a:ext>
                </a:extLst>
              </a:tr>
              <a:tr h="869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测试转接板异常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低概率 零星不良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观察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02462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PCBA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来料不良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低概率 零星不良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观察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12710"/>
                  </a:ext>
                </a:extLst>
              </a:tr>
              <a:tr h="94876"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0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Ibias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参数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spec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过于严格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006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B6C87C-3E0C-49AF-86C8-A36CB39D0E5E}"/>
              </a:ext>
            </a:extLst>
          </p:cNvPr>
          <p:cNvSpPr txBox="1"/>
          <p:nvPr/>
        </p:nvSpPr>
        <p:spPr>
          <a:xfrm>
            <a:off x="228600" y="5162086"/>
            <a:ext cx="499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Quick action and others 7 root cause</a:t>
            </a:r>
          </a:p>
        </p:txBody>
      </p:sp>
    </p:spTree>
    <p:extLst>
      <p:ext uri="{BB962C8B-B14F-4D97-AF65-F5344CB8AC3E}">
        <p14:creationId xmlns:p14="http://schemas.microsoft.com/office/powerpoint/2010/main" val="304843948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OLEX PPTTemplate100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FF"/>
      </a:accent1>
      <a:accent2>
        <a:srgbClr val="33CC33"/>
      </a:accent2>
      <a:accent3>
        <a:srgbClr val="FFFFFF"/>
      </a:accent3>
      <a:accent4>
        <a:srgbClr val="000000"/>
      </a:accent4>
      <a:accent5>
        <a:srgbClr val="AAE2FF"/>
      </a:accent5>
      <a:accent6>
        <a:srgbClr val="2DB92D"/>
      </a:accent6>
      <a:hlink>
        <a:srgbClr val="0066CC"/>
      </a:hlink>
      <a:folHlink>
        <a:srgbClr val="9900CC"/>
      </a:folHlink>
    </a:clrScheme>
    <a:fontScheme name="MOLEX PPTTemplate1006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MOLEX PPTTemplate1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LEX PPTTemplate1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LEX PPTTemplate1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LEX PPTTemplate1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LEX PPTTemplate1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LEX PPTTemplate1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LEX PPTTemplate100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99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8A00B9"/>
        </a:accent6>
        <a:hlink>
          <a:srgbClr val="33CCCC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lex">
  <a:themeElements>
    <a:clrScheme name="MOLEX 20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LEX 2011 TEXT">
      <a:majorFont>
        <a:latin typeface="Verdana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75000"/>
          </a:schemeClr>
        </a:solidFill>
        <a:ln w="9525">
          <a:noFill/>
          <a:miter lim="800000"/>
          <a:headEnd/>
          <a:tailEnd/>
        </a:ln>
        <a:effectLst/>
        <a:scene3d>
          <a:camera prst="orthographicFront"/>
          <a:lightRig rig="balanced" dir="t">
            <a:rot lat="0" lon="0" rev="600000"/>
          </a:lightRig>
        </a:scene3d>
        <a:sp3d>
          <a:bevelT prst="angle"/>
        </a:sp3d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0"/>
          </a:spcAft>
          <a:buClr>
            <a:srgbClr val="F42A41"/>
          </a:buClr>
          <a:buSzPct val="80000"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995"/>
        </a:solidFill>
        <a:ln w="8001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0"/>
          </a:spcAft>
          <a:buClr>
            <a:srgbClr val="F42A41"/>
          </a:buClr>
          <a:buSzPct val="80000"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Molex</Template>
  <TotalTime>22116</TotalTime>
  <Words>2078</Words>
  <Application>Microsoft Office PowerPoint</Application>
  <PresentationFormat>On-screen Show (4:3)</PresentationFormat>
  <Paragraphs>470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Meiryo UI</vt:lpstr>
      <vt:lpstr>MS PGothic</vt:lpstr>
      <vt:lpstr>MS PGothic</vt:lpstr>
      <vt:lpstr>PMingLiU</vt:lpstr>
      <vt:lpstr>ヒラギノ角ゴ Pro W3</vt:lpstr>
      <vt:lpstr>宋体</vt:lpstr>
      <vt:lpstr>Arial</vt:lpstr>
      <vt:lpstr>Arial Black</vt:lpstr>
      <vt:lpstr>Calibri</vt:lpstr>
      <vt:lpstr>Century Gothic</vt:lpstr>
      <vt:lpstr>Times New Roman</vt:lpstr>
      <vt:lpstr>Verdana</vt:lpstr>
      <vt:lpstr>Wingdings</vt:lpstr>
      <vt:lpstr>MOLEX PPTTemplate1006</vt:lpstr>
      <vt:lpstr>Custom Design</vt:lpstr>
      <vt:lpstr>Molex</vt:lpstr>
      <vt:lpstr>Improve G1SX FPY</vt:lpstr>
      <vt:lpstr>PowerPoint Presentation</vt:lpstr>
      <vt:lpstr>PowerPoint Presentation</vt:lpstr>
      <vt:lpstr>PowerPoint Presentation</vt:lpstr>
      <vt:lpstr>Y-Issue Pareto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项目心得</vt:lpstr>
    </vt:vector>
  </TitlesOfParts>
  <Company>Molex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Molex Six Sigma Projects</dc:title>
  <dc:creator>Matthew Hu - MBB Corporate Global</dc:creator>
  <cp:lastModifiedBy>Wang, Shuhua</cp:lastModifiedBy>
  <cp:revision>1566</cp:revision>
  <dcterms:created xsi:type="dcterms:W3CDTF">2000-12-07T18:06:12Z</dcterms:created>
  <dcterms:modified xsi:type="dcterms:W3CDTF">2017-12-18T00:03:33Z</dcterms:modified>
  <cp:category>DMAIC</cp:category>
</cp:coreProperties>
</file>