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58" r:id="rId3"/>
    <p:sldId id="285" r:id="rId4"/>
    <p:sldId id="283" r:id="rId5"/>
    <p:sldId id="260" r:id="rId6"/>
    <p:sldId id="286" r:id="rId7"/>
    <p:sldId id="287" r:id="rId8"/>
    <p:sldId id="288" r:id="rId9"/>
    <p:sldId id="289" r:id="rId10"/>
    <p:sldId id="290" r:id="rId11"/>
    <p:sldId id="257" r:id="rId12"/>
    <p:sldId id="291" r:id="rId13"/>
    <p:sldId id="292" r:id="rId14"/>
    <p:sldId id="293" r:id="rId15"/>
    <p:sldId id="294" r:id="rId16"/>
    <p:sldId id="295" r:id="rId17"/>
    <p:sldId id="296" r:id="rId18"/>
    <p:sldId id="298" r:id="rId19"/>
    <p:sldId id="301" r:id="rId20"/>
    <p:sldId id="302" r:id="rId21"/>
    <p:sldId id="303" r:id="rId22"/>
    <p:sldId id="304" r:id="rId23"/>
    <p:sldId id="305" r:id="rId24"/>
    <p:sldId id="306" r:id="rId25"/>
    <p:sldId id="307" r:id="rId26"/>
    <p:sldId id="299" r:id="rId27"/>
    <p:sldId id="263" r:id="rId28"/>
    <p:sldId id="300" r:id="rId29"/>
  </p:sldIdLst>
  <p:sldSz cx="9144000" cy="5143500" type="screen16x9"/>
  <p:notesSz cx="6858000" cy="9144000"/>
  <p:embeddedFontLst>
    <p:embeddedFont>
      <p:font typeface="Cantarell" panose="020B0604020202020204" charset="0"/>
      <p:regular r:id="rId31"/>
      <p:bold r:id="rId32"/>
      <p:italic r:id="rId33"/>
      <p:boldItalic r:id="rId34"/>
    </p:embeddedFont>
    <p:embeddedFont>
      <p:font typeface="Playfair Display"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FA470-DAA2-415B-947E-50F51213FA0C}">
  <a:tblStyle styleId="{5BEFA470-DAA2-415B-947E-50F51213FA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24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3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05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ec61ca6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ec61ca6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20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ec61ca6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ec61ca6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466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ec61ca6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ec61ca6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21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355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869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54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2ec61ca6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2ec61ca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63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222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676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553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863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930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051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2ec61ca6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2ec61ca6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22ec61ca6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22ec61ca6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9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215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22ec61ca6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22ec61ca6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2ec61ca6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2ec61ca6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22ec61ca6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22ec61ca6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26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22ec61ca6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22ec61ca6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15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22ec61ca6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22ec61ca6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9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22ec61ca6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22ec61ca6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58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36350" y="1022638"/>
            <a:ext cx="4071300" cy="1719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600">
                <a:solidFill>
                  <a:schemeClr val="lt1"/>
                </a:solidFill>
                <a:latin typeface="Playfair Display"/>
                <a:ea typeface="Playfair Display"/>
                <a:cs typeface="Playfair Display"/>
                <a:sym typeface="Playfair Display"/>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304825" y="3426850"/>
            <a:ext cx="2534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Cantarell"/>
                <a:ea typeface="Cantarell"/>
                <a:cs typeface="Cantarell"/>
                <a:sym typeface="Cantare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3150" y="2175200"/>
            <a:ext cx="4210800" cy="12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797089" y="1138275"/>
            <a:ext cx="3042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213150" y="3649525"/>
            <a:ext cx="4210800" cy="3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cxnSp>
        <p:nvCxnSpPr>
          <p:cNvPr id="27" name="Google Shape;27;p6"/>
          <p:cNvCxnSpPr/>
          <p:nvPr/>
        </p:nvCxnSpPr>
        <p:spPr>
          <a:xfrm>
            <a:off x="355225" y="577250"/>
            <a:ext cx="0" cy="39891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517125" y="1307100"/>
            <a:ext cx="6109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86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pic>
        <p:nvPicPr>
          <p:cNvPr id="33" name="Google Shape;33;p8"/>
          <p:cNvPicPr preferRelativeResize="0"/>
          <p:nvPr/>
        </p:nvPicPr>
        <p:blipFill rotWithShape="1">
          <a:blip r:embed="rId2">
            <a:alphaModFix/>
          </a:blip>
          <a:srcRect r="901"/>
          <a:stretch/>
        </p:blipFill>
        <p:spPr>
          <a:xfrm>
            <a:off x="6551000" y="0"/>
            <a:ext cx="2593000" cy="5143501"/>
          </a:xfrm>
          <a:prstGeom prst="rect">
            <a:avLst/>
          </a:prstGeom>
          <a:noFill/>
          <a:ln>
            <a:noFill/>
          </a:ln>
        </p:spPr>
      </p:pic>
      <p:pic>
        <p:nvPicPr>
          <p:cNvPr id="34" name="Google Shape;34;p8"/>
          <p:cNvPicPr preferRelativeResize="0"/>
          <p:nvPr/>
        </p:nvPicPr>
        <p:blipFill rotWithShape="1">
          <a:blip r:embed="rId2">
            <a:alphaModFix/>
          </a:blip>
          <a:srcRect r="901"/>
          <a:stretch/>
        </p:blipFill>
        <p:spPr>
          <a:xfrm>
            <a:off x="0" y="0"/>
            <a:ext cx="2593000" cy="5143501"/>
          </a:xfrm>
          <a:prstGeom prst="rect">
            <a:avLst/>
          </a:prstGeom>
          <a:noFill/>
          <a:ln>
            <a:noFill/>
          </a:ln>
        </p:spPr>
      </p:pic>
      <p:sp>
        <p:nvSpPr>
          <p:cNvPr id="35" name="Google Shape;35;p8"/>
          <p:cNvSpPr/>
          <p:nvPr/>
        </p:nvSpPr>
        <p:spPr>
          <a:xfrm>
            <a:off x="1512275" y="0"/>
            <a:ext cx="6119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720000" y="1843370"/>
            <a:ext cx="250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13"/>
          <p:cNvSpPr txBox="1">
            <a:spLocks noGrp="1"/>
          </p:cNvSpPr>
          <p:nvPr>
            <p:ph type="title" idx="2" hasCustomPrompt="1"/>
          </p:nvPr>
        </p:nvSpPr>
        <p:spPr>
          <a:xfrm>
            <a:off x="720000" y="1302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720000" y="22666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3"/>
          </p:nvPr>
        </p:nvSpPr>
        <p:spPr>
          <a:xfrm>
            <a:off x="3403800" y="1843370"/>
            <a:ext cx="250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 name="Google Shape;51;p13"/>
          <p:cNvSpPr txBox="1">
            <a:spLocks noGrp="1"/>
          </p:cNvSpPr>
          <p:nvPr>
            <p:ph type="title" idx="4" hasCustomPrompt="1"/>
          </p:nvPr>
        </p:nvSpPr>
        <p:spPr>
          <a:xfrm>
            <a:off x="3403800" y="1302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5"/>
          </p:nvPr>
        </p:nvSpPr>
        <p:spPr>
          <a:xfrm>
            <a:off x="3403800" y="22666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6"/>
          </p:nvPr>
        </p:nvSpPr>
        <p:spPr>
          <a:xfrm>
            <a:off x="6087600" y="184337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7" hasCustomPrompt="1"/>
          </p:nvPr>
        </p:nvSpPr>
        <p:spPr>
          <a:xfrm>
            <a:off x="6087600" y="1302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8"/>
          </p:nvPr>
        </p:nvSpPr>
        <p:spPr>
          <a:xfrm>
            <a:off x="6087600" y="22666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9"/>
          </p:nvPr>
        </p:nvSpPr>
        <p:spPr>
          <a:xfrm>
            <a:off x="720000" y="3561570"/>
            <a:ext cx="250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13" hasCustomPrompt="1"/>
          </p:nvPr>
        </p:nvSpPr>
        <p:spPr>
          <a:xfrm>
            <a:off x="720000" y="3020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14"/>
          </p:nvPr>
        </p:nvSpPr>
        <p:spPr>
          <a:xfrm>
            <a:off x="720000" y="39848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15"/>
          </p:nvPr>
        </p:nvSpPr>
        <p:spPr>
          <a:xfrm>
            <a:off x="3403800" y="3561570"/>
            <a:ext cx="250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16" hasCustomPrompt="1"/>
          </p:nvPr>
        </p:nvSpPr>
        <p:spPr>
          <a:xfrm>
            <a:off x="3403800" y="3020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7"/>
          </p:nvPr>
        </p:nvSpPr>
        <p:spPr>
          <a:xfrm>
            <a:off x="3403800" y="39848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18"/>
          </p:nvPr>
        </p:nvSpPr>
        <p:spPr>
          <a:xfrm>
            <a:off x="6087600" y="356157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3"/>
          <p:cNvSpPr txBox="1">
            <a:spLocks noGrp="1"/>
          </p:cNvSpPr>
          <p:nvPr>
            <p:ph type="title" idx="19" hasCustomPrompt="1"/>
          </p:nvPr>
        </p:nvSpPr>
        <p:spPr>
          <a:xfrm>
            <a:off x="6087600" y="3020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20"/>
          </p:nvPr>
        </p:nvSpPr>
        <p:spPr>
          <a:xfrm>
            <a:off x="6087600" y="3984895"/>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66" name="Google Shape;66;p13"/>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290075" y="32041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 name="Google Shape;72;p15"/>
          <p:cNvSpPr txBox="1">
            <a:spLocks noGrp="1"/>
          </p:cNvSpPr>
          <p:nvPr>
            <p:ph type="subTitle" idx="1"/>
          </p:nvPr>
        </p:nvSpPr>
        <p:spPr>
          <a:xfrm>
            <a:off x="1145550" y="1407425"/>
            <a:ext cx="6852900" cy="1740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000">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720000" y="275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1"/>
          <p:cNvSpPr txBox="1">
            <a:spLocks noGrp="1"/>
          </p:cNvSpPr>
          <p:nvPr>
            <p:ph type="subTitle" idx="1"/>
          </p:nvPr>
        </p:nvSpPr>
        <p:spPr>
          <a:xfrm>
            <a:off x="720000" y="3258231"/>
            <a:ext cx="23364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1"/>
          <p:cNvSpPr txBox="1">
            <a:spLocks noGrp="1"/>
          </p:cNvSpPr>
          <p:nvPr>
            <p:ph type="title" idx="2"/>
          </p:nvPr>
        </p:nvSpPr>
        <p:spPr>
          <a:xfrm>
            <a:off x="3403800" y="275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1"/>
          <p:cNvSpPr txBox="1">
            <a:spLocks noGrp="1"/>
          </p:cNvSpPr>
          <p:nvPr>
            <p:ph type="subTitle" idx="3"/>
          </p:nvPr>
        </p:nvSpPr>
        <p:spPr>
          <a:xfrm>
            <a:off x="3403800" y="3258231"/>
            <a:ext cx="23364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1"/>
          <p:cNvSpPr txBox="1">
            <a:spLocks noGrp="1"/>
          </p:cNvSpPr>
          <p:nvPr>
            <p:ph type="title" idx="4"/>
          </p:nvPr>
        </p:nvSpPr>
        <p:spPr>
          <a:xfrm>
            <a:off x="6087600" y="275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1"/>
          <p:cNvSpPr txBox="1">
            <a:spLocks noGrp="1"/>
          </p:cNvSpPr>
          <p:nvPr>
            <p:ph type="subTitle" idx="5"/>
          </p:nvPr>
        </p:nvSpPr>
        <p:spPr>
          <a:xfrm>
            <a:off x="6087600" y="3258231"/>
            <a:ext cx="23364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04" name="Google Shape;104;p21"/>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1pPr>
            <a:lvl2pPr marL="914400" lvl="1"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2pPr>
            <a:lvl3pPr marL="1371600" lvl="2"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3pPr>
            <a:lvl4pPr marL="1828800" lvl="3"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4pPr>
            <a:lvl5pPr marL="2286000" lvl="4"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5pPr>
            <a:lvl6pPr marL="2743200" lvl="5"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6pPr>
            <a:lvl7pPr marL="3200400" lvl="6"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7pPr>
            <a:lvl8pPr marL="3657600" lvl="7"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8pPr>
            <a:lvl9pPr marL="4114800" lvl="8" indent="-317500">
              <a:lnSpc>
                <a:spcPct val="115000"/>
              </a:lnSpc>
              <a:spcBef>
                <a:spcPts val="1600"/>
              </a:spcBef>
              <a:spcAft>
                <a:spcPts val="1600"/>
              </a:spcAft>
              <a:buClr>
                <a:schemeClr val="dk1"/>
              </a:buClr>
              <a:buSzPts val="1400"/>
              <a:buFont typeface="Cantarell"/>
              <a:buChar char="■"/>
              <a:defRPr>
                <a:solidFill>
                  <a:schemeClr val="dk1"/>
                </a:solidFill>
                <a:latin typeface="Cantarell"/>
                <a:ea typeface="Cantarell"/>
                <a:cs typeface="Cantarell"/>
                <a:sym typeface="Cantare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8" r:id="rId6"/>
    <p:sldLayoutId id="2147483659" r:id="rId7"/>
    <p:sldLayoutId id="2147483661" r:id="rId8"/>
    <p:sldLayoutId id="2147483667"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microsoft.com/office/2007/relationships/hdphoto" Target="../media/hdphoto3.wdp"/><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2"/>
          <p:cNvPicPr preferRelativeResize="0"/>
          <p:nvPr/>
        </p:nvPicPr>
        <p:blipFill rotWithShape="1">
          <a:blip r:embed="rId3">
            <a:alphaModFix/>
          </a:blip>
          <a:srcRect r="901"/>
          <a:stretch/>
        </p:blipFill>
        <p:spPr>
          <a:xfrm>
            <a:off x="0" y="-1339"/>
            <a:ext cx="2593000" cy="5143501"/>
          </a:xfrm>
          <a:prstGeom prst="rect">
            <a:avLst/>
          </a:prstGeom>
          <a:noFill/>
          <a:ln>
            <a:noFill/>
          </a:ln>
        </p:spPr>
      </p:pic>
      <p:sp>
        <p:nvSpPr>
          <p:cNvPr id="169" name="Google Shape;169;p32"/>
          <p:cNvSpPr/>
          <p:nvPr/>
        </p:nvSpPr>
        <p:spPr>
          <a:xfrm>
            <a:off x="2366850" y="0"/>
            <a:ext cx="4410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ctrTitle"/>
          </p:nvPr>
        </p:nvSpPr>
        <p:spPr>
          <a:xfrm>
            <a:off x="2536350" y="1022638"/>
            <a:ext cx="4071300" cy="17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Le Gourmet Elegance</a:t>
            </a:r>
            <a:endParaRPr sz="4700" dirty="0"/>
          </a:p>
        </p:txBody>
      </p:sp>
      <p:sp>
        <p:nvSpPr>
          <p:cNvPr id="171" name="Google Shape;171;p32"/>
          <p:cNvSpPr txBox="1">
            <a:spLocks noGrp="1"/>
          </p:cNvSpPr>
          <p:nvPr>
            <p:ph type="subTitle" idx="1"/>
          </p:nvPr>
        </p:nvSpPr>
        <p:spPr>
          <a:xfrm>
            <a:off x="1778460" y="3446548"/>
            <a:ext cx="5360757"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tx1">
                    <a:lumMod val="10000"/>
                    <a:lumOff val="90000"/>
                  </a:schemeClr>
                </a:solidFill>
              </a:rPr>
              <a:t>Reservation des tables du restaurant </a:t>
            </a:r>
          </a:p>
          <a:p>
            <a:pPr marL="0" lvl="0" indent="0" algn="ctr" rtl="0">
              <a:spcBef>
                <a:spcPts val="0"/>
              </a:spcBef>
              <a:spcAft>
                <a:spcPts val="0"/>
              </a:spcAft>
              <a:buNone/>
            </a:pPr>
            <a:r>
              <a:rPr lang="en" sz="1800" dirty="0">
                <a:solidFill>
                  <a:schemeClr val="tx1">
                    <a:lumMod val="10000"/>
                    <a:lumOff val="90000"/>
                  </a:schemeClr>
                </a:solidFill>
              </a:rPr>
              <a:t>Projet MERN</a:t>
            </a:r>
            <a:endParaRPr sz="1800" dirty="0">
              <a:solidFill>
                <a:schemeClr val="tx1">
                  <a:lumMod val="10000"/>
                  <a:lumOff val="90000"/>
                </a:schemeClr>
              </a:solidFill>
            </a:endParaRPr>
          </a:p>
        </p:txBody>
      </p:sp>
      <p:sp>
        <p:nvSpPr>
          <p:cNvPr id="172" name="Google Shape;172;p32"/>
          <p:cNvSpPr txBox="1"/>
          <p:nvPr/>
        </p:nvSpPr>
        <p:spPr>
          <a:xfrm>
            <a:off x="2536350" y="2589538"/>
            <a:ext cx="4071300" cy="447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1900" dirty="0">
                <a:solidFill>
                  <a:schemeClr val="lt1"/>
                </a:solidFill>
                <a:latin typeface="Cantarell"/>
                <a:ea typeface="Cantarell"/>
                <a:cs typeface="Cantarell"/>
                <a:sym typeface="Cantarell"/>
              </a:rPr>
              <a:t>Projet de fin d’étude</a:t>
            </a:r>
            <a:endParaRPr sz="1900" dirty="0">
              <a:latin typeface="Cantarell"/>
              <a:ea typeface="Cantarell"/>
              <a:cs typeface="Cantarell"/>
              <a:sym typeface="Cantarell"/>
            </a:endParaRPr>
          </a:p>
        </p:txBody>
      </p:sp>
      <p:sp>
        <p:nvSpPr>
          <p:cNvPr id="186" name="Google Shape;186;p32"/>
          <p:cNvSpPr txBox="1"/>
          <p:nvPr/>
        </p:nvSpPr>
        <p:spPr>
          <a:xfrm>
            <a:off x="89300" y="4178412"/>
            <a:ext cx="1813425" cy="764491"/>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solidFill>
                  <a:schemeClr val="lt1"/>
                </a:solidFill>
                <a:latin typeface="Cantarell"/>
                <a:ea typeface="Cantarell"/>
                <a:cs typeface="Cantarell"/>
                <a:sym typeface="Cantarell"/>
              </a:rPr>
              <a:t>Réalisé par : </a:t>
            </a:r>
          </a:p>
          <a:p>
            <a:pPr lvl="2">
              <a:lnSpc>
                <a:spcPct val="90000"/>
              </a:lnSpc>
            </a:pPr>
            <a:r>
              <a:rPr lang="en" dirty="0">
                <a:solidFill>
                  <a:schemeClr val="lt1"/>
                </a:solidFill>
                <a:latin typeface="Cantarell"/>
                <a:ea typeface="Cantarell"/>
                <a:cs typeface="Cantarell"/>
                <a:sym typeface="Cantarell"/>
              </a:rPr>
              <a:t>Yasmine HAYHAY</a:t>
            </a:r>
          </a:p>
          <a:p>
            <a:pPr lvl="2">
              <a:lnSpc>
                <a:spcPct val="90000"/>
              </a:lnSpc>
            </a:pPr>
            <a:r>
              <a:rPr lang="en" dirty="0">
                <a:solidFill>
                  <a:schemeClr val="lt1"/>
                </a:solidFill>
                <a:latin typeface="Cantarell"/>
                <a:ea typeface="Cantarell"/>
                <a:cs typeface="Cantarell"/>
                <a:sym typeface="Cantarell"/>
              </a:rPr>
              <a:t>Hafsa Zian</a:t>
            </a:r>
            <a:endParaRPr dirty="0">
              <a:latin typeface="Cantarell"/>
              <a:ea typeface="Cantarell"/>
              <a:cs typeface="Cantarell"/>
              <a:sym typeface="Cantarell"/>
            </a:endParaRPr>
          </a:p>
        </p:txBody>
      </p:sp>
      <p:cxnSp>
        <p:nvCxnSpPr>
          <p:cNvPr id="187" name="Google Shape;187;p32"/>
          <p:cNvCxnSpPr>
            <a:endCxn id="170" idx="0"/>
          </p:cNvCxnSpPr>
          <p:nvPr/>
        </p:nvCxnSpPr>
        <p:spPr>
          <a:xfrm>
            <a:off x="4572000" y="-62"/>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32"/>
          <p:cNvCxnSpPr/>
          <p:nvPr/>
        </p:nvCxnSpPr>
        <p:spPr>
          <a:xfrm>
            <a:off x="4572000" y="4122138"/>
            <a:ext cx="0" cy="1022700"/>
          </a:xfrm>
          <a:prstGeom prst="straightConnector1">
            <a:avLst/>
          </a:prstGeom>
          <a:noFill/>
          <a:ln w="9525" cap="flat" cmpd="sng">
            <a:solidFill>
              <a:schemeClr val="lt1"/>
            </a:solidFill>
            <a:prstDash val="solid"/>
            <a:round/>
            <a:headEnd type="none" w="med" len="med"/>
            <a:tailEnd type="none" w="med" len="med"/>
          </a:ln>
        </p:spPr>
      </p:cxnSp>
      <p:pic>
        <p:nvPicPr>
          <p:cNvPr id="31" name="Google Shape;167;p32">
            <a:extLst>
              <a:ext uri="{FF2B5EF4-FFF2-40B4-BE49-F238E27FC236}">
                <a16:creationId xmlns:a16="http://schemas.microsoft.com/office/drawing/2014/main" id="{7400C29E-AA2F-4A05-9BAC-EB3C9B4414E7}"/>
              </a:ext>
            </a:extLst>
          </p:cNvPr>
          <p:cNvPicPr preferRelativeResize="0"/>
          <p:nvPr/>
        </p:nvPicPr>
        <p:blipFill rotWithShape="1">
          <a:blip r:embed="rId3">
            <a:alphaModFix/>
          </a:blip>
          <a:srcRect r="901"/>
          <a:stretch/>
        </p:blipFill>
        <p:spPr>
          <a:xfrm>
            <a:off x="6551001" y="-1338"/>
            <a:ext cx="2593000" cy="5143501"/>
          </a:xfrm>
          <a:prstGeom prst="rect">
            <a:avLst/>
          </a:prstGeom>
          <a:noFill/>
          <a:ln>
            <a:noFill/>
          </a:ln>
        </p:spPr>
      </p:pic>
      <p:sp>
        <p:nvSpPr>
          <p:cNvPr id="32" name="Google Shape;186;p32">
            <a:extLst>
              <a:ext uri="{FF2B5EF4-FFF2-40B4-BE49-F238E27FC236}">
                <a16:creationId xmlns:a16="http://schemas.microsoft.com/office/drawing/2014/main" id="{EBF48D52-9885-446B-A6A0-C54379F90980}"/>
              </a:ext>
            </a:extLst>
          </p:cNvPr>
          <p:cNvSpPr txBox="1"/>
          <p:nvPr/>
        </p:nvSpPr>
        <p:spPr>
          <a:xfrm>
            <a:off x="6607650" y="4128472"/>
            <a:ext cx="2671384" cy="764491"/>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solidFill>
                  <a:schemeClr val="lt1"/>
                </a:solidFill>
                <a:latin typeface="Cantarell"/>
                <a:ea typeface="Cantarell"/>
                <a:cs typeface="Cantarell"/>
                <a:sym typeface="Cantarell"/>
              </a:rPr>
              <a:t>Encadré par : </a:t>
            </a:r>
          </a:p>
          <a:p>
            <a:pPr lvl="2">
              <a:lnSpc>
                <a:spcPct val="90000"/>
              </a:lnSpc>
            </a:pPr>
            <a:r>
              <a:rPr lang="en" dirty="0">
                <a:solidFill>
                  <a:schemeClr val="lt1"/>
                </a:solidFill>
                <a:latin typeface="Cantarell"/>
                <a:ea typeface="Cantarell"/>
                <a:cs typeface="Cantarell"/>
                <a:sym typeface="Cantarell"/>
              </a:rPr>
              <a:t>Mohammed LAMNAOUAR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2028603" y="1932199"/>
            <a:ext cx="5086794"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Conception</a:t>
            </a:r>
            <a:endParaRPr dirty="0"/>
          </a:p>
        </p:txBody>
      </p:sp>
      <p:sp>
        <p:nvSpPr>
          <p:cNvPr id="241" name="Google Shape;241;p36"/>
          <p:cNvSpPr txBox="1">
            <a:spLocks noGrp="1"/>
          </p:cNvSpPr>
          <p:nvPr>
            <p:ph type="subTitle" idx="1"/>
          </p:nvPr>
        </p:nvSpPr>
        <p:spPr>
          <a:xfrm>
            <a:off x="2466600" y="2924611"/>
            <a:ext cx="4210800" cy="66448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dirty="0"/>
              <a:t>Diagramme des cas d’utilisation</a:t>
            </a:r>
          </a:p>
          <a:p>
            <a:pPr marL="0" lvl="0" indent="0" rtl="0">
              <a:spcBef>
                <a:spcPts val="0"/>
              </a:spcBef>
              <a:spcAft>
                <a:spcPts val="0"/>
              </a:spcAft>
              <a:buNone/>
            </a:pPr>
            <a:r>
              <a:rPr lang="fr-FR" dirty="0"/>
              <a:t>Diagramme des classes</a:t>
            </a:r>
          </a:p>
        </p:txBody>
      </p:sp>
      <p:sp>
        <p:nvSpPr>
          <p:cNvPr id="242" name="Google Shape;242;p36"/>
          <p:cNvSpPr txBox="1">
            <a:spLocks noGrp="1"/>
          </p:cNvSpPr>
          <p:nvPr>
            <p:ph type="title" idx="2"/>
          </p:nvPr>
        </p:nvSpPr>
        <p:spPr>
          <a:xfrm>
            <a:off x="3050550" y="1133502"/>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244" name="Google Shape;244;p36"/>
          <p:cNvCxnSpPr/>
          <p:nvPr/>
        </p:nvCxnSpPr>
        <p:spPr>
          <a:xfrm>
            <a:off x="4572036" y="4107962"/>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36" y="-14188"/>
            <a:ext cx="0" cy="10227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37046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720000" y="445025"/>
            <a:ext cx="8728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DIAGRAMME DES CAS D’UTILISATIONS</a:t>
            </a:r>
            <a:endParaRPr dirty="0">
              <a:solidFill>
                <a:schemeClr val="lt1"/>
              </a:solidFill>
            </a:endParaRPr>
          </a:p>
        </p:txBody>
      </p:sp>
      <p:pic>
        <p:nvPicPr>
          <p:cNvPr id="5" name="Image 4">
            <a:extLst>
              <a:ext uri="{FF2B5EF4-FFF2-40B4-BE49-F238E27FC236}">
                <a16:creationId xmlns:a16="http://schemas.microsoft.com/office/drawing/2014/main" id="{2E8135EE-7E3D-487C-84D0-E76F9FFFDF6E}"/>
              </a:ext>
            </a:extLst>
          </p:cNvPr>
          <p:cNvPicPr>
            <a:picLocks noChangeAspect="1"/>
          </p:cNvPicPr>
          <p:nvPr/>
        </p:nvPicPr>
        <p:blipFill>
          <a:blip r:embed="rId3"/>
          <a:stretch>
            <a:fillRect/>
          </a:stretch>
        </p:blipFill>
        <p:spPr>
          <a:xfrm>
            <a:off x="1517788" y="1141227"/>
            <a:ext cx="6718900" cy="3674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720000" y="445025"/>
            <a:ext cx="8728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DIAGRAMME DES CLASSES</a:t>
            </a:r>
            <a:endParaRPr dirty="0">
              <a:solidFill>
                <a:schemeClr val="lt1"/>
              </a:solidFill>
            </a:endParaRPr>
          </a:p>
        </p:txBody>
      </p:sp>
      <p:pic>
        <p:nvPicPr>
          <p:cNvPr id="3" name="Image 2">
            <a:extLst>
              <a:ext uri="{FF2B5EF4-FFF2-40B4-BE49-F238E27FC236}">
                <a16:creationId xmlns:a16="http://schemas.microsoft.com/office/drawing/2014/main" id="{FBD6C699-462F-4E66-95F0-02A089322C72}"/>
              </a:ext>
            </a:extLst>
          </p:cNvPr>
          <p:cNvPicPr>
            <a:picLocks noChangeAspect="1"/>
          </p:cNvPicPr>
          <p:nvPr/>
        </p:nvPicPr>
        <p:blipFill>
          <a:blip r:embed="rId3"/>
          <a:stretch>
            <a:fillRect/>
          </a:stretch>
        </p:blipFill>
        <p:spPr>
          <a:xfrm>
            <a:off x="1229833" y="1084521"/>
            <a:ext cx="7093204" cy="3694158"/>
          </a:xfrm>
          <a:prstGeom prst="rect">
            <a:avLst/>
          </a:prstGeom>
        </p:spPr>
      </p:pic>
    </p:spTree>
    <p:extLst>
      <p:ext uri="{BB962C8B-B14F-4D97-AF65-F5344CB8AC3E}">
        <p14:creationId xmlns:p14="http://schemas.microsoft.com/office/powerpoint/2010/main" val="228410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1518239" y="2060026"/>
            <a:ext cx="6250615" cy="964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Technologies utilisées</a:t>
            </a:r>
            <a:endParaRPr dirty="0"/>
          </a:p>
        </p:txBody>
      </p:sp>
      <p:sp>
        <p:nvSpPr>
          <p:cNvPr id="242" name="Google Shape;242;p36"/>
          <p:cNvSpPr txBox="1">
            <a:spLocks noGrp="1"/>
          </p:cNvSpPr>
          <p:nvPr>
            <p:ph type="title" idx="2"/>
          </p:nvPr>
        </p:nvSpPr>
        <p:spPr>
          <a:xfrm>
            <a:off x="3050550" y="1120457"/>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244" name="Google Shape;244;p36"/>
          <p:cNvCxnSpPr/>
          <p:nvPr/>
        </p:nvCxnSpPr>
        <p:spPr>
          <a:xfrm>
            <a:off x="4572000" y="4122138"/>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00" y="-12"/>
            <a:ext cx="0" cy="1022700"/>
          </a:xfrm>
          <a:prstGeom prst="straightConnector1">
            <a:avLst/>
          </a:prstGeom>
          <a:noFill/>
          <a:ln w="9525" cap="flat" cmpd="sng">
            <a:solidFill>
              <a:schemeClr val="lt1"/>
            </a:solidFill>
            <a:prstDash val="solid"/>
            <a:round/>
            <a:headEnd type="none" w="med" len="med"/>
            <a:tailEnd type="none" w="med" len="med"/>
          </a:ln>
        </p:spPr>
      </p:cxnSp>
      <p:sp>
        <p:nvSpPr>
          <p:cNvPr id="10" name="Google Shape;241;p36">
            <a:extLst>
              <a:ext uri="{FF2B5EF4-FFF2-40B4-BE49-F238E27FC236}">
                <a16:creationId xmlns:a16="http://schemas.microsoft.com/office/drawing/2014/main" id="{98FBA0E4-FD94-453E-BA1C-9469987A7E99}"/>
              </a:ext>
            </a:extLst>
          </p:cNvPr>
          <p:cNvSpPr txBox="1">
            <a:spLocks noGrp="1"/>
          </p:cNvSpPr>
          <p:nvPr>
            <p:ph type="subTitle" idx="1"/>
          </p:nvPr>
        </p:nvSpPr>
        <p:spPr>
          <a:xfrm>
            <a:off x="1992421" y="2993416"/>
            <a:ext cx="5159157" cy="96463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dirty="0"/>
              <a:t>Langages de programmation</a:t>
            </a:r>
          </a:p>
          <a:p>
            <a:pPr marL="0" lvl="0" indent="0" rtl="0">
              <a:spcBef>
                <a:spcPts val="0"/>
              </a:spcBef>
              <a:spcAft>
                <a:spcPts val="0"/>
              </a:spcAft>
              <a:buNone/>
            </a:pPr>
            <a:r>
              <a:rPr lang="fr-FR" dirty="0" err="1"/>
              <a:t>Frameworks</a:t>
            </a:r>
            <a:r>
              <a:rPr lang="fr-FR" dirty="0"/>
              <a:t> et base de données</a:t>
            </a:r>
          </a:p>
          <a:p>
            <a:pPr marL="0" lvl="0" indent="0" rtl="0">
              <a:spcBef>
                <a:spcPts val="0"/>
              </a:spcBef>
              <a:spcAft>
                <a:spcPts val="0"/>
              </a:spcAft>
              <a:buNone/>
            </a:pPr>
            <a:r>
              <a:rPr lang="fr-FR" dirty="0"/>
              <a:t>Environnement de développement et d’</a:t>
            </a:r>
            <a:r>
              <a:rPr lang="fr-FR" dirty="0" err="1"/>
              <a:t>éxecution</a:t>
            </a:r>
            <a:r>
              <a:rPr lang="fr-FR" dirty="0"/>
              <a:t> </a:t>
            </a:r>
          </a:p>
          <a:p>
            <a:pPr marL="0" lvl="0" indent="0" rtl="0">
              <a:spcBef>
                <a:spcPts val="0"/>
              </a:spcBef>
              <a:spcAft>
                <a:spcPts val="0"/>
              </a:spcAft>
              <a:buNone/>
            </a:pPr>
            <a:r>
              <a:rPr lang="fr-FR" dirty="0"/>
              <a:t>Outils</a:t>
            </a:r>
          </a:p>
        </p:txBody>
      </p:sp>
    </p:spTree>
    <p:extLst>
      <p:ext uri="{BB962C8B-B14F-4D97-AF65-F5344CB8AC3E}">
        <p14:creationId xmlns:p14="http://schemas.microsoft.com/office/powerpoint/2010/main" val="416769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LANGAGES DE PROGRAMMATION</a:t>
            </a:r>
            <a:endParaRPr dirty="0"/>
          </a:p>
        </p:txBody>
      </p:sp>
      <p:sp>
        <p:nvSpPr>
          <p:cNvPr id="251" name="Google Shape;251;p37"/>
          <p:cNvSpPr txBox="1">
            <a:spLocks noGrp="1"/>
          </p:cNvSpPr>
          <p:nvPr>
            <p:ph type="title"/>
          </p:nvPr>
        </p:nvSpPr>
        <p:spPr>
          <a:xfrm>
            <a:off x="7200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HTML</a:t>
            </a:r>
            <a:endParaRPr sz="1600" dirty="0"/>
          </a:p>
        </p:txBody>
      </p:sp>
      <p:sp>
        <p:nvSpPr>
          <p:cNvPr id="252" name="Google Shape;252;p37"/>
          <p:cNvSpPr txBox="1">
            <a:spLocks noGrp="1"/>
          </p:cNvSpPr>
          <p:nvPr>
            <p:ph type="subTitle" idx="1"/>
          </p:nvPr>
        </p:nvSpPr>
        <p:spPr>
          <a:xfrm>
            <a:off x="720000" y="2144185"/>
            <a:ext cx="2336400" cy="5735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Langage de balisage standard utilisé pour créer la structure des pages web</a:t>
            </a:r>
            <a:endParaRPr sz="1050" dirty="0"/>
          </a:p>
        </p:txBody>
      </p:sp>
      <p:sp>
        <p:nvSpPr>
          <p:cNvPr id="253" name="Google Shape;253;p37"/>
          <p:cNvSpPr txBox="1">
            <a:spLocks noGrp="1"/>
          </p:cNvSpPr>
          <p:nvPr>
            <p:ph type="title" idx="2"/>
          </p:nvPr>
        </p:nvSpPr>
        <p:spPr>
          <a:xfrm>
            <a:off x="34038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JAVASCRIPT</a:t>
            </a:r>
            <a:r>
              <a:rPr lang="fr-FR" sz="1200" dirty="0"/>
              <a:t>(ES6+) </a:t>
            </a:r>
            <a:endParaRPr sz="1600" dirty="0"/>
          </a:p>
        </p:txBody>
      </p:sp>
      <p:sp>
        <p:nvSpPr>
          <p:cNvPr id="254" name="Google Shape;254;p37"/>
          <p:cNvSpPr txBox="1">
            <a:spLocks noGrp="1"/>
          </p:cNvSpPr>
          <p:nvPr>
            <p:ph type="subTitle" idx="3"/>
          </p:nvPr>
        </p:nvSpPr>
        <p:spPr>
          <a:xfrm>
            <a:off x="3403800" y="2127207"/>
            <a:ext cx="2336400" cy="6272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Langage de programmation utilisé pour la création de scripts dynamiques sur le côté client</a:t>
            </a:r>
          </a:p>
        </p:txBody>
      </p:sp>
      <p:sp>
        <p:nvSpPr>
          <p:cNvPr id="255" name="Google Shape;255;p37"/>
          <p:cNvSpPr txBox="1">
            <a:spLocks noGrp="1"/>
          </p:cNvSpPr>
          <p:nvPr>
            <p:ph type="title" idx="4"/>
          </p:nvPr>
        </p:nvSpPr>
        <p:spPr>
          <a:xfrm>
            <a:off x="60876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CSS</a:t>
            </a:r>
            <a:endParaRPr sz="1600" dirty="0"/>
          </a:p>
        </p:txBody>
      </p:sp>
      <p:sp>
        <p:nvSpPr>
          <p:cNvPr id="256" name="Google Shape;256;p37"/>
          <p:cNvSpPr txBox="1">
            <a:spLocks noGrp="1"/>
          </p:cNvSpPr>
          <p:nvPr>
            <p:ph type="subTitle" idx="5"/>
          </p:nvPr>
        </p:nvSpPr>
        <p:spPr>
          <a:xfrm>
            <a:off x="6087599" y="2144185"/>
            <a:ext cx="2336400" cy="7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Langage de style utilisé pour la présentation des documents HTML</a:t>
            </a:r>
            <a:endParaRPr sz="1050" dirty="0"/>
          </a:p>
        </p:txBody>
      </p:sp>
      <p:pic>
        <p:nvPicPr>
          <p:cNvPr id="4" name="Image 3">
            <a:extLst>
              <a:ext uri="{FF2B5EF4-FFF2-40B4-BE49-F238E27FC236}">
                <a16:creationId xmlns:a16="http://schemas.microsoft.com/office/drawing/2014/main" id="{92822938-B454-41C9-B310-93B447FAEE1C}"/>
              </a:ext>
            </a:extLst>
          </p:cNvPr>
          <p:cNvPicPr>
            <a:picLocks noChangeAspect="1"/>
          </p:cNvPicPr>
          <p:nvPr/>
        </p:nvPicPr>
        <p:blipFill>
          <a:blip r:embed="rId3"/>
          <a:stretch>
            <a:fillRect/>
          </a:stretch>
        </p:blipFill>
        <p:spPr>
          <a:xfrm>
            <a:off x="4258391" y="1194373"/>
            <a:ext cx="627218" cy="627218"/>
          </a:xfrm>
          <a:prstGeom prst="rect">
            <a:avLst/>
          </a:prstGeom>
        </p:spPr>
      </p:pic>
      <p:pic>
        <p:nvPicPr>
          <p:cNvPr id="6" name="Image 5">
            <a:extLst>
              <a:ext uri="{FF2B5EF4-FFF2-40B4-BE49-F238E27FC236}">
                <a16:creationId xmlns:a16="http://schemas.microsoft.com/office/drawing/2014/main" id="{63517AA6-5B36-46BC-A6C0-758FB3BC1FAE}"/>
              </a:ext>
            </a:extLst>
          </p:cNvPr>
          <p:cNvPicPr>
            <a:picLocks noChangeAspect="1"/>
          </p:cNvPicPr>
          <p:nvPr/>
        </p:nvPicPr>
        <p:blipFill rotWithShape="1">
          <a:blip r:embed="rId4"/>
          <a:srcRect r="50454"/>
          <a:stretch/>
        </p:blipFill>
        <p:spPr>
          <a:xfrm>
            <a:off x="1574591" y="1025675"/>
            <a:ext cx="627218" cy="978214"/>
          </a:xfrm>
          <a:prstGeom prst="rect">
            <a:avLst/>
          </a:prstGeom>
        </p:spPr>
      </p:pic>
      <p:pic>
        <p:nvPicPr>
          <p:cNvPr id="27" name="Image 26">
            <a:extLst>
              <a:ext uri="{FF2B5EF4-FFF2-40B4-BE49-F238E27FC236}">
                <a16:creationId xmlns:a16="http://schemas.microsoft.com/office/drawing/2014/main" id="{42B960DF-17AC-4CC3-B751-0B49A95F4C64}"/>
              </a:ext>
            </a:extLst>
          </p:cNvPr>
          <p:cNvPicPr>
            <a:picLocks noChangeAspect="1"/>
          </p:cNvPicPr>
          <p:nvPr/>
        </p:nvPicPr>
        <p:blipFill rotWithShape="1">
          <a:blip r:embed="rId4"/>
          <a:srcRect l="52339" t="494" r="-1885" b="-494"/>
          <a:stretch/>
        </p:blipFill>
        <p:spPr>
          <a:xfrm>
            <a:off x="6920383" y="981592"/>
            <a:ext cx="670831" cy="1046232"/>
          </a:xfrm>
          <a:prstGeom prst="rect">
            <a:avLst/>
          </a:prstGeom>
        </p:spPr>
      </p:pic>
      <p:sp>
        <p:nvSpPr>
          <p:cNvPr id="31" name="Google Shape;251;p37">
            <a:extLst>
              <a:ext uri="{FF2B5EF4-FFF2-40B4-BE49-F238E27FC236}">
                <a16:creationId xmlns:a16="http://schemas.microsoft.com/office/drawing/2014/main" id="{60449964-F383-48AC-870F-F1BF12287A48}"/>
              </a:ext>
            </a:extLst>
          </p:cNvPr>
          <p:cNvSpPr txBox="1">
            <a:spLocks/>
          </p:cNvSpPr>
          <p:nvPr/>
        </p:nvSpPr>
        <p:spPr>
          <a:xfrm>
            <a:off x="720000"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NODEJS</a:t>
            </a:r>
          </a:p>
        </p:txBody>
      </p:sp>
      <p:sp>
        <p:nvSpPr>
          <p:cNvPr id="32" name="Google Shape;252;p37">
            <a:extLst>
              <a:ext uri="{FF2B5EF4-FFF2-40B4-BE49-F238E27FC236}">
                <a16:creationId xmlns:a16="http://schemas.microsoft.com/office/drawing/2014/main" id="{CD30B486-4B94-4F77-8FE9-0C0CDD187268}"/>
              </a:ext>
            </a:extLst>
          </p:cNvPr>
          <p:cNvSpPr txBox="1">
            <a:spLocks/>
          </p:cNvSpPr>
          <p:nvPr/>
        </p:nvSpPr>
        <p:spPr>
          <a:xfrm>
            <a:off x="720000"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Langage de programmation côté serveur utilisé avec l'environnement d'exécution Node.js</a:t>
            </a:r>
          </a:p>
        </p:txBody>
      </p:sp>
      <p:pic>
        <p:nvPicPr>
          <p:cNvPr id="33" name="Image 32">
            <a:extLst>
              <a:ext uri="{FF2B5EF4-FFF2-40B4-BE49-F238E27FC236}">
                <a16:creationId xmlns:a16="http://schemas.microsoft.com/office/drawing/2014/main" id="{C8C6BD40-74B0-44C2-97EC-F7431F157EA7}"/>
              </a:ext>
            </a:extLst>
          </p:cNvPr>
          <p:cNvPicPr>
            <a:picLocks noChangeAspect="1"/>
          </p:cNvPicPr>
          <p:nvPr/>
        </p:nvPicPr>
        <p:blipFill rotWithShape="1">
          <a:blip r:embed="rId5"/>
          <a:srcRect l="-655" r="-305"/>
          <a:stretch/>
        </p:blipFill>
        <p:spPr>
          <a:xfrm>
            <a:off x="6457677" y="3212321"/>
            <a:ext cx="1596241" cy="436209"/>
          </a:xfrm>
          <a:prstGeom prst="rect">
            <a:avLst/>
          </a:prstGeom>
        </p:spPr>
      </p:pic>
      <p:sp>
        <p:nvSpPr>
          <p:cNvPr id="34" name="Google Shape;251;p37">
            <a:extLst>
              <a:ext uri="{FF2B5EF4-FFF2-40B4-BE49-F238E27FC236}">
                <a16:creationId xmlns:a16="http://schemas.microsoft.com/office/drawing/2014/main" id="{077304EF-20F4-4726-8D4E-EB5B830CA0D5}"/>
              </a:ext>
            </a:extLst>
          </p:cNvPr>
          <p:cNvSpPr txBox="1">
            <a:spLocks/>
          </p:cNvSpPr>
          <p:nvPr/>
        </p:nvSpPr>
        <p:spPr>
          <a:xfrm>
            <a:off x="3403800"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JSON</a:t>
            </a:r>
          </a:p>
        </p:txBody>
      </p:sp>
      <p:sp>
        <p:nvSpPr>
          <p:cNvPr id="35" name="Google Shape;252;p37">
            <a:extLst>
              <a:ext uri="{FF2B5EF4-FFF2-40B4-BE49-F238E27FC236}">
                <a16:creationId xmlns:a16="http://schemas.microsoft.com/office/drawing/2014/main" id="{45FF7FB2-BCDE-4658-9EBE-4ADFE994FF77}"/>
              </a:ext>
            </a:extLst>
          </p:cNvPr>
          <p:cNvSpPr txBox="1">
            <a:spLocks/>
          </p:cNvSpPr>
          <p:nvPr/>
        </p:nvSpPr>
        <p:spPr>
          <a:xfrm>
            <a:off x="3403800"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Format de données léger utilisé pour échanger des données entre le client et le serveur</a:t>
            </a:r>
          </a:p>
        </p:txBody>
      </p:sp>
      <p:sp>
        <p:nvSpPr>
          <p:cNvPr id="40" name="Google Shape;251;p37">
            <a:extLst>
              <a:ext uri="{FF2B5EF4-FFF2-40B4-BE49-F238E27FC236}">
                <a16:creationId xmlns:a16="http://schemas.microsoft.com/office/drawing/2014/main" id="{B8722717-D775-46F4-B604-1556584EA446}"/>
              </a:ext>
            </a:extLst>
          </p:cNvPr>
          <p:cNvSpPr txBox="1">
            <a:spLocks/>
          </p:cNvSpPr>
          <p:nvPr/>
        </p:nvSpPr>
        <p:spPr>
          <a:xfrm>
            <a:off x="6087599"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200" dirty="0"/>
              <a:t>MONGODB QUERY LANGUAGE</a:t>
            </a:r>
            <a:endParaRPr lang="fr-FR" sz="1600" dirty="0"/>
          </a:p>
        </p:txBody>
      </p:sp>
      <p:sp>
        <p:nvSpPr>
          <p:cNvPr id="41" name="Google Shape;252;p37">
            <a:extLst>
              <a:ext uri="{FF2B5EF4-FFF2-40B4-BE49-F238E27FC236}">
                <a16:creationId xmlns:a16="http://schemas.microsoft.com/office/drawing/2014/main" id="{E81FCA12-4CC5-4AE1-A2C6-77CFB1AF3D6B}"/>
              </a:ext>
            </a:extLst>
          </p:cNvPr>
          <p:cNvSpPr txBox="1">
            <a:spLocks/>
          </p:cNvSpPr>
          <p:nvPr/>
        </p:nvSpPr>
        <p:spPr>
          <a:xfrm>
            <a:off x="6087599"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Langage de requête utilisé pour interagir avec les bases de données MongoDB</a:t>
            </a:r>
          </a:p>
        </p:txBody>
      </p:sp>
      <p:pic>
        <p:nvPicPr>
          <p:cNvPr id="44" name="Image 43">
            <a:extLst>
              <a:ext uri="{FF2B5EF4-FFF2-40B4-BE49-F238E27FC236}">
                <a16:creationId xmlns:a16="http://schemas.microsoft.com/office/drawing/2014/main" id="{E1AC6E27-862A-43E6-A27F-AC0DA2ACCAF0}"/>
              </a:ext>
            </a:extLst>
          </p:cNvPr>
          <p:cNvPicPr>
            <a:picLocks noChangeAspect="1"/>
          </p:cNvPicPr>
          <p:nvPr/>
        </p:nvPicPr>
        <p:blipFill>
          <a:blip r:embed="rId6"/>
          <a:srcRect/>
          <a:stretch/>
        </p:blipFill>
        <p:spPr>
          <a:xfrm>
            <a:off x="1574591" y="3030383"/>
            <a:ext cx="627218" cy="627218"/>
          </a:xfrm>
          <a:prstGeom prst="rect">
            <a:avLst/>
          </a:prstGeom>
        </p:spPr>
      </p:pic>
      <p:pic>
        <p:nvPicPr>
          <p:cNvPr id="47" name="Image 46">
            <a:extLst>
              <a:ext uri="{FF2B5EF4-FFF2-40B4-BE49-F238E27FC236}">
                <a16:creationId xmlns:a16="http://schemas.microsoft.com/office/drawing/2014/main" id="{98CE44B0-475E-45D1-94E4-15F9E538DA6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365" b="94764" l="10000" r="90000">
                        <a14:foregroundMark x1="42143" y1="66892" x2="60595" y2="68919"/>
                        <a14:foregroundMark x1="71667" y1="7601" x2="72857" y2="91385"/>
                        <a14:foregroundMark x1="72619" y1="91723" x2="28095" y2="92399"/>
                        <a14:foregroundMark x1="28095" y1="91723" x2="27381" y2="32939"/>
                        <a14:foregroundMark x1="27381" y1="32939" x2="45595" y2="7601"/>
                        <a14:foregroundMark x1="45595" y1="7601" x2="71190" y2="7939"/>
                      </a14:backgroundRemoval>
                    </a14:imgEffect>
                  </a14:imgLayer>
                </a14:imgProps>
              </a:ext>
            </a:extLst>
          </a:blip>
          <a:srcRect/>
          <a:stretch/>
        </p:blipFill>
        <p:spPr>
          <a:xfrm>
            <a:off x="4184823" y="3126880"/>
            <a:ext cx="774353" cy="545734"/>
          </a:xfrm>
          <a:prstGeom prst="rect">
            <a:avLst/>
          </a:prstGeom>
        </p:spPr>
      </p:pic>
    </p:spTree>
    <p:extLst>
      <p:ext uri="{BB962C8B-B14F-4D97-AF65-F5344CB8AC3E}">
        <p14:creationId xmlns:p14="http://schemas.microsoft.com/office/powerpoint/2010/main" val="311561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idx="6"/>
          </p:nvPr>
        </p:nvSpPr>
        <p:spPr>
          <a:xfrm>
            <a:off x="719999" y="445025"/>
            <a:ext cx="814046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FRAMEWORKS ET BASE DE DONNEES</a:t>
            </a:r>
            <a:endParaRPr dirty="0"/>
          </a:p>
        </p:txBody>
      </p:sp>
      <p:sp>
        <p:nvSpPr>
          <p:cNvPr id="251" name="Google Shape;251;p37"/>
          <p:cNvSpPr txBox="1">
            <a:spLocks noGrp="1"/>
          </p:cNvSpPr>
          <p:nvPr>
            <p:ph type="title"/>
          </p:nvPr>
        </p:nvSpPr>
        <p:spPr>
          <a:xfrm>
            <a:off x="7200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REACT.JS</a:t>
            </a:r>
            <a:endParaRPr sz="1600" dirty="0"/>
          </a:p>
        </p:txBody>
      </p:sp>
      <p:sp>
        <p:nvSpPr>
          <p:cNvPr id="252" name="Google Shape;252;p37"/>
          <p:cNvSpPr txBox="1">
            <a:spLocks noGrp="1"/>
          </p:cNvSpPr>
          <p:nvPr>
            <p:ph type="subTitle" idx="1"/>
          </p:nvPr>
        </p:nvSpPr>
        <p:spPr>
          <a:xfrm>
            <a:off x="504460" y="2141061"/>
            <a:ext cx="2767479" cy="5735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Bibliothèque JavaScript pour construire des interfaces utilisateur. Utilisée pour créer des composants réutilisables et gérer l'état de l'application.</a:t>
            </a:r>
            <a:endParaRPr sz="900" dirty="0"/>
          </a:p>
        </p:txBody>
      </p:sp>
      <p:sp>
        <p:nvSpPr>
          <p:cNvPr id="253" name="Google Shape;253;p37"/>
          <p:cNvSpPr txBox="1">
            <a:spLocks noGrp="1"/>
          </p:cNvSpPr>
          <p:nvPr>
            <p:ph type="title" idx="2"/>
          </p:nvPr>
        </p:nvSpPr>
        <p:spPr>
          <a:xfrm>
            <a:off x="34038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1600" dirty="0"/>
              <a:t>REACT ROUTER</a:t>
            </a:r>
            <a:endParaRPr sz="1600" dirty="0"/>
          </a:p>
        </p:txBody>
      </p:sp>
      <p:sp>
        <p:nvSpPr>
          <p:cNvPr id="254" name="Google Shape;254;p37"/>
          <p:cNvSpPr txBox="1">
            <a:spLocks noGrp="1"/>
          </p:cNvSpPr>
          <p:nvPr>
            <p:ph type="subTitle" idx="3"/>
          </p:nvPr>
        </p:nvSpPr>
        <p:spPr>
          <a:xfrm>
            <a:off x="3403799" y="2132409"/>
            <a:ext cx="2336400" cy="6272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Bibliothèque pour la gestion de la navigation dans une application </a:t>
            </a:r>
            <a:r>
              <a:rPr lang="fr-FR" sz="1050" dirty="0" err="1"/>
              <a:t>React</a:t>
            </a:r>
            <a:endParaRPr lang="fr-FR" sz="900" dirty="0"/>
          </a:p>
        </p:txBody>
      </p:sp>
      <p:sp>
        <p:nvSpPr>
          <p:cNvPr id="255" name="Google Shape;255;p37"/>
          <p:cNvSpPr txBox="1">
            <a:spLocks noGrp="1"/>
          </p:cNvSpPr>
          <p:nvPr>
            <p:ph type="title" idx="4"/>
          </p:nvPr>
        </p:nvSpPr>
        <p:spPr>
          <a:xfrm>
            <a:off x="6087600" y="178674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EXPRESS,JS</a:t>
            </a:r>
            <a:endParaRPr sz="1600" dirty="0"/>
          </a:p>
        </p:txBody>
      </p:sp>
      <p:sp>
        <p:nvSpPr>
          <p:cNvPr id="256" name="Google Shape;256;p37"/>
          <p:cNvSpPr txBox="1">
            <a:spLocks noGrp="1"/>
          </p:cNvSpPr>
          <p:nvPr>
            <p:ph type="subTitle" idx="5"/>
          </p:nvPr>
        </p:nvSpPr>
        <p:spPr>
          <a:xfrm>
            <a:off x="5866675" y="2145395"/>
            <a:ext cx="2772865" cy="7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50" dirty="0"/>
              <a:t> Framework web pour Node.js. Léger, flexible et fournit un ensemble robuste de fonctionnalités pour les applications web et mobiles.</a:t>
            </a:r>
            <a:endParaRPr sz="1050" dirty="0"/>
          </a:p>
        </p:txBody>
      </p:sp>
      <p:pic>
        <p:nvPicPr>
          <p:cNvPr id="4" name="Image 3">
            <a:extLst>
              <a:ext uri="{FF2B5EF4-FFF2-40B4-BE49-F238E27FC236}">
                <a16:creationId xmlns:a16="http://schemas.microsoft.com/office/drawing/2014/main" id="{92822938-B454-41C9-B310-93B447FAEE1C}"/>
              </a:ext>
            </a:extLst>
          </p:cNvPr>
          <p:cNvPicPr>
            <a:picLocks noChangeAspect="1"/>
          </p:cNvPicPr>
          <p:nvPr/>
        </p:nvPicPr>
        <p:blipFill>
          <a:blip r:embed="rId3"/>
          <a:srcRect/>
          <a:stretch/>
        </p:blipFill>
        <p:spPr>
          <a:xfrm>
            <a:off x="4173576" y="1267621"/>
            <a:ext cx="785557" cy="428066"/>
          </a:xfrm>
          <a:prstGeom prst="rect">
            <a:avLst/>
          </a:prstGeom>
        </p:spPr>
      </p:pic>
      <p:sp>
        <p:nvSpPr>
          <p:cNvPr id="31" name="Google Shape;251;p37">
            <a:extLst>
              <a:ext uri="{FF2B5EF4-FFF2-40B4-BE49-F238E27FC236}">
                <a16:creationId xmlns:a16="http://schemas.microsoft.com/office/drawing/2014/main" id="{60449964-F383-48AC-870F-F1BF12287A48}"/>
              </a:ext>
            </a:extLst>
          </p:cNvPr>
          <p:cNvSpPr txBox="1">
            <a:spLocks/>
          </p:cNvSpPr>
          <p:nvPr/>
        </p:nvSpPr>
        <p:spPr>
          <a:xfrm>
            <a:off x="720000"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MONGODB</a:t>
            </a:r>
          </a:p>
        </p:txBody>
      </p:sp>
      <p:sp>
        <p:nvSpPr>
          <p:cNvPr id="32" name="Google Shape;252;p37">
            <a:extLst>
              <a:ext uri="{FF2B5EF4-FFF2-40B4-BE49-F238E27FC236}">
                <a16:creationId xmlns:a16="http://schemas.microsoft.com/office/drawing/2014/main" id="{CD30B486-4B94-4F77-8FE9-0C0CDD187268}"/>
              </a:ext>
            </a:extLst>
          </p:cNvPr>
          <p:cNvSpPr txBox="1">
            <a:spLocks/>
          </p:cNvSpPr>
          <p:nvPr/>
        </p:nvSpPr>
        <p:spPr>
          <a:xfrm>
            <a:off x="720000"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Base de données NoSQL orientée documents</a:t>
            </a:r>
            <a:endParaRPr lang="fr-FR" sz="900" dirty="0"/>
          </a:p>
        </p:txBody>
      </p:sp>
      <p:pic>
        <p:nvPicPr>
          <p:cNvPr id="33" name="Image 32">
            <a:extLst>
              <a:ext uri="{FF2B5EF4-FFF2-40B4-BE49-F238E27FC236}">
                <a16:creationId xmlns:a16="http://schemas.microsoft.com/office/drawing/2014/main" id="{C8C6BD40-74B0-44C2-97EC-F7431F157EA7}"/>
              </a:ext>
            </a:extLst>
          </p:cNvPr>
          <p:cNvPicPr>
            <a:picLocks noChangeAspect="1"/>
          </p:cNvPicPr>
          <p:nvPr/>
        </p:nvPicPr>
        <p:blipFill>
          <a:blip r:embed="rId4"/>
          <a:srcRect l="3017" r="3017"/>
          <a:stretch/>
        </p:blipFill>
        <p:spPr>
          <a:xfrm>
            <a:off x="6785765" y="3043478"/>
            <a:ext cx="854592" cy="752736"/>
          </a:xfrm>
          <a:prstGeom prst="rect">
            <a:avLst/>
          </a:prstGeom>
        </p:spPr>
      </p:pic>
      <p:sp>
        <p:nvSpPr>
          <p:cNvPr id="34" name="Google Shape;251;p37">
            <a:extLst>
              <a:ext uri="{FF2B5EF4-FFF2-40B4-BE49-F238E27FC236}">
                <a16:creationId xmlns:a16="http://schemas.microsoft.com/office/drawing/2014/main" id="{077304EF-20F4-4726-8D4E-EB5B830CA0D5}"/>
              </a:ext>
            </a:extLst>
          </p:cNvPr>
          <p:cNvSpPr txBox="1">
            <a:spLocks/>
          </p:cNvSpPr>
          <p:nvPr/>
        </p:nvSpPr>
        <p:spPr>
          <a:xfrm>
            <a:off x="3403800"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MONGOOSE</a:t>
            </a:r>
          </a:p>
        </p:txBody>
      </p:sp>
      <p:sp>
        <p:nvSpPr>
          <p:cNvPr id="35" name="Google Shape;252;p37">
            <a:extLst>
              <a:ext uri="{FF2B5EF4-FFF2-40B4-BE49-F238E27FC236}">
                <a16:creationId xmlns:a16="http://schemas.microsoft.com/office/drawing/2014/main" id="{45FF7FB2-BCDE-4658-9EBE-4ADFE994FF77}"/>
              </a:ext>
            </a:extLst>
          </p:cNvPr>
          <p:cNvSpPr txBox="1">
            <a:spLocks/>
          </p:cNvSpPr>
          <p:nvPr/>
        </p:nvSpPr>
        <p:spPr>
          <a:xfrm>
            <a:off x="3403800"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ODM (Object Data Modeling) pour MongoDB et Node.js.</a:t>
            </a:r>
            <a:endParaRPr lang="fr-FR" sz="900" dirty="0"/>
          </a:p>
        </p:txBody>
      </p:sp>
      <p:sp>
        <p:nvSpPr>
          <p:cNvPr id="40" name="Google Shape;251;p37">
            <a:extLst>
              <a:ext uri="{FF2B5EF4-FFF2-40B4-BE49-F238E27FC236}">
                <a16:creationId xmlns:a16="http://schemas.microsoft.com/office/drawing/2014/main" id="{B8722717-D775-46F4-B604-1556584EA446}"/>
              </a:ext>
            </a:extLst>
          </p:cNvPr>
          <p:cNvSpPr txBox="1">
            <a:spLocks/>
          </p:cNvSpPr>
          <p:nvPr/>
        </p:nvSpPr>
        <p:spPr>
          <a:xfrm>
            <a:off x="6087599" y="36159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200" dirty="0"/>
              <a:t>JWT</a:t>
            </a:r>
            <a:endParaRPr lang="fr-FR" sz="1600" dirty="0"/>
          </a:p>
        </p:txBody>
      </p:sp>
      <p:sp>
        <p:nvSpPr>
          <p:cNvPr id="41" name="Google Shape;252;p37">
            <a:extLst>
              <a:ext uri="{FF2B5EF4-FFF2-40B4-BE49-F238E27FC236}">
                <a16:creationId xmlns:a16="http://schemas.microsoft.com/office/drawing/2014/main" id="{E81FCA12-4CC5-4AE1-A2C6-77CFB1AF3D6B}"/>
              </a:ext>
            </a:extLst>
          </p:cNvPr>
          <p:cNvSpPr txBox="1">
            <a:spLocks/>
          </p:cNvSpPr>
          <p:nvPr/>
        </p:nvSpPr>
        <p:spPr>
          <a:xfrm>
            <a:off x="6087599" y="3973395"/>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050" dirty="0"/>
              <a:t>Norme ouverte pour créer des </a:t>
            </a:r>
            <a:r>
              <a:rPr lang="fr-FR" sz="1050" dirty="0" err="1"/>
              <a:t>tokens</a:t>
            </a:r>
            <a:r>
              <a:rPr lang="fr-FR" sz="1050" dirty="0"/>
              <a:t> d'accès utilisés pour l'authentification et l'échange d'informations</a:t>
            </a:r>
            <a:endParaRPr lang="fr-FR" sz="900" dirty="0"/>
          </a:p>
        </p:txBody>
      </p:sp>
      <p:pic>
        <p:nvPicPr>
          <p:cNvPr id="44" name="Image 43">
            <a:extLst>
              <a:ext uri="{FF2B5EF4-FFF2-40B4-BE49-F238E27FC236}">
                <a16:creationId xmlns:a16="http://schemas.microsoft.com/office/drawing/2014/main" id="{E1AC6E27-862A-43E6-A27F-AC0DA2ACCAF0}"/>
              </a:ext>
            </a:extLst>
          </p:cNvPr>
          <p:cNvPicPr>
            <a:picLocks noChangeAspect="1"/>
          </p:cNvPicPr>
          <p:nvPr/>
        </p:nvPicPr>
        <p:blipFill>
          <a:blip r:embed="rId5"/>
          <a:srcRect/>
          <a:stretch/>
        </p:blipFill>
        <p:spPr>
          <a:xfrm>
            <a:off x="1574590" y="3030383"/>
            <a:ext cx="627218" cy="627218"/>
          </a:xfrm>
          <a:prstGeom prst="rect">
            <a:avLst/>
          </a:prstGeom>
        </p:spPr>
      </p:pic>
      <p:pic>
        <p:nvPicPr>
          <p:cNvPr id="47" name="Image 46">
            <a:extLst>
              <a:ext uri="{FF2B5EF4-FFF2-40B4-BE49-F238E27FC236}">
                <a16:creationId xmlns:a16="http://schemas.microsoft.com/office/drawing/2014/main" id="{98CE44B0-475E-45D1-94E4-15F9E538DA66}"/>
              </a:ext>
            </a:extLst>
          </p:cNvPr>
          <p:cNvPicPr>
            <a:picLocks noChangeAspect="1"/>
          </p:cNvPicPr>
          <p:nvPr/>
        </p:nvPicPr>
        <p:blipFill>
          <a:blip r:embed="rId6"/>
          <a:srcRect/>
          <a:stretch/>
        </p:blipFill>
        <p:spPr>
          <a:xfrm>
            <a:off x="4101965" y="3200878"/>
            <a:ext cx="940070" cy="447652"/>
          </a:xfrm>
          <a:prstGeom prst="rect">
            <a:avLst/>
          </a:prstGeom>
        </p:spPr>
      </p:pic>
      <p:pic>
        <p:nvPicPr>
          <p:cNvPr id="22" name="Image 21">
            <a:extLst>
              <a:ext uri="{FF2B5EF4-FFF2-40B4-BE49-F238E27FC236}">
                <a16:creationId xmlns:a16="http://schemas.microsoft.com/office/drawing/2014/main" id="{77F64F52-85C4-4D64-A2A9-D8310932521A}"/>
              </a:ext>
            </a:extLst>
          </p:cNvPr>
          <p:cNvPicPr>
            <a:picLocks noChangeAspect="1"/>
          </p:cNvPicPr>
          <p:nvPr/>
        </p:nvPicPr>
        <p:blipFill>
          <a:blip r:embed="rId7"/>
          <a:srcRect/>
          <a:stretch/>
        </p:blipFill>
        <p:spPr>
          <a:xfrm>
            <a:off x="6592168" y="1331243"/>
            <a:ext cx="1336298" cy="364444"/>
          </a:xfrm>
          <a:prstGeom prst="rect">
            <a:avLst/>
          </a:prstGeom>
        </p:spPr>
      </p:pic>
      <p:pic>
        <p:nvPicPr>
          <p:cNvPr id="23" name="Image 22">
            <a:extLst>
              <a:ext uri="{FF2B5EF4-FFF2-40B4-BE49-F238E27FC236}">
                <a16:creationId xmlns:a16="http://schemas.microsoft.com/office/drawing/2014/main" id="{073A12B8-DC2A-4FB2-B9BA-86AF67B0EB88}"/>
              </a:ext>
            </a:extLst>
          </p:cNvPr>
          <p:cNvPicPr>
            <a:picLocks noChangeAspect="1"/>
          </p:cNvPicPr>
          <p:nvPr/>
        </p:nvPicPr>
        <p:blipFill>
          <a:blip r:embed="rId8"/>
          <a:srcRect/>
          <a:stretch/>
        </p:blipFill>
        <p:spPr>
          <a:xfrm>
            <a:off x="1565994" y="1194373"/>
            <a:ext cx="627218" cy="627218"/>
          </a:xfrm>
          <a:prstGeom prst="rect">
            <a:avLst/>
          </a:prstGeom>
        </p:spPr>
      </p:pic>
    </p:spTree>
    <p:extLst>
      <p:ext uri="{BB962C8B-B14F-4D97-AF65-F5344CB8AC3E}">
        <p14:creationId xmlns:p14="http://schemas.microsoft.com/office/powerpoint/2010/main" val="155213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idx="6"/>
          </p:nvPr>
        </p:nvSpPr>
        <p:spPr>
          <a:xfrm>
            <a:off x="677698" y="416857"/>
            <a:ext cx="856116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ENVIRONEMENT DE DEVELOPPEMENT ET D’EXECUTION</a:t>
            </a:r>
            <a:endParaRPr sz="2400" dirty="0"/>
          </a:p>
        </p:txBody>
      </p:sp>
      <p:sp>
        <p:nvSpPr>
          <p:cNvPr id="251" name="Google Shape;251;p37"/>
          <p:cNvSpPr txBox="1">
            <a:spLocks noGrp="1"/>
          </p:cNvSpPr>
          <p:nvPr>
            <p:ph type="title"/>
          </p:nvPr>
        </p:nvSpPr>
        <p:spPr>
          <a:xfrm>
            <a:off x="2274480" y="159221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NODE.JS</a:t>
            </a:r>
            <a:endParaRPr sz="1600" dirty="0"/>
          </a:p>
        </p:txBody>
      </p:sp>
      <p:sp>
        <p:nvSpPr>
          <p:cNvPr id="252" name="Google Shape;252;p37"/>
          <p:cNvSpPr txBox="1">
            <a:spLocks noGrp="1"/>
          </p:cNvSpPr>
          <p:nvPr>
            <p:ph type="subTitle" idx="1"/>
          </p:nvPr>
        </p:nvSpPr>
        <p:spPr>
          <a:xfrm>
            <a:off x="2058940" y="1946529"/>
            <a:ext cx="2767479" cy="5735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t>Environnement d'exécution JavaScript côté serveur</a:t>
            </a:r>
            <a:endParaRPr sz="900" dirty="0"/>
          </a:p>
        </p:txBody>
      </p:sp>
      <p:sp>
        <p:nvSpPr>
          <p:cNvPr id="253" name="Google Shape;253;p37"/>
          <p:cNvSpPr txBox="1">
            <a:spLocks noGrp="1"/>
          </p:cNvSpPr>
          <p:nvPr>
            <p:ph type="title" idx="2"/>
          </p:nvPr>
        </p:nvSpPr>
        <p:spPr>
          <a:xfrm>
            <a:off x="4958280" y="159221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sz="1600" dirty="0"/>
              <a:t>VS CODE</a:t>
            </a:r>
            <a:endParaRPr sz="1600" dirty="0"/>
          </a:p>
        </p:txBody>
      </p:sp>
      <p:sp>
        <p:nvSpPr>
          <p:cNvPr id="254" name="Google Shape;254;p37"/>
          <p:cNvSpPr txBox="1">
            <a:spLocks noGrp="1"/>
          </p:cNvSpPr>
          <p:nvPr>
            <p:ph type="subTitle" idx="3"/>
          </p:nvPr>
        </p:nvSpPr>
        <p:spPr>
          <a:xfrm>
            <a:off x="4958279" y="1937877"/>
            <a:ext cx="2336400" cy="6966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t>Éditeur de code source développé par Microsoft pour Windows, Linux et </a:t>
            </a:r>
            <a:r>
              <a:rPr lang="fr-FR" sz="1200" dirty="0" err="1"/>
              <a:t>macOS</a:t>
            </a:r>
            <a:endParaRPr lang="fr-FR" sz="900" dirty="0"/>
          </a:p>
        </p:txBody>
      </p:sp>
      <p:pic>
        <p:nvPicPr>
          <p:cNvPr id="4" name="Image 3">
            <a:extLst>
              <a:ext uri="{FF2B5EF4-FFF2-40B4-BE49-F238E27FC236}">
                <a16:creationId xmlns:a16="http://schemas.microsoft.com/office/drawing/2014/main" id="{92822938-B454-41C9-B310-93B447FAEE1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a:stretch/>
        </p:blipFill>
        <p:spPr>
          <a:xfrm>
            <a:off x="5812871" y="1051611"/>
            <a:ext cx="627218" cy="627218"/>
          </a:xfrm>
          <a:prstGeom prst="rect">
            <a:avLst/>
          </a:prstGeom>
        </p:spPr>
      </p:pic>
      <p:sp>
        <p:nvSpPr>
          <p:cNvPr id="31" name="Google Shape;251;p37">
            <a:extLst>
              <a:ext uri="{FF2B5EF4-FFF2-40B4-BE49-F238E27FC236}">
                <a16:creationId xmlns:a16="http://schemas.microsoft.com/office/drawing/2014/main" id="{60449964-F383-48AC-870F-F1BF12287A48}"/>
              </a:ext>
            </a:extLst>
          </p:cNvPr>
          <p:cNvSpPr txBox="1">
            <a:spLocks/>
          </p:cNvSpPr>
          <p:nvPr/>
        </p:nvSpPr>
        <p:spPr>
          <a:xfrm>
            <a:off x="2277438" y="3581967"/>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GITHUB</a:t>
            </a:r>
          </a:p>
        </p:txBody>
      </p:sp>
      <p:sp>
        <p:nvSpPr>
          <p:cNvPr id="32" name="Google Shape;252;p37">
            <a:extLst>
              <a:ext uri="{FF2B5EF4-FFF2-40B4-BE49-F238E27FC236}">
                <a16:creationId xmlns:a16="http://schemas.microsoft.com/office/drawing/2014/main" id="{CD30B486-4B94-4F77-8FE9-0C0CDD187268}"/>
              </a:ext>
            </a:extLst>
          </p:cNvPr>
          <p:cNvSpPr txBox="1">
            <a:spLocks/>
          </p:cNvSpPr>
          <p:nvPr/>
        </p:nvSpPr>
        <p:spPr>
          <a:xfrm>
            <a:off x="2277438" y="3939403"/>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200" dirty="0"/>
              <a:t>Plateforme de développement collaboratif</a:t>
            </a:r>
            <a:endParaRPr lang="fr-FR" sz="900" dirty="0"/>
          </a:p>
        </p:txBody>
      </p:sp>
      <p:sp>
        <p:nvSpPr>
          <p:cNvPr id="34" name="Google Shape;251;p37">
            <a:extLst>
              <a:ext uri="{FF2B5EF4-FFF2-40B4-BE49-F238E27FC236}">
                <a16:creationId xmlns:a16="http://schemas.microsoft.com/office/drawing/2014/main" id="{077304EF-20F4-4726-8D4E-EB5B830CA0D5}"/>
              </a:ext>
            </a:extLst>
          </p:cNvPr>
          <p:cNvSpPr txBox="1">
            <a:spLocks/>
          </p:cNvSpPr>
          <p:nvPr/>
        </p:nvSpPr>
        <p:spPr>
          <a:xfrm>
            <a:off x="4961238" y="3581967"/>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layfair Display"/>
              <a:buNone/>
              <a:defRPr sz="22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2500"/>
              <a:buFont typeface="Playfair Display"/>
              <a:buNone/>
              <a:defRPr sz="2500" b="0" i="0" u="none" strike="noStrike" cap="none">
                <a:solidFill>
                  <a:schemeClr val="dk1"/>
                </a:solidFill>
                <a:latin typeface="Playfair Display"/>
                <a:ea typeface="Playfair Display"/>
                <a:cs typeface="Playfair Display"/>
                <a:sym typeface="Playfair Display"/>
              </a:defRPr>
            </a:lvl9pPr>
          </a:lstStyle>
          <a:p>
            <a:r>
              <a:rPr lang="fr-FR" sz="1600" dirty="0"/>
              <a:t>POSTMAN</a:t>
            </a:r>
          </a:p>
        </p:txBody>
      </p:sp>
      <p:sp>
        <p:nvSpPr>
          <p:cNvPr id="35" name="Google Shape;252;p37">
            <a:extLst>
              <a:ext uri="{FF2B5EF4-FFF2-40B4-BE49-F238E27FC236}">
                <a16:creationId xmlns:a16="http://schemas.microsoft.com/office/drawing/2014/main" id="{45FF7FB2-BCDE-4658-9EBE-4ADFE994FF77}"/>
              </a:ext>
            </a:extLst>
          </p:cNvPr>
          <p:cNvSpPr txBox="1">
            <a:spLocks/>
          </p:cNvSpPr>
          <p:nvPr/>
        </p:nvSpPr>
        <p:spPr>
          <a:xfrm>
            <a:off x="4961238" y="3939403"/>
            <a:ext cx="2336400" cy="853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400"/>
              <a:buFont typeface="Cantarell"/>
              <a:buNone/>
              <a:defRPr sz="1400" b="0" i="0" u="none" strike="noStrike" cap="none">
                <a:solidFill>
                  <a:schemeClr val="dk1"/>
                </a:solidFill>
                <a:latin typeface="Cantarell"/>
                <a:ea typeface="Cantarell"/>
                <a:cs typeface="Cantarell"/>
                <a:sym typeface="Cantarell"/>
              </a:defRPr>
            </a:lvl9pPr>
          </a:lstStyle>
          <a:p>
            <a:pPr marL="0" indent="0"/>
            <a:r>
              <a:rPr lang="fr-FR" sz="1200" dirty="0"/>
              <a:t>Outil pour tester les API</a:t>
            </a:r>
            <a:endParaRPr lang="fr-FR" sz="900" dirty="0"/>
          </a:p>
        </p:txBody>
      </p:sp>
      <p:pic>
        <p:nvPicPr>
          <p:cNvPr id="44" name="Image 43">
            <a:extLst>
              <a:ext uri="{FF2B5EF4-FFF2-40B4-BE49-F238E27FC236}">
                <a16:creationId xmlns:a16="http://schemas.microsoft.com/office/drawing/2014/main" id="{E1AC6E27-862A-43E6-A27F-AC0DA2ACCAF0}"/>
              </a:ext>
            </a:extLst>
          </p:cNvPr>
          <p:cNvPicPr>
            <a:picLocks noChangeAspect="1"/>
          </p:cNvPicPr>
          <p:nvPr/>
        </p:nvPicPr>
        <p:blipFill>
          <a:blip r:embed="rId5"/>
          <a:srcRect/>
          <a:stretch/>
        </p:blipFill>
        <p:spPr>
          <a:xfrm>
            <a:off x="3132028" y="2996391"/>
            <a:ext cx="627218" cy="627218"/>
          </a:xfrm>
          <a:prstGeom prst="rect">
            <a:avLst/>
          </a:prstGeom>
        </p:spPr>
      </p:pic>
      <p:pic>
        <p:nvPicPr>
          <p:cNvPr id="47" name="Image 46">
            <a:extLst>
              <a:ext uri="{FF2B5EF4-FFF2-40B4-BE49-F238E27FC236}">
                <a16:creationId xmlns:a16="http://schemas.microsoft.com/office/drawing/2014/main" id="{98CE44B0-475E-45D1-94E4-15F9E538DA6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a:stretch/>
        </p:blipFill>
        <p:spPr>
          <a:xfrm>
            <a:off x="5708646" y="3110632"/>
            <a:ext cx="835665" cy="510793"/>
          </a:xfrm>
          <a:prstGeom prst="rect">
            <a:avLst/>
          </a:prstGeom>
        </p:spPr>
      </p:pic>
      <p:pic>
        <p:nvPicPr>
          <p:cNvPr id="23" name="Image 22">
            <a:extLst>
              <a:ext uri="{FF2B5EF4-FFF2-40B4-BE49-F238E27FC236}">
                <a16:creationId xmlns:a16="http://schemas.microsoft.com/office/drawing/2014/main" id="{073A12B8-DC2A-4FB2-B9BA-86AF67B0EB88}"/>
              </a:ext>
            </a:extLst>
          </p:cNvPr>
          <p:cNvPicPr>
            <a:picLocks noChangeAspect="1"/>
          </p:cNvPicPr>
          <p:nvPr/>
        </p:nvPicPr>
        <p:blipFill>
          <a:blip r:embed="rId8"/>
          <a:srcRect/>
          <a:stretch/>
        </p:blipFill>
        <p:spPr>
          <a:xfrm>
            <a:off x="3120474" y="999841"/>
            <a:ext cx="627218" cy="627218"/>
          </a:xfrm>
          <a:prstGeom prst="rect">
            <a:avLst/>
          </a:prstGeom>
        </p:spPr>
      </p:pic>
      <p:sp>
        <p:nvSpPr>
          <p:cNvPr id="25" name="Google Shape;250;p37">
            <a:extLst>
              <a:ext uri="{FF2B5EF4-FFF2-40B4-BE49-F238E27FC236}">
                <a16:creationId xmlns:a16="http://schemas.microsoft.com/office/drawing/2014/main" id="{3424640F-B163-4A82-B125-1333E17AFFC6}"/>
              </a:ext>
            </a:extLst>
          </p:cNvPr>
          <p:cNvSpPr txBox="1">
            <a:spLocks/>
          </p:cNvSpPr>
          <p:nvPr/>
        </p:nvSpPr>
        <p:spPr>
          <a:xfrm>
            <a:off x="677698" y="2548387"/>
            <a:ext cx="856116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9pPr>
          </a:lstStyle>
          <a:p>
            <a:r>
              <a:rPr lang="fr-FR" sz="2400" dirty="0"/>
              <a:t>OUTILS</a:t>
            </a:r>
          </a:p>
        </p:txBody>
      </p:sp>
    </p:spTree>
    <p:extLst>
      <p:ext uri="{BB962C8B-B14F-4D97-AF65-F5344CB8AC3E}">
        <p14:creationId xmlns:p14="http://schemas.microsoft.com/office/powerpoint/2010/main" val="281903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1518239" y="2357206"/>
            <a:ext cx="6250615" cy="964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Réalisation</a:t>
            </a:r>
            <a:endParaRPr dirty="0"/>
          </a:p>
        </p:txBody>
      </p:sp>
      <p:sp>
        <p:nvSpPr>
          <p:cNvPr id="242" name="Google Shape;242;p36"/>
          <p:cNvSpPr txBox="1">
            <a:spLocks noGrp="1"/>
          </p:cNvSpPr>
          <p:nvPr>
            <p:ph type="title" idx="2"/>
          </p:nvPr>
        </p:nvSpPr>
        <p:spPr>
          <a:xfrm>
            <a:off x="3050550" y="1417637"/>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244" name="Google Shape;244;p36"/>
          <p:cNvCxnSpPr/>
          <p:nvPr/>
        </p:nvCxnSpPr>
        <p:spPr>
          <a:xfrm>
            <a:off x="4572000" y="4122138"/>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00" y="-12"/>
            <a:ext cx="0" cy="10227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29215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PREMIERE PAGE</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tretch>
            <a:fillRect/>
          </a:stretch>
        </p:blipFill>
        <p:spPr>
          <a:xfrm>
            <a:off x="1416166" y="805074"/>
            <a:ext cx="6311665" cy="3877340"/>
          </a:xfrm>
          <a:prstGeom prst="rect">
            <a:avLst/>
          </a:prstGeom>
        </p:spPr>
      </p:pic>
    </p:spTree>
    <p:extLst>
      <p:ext uri="{BB962C8B-B14F-4D97-AF65-F5344CB8AC3E}">
        <p14:creationId xmlns:p14="http://schemas.microsoft.com/office/powerpoint/2010/main" val="368793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INSCRIPTION</a:t>
            </a:r>
            <a:endParaRPr lang="fr-F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466927" y="790897"/>
            <a:ext cx="6316106" cy="3877340"/>
          </a:xfrm>
          <a:prstGeom prst="rect">
            <a:avLst/>
          </a:prstGeom>
        </p:spPr>
      </p:pic>
    </p:spTree>
    <p:extLst>
      <p:ext uri="{BB962C8B-B14F-4D97-AF65-F5344CB8AC3E}">
        <p14:creationId xmlns:p14="http://schemas.microsoft.com/office/powerpoint/2010/main" val="290052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720000" y="1843370"/>
            <a:ext cx="2509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10" name="Google Shape;210;p34"/>
          <p:cNvSpPr txBox="1">
            <a:spLocks noGrp="1"/>
          </p:cNvSpPr>
          <p:nvPr>
            <p:ph type="title" idx="2"/>
          </p:nvPr>
        </p:nvSpPr>
        <p:spPr>
          <a:xfrm>
            <a:off x="720000" y="13020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2" name="Google Shape;212;p34"/>
          <p:cNvSpPr txBox="1">
            <a:spLocks noGrp="1"/>
          </p:cNvSpPr>
          <p:nvPr>
            <p:ph type="title" idx="3"/>
          </p:nvPr>
        </p:nvSpPr>
        <p:spPr>
          <a:xfrm>
            <a:off x="3403799" y="1843370"/>
            <a:ext cx="290485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Contexte du projet</a:t>
            </a:r>
            <a:endParaRPr dirty="0"/>
          </a:p>
        </p:txBody>
      </p:sp>
      <p:sp>
        <p:nvSpPr>
          <p:cNvPr id="213" name="Google Shape;213;p34"/>
          <p:cNvSpPr txBox="1">
            <a:spLocks noGrp="1"/>
          </p:cNvSpPr>
          <p:nvPr>
            <p:ph type="title" idx="4"/>
          </p:nvPr>
        </p:nvSpPr>
        <p:spPr>
          <a:xfrm>
            <a:off x="3403800" y="13020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5" name="Google Shape;215;p34"/>
          <p:cNvSpPr txBox="1">
            <a:spLocks noGrp="1"/>
          </p:cNvSpPr>
          <p:nvPr>
            <p:ph type="title" idx="6"/>
          </p:nvPr>
        </p:nvSpPr>
        <p:spPr>
          <a:xfrm>
            <a:off x="6087600" y="184337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Conception</a:t>
            </a:r>
            <a:endParaRPr dirty="0"/>
          </a:p>
        </p:txBody>
      </p:sp>
      <p:sp>
        <p:nvSpPr>
          <p:cNvPr id="216" name="Google Shape;216;p34"/>
          <p:cNvSpPr txBox="1">
            <a:spLocks noGrp="1"/>
          </p:cNvSpPr>
          <p:nvPr>
            <p:ph type="title" idx="7"/>
          </p:nvPr>
        </p:nvSpPr>
        <p:spPr>
          <a:xfrm>
            <a:off x="6087600" y="13020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8" name="Google Shape;218;p34"/>
          <p:cNvSpPr txBox="1">
            <a:spLocks noGrp="1"/>
          </p:cNvSpPr>
          <p:nvPr>
            <p:ph type="title" idx="9"/>
          </p:nvPr>
        </p:nvSpPr>
        <p:spPr>
          <a:xfrm>
            <a:off x="683159" y="3678323"/>
            <a:ext cx="258318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Technologies utilisés</a:t>
            </a:r>
            <a:endParaRPr dirty="0"/>
          </a:p>
        </p:txBody>
      </p:sp>
      <p:sp>
        <p:nvSpPr>
          <p:cNvPr id="219" name="Google Shape;219;p34"/>
          <p:cNvSpPr txBox="1">
            <a:spLocks noGrp="1"/>
          </p:cNvSpPr>
          <p:nvPr>
            <p:ph type="title" idx="13"/>
          </p:nvPr>
        </p:nvSpPr>
        <p:spPr>
          <a:xfrm>
            <a:off x="720000" y="30202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21" name="Google Shape;221;p34"/>
          <p:cNvSpPr txBox="1">
            <a:spLocks noGrp="1"/>
          </p:cNvSpPr>
          <p:nvPr>
            <p:ph type="title" idx="15"/>
          </p:nvPr>
        </p:nvSpPr>
        <p:spPr>
          <a:xfrm>
            <a:off x="3403800" y="3561570"/>
            <a:ext cx="2509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Réalisation</a:t>
            </a:r>
            <a:endParaRPr dirty="0"/>
          </a:p>
        </p:txBody>
      </p:sp>
      <p:sp>
        <p:nvSpPr>
          <p:cNvPr id="222" name="Google Shape;222;p34"/>
          <p:cNvSpPr txBox="1">
            <a:spLocks noGrp="1"/>
          </p:cNvSpPr>
          <p:nvPr>
            <p:ph type="title" idx="16"/>
          </p:nvPr>
        </p:nvSpPr>
        <p:spPr>
          <a:xfrm>
            <a:off x="3403800" y="30202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24" name="Google Shape;224;p34"/>
          <p:cNvSpPr txBox="1">
            <a:spLocks noGrp="1"/>
          </p:cNvSpPr>
          <p:nvPr>
            <p:ph type="title" idx="18"/>
          </p:nvPr>
        </p:nvSpPr>
        <p:spPr>
          <a:xfrm>
            <a:off x="6087600" y="356157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25" name="Google Shape;225;p34"/>
          <p:cNvSpPr txBox="1">
            <a:spLocks noGrp="1"/>
          </p:cNvSpPr>
          <p:nvPr>
            <p:ph type="title" idx="19"/>
          </p:nvPr>
        </p:nvSpPr>
        <p:spPr>
          <a:xfrm>
            <a:off x="6087600" y="30202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27" name="Google Shape;227;p34"/>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SOMMAIRE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AUTHENTIFICATION</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698108" y="790898"/>
            <a:ext cx="6063659" cy="3877340"/>
          </a:xfrm>
          <a:prstGeom prst="rect">
            <a:avLst/>
          </a:prstGeom>
        </p:spPr>
      </p:pic>
    </p:spTree>
    <p:extLst>
      <p:ext uri="{BB962C8B-B14F-4D97-AF65-F5344CB8AC3E}">
        <p14:creationId xmlns:p14="http://schemas.microsoft.com/office/powerpoint/2010/main" val="216608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 SAVOIR PLUS</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543531" y="819250"/>
            <a:ext cx="6056936" cy="3877200"/>
          </a:xfrm>
          <a:prstGeom prst="rect">
            <a:avLst/>
          </a:prstGeom>
        </p:spPr>
      </p:pic>
    </p:spTree>
    <p:extLst>
      <p:ext uri="{BB962C8B-B14F-4D97-AF65-F5344CB8AC3E}">
        <p14:creationId xmlns:p14="http://schemas.microsoft.com/office/powerpoint/2010/main" val="1481839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PAGE D’ACCUEIL</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609361" y="797985"/>
            <a:ext cx="6131142" cy="3877340"/>
          </a:xfrm>
          <a:prstGeom prst="rect">
            <a:avLst/>
          </a:prstGeom>
        </p:spPr>
      </p:pic>
    </p:spTree>
    <p:extLst>
      <p:ext uri="{BB962C8B-B14F-4D97-AF65-F5344CB8AC3E}">
        <p14:creationId xmlns:p14="http://schemas.microsoft.com/office/powerpoint/2010/main" val="242581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RESERVATIONS</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629275" y="790898"/>
            <a:ext cx="6139582" cy="3877340"/>
          </a:xfrm>
          <a:prstGeom prst="rect">
            <a:avLst/>
          </a:prstGeom>
        </p:spPr>
      </p:pic>
    </p:spTree>
    <p:extLst>
      <p:ext uri="{BB962C8B-B14F-4D97-AF65-F5344CB8AC3E}">
        <p14:creationId xmlns:p14="http://schemas.microsoft.com/office/powerpoint/2010/main" val="77759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FORMULAIRE DE RESERVATION</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a:blip r:embed="rId3"/>
          <a:srcRect/>
          <a:stretch/>
        </p:blipFill>
        <p:spPr>
          <a:xfrm>
            <a:off x="1843009" y="805074"/>
            <a:ext cx="5940024" cy="3877340"/>
          </a:xfrm>
          <a:prstGeom prst="rect">
            <a:avLst/>
          </a:prstGeom>
        </p:spPr>
      </p:pic>
    </p:spTree>
    <p:extLst>
      <p:ext uri="{BB962C8B-B14F-4D97-AF65-F5344CB8AC3E}">
        <p14:creationId xmlns:p14="http://schemas.microsoft.com/office/powerpoint/2010/main" val="213344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07599" y="56707"/>
            <a:ext cx="872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TABLES</a:t>
            </a:r>
            <a:endParaRPr dirty="0">
              <a:solidFill>
                <a:schemeClr val="lt1"/>
              </a:solidFill>
            </a:endParaRPr>
          </a:p>
        </p:txBody>
      </p:sp>
      <p:pic>
        <p:nvPicPr>
          <p:cNvPr id="3" name="Image 2">
            <a:extLst>
              <a:ext uri="{FF2B5EF4-FFF2-40B4-BE49-F238E27FC236}">
                <a16:creationId xmlns:a16="http://schemas.microsoft.com/office/drawing/2014/main" id="{23962679-D026-47C7-BF51-D365AED3FEC1}"/>
              </a:ext>
            </a:extLst>
          </p:cNvPr>
          <p:cNvPicPr>
            <a:picLocks noChangeAspect="1"/>
          </p:cNvPicPr>
          <p:nvPr/>
        </p:nvPicPr>
        <p:blipFill rotWithShape="1">
          <a:blip r:embed="rId3"/>
          <a:srcRect t="626" r="894"/>
          <a:stretch/>
        </p:blipFill>
        <p:spPr>
          <a:xfrm>
            <a:off x="1496057" y="765544"/>
            <a:ext cx="6293651" cy="3853074"/>
          </a:xfrm>
          <a:prstGeom prst="rect">
            <a:avLst/>
          </a:prstGeom>
        </p:spPr>
      </p:pic>
    </p:spTree>
    <p:extLst>
      <p:ext uri="{BB962C8B-B14F-4D97-AF65-F5344CB8AC3E}">
        <p14:creationId xmlns:p14="http://schemas.microsoft.com/office/powerpoint/2010/main" val="390502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1518239" y="2357206"/>
            <a:ext cx="6250615" cy="964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242" name="Google Shape;242;p36"/>
          <p:cNvSpPr txBox="1">
            <a:spLocks noGrp="1"/>
          </p:cNvSpPr>
          <p:nvPr>
            <p:ph type="title" idx="2"/>
          </p:nvPr>
        </p:nvSpPr>
        <p:spPr>
          <a:xfrm>
            <a:off x="3050550" y="1417637"/>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244" name="Google Shape;244;p36"/>
          <p:cNvCxnSpPr/>
          <p:nvPr/>
        </p:nvCxnSpPr>
        <p:spPr>
          <a:xfrm>
            <a:off x="4572000" y="4122138"/>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00" y="-12"/>
            <a:ext cx="0" cy="10227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58621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1"/>
        <p:cNvGrpSpPr/>
        <p:nvPr/>
      </p:nvGrpSpPr>
      <p:grpSpPr>
        <a:xfrm>
          <a:off x="0" y="0"/>
          <a:ext cx="0" cy="0"/>
          <a:chOff x="0" y="0"/>
          <a:chExt cx="0" cy="0"/>
        </a:xfrm>
      </p:grpSpPr>
      <p:sp>
        <p:nvSpPr>
          <p:cNvPr id="282" name="Google Shape;282;p39"/>
          <p:cNvSpPr txBox="1">
            <a:spLocks noGrp="1"/>
          </p:cNvSpPr>
          <p:nvPr>
            <p:ph type="subTitle" idx="1"/>
          </p:nvPr>
        </p:nvSpPr>
        <p:spPr>
          <a:xfrm>
            <a:off x="671837" y="511288"/>
            <a:ext cx="7800326" cy="36880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En conclusion, ce projet de réservation de tables pour restaurant propose une solution moderne et efficace pour améliorer l'expérience des clients et la gestion des réservations pour les restaurateurs en utilisant la stack MERN</a:t>
            </a:r>
          </a:p>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Les principales fonctionnalités incluent l'inscription et la connexion des utilisateurs, la réservation en temps réel et la gestion des réservations. L'application est conçue pour être intuitive et visuellement attrayante, en ligne avec les standards des restaurants fine </a:t>
            </a:r>
            <a:r>
              <a:rPr lang="fr-FR" sz="1600" dirty="0" err="1"/>
              <a:t>dining</a:t>
            </a:r>
            <a:r>
              <a:rPr lang="fr-FR" sz="1600" dirty="0"/>
              <a:t>.</a:t>
            </a:r>
          </a:p>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En adoptant cette solution, les restaurants peuvent non seulement optimiser leur processus de réservation, mais aussi offrir à leurs clients une expérience utilisateur améliorée, renforçant ainsi la satisfaction et la fidélité de leur clientèle. </a:t>
            </a:r>
            <a:endParaRPr sz="1600" dirty="0"/>
          </a:p>
        </p:txBody>
      </p:sp>
      <p:cxnSp>
        <p:nvCxnSpPr>
          <p:cNvPr id="284" name="Google Shape;284;p39"/>
          <p:cNvCxnSpPr>
            <a:cxnSpLocks/>
            <a:endCxn id="282" idx="0"/>
          </p:cNvCxnSpPr>
          <p:nvPr/>
        </p:nvCxnSpPr>
        <p:spPr>
          <a:xfrm>
            <a:off x="4572000" y="-62"/>
            <a:ext cx="0" cy="51135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39"/>
          <p:cNvCxnSpPr>
            <a:cxnSpLocks/>
          </p:cNvCxnSpPr>
          <p:nvPr/>
        </p:nvCxnSpPr>
        <p:spPr>
          <a:xfrm>
            <a:off x="4572000" y="4488180"/>
            <a:ext cx="0" cy="656658"/>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a:xfrm>
            <a:off x="1517100" y="1307100"/>
            <a:ext cx="6109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Merci pour </a:t>
            </a:r>
            <a:br>
              <a:rPr lang="en" sz="6000" dirty="0"/>
            </a:br>
            <a:r>
              <a:rPr lang="en" sz="6000" dirty="0"/>
              <a:t>votre attention</a:t>
            </a:r>
            <a:endParaRPr sz="6000" dirty="0"/>
          </a:p>
        </p:txBody>
      </p:sp>
      <p:cxnSp>
        <p:nvCxnSpPr>
          <p:cNvPr id="445" name="Google Shape;445;p49"/>
          <p:cNvCxnSpPr/>
          <p:nvPr/>
        </p:nvCxnSpPr>
        <p:spPr>
          <a:xfrm>
            <a:off x="4572000" y="-62"/>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446" name="Google Shape;446;p49"/>
          <p:cNvCxnSpPr/>
          <p:nvPr/>
        </p:nvCxnSpPr>
        <p:spPr>
          <a:xfrm>
            <a:off x="4572000" y="4122138"/>
            <a:ext cx="0" cy="10227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36088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2466600" y="1991757"/>
            <a:ext cx="42108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41" name="Google Shape;241;p36"/>
          <p:cNvSpPr txBox="1">
            <a:spLocks noGrp="1"/>
          </p:cNvSpPr>
          <p:nvPr>
            <p:ph type="subTitle" idx="1"/>
          </p:nvPr>
        </p:nvSpPr>
        <p:spPr>
          <a:xfrm>
            <a:off x="2466600" y="3153340"/>
            <a:ext cx="4210800" cy="370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dirty="0"/>
              <a:t>Présentation</a:t>
            </a:r>
            <a:r>
              <a:rPr lang="de-DE" dirty="0"/>
              <a:t> du </a:t>
            </a:r>
            <a:r>
              <a:rPr lang="de-DE" dirty="0" err="1"/>
              <a:t>projet</a:t>
            </a:r>
            <a:r>
              <a:rPr lang="de-DE" dirty="0"/>
              <a:t> </a:t>
            </a:r>
            <a:endParaRPr dirty="0"/>
          </a:p>
        </p:txBody>
      </p:sp>
      <p:sp>
        <p:nvSpPr>
          <p:cNvPr id="242" name="Google Shape;242;p36"/>
          <p:cNvSpPr txBox="1">
            <a:spLocks noGrp="1"/>
          </p:cNvSpPr>
          <p:nvPr>
            <p:ph type="title" idx="2"/>
          </p:nvPr>
        </p:nvSpPr>
        <p:spPr>
          <a:xfrm>
            <a:off x="3050550" y="1145364"/>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44" name="Google Shape;244;p36"/>
          <p:cNvCxnSpPr/>
          <p:nvPr/>
        </p:nvCxnSpPr>
        <p:spPr>
          <a:xfrm>
            <a:off x="4572036" y="4129227"/>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36" y="7077"/>
            <a:ext cx="0" cy="10227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10266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11" name="Google Shape;1111;p59"/>
          <p:cNvSpPr txBox="1">
            <a:spLocks noGrp="1"/>
          </p:cNvSpPr>
          <p:nvPr>
            <p:ph type="body" idx="1"/>
          </p:nvPr>
        </p:nvSpPr>
        <p:spPr>
          <a:xfrm>
            <a:off x="720000" y="1209182"/>
            <a:ext cx="7704000" cy="3416400"/>
          </a:xfrm>
          <a:prstGeom prst="rect">
            <a:avLst/>
          </a:prstGeom>
        </p:spPr>
        <p:txBody>
          <a:bodyPr spcFirstLastPara="1" wrap="square" lIns="91425" tIns="91425" rIns="91425" bIns="91425" anchor="t" anchorCtr="0">
            <a:noAutofit/>
          </a:bodyPr>
          <a:lstStyle/>
          <a:p>
            <a:pPr marL="139700" indent="0" algn="just">
              <a:buNone/>
            </a:pPr>
            <a:r>
              <a:rPr lang="fr-FR" sz="1600" dirty="0"/>
              <a:t>Réserver une table dans un restaurant de gastronomie peut souvent être une expérience frustrante pour les clients, avec des appels téléphoniques incessants, des incertitudes quant aux disponibilités, et des erreurs humaines fréquentes</a:t>
            </a:r>
            <a:r>
              <a:rPr lang="fr-FR" sz="1600" b="1" dirty="0"/>
              <a:t>.</a:t>
            </a:r>
          </a:p>
          <a:p>
            <a:pPr marL="139700" indent="0" algn="just">
              <a:buNone/>
            </a:pPr>
            <a:endParaRPr lang="fr-FR" sz="1600" b="1" dirty="0"/>
          </a:p>
          <a:p>
            <a:pPr marL="139700" indent="0" algn="just">
              <a:buNone/>
            </a:pPr>
            <a:r>
              <a:rPr lang="fr-FR" sz="1600" dirty="0"/>
              <a:t>Pour remédier à cette situation, nous avons développé notre site web, développée avec la stack MERN (MongoDB, Express, </a:t>
            </a:r>
            <a:r>
              <a:rPr lang="fr-FR" sz="1600" dirty="0" err="1"/>
              <a:t>React</a:t>
            </a:r>
            <a:r>
              <a:rPr lang="fr-FR" sz="1600" dirty="0"/>
              <a:t>, Node.js),pour un restaurant de gastronomie, qui offre une plateforme intuitive où les clients peuvent facilement s’inscrire, se connecter, réserver des tables en ligne, voir leurs réservations</a:t>
            </a:r>
            <a:endParaRPr sz="1600" dirty="0">
              <a:solidFill>
                <a:schemeClr val="dk1"/>
              </a:solidFill>
            </a:endParaRPr>
          </a:p>
        </p:txBody>
      </p:sp>
      <p:cxnSp>
        <p:nvCxnSpPr>
          <p:cNvPr id="1112" name="Google Shape;1112;p59"/>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2028603" y="1879293"/>
            <a:ext cx="5086794"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Contexte Général</a:t>
            </a:r>
            <a:endParaRPr dirty="0"/>
          </a:p>
        </p:txBody>
      </p:sp>
      <p:sp>
        <p:nvSpPr>
          <p:cNvPr id="241" name="Google Shape;241;p36"/>
          <p:cNvSpPr txBox="1">
            <a:spLocks noGrp="1"/>
          </p:cNvSpPr>
          <p:nvPr>
            <p:ph type="subTitle" idx="1"/>
          </p:nvPr>
        </p:nvSpPr>
        <p:spPr>
          <a:xfrm>
            <a:off x="2466600" y="2931699"/>
            <a:ext cx="4210800" cy="102269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dirty="0"/>
              <a:t>Objectifs </a:t>
            </a:r>
          </a:p>
          <a:p>
            <a:pPr marL="0" lvl="0" indent="0" rtl="0">
              <a:spcBef>
                <a:spcPts val="0"/>
              </a:spcBef>
              <a:spcAft>
                <a:spcPts val="0"/>
              </a:spcAft>
              <a:buNone/>
            </a:pPr>
            <a:r>
              <a:rPr lang="fr-FR" dirty="0"/>
              <a:t>Problématiques</a:t>
            </a:r>
          </a:p>
          <a:p>
            <a:pPr marL="0" lvl="0" indent="0" rtl="0">
              <a:spcBef>
                <a:spcPts val="0"/>
              </a:spcBef>
              <a:spcAft>
                <a:spcPts val="0"/>
              </a:spcAft>
              <a:buNone/>
            </a:pPr>
            <a:r>
              <a:rPr lang="fr-FR" dirty="0"/>
              <a:t>Besoins Fonctionnels</a:t>
            </a:r>
          </a:p>
          <a:p>
            <a:pPr marL="0" lvl="0" indent="0" rtl="0">
              <a:spcBef>
                <a:spcPts val="0"/>
              </a:spcBef>
              <a:spcAft>
                <a:spcPts val="0"/>
              </a:spcAft>
              <a:buNone/>
            </a:pPr>
            <a:r>
              <a:rPr lang="fr-FR" dirty="0"/>
              <a:t>Besoins non fonctionnels</a:t>
            </a:r>
          </a:p>
        </p:txBody>
      </p:sp>
      <p:sp>
        <p:nvSpPr>
          <p:cNvPr id="242" name="Google Shape;242;p36"/>
          <p:cNvSpPr txBox="1">
            <a:spLocks noGrp="1"/>
          </p:cNvSpPr>
          <p:nvPr>
            <p:ph type="title" idx="2"/>
          </p:nvPr>
        </p:nvSpPr>
        <p:spPr>
          <a:xfrm>
            <a:off x="3050550" y="1131187"/>
            <a:ext cx="304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244" name="Google Shape;244;p36"/>
          <p:cNvCxnSpPr/>
          <p:nvPr/>
        </p:nvCxnSpPr>
        <p:spPr>
          <a:xfrm>
            <a:off x="4572036" y="4115050"/>
            <a:ext cx="0" cy="10227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36"/>
          <p:cNvCxnSpPr/>
          <p:nvPr/>
        </p:nvCxnSpPr>
        <p:spPr>
          <a:xfrm>
            <a:off x="4572036" y="-7100"/>
            <a:ext cx="0" cy="1022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OBJECTIFS</a:t>
            </a:r>
            <a:endParaRPr dirty="0"/>
          </a:p>
        </p:txBody>
      </p:sp>
      <p:sp>
        <p:nvSpPr>
          <p:cNvPr id="1111" name="Google Shape;1111;p59"/>
          <p:cNvSpPr txBox="1">
            <a:spLocks noGrp="1"/>
          </p:cNvSpPr>
          <p:nvPr>
            <p:ph type="body" idx="1"/>
          </p:nvPr>
        </p:nvSpPr>
        <p:spPr>
          <a:xfrm>
            <a:off x="720000" y="1209182"/>
            <a:ext cx="7704000" cy="3416400"/>
          </a:xfrm>
          <a:prstGeom prst="rect">
            <a:avLst/>
          </a:prstGeom>
        </p:spPr>
        <p:txBody>
          <a:bodyPr spcFirstLastPara="1" wrap="square" lIns="91425" tIns="91425" rIns="91425" bIns="91425" anchor="t" anchorCtr="0">
            <a:noAutofit/>
          </a:bodyPr>
          <a:lstStyle/>
          <a:p>
            <a:pPr marL="139700" indent="0" algn="just">
              <a:buNone/>
            </a:pPr>
            <a:r>
              <a:rPr lang="fr-FR" sz="1800" dirty="0">
                <a:solidFill>
                  <a:schemeClr val="dk1"/>
                </a:solidFill>
              </a:rPr>
              <a:t>Créer une application de réservation de tables pour restaurant, développée avec la stack MERN qui simplifie le processus de réservation pour les clients.</a:t>
            </a:r>
          </a:p>
          <a:p>
            <a:pPr algn="just">
              <a:buFont typeface="Wingdings" panose="05000000000000000000" pitchFamily="2" charset="2"/>
              <a:buChar char=""/>
            </a:pPr>
            <a:r>
              <a:rPr lang="fr-FR" sz="1800" dirty="0">
                <a:solidFill>
                  <a:schemeClr val="dk1"/>
                </a:solidFill>
              </a:rPr>
              <a:t>Faciliter la réservation pour les clients </a:t>
            </a:r>
          </a:p>
          <a:p>
            <a:pPr algn="just">
              <a:buFont typeface="Wingdings" panose="05000000000000000000" pitchFamily="2" charset="2"/>
              <a:buChar char=""/>
            </a:pPr>
            <a:r>
              <a:rPr lang="fr-FR" sz="1800" dirty="0">
                <a:solidFill>
                  <a:schemeClr val="dk1"/>
                </a:solidFill>
              </a:rPr>
              <a:t>Améliorer l'expérience globale des utilisateurs </a:t>
            </a:r>
          </a:p>
          <a:p>
            <a:pPr algn="just">
              <a:buFont typeface="Wingdings" panose="05000000000000000000" pitchFamily="2" charset="2"/>
              <a:buChar char=""/>
            </a:pPr>
            <a:r>
              <a:rPr lang="fr-FR" sz="1800" dirty="0">
                <a:solidFill>
                  <a:schemeClr val="dk1"/>
                </a:solidFill>
              </a:rPr>
              <a:t>Adapter l'application aux besoins des restaurants fine </a:t>
            </a:r>
            <a:r>
              <a:rPr lang="fr-FR" sz="1800" dirty="0" err="1">
                <a:solidFill>
                  <a:schemeClr val="dk1"/>
                </a:solidFill>
              </a:rPr>
              <a:t>dining</a:t>
            </a:r>
            <a:r>
              <a:rPr lang="fr-FR" sz="1800" dirty="0">
                <a:solidFill>
                  <a:schemeClr val="dk1"/>
                </a:solidFill>
              </a:rPr>
              <a:t> </a:t>
            </a:r>
          </a:p>
          <a:p>
            <a:pPr algn="just">
              <a:buFont typeface="Wingdings" panose="05000000000000000000" pitchFamily="2" charset="2"/>
              <a:buChar char=""/>
            </a:pPr>
            <a:r>
              <a:rPr lang="fr-FR" sz="1800" dirty="0">
                <a:solidFill>
                  <a:schemeClr val="dk1"/>
                </a:solidFill>
              </a:rPr>
              <a:t>Supporter la croissance et l'évolutivité </a:t>
            </a:r>
          </a:p>
          <a:p>
            <a:pPr marL="139700" indent="0" algn="just">
              <a:buNone/>
            </a:pPr>
            <a:endParaRPr sz="1800" dirty="0">
              <a:solidFill>
                <a:schemeClr val="dk1"/>
              </a:solidFill>
            </a:endParaRPr>
          </a:p>
        </p:txBody>
      </p:sp>
      <p:cxnSp>
        <p:nvCxnSpPr>
          <p:cNvPr id="1112" name="Google Shape;1112;p59"/>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133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PROBLEMATIQUES</a:t>
            </a:r>
            <a:endParaRPr dirty="0"/>
          </a:p>
        </p:txBody>
      </p:sp>
      <p:cxnSp>
        <p:nvCxnSpPr>
          <p:cNvPr id="1112" name="Google Shape;1112;p59"/>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
        <p:nvSpPr>
          <p:cNvPr id="5" name="Google Shape;251;p37">
            <a:extLst>
              <a:ext uri="{FF2B5EF4-FFF2-40B4-BE49-F238E27FC236}">
                <a16:creationId xmlns:a16="http://schemas.microsoft.com/office/drawing/2014/main" id="{6C2EB041-4212-4503-A1C2-CBB418031334}"/>
              </a:ext>
            </a:extLst>
          </p:cNvPr>
          <p:cNvSpPr txBox="1">
            <a:spLocks/>
          </p:cNvSpPr>
          <p:nvPr/>
        </p:nvSpPr>
        <p:spPr>
          <a:xfrm>
            <a:off x="627851" y="1176668"/>
            <a:ext cx="7034676" cy="2977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500"/>
              <a:buFont typeface="Playfair Display"/>
              <a:buNone/>
              <a:defRPr sz="3500" b="0" i="0" u="none" strike="noStrike" cap="none">
                <a:solidFill>
                  <a:schemeClr val="dk1"/>
                </a:solidFill>
                <a:latin typeface="Playfair Display"/>
                <a:ea typeface="Playfair Display"/>
                <a:cs typeface="Playfair Display"/>
                <a:sym typeface="Playfair Display"/>
              </a:defRPr>
            </a:lvl9pPr>
          </a:lstStyle>
          <a:p>
            <a:pPr marL="139700" algn="just"/>
            <a:r>
              <a:rPr lang="fr-FR" sz="2400" dirty="0">
                <a:solidFill>
                  <a:schemeClr val="dk1"/>
                </a:solidFill>
                <a:latin typeface="Cantarell" panose="020B0604020202020204" charset="0"/>
              </a:rPr>
              <a:t>Inaccessibilité </a:t>
            </a:r>
          </a:p>
          <a:p>
            <a:pPr marL="139700" algn="just"/>
            <a:r>
              <a:rPr lang="fr-FR" sz="2400" dirty="0">
                <a:solidFill>
                  <a:schemeClr val="dk1"/>
                </a:solidFill>
                <a:latin typeface="Cantarell" panose="020B0604020202020204" charset="0"/>
              </a:rPr>
              <a:t>Erreurs Humaines </a:t>
            </a:r>
          </a:p>
          <a:p>
            <a:pPr marL="139700" algn="just"/>
            <a:r>
              <a:rPr lang="fr-FR" sz="2400" dirty="0">
                <a:solidFill>
                  <a:schemeClr val="dk1"/>
                </a:solidFill>
                <a:latin typeface="Cantarell" panose="020B0604020202020204" charset="0"/>
              </a:rPr>
              <a:t>Manque de Visibilité </a:t>
            </a:r>
          </a:p>
          <a:p>
            <a:pPr marL="139700" algn="just"/>
            <a:r>
              <a:rPr lang="fr-FR" sz="2400" dirty="0">
                <a:solidFill>
                  <a:schemeClr val="dk1"/>
                </a:solidFill>
                <a:latin typeface="Cantarell" panose="020B0604020202020204" charset="0"/>
              </a:rPr>
              <a:t>Gestion Inefficace </a:t>
            </a:r>
          </a:p>
          <a:p>
            <a:pPr marL="139700" algn="just"/>
            <a:r>
              <a:rPr lang="fr-FR" sz="2400" dirty="0">
                <a:solidFill>
                  <a:schemeClr val="dk1"/>
                </a:solidFill>
                <a:latin typeface="Cantarell" panose="020B0604020202020204" charset="0"/>
              </a:rPr>
              <a:t>Expérience Client Médiocre</a:t>
            </a:r>
          </a:p>
        </p:txBody>
      </p:sp>
    </p:spTree>
    <p:extLst>
      <p:ext uri="{BB962C8B-B14F-4D97-AF65-F5344CB8AC3E}">
        <p14:creationId xmlns:p14="http://schemas.microsoft.com/office/powerpoint/2010/main" val="48039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BESOINS FONCTIONNELS</a:t>
            </a:r>
            <a:endParaRPr dirty="0"/>
          </a:p>
        </p:txBody>
      </p:sp>
      <p:sp>
        <p:nvSpPr>
          <p:cNvPr id="1111" name="Google Shape;1111;p59"/>
          <p:cNvSpPr txBox="1">
            <a:spLocks noGrp="1"/>
          </p:cNvSpPr>
          <p:nvPr>
            <p:ph type="body" idx="1"/>
          </p:nvPr>
        </p:nvSpPr>
        <p:spPr>
          <a:xfrm>
            <a:off x="720000" y="1535383"/>
            <a:ext cx="7704000" cy="2072734"/>
          </a:xfrm>
          <a:prstGeom prst="rect">
            <a:avLst/>
          </a:prstGeom>
        </p:spPr>
        <p:txBody>
          <a:bodyPr spcFirstLastPara="1" wrap="square" lIns="91425" tIns="91425" rIns="91425" bIns="91425" anchor="t" anchorCtr="0">
            <a:noAutofit/>
          </a:bodyPr>
          <a:lstStyle/>
          <a:p>
            <a:pPr marL="139700" indent="0" algn="just">
              <a:buNone/>
            </a:pPr>
            <a:r>
              <a:rPr lang="fr-FR" sz="2000" dirty="0">
                <a:solidFill>
                  <a:schemeClr val="dk1"/>
                </a:solidFill>
              </a:rPr>
              <a:t>Inscription et Connexion</a:t>
            </a:r>
          </a:p>
          <a:p>
            <a:pPr marL="139700" indent="0" algn="just">
              <a:buNone/>
            </a:pPr>
            <a:r>
              <a:rPr lang="fr-FR" sz="2000" dirty="0">
                <a:solidFill>
                  <a:schemeClr val="dk1"/>
                </a:solidFill>
              </a:rPr>
              <a:t>Page d'Accueil </a:t>
            </a:r>
          </a:p>
          <a:p>
            <a:pPr marL="139700" indent="0" algn="just">
              <a:buNone/>
            </a:pPr>
            <a:r>
              <a:rPr lang="fr-FR" sz="2000" dirty="0">
                <a:solidFill>
                  <a:schemeClr val="dk1"/>
                </a:solidFill>
              </a:rPr>
              <a:t>Page de Profil du restaurant</a:t>
            </a:r>
          </a:p>
          <a:p>
            <a:pPr marL="139700" indent="0" algn="just">
              <a:buNone/>
            </a:pPr>
            <a:r>
              <a:rPr lang="fr-FR" sz="2000" dirty="0">
                <a:solidFill>
                  <a:schemeClr val="dk1"/>
                </a:solidFill>
              </a:rPr>
              <a:t>Page Tables</a:t>
            </a:r>
          </a:p>
          <a:p>
            <a:pPr marL="139700" indent="0" algn="just">
              <a:buNone/>
            </a:pPr>
            <a:r>
              <a:rPr lang="fr-FR" sz="2000" dirty="0">
                <a:solidFill>
                  <a:schemeClr val="dk1"/>
                </a:solidFill>
              </a:rPr>
              <a:t>Réservation de Tables </a:t>
            </a:r>
          </a:p>
          <a:p>
            <a:pPr marL="139700" indent="0" algn="just">
              <a:buNone/>
            </a:pPr>
            <a:r>
              <a:rPr lang="fr-FR" sz="2000" dirty="0">
                <a:solidFill>
                  <a:schemeClr val="dk1"/>
                </a:solidFill>
              </a:rPr>
              <a:t>Gestion des Réservations </a:t>
            </a:r>
          </a:p>
        </p:txBody>
      </p:sp>
      <p:cxnSp>
        <p:nvCxnSpPr>
          <p:cNvPr id="1112" name="Google Shape;1112;p59"/>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544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BESOINS NON FONCTIONNELS</a:t>
            </a:r>
            <a:endParaRPr dirty="0"/>
          </a:p>
        </p:txBody>
      </p:sp>
      <p:sp>
        <p:nvSpPr>
          <p:cNvPr id="1111" name="Google Shape;1111;p59"/>
          <p:cNvSpPr txBox="1">
            <a:spLocks noGrp="1"/>
          </p:cNvSpPr>
          <p:nvPr>
            <p:ph type="body" idx="1"/>
          </p:nvPr>
        </p:nvSpPr>
        <p:spPr>
          <a:xfrm>
            <a:off x="720000" y="1365262"/>
            <a:ext cx="7704000" cy="2795612"/>
          </a:xfrm>
          <a:prstGeom prst="rect">
            <a:avLst/>
          </a:prstGeom>
        </p:spPr>
        <p:txBody>
          <a:bodyPr spcFirstLastPara="1" wrap="square" lIns="91425" tIns="91425" rIns="91425" bIns="91425" anchor="t" anchorCtr="0">
            <a:noAutofit/>
          </a:bodyPr>
          <a:lstStyle/>
          <a:p>
            <a:pPr marL="139700" indent="0" algn="just">
              <a:buNone/>
            </a:pPr>
            <a:r>
              <a:rPr lang="fr-FR" sz="2000" dirty="0">
                <a:solidFill>
                  <a:schemeClr val="dk1"/>
                </a:solidFill>
              </a:rPr>
              <a:t>Sécurité </a:t>
            </a:r>
          </a:p>
          <a:p>
            <a:pPr marL="139700" indent="0" algn="just">
              <a:buNone/>
            </a:pPr>
            <a:r>
              <a:rPr lang="fr-FR" sz="2000" dirty="0">
                <a:solidFill>
                  <a:schemeClr val="dk1"/>
                </a:solidFill>
              </a:rPr>
              <a:t>Performance </a:t>
            </a:r>
          </a:p>
          <a:p>
            <a:pPr marL="139700" indent="0" algn="just">
              <a:buNone/>
            </a:pPr>
            <a:r>
              <a:rPr lang="fr-FR" sz="2000" dirty="0">
                <a:solidFill>
                  <a:schemeClr val="dk1"/>
                </a:solidFill>
              </a:rPr>
              <a:t>Fiabilité </a:t>
            </a:r>
          </a:p>
          <a:p>
            <a:pPr marL="139700" indent="0" algn="just">
              <a:buNone/>
            </a:pPr>
            <a:r>
              <a:rPr lang="fr-FR" sz="2000" dirty="0">
                <a:solidFill>
                  <a:schemeClr val="dk1"/>
                </a:solidFill>
              </a:rPr>
              <a:t>Accessibilité</a:t>
            </a:r>
          </a:p>
          <a:p>
            <a:pPr marL="139700" indent="0" algn="just">
              <a:buNone/>
            </a:pPr>
            <a:r>
              <a:rPr lang="fr-FR" sz="2000" dirty="0">
                <a:solidFill>
                  <a:schemeClr val="dk1"/>
                </a:solidFill>
              </a:rPr>
              <a:t>Maintenabilité </a:t>
            </a:r>
          </a:p>
          <a:p>
            <a:pPr marL="139700" indent="0" algn="just">
              <a:buNone/>
            </a:pPr>
            <a:r>
              <a:rPr lang="fr-FR" sz="2000" dirty="0">
                <a:solidFill>
                  <a:schemeClr val="dk1"/>
                </a:solidFill>
              </a:rPr>
              <a:t>Expérience Utilisateur (UX) </a:t>
            </a:r>
          </a:p>
          <a:p>
            <a:pPr marL="139700" indent="0" algn="just">
              <a:buNone/>
            </a:pPr>
            <a:r>
              <a:rPr lang="fr-FR" sz="2000" dirty="0">
                <a:solidFill>
                  <a:schemeClr val="dk1"/>
                </a:solidFill>
              </a:rPr>
              <a:t>Confidentialité </a:t>
            </a:r>
          </a:p>
        </p:txBody>
      </p:sp>
      <p:cxnSp>
        <p:nvCxnSpPr>
          <p:cNvPr id="1112" name="Google Shape;1112;p59"/>
          <p:cNvCxnSpPr/>
          <p:nvPr/>
        </p:nvCxnSpPr>
        <p:spPr>
          <a:xfrm>
            <a:off x="355225" y="577250"/>
            <a:ext cx="0" cy="39891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66836719"/>
      </p:ext>
    </p:extLst>
  </p:cSld>
  <p:clrMapOvr>
    <a:masterClrMapping/>
  </p:clrMapOvr>
</p:sld>
</file>

<file path=ppt/theme/theme1.xml><?xml version="1.0" encoding="utf-8"?>
<a:theme xmlns:a="http://schemas.openxmlformats.org/drawingml/2006/main" name="Elegant Restaurant Business Proposal by Slidesgo">
  <a:themeElements>
    <a:clrScheme name="Personnalisé 2">
      <a:dk1>
        <a:srgbClr val="2E2A28"/>
      </a:dk1>
      <a:lt1>
        <a:srgbClr val="F3F0EF"/>
      </a:lt1>
      <a:dk2>
        <a:srgbClr val="800020"/>
      </a:dk2>
      <a:lt2>
        <a:srgbClr val="FFFFFF"/>
      </a:lt2>
      <a:accent1>
        <a:srgbClr val="FFFFFF"/>
      </a:accent1>
      <a:accent2>
        <a:srgbClr val="FFFFFF"/>
      </a:accent2>
      <a:accent3>
        <a:srgbClr val="FFFFFF"/>
      </a:accent3>
      <a:accent4>
        <a:srgbClr val="FFFFFF"/>
      </a:accent4>
      <a:accent5>
        <a:srgbClr val="FFFFFF"/>
      </a:accent5>
      <a:accent6>
        <a:srgbClr val="FFFFFF"/>
      </a:accent6>
      <a:hlink>
        <a:srgbClr val="2E2A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659</Words>
  <Application>Microsoft Office PowerPoint</Application>
  <PresentationFormat>Affichage à l'écran (16:9)</PresentationFormat>
  <Paragraphs>129</Paragraphs>
  <Slides>28</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Wingdings</vt:lpstr>
      <vt:lpstr>Cantarell</vt:lpstr>
      <vt:lpstr>Playfair Display</vt:lpstr>
      <vt:lpstr>Arial</vt:lpstr>
      <vt:lpstr>Elegant Restaurant Business Proposal by Slidesgo</vt:lpstr>
      <vt:lpstr>Le Gourmet Elegance</vt:lpstr>
      <vt:lpstr>Introduction</vt:lpstr>
      <vt:lpstr>Introduction</vt:lpstr>
      <vt:lpstr>INTRODUCTION</vt:lpstr>
      <vt:lpstr>Contexte Général</vt:lpstr>
      <vt:lpstr>OBJECTIFS</vt:lpstr>
      <vt:lpstr>PROBLEMATIQUES</vt:lpstr>
      <vt:lpstr>BESOINS FONCTIONNELS</vt:lpstr>
      <vt:lpstr>BESOINS NON FONCTIONNELS</vt:lpstr>
      <vt:lpstr>Conception</vt:lpstr>
      <vt:lpstr>DIAGRAMME DES CAS D’UTILISATIONS</vt:lpstr>
      <vt:lpstr>DIAGRAMME DES CLASSES</vt:lpstr>
      <vt:lpstr>Technologies utilisées</vt:lpstr>
      <vt:lpstr>LANGAGES DE PROGRAMMATION</vt:lpstr>
      <vt:lpstr>FRAMEWORKS ET BASE DE DONNEES</vt:lpstr>
      <vt:lpstr>ENVIRONEMENT DE DEVELOPPEMENT ET D’EXECUTION</vt:lpstr>
      <vt:lpstr>Réalisation</vt:lpstr>
      <vt:lpstr>PREMIERE PAGE</vt:lpstr>
      <vt:lpstr>INSCRIPTION</vt:lpstr>
      <vt:lpstr>AUTHENTIFICATION</vt:lpstr>
      <vt:lpstr>EN SAVOIR PLUS</vt:lpstr>
      <vt:lpstr>PAGE D’ACCUEIL</vt:lpstr>
      <vt:lpstr>RESERVATIONS</vt:lpstr>
      <vt:lpstr>FORMULAIRE DE RESERVATION</vt:lpstr>
      <vt:lpstr>TABLES</vt:lpstr>
      <vt:lpstr>Conclusion</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RESTAURANT </dc:title>
  <cp:lastModifiedBy>Yasmine Hayhay</cp:lastModifiedBy>
  <cp:revision>57</cp:revision>
  <dcterms:modified xsi:type="dcterms:W3CDTF">2024-06-19T01:29:52Z</dcterms:modified>
</cp:coreProperties>
</file>