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40.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39.xml" ContentType="application/vnd.openxmlformats-officedocument.presentationml.slide+xml"/>
  <Override PartName="/ppt/slides/slide37.xml" ContentType="application/vnd.openxmlformats-officedocument.presentationml.slide+xml"/>
  <Override PartName="/ppt/notesSlides/notesSlide28.xml" ContentType="application/vnd.openxmlformats-officedocument.presentationml.notes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42.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1.xml" ContentType="application/vnd.openxmlformats-officedocument.presentationml.slide+xml"/>
  <Override PartName="/ppt/notesSlides/notesSlide41.xml" ContentType="application/vnd.openxmlformats-officedocument.presentationml.notesSlide+xml"/>
  <Override PartName="/ppt/notesSlides/notesSlide14.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notesSlides/notesSlide42.xml" ContentType="application/vnd.openxmlformats-officedocument.presentationml.notesSlide+xml"/>
  <Override PartName="/ppt/notesSlides/notesSlide12.xml" ContentType="application/vnd.openxmlformats-officedocument.presentationml.notesSlide+xml"/>
  <Override PartName="/ppt/slides/slide34.xml" ContentType="application/vnd.openxmlformats-officedocument.presentationml.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40.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diagrams/quickStyle1.xml" ContentType="application/vnd.openxmlformats-officedocument.drawingml.diagramQuickStyle+xml"/>
  <Override PartName="/ppt/viewProps.xml" ContentType="application/vnd.openxmlformats-officedocument.presentationml.viewProps+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diagrams/layout1.xml" ContentType="application/vnd.openxmlformats-officedocument.drawingml.diagramLayout+xml"/>
  <Override PartName="/ppt/notesMasters/notesMaster1.xml" ContentType="application/vnd.openxmlformats-officedocument.presentationml.notesMaster+xml"/>
  <Override PartName="/ppt/diagrams/colors1.xml" ContentType="application/vnd.openxmlformats-officedocument.drawingml.diagramColors+xml"/>
  <Override PartName="/ppt/slides/slide19.xml" ContentType="application/vnd.openxmlformats-officedocument.presentationml.slide+xml"/>
  <Override PartName="/ppt/diagrams/data1.xml" ContentType="application/vnd.openxmlformats-officedocument.drawingml.diagramData+xml"/>
  <Override PartName="/ppt/slideLayouts/slideLayout6.xml" ContentType="application/vnd.openxmlformats-officedocument.presentationml.slideLayout+xml"/>
  <Override PartName="/ppt/presProps.xml" ContentType="application/vnd.openxmlformats-officedocument.presentationml.presProps+xml"/>
  <Override PartName="/ppt/slides/slide38.xml" ContentType="application/vnd.openxmlformats-officedocument.presentationml.slide+xml"/>
  <Override PartName="/ppt/notesSlides/notesSlide35.xml" ContentType="application/vnd.openxmlformats-officedocument.presentationml.notesSlide+xml"/>
  <Override PartName="/ppt/diagrams/drawing1.xml" ContentType="application/vnd.openxmlformats-officedocument.drawingml.diagramDrawing+xml"/>
  <Override PartName="/ppt/slides/slide7.xml" ContentType="application/vnd.openxmlformats-officedocument.presentationml.slide+xml"/>
  <Override PartName="/ppt/slides/slide21.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aveSubsetFonts="1">
  <p:sldMasterIdLst>
    <p:sldMasterId id="2147483648" r:id="rId1"/>
  </p:sldMasterIdLst>
  <p:notesMasterIdLst>
    <p:notesMasterId r:id="rId4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Lst>
  <p:sldSz cx="18288000" cy="10287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84E427A-3D55-4303-BF80-6455036E1DE7}">
  <a:tblStyle styleId="{284E427A-3D55-4303-BF80-6455036E1DE7}" styleName="Themed Style 1 - Accent 2">
    <a:wholeTbl>
      <a:tcTxStyle>
        <a:fontRef idx="minor">
          <a:prstClr val="black"/>
        </a:fontRef>
        <a:schemeClr val="dk1"/>
      </a:tcTxStyle>
      <a:tcStyle>
        <a:tcBdr>
          <a:left>
            <a:ln w="12700">
              <a:noFill/>
            </a:ln>
          </a:left>
          <a:right>
            <a:ln w="12700">
              <a:noFill/>
            </a:ln>
          </a:right>
          <a:top>
            <a:ln w="12700">
              <a:solidFill>
                <a:schemeClr val="accent2"/>
              </a:solidFill>
            </a:ln>
          </a:top>
          <a:bottom>
            <a:ln w="12700">
              <a:noFill/>
            </a:ln>
          </a:bottom>
          <a:insideH>
            <a:ln w="12700">
              <a:solidFill>
                <a:schemeClr val="accent2"/>
              </a:solidFill>
            </a:ln>
          </a:insideH>
          <a:insideV>
            <a:ln w="12700">
              <a:solidFill>
                <a:schemeClr val="accent2"/>
              </a:solidFill>
            </a:ln>
          </a:insideV>
        </a:tcBdr>
        <a:fill>
          <a:solidFill>
            <a:schemeClr val="accent2">
              <a:tint val="60000"/>
            </a:schemeClr>
          </a:solidFill>
        </a:fill>
      </a:tcStyle>
    </a:wholeTbl>
    <a:band1H>
      <a:tcStyle>
        <a:tcBdr/>
        <a:fill>
          <a:solidFill>
            <a:schemeClr val="accent2">
              <a:tint val="80000"/>
            </a:schemeClr>
          </a:solidFill>
        </a:fill>
      </a:tcStyle>
    </a:band1H>
    <a:band2H>
      <a:tcStyle>
        <a:tcBdr/>
      </a:tcStyle>
    </a:band2H>
    <a:band1V>
      <a:tcStyle>
        <a:tcBdr/>
        <a:fill>
          <a:solidFill>
            <a:schemeClr val="accent2">
              <a:tint val="80000"/>
            </a:schemeClr>
          </a:solidFill>
        </a:fill>
      </a:tcStyle>
    </a:band1V>
    <a:band2V>
      <a:tcStyle>
        <a:tcBdr/>
        <a:fill>
          <a:solidFill>
            <a:schemeClr val="accent2">
              <a:tint val="80000"/>
            </a:schemeClr>
          </a:solidFill>
        </a:fill>
      </a:tcStyle>
    </a:band2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left>
            <a:ln w="12700">
              <a:noFill/>
            </a:ln>
          </a:left>
          <a:right>
            <a:ln w="12700">
              <a:noFill/>
            </a:ln>
          </a:right>
        </a:tcBdr>
      </a:tcStyle>
    </a:lastRow>
    <a:seCell>
      <a:tcStyle>
        <a:tcBdr/>
      </a:tcStyle>
    </a:seCell>
    <a:swCell>
      <a:tcStyle>
        <a:tcBdr/>
      </a:tcStyle>
    </a:swCell>
    <a:firstRow>
      <a:tcTxStyle b="on">
        <a:fontRef idx="minor">
          <a:prstClr val="black"/>
        </a:fontRef>
        <a:schemeClr val="lt1"/>
      </a:tcTxStyle>
      <a:tcStyle>
        <a:tcBdr>
          <a:bottom>
            <a:ln w="12700">
              <a:solidFill>
                <a:schemeClr val="lt1"/>
              </a:solidFill>
            </a:ln>
          </a:bottom>
        </a:tcBdr>
        <a:fill>
          <a:solidFill>
            <a:schemeClr val="accent2"/>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4" d="100"/>
          <a:sy n="74" d="100"/>
        </p:scale>
        <p:origin x="-1092" y="-90"/>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notesMaster" Target="notesMasters/notesMaster1.xml"/><Relationship Id="rId47" Type="http://schemas.openxmlformats.org/officeDocument/2006/relationships/presProps" Target="presProps.xml" /><Relationship Id="rId48" Type="http://schemas.openxmlformats.org/officeDocument/2006/relationships/tableStyles" Target="tableStyles.xml" /><Relationship Id="rId49" Type="http://schemas.openxmlformats.org/officeDocument/2006/relationships/viewProps" Target="viewProps.xml" /></Relationships>
</file>

<file path=ppt/diagrams/_rels/data1.xml.rels><?xml version="1.0" encoding="UTF-8" standalone="yes"?><Relationships xmlns="http://schemas.openxmlformats.org/package/2006/relationships"></Relationships>
</file>

<file path=ppt/diagrams/_rels/drawing1.xml.rels><?xml version="1.0" encoding="UTF-8" standalone="yes"?><Relationships xmlns="http://schemas.openxmlformats.org/package/2006/relationships"></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lignNode1">
    <dgm:fillClrLst hueDir="cw" meth="repeat">
      <a:schemeClr val="accent1"/>
    </dgm:fillClrLst>
    <dgm:linClrLst hueDir="cw" meth="repeat">
      <a:schemeClr val="accent1"/>
    </dgm:linClrLst>
    <dgm:effectClrLst hueDir="cw" meth="span"/>
    <dgm:txLinClrLst hueDir="cw" meth="span"/>
    <dgm:txFillClrLst hueDir="cw" meth="span"/>
    <dgm:txEffectClrLst hueDir="cw" meth="span"/>
  </dgm:styleLbl>
  <dgm:styleLbl name="node1">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lnNode1">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vennNode1">
    <dgm:fillClrLst hueDir="cw" meth="repeat">
      <a:schemeClr val="accent1">
        <a:alpha val="50000"/>
      </a:schemeClr>
    </dgm:fillClrLst>
    <dgm:linClrLst hueDir="cw" meth="repeat">
      <a:schemeClr val="lt1"/>
    </dgm:linClrLst>
    <dgm:effectClrLst hueDir="cw" meth="span"/>
    <dgm:txLinClrLst hueDir="cw" meth="span"/>
    <dgm:txFillClrLst hueDir="cw" meth="span"/>
    <dgm:txEffectClrLst hueDir="cw" meth="span"/>
  </dgm:styleLbl>
  <dgm:styleLbl name="node2">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3">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4">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fgImgPlace1">
    <dgm:fillClrLst hueDir="cw" meth="repeat">
      <a:schemeClr val="accent1">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alignImgPlace1">
    <dgm:fillClrLst hueDir="cw" meth="repeat">
      <a:schemeClr val="accent1">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bgImgPlace1">
    <dgm:fillClrLst hueDir="cw" meth="repeat">
      <a:schemeClr val="accent1">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sib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span"/>
    <dgm:txEffectClrLst hueDir="cw" meth="span"/>
  </dgm:styleLbl>
  <dgm:styleLbl name="fgSib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span"/>
    <dgm:txEffectClrLst hueDir="cw" meth="span"/>
  </dgm:styleLbl>
  <dgm:styleLbl name="bgSib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span"/>
    <dgm:txEffectClrLst hueDir="cw" meth="span"/>
  </dgm:styleLbl>
  <dgm:styleLbl name="sibTrans1D1">
    <dgm:fillClrLst hueDir="cw" meth="repeat">
      <a:schemeClr val="accent1"/>
    </dgm:fillClrLst>
    <dgm:linClrLst hueDir="cw" meth="repeat">
      <a:schemeClr val="accent1"/>
    </dgm:linClrLst>
    <dgm:effectClrLst hueDir="cw" meth="span"/>
    <dgm:txLinClrLst hueDir="cw" meth="span"/>
    <dgm:txFillClrLst hueDir="cw" meth="repeat">
      <a:schemeClr val="tx1"/>
    </dgm:txFillClrLst>
    <dgm:txEffectClrLst hueDir="cw" meth="span"/>
  </dgm:styleLbl>
  <dgm:styleLbl name="callout">
    <dgm:fillClrLst hueDir="cw" meth="repeat">
      <a:schemeClr val="accent1"/>
    </dgm:fillClrLst>
    <dgm:linClrLst hueDir="cw" meth="repeat">
      <a:schemeClr val="accent1">
        <a:tint val="50000"/>
      </a:schemeClr>
    </dgm:linClrLst>
    <dgm:effectClrLst hueDir="cw" meth="span"/>
    <dgm:txLinClrLst hueDir="cw" meth="span"/>
    <dgm:txFillClrLst hueDir="cw" meth="repeat">
      <a:schemeClr val="tx1"/>
    </dgm:txFillClrLst>
    <dgm:txEffectClrLst hueDir="cw" meth="span"/>
  </dgm:styleLbl>
  <dgm:styleLbl name="asst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1">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2">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3">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4">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parCh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repeat">
      <a:schemeClr val="lt1"/>
    </dgm:txFillClrLst>
    <dgm:txEffectClrLst hueDir="cw" meth="span"/>
  </dgm:styleLbl>
  <dgm:styleLbl name="parChTrans2D2">
    <dgm:fillClrLst hueDir="cw" meth="repeat">
      <a:schemeClr val="accent1"/>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parChTrans2D3">
    <dgm:fillClrLst hueDir="cw" meth="repeat">
      <a:schemeClr val="accent1"/>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parChTrans2D4">
    <dgm:fillClrLst hueDir="cw" meth="repeat">
      <a:schemeClr val="accent1"/>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parChTrans1D1">
    <dgm:fillClrLst hueDir="cw" meth="repeat">
      <a:schemeClr val="accent1"/>
    </dgm:fillClrLst>
    <dgm:linClrLst hueDir="cw" meth="repeat">
      <a:schemeClr val="accent1">
        <a:shade val="60000"/>
      </a:schemeClr>
    </dgm:linClrLst>
    <dgm:effectClrLst hueDir="cw" meth="span"/>
    <dgm:txLinClrLst hueDir="cw" meth="span"/>
    <dgm:txFillClrLst hueDir="cw" meth="repeat">
      <a:schemeClr val="tx1"/>
    </dgm:txFillClrLst>
    <dgm:txEffectClrLst hueDir="cw" meth="span"/>
  </dgm:styleLbl>
  <dgm:styleLbl name="parChTrans1D2">
    <dgm:fillClrLst hueDir="cw" meth="repeat">
      <a:schemeClr val="accent1"/>
    </dgm:fillClrLst>
    <dgm:linClrLst hueDir="cw" meth="repeat">
      <a:schemeClr val="accent1">
        <a:shade val="60000"/>
      </a:schemeClr>
    </dgm:linClrLst>
    <dgm:effectClrLst hueDir="cw" meth="span"/>
    <dgm:txLinClrLst hueDir="cw" meth="span"/>
    <dgm:txFillClrLst hueDir="cw" meth="repeat">
      <a:schemeClr val="tx1"/>
    </dgm:txFillClrLst>
    <dgm:txEffectClrLst hueDir="cw" meth="span"/>
  </dgm:styleLbl>
  <dgm:styleLbl name="parChTrans1D3">
    <dgm:fillClrLst hueDir="cw" meth="repeat">
      <a:schemeClr val="accent1"/>
    </dgm:fillClrLst>
    <dgm:linClrLst hueDir="cw" meth="repeat">
      <a:schemeClr val="accent1">
        <a:shade val="80000"/>
      </a:schemeClr>
    </dgm:linClrLst>
    <dgm:effectClrLst hueDir="cw" meth="span"/>
    <dgm:txLinClrLst hueDir="cw" meth="span"/>
    <dgm:txFillClrLst hueDir="cw" meth="repeat">
      <a:schemeClr val="tx1"/>
    </dgm:txFillClrLst>
    <dgm:txEffectClrLst hueDir="cw" meth="span"/>
  </dgm:styleLbl>
  <dgm:styleLbl name="parChTrans1D4">
    <dgm:fillClrLst hueDir="cw" meth="repeat">
      <a:schemeClr val="accent1"/>
    </dgm:fillClrLst>
    <dgm:linClrLst hueDir="cw" meth="repeat">
      <a:schemeClr val="accent1">
        <a:shade val="80000"/>
      </a:schemeClr>
    </dgm:linClrLst>
    <dgm:effectClrLst hueDir="cw" meth="span"/>
    <dgm:txLinClrLst hueDir="cw" meth="span"/>
    <dgm:txFillClrLst hueDir="cw" meth="repeat">
      <a:schemeClr val="tx1"/>
    </dgm:txFillClrLst>
    <dgm:txEffectClrLst hueDir="cw" meth="span"/>
  </dgm:styleLbl>
  <dgm:styleLbl name="fg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conFg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align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trAlignAcc1">
    <dgm:fillClrLst hueDir="cw" meth="repeat">
      <a:schemeClr val="lt1">
        <a:alpha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solidFgAcc1">
    <dgm:fillClrLst hueDir="cw" meth="repeat">
      <a:schemeClr val="lt1"/>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solidAlignAcc1">
    <dgm:fillClrLst hueDir="cw" meth="repeat">
      <a:schemeClr val="lt1"/>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solidBgAcc1">
    <dgm:fillClrLst hueDir="cw" meth="repeat">
      <a:schemeClr val="lt1"/>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FollowNode1">
    <dgm:fillClrLst hueDir="cw" meth="repeat">
      <a:schemeClr val="accent1">
        <a:alpha val="90000"/>
        <a:tint val="40000"/>
      </a:schemeClr>
    </dgm:fillClrLst>
    <dgm:linClrLst hueDir="cw" meth="repeat">
      <a:schemeClr val="accent1">
        <a:alpha val="90000"/>
        <a:tint val="40000"/>
      </a:schemeClr>
    </dgm:linClrLst>
    <dgm:effectClrLst hueDir="cw" meth="span"/>
    <dgm:txLinClrLst hueDir="cw" meth="span"/>
    <dgm:txFillClrLst hueDir="cw" meth="repeat">
      <a:schemeClr val="dk1"/>
    </dgm:txFillClrLst>
    <dgm:txEffectClrLst hueDir="cw" meth="span"/>
  </dgm:styleLbl>
  <dgm:styleLbl name="alignAccFollowNode1">
    <dgm:fillClrLst hueDir="cw" meth="repeat">
      <a:schemeClr val="accent1">
        <a:alpha val="90000"/>
        <a:tint val="40000"/>
      </a:schemeClr>
    </dgm:fillClrLst>
    <dgm:linClrLst hueDir="cw" meth="repeat">
      <a:schemeClr val="accent1">
        <a:alpha val="90000"/>
        <a:tint val="40000"/>
      </a:schemeClr>
    </dgm:linClrLst>
    <dgm:effectClrLst hueDir="cw" meth="span"/>
    <dgm:txLinClrLst hueDir="cw" meth="span"/>
    <dgm:txFillClrLst hueDir="cw" meth="repeat">
      <a:schemeClr val="dk1"/>
    </dgm:txFillClrLst>
    <dgm:txEffectClrLst hueDir="cw" meth="span"/>
  </dgm:styleLbl>
  <dgm:styleLbl name="bgAccFollowNode1">
    <dgm:fillClrLst hueDir="cw" meth="repeat">
      <a:schemeClr val="accent1">
        <a:alpha val="90000"/>
        <a:tint val="40000"/>
      </a:schemeClr>
    </dgm:fillClrLst>
    <dgm:linClrLst hueDir="cw" meth="repeat">
      <a:schemeClr val="accent1">
        <a:alpha val="90000"/>
        <a:tint val="40000"/>
      </a:schemeClr>
    </dgm:linClrLst>
    <dgm:effectClrLst hueDir="cw" meth="span"/>
    <dgm:txLinClrLst hueDir="cw" meth="span"/>
    <dgm:txFillClrLst hueDir="cw" meth="repeat">
      <a:schemeClr val="dk1"/>
    </dgm:txFillClrLst>
    <dgm:txEffectClrLst hueDir="cw" meth="span"/>
  </dgm:styleLbl>
  <dgm:styleLbl name="fgAcc0">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2">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3">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4">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Shp">
    <dgm:fillClrLst hueDir="cw" meth="repeat">
      <a:schemeClr val="accent1">
        <a:tint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dkBgShp">
    <dgm:fillClrLst hueDir="cw" meth="repeat">
      <a:schemeClr val="accent1">
        <a:shade val="80000"/>
      </a:schemeClr>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trBgShp">
    <dgm:fillClrLst hueDir="cw" meth="repeat">
      <a:schemeClr val="accent1">
        <a:tint val="50000"/>
        <a:alpha val="40000"/>
      </a:schemeClr>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fgShp">
    <dgm:fillClrLst hueDir="cw" meth="repeat">
      <a:schemeClr val="accent1">
        <a:tint val="60000"/>
      </a:schemeClr>
    </dgm:fillClrLst>
    <dgm:linClrLst hueDir="cw" meth="repeat">
      <a:schemeClr val="lt1"/>
    </dgm:linClrLst>
    <dgm:effectClrLst hueDir="cw" meth="span"/>
    <dgm:txLinClrLst hueDir="cw" meth="span"/>
    <dgm:txFillClrLst hueDir="cw" meth="repeat">
      <a:schemeClr val="dk1"/>
    </dgm:txFillClrLst>
    <dgm:txEffectClrLst hueDir="cw" meth="span"/>
  </dgm:styleLbl>
  <dgm:styleLbl name="revTx">
    <dgm:fillClrLst hueDir="cw" meth="repeat">
      <a:schemeClr val="lt1">
        <a:alpha val="0"/>
      </a:schemeClr>
    </dgm:fillClrLst>
    <dgm:linClrLst hueDir="cw" meth="repeat">
      <a:schemeClr val="dk1">
        <a:alpha val="0"/>
      </a:schemeClr>
    </dgm:linClrLst>
    <dgm:effectClrLst hueDir="cw" meth="span"/>
    <dgm:txLinClrLst hueDir="cw" meth="span"/>
    <dgm:txFillClrLst hueDir="cw" meth="repeat">
      <a:schemeClr val="tx1"/>
    </dgm:txFillClrLst>
    <dgm:txEffectClrLst hueDir="cw" meth="span"/>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57F86B12-4B7C-4FEA-ADDA-303ABA1A058A}" type="doc">
      <dgm:prSet loTypeId="urn:microsoft.com/office/officeart/2005/8/layout/chevron2#1" loCatId="process" qsTypeId="urn:microsoft.com/office/officeart/2005/8/quickstyle/simple1#1" qsCatId="simple" csTypeId="urn:microsoft.com/office/officeart/2005/8/colors/accent1_2" csCatId="accent1" phldr="0"/>
      <dgm:spPr bwMode="auto"/>
      <dgm:t>
        <a:bodyPr/>
        <a:lstStyle/>
        <a:p>
          <a:pPr>
            <a:defRPr/>
          </a:pPr>
          <a:endParaRPr/>
        </a:p>
      </dgm:t>
    </dgm:pt>
    <dgm:pt modelId="{A320BBA4-B6A6-4766-AB13-8DE6E4C89A29}" type="node">
      <dgm:prSet phldr="0" phldrT="[Text]"/>
      <dgm:spPr bwMode="auto"/>
      <dgm:t>
        <a:bodyPr vertOverflow="overflow" horzOverflow="overflow" vert="horz" rtlCol="0" fromWordArt="0" anchor="ctr" forceAA="0" compatLnSpc="0"/>
        <a:lstStyle/>
        <a:p>
          <a:pPr algn="ctr" defTabSz="1689098">
            <a:lnSpc>
              <a:spcPct val="90000"/>
            </a:lnSpc>
            <a:spcBef>
              <a:spcPts val="0"/>
            </a:spcBef>
            <a:spcAft>
              <a:spcPts val="1595"/>
            </a:spcAft>
            <a:defRPr/>
          </a:pPr>
          <a:r>
            <a:rPr lang="fr-FR"/>
            <a:t>01</a:t>
          </a:r>
          <a:endParaRPr/>
        </a:p>
      </dgm:t>
    </dgm:pt>
    <dgm:pt modelId="{995D0939-7363-4715-B761-71082B9E3587}" type="parTrans" cxnId="{25B32F11-5613-40C0-BEB6-F06AE8EBD05E}">
      <dgm:prSet/>
      <dgm:spPr bwMode="auto"/>
      <dgm:t>
        <a:bodyPr/>
        <a:lstStyle/>
        <a:p>
          <a:pPr>
            <a:defRPr/>
          </a:pPr>
          <a:endParaRPr/>
        </a:p>
      </dgm:t>
    </dgm:pt>
    <dgm:pt modelId="{2D66CEAC-AD0E-4BBB-9AE5-BEC958DD8D61}" type="sibTrans" cxnId="{25B32F11-5613-40C0-BEB6-F06AE8EBD05E}">
      <dgm:prSet/>
      <dgm:spPr bwMode="auto"/>
      <dgm:t>
        <a:bodyPr/>
        <a:lstStyle/>
        <a:p>
          <a:pPr>
            <a:defRPr/>
          </a:pPr>
          <a:endParaRPr/>
        </a:p>
      </dgm:t>
    </dgm:pt>
    <dgm:pt modelId="{512A9BCB-8810-4156-9847-A7D258E1C10B}" type="node">
      <dgm:prSet phldr="0" phldrT="[Text]" custT="1"/>
      <dgm:spPr bwMode="auto"/>
      <dgm:t>
        <a:bodyPr vertOverflow="overflow" horzOverflow="overflow" vert="horz" rtlCol="0" fromWordArt="0" anchor="ctr" forceAA="0" compatLnSpc="0"/>
        <a:lstStyle/>
        <a:p>
          <a:pPr algn="l" defTabSz="1555749">
            <a:lnSpc>
              <a:spcPct val="90000"/>
            </a:lnSpc>
            <a:spcBef>
              <a:spcPts val="0"/>
            </a:spcBef>
            <a:spcAft>
              <a:spcPts val="430"/>
            </a:spcAft>
            <a:defRPr/>
          </a:pPr>
          <a:r>
            <a:rPr lang="fr-FR" sz="2400">
              <a:latin typeface="Futura"/>
              <a:ea typeface="Futura"/>
              <a:cs typeface="Futura"/>
            </a:rPr>
            <a:t>Open-source</a:t>
          </a:r>
          <a:endParaRPr sz="2400">
            <a:latin typeface="Futura"/>
            <a:cs typeface="Futura"/>
          </a:endParaRPr>
        </a:p>
      </dgm:t>
    </dgm:pt>
    <dgm:pt modelId="{66D02BCB-71CB-49DC-BC8B-AAC332B6B6D8}" type="parTrans" cxnId="{DA2FE200-7DBE-4CFA-858C-4ABB66EE501D}">
      <dgm:prSet/>
      <dgm:spPr bwMode="auto"/>
      <dgm:t>
        <a:bodyPr/>
        <a:lstStyle/>
        <a:p>
          <a:pPr>
            <a:defRPr/>
          </a:pPr>
          <a:endParaRPr/>
        </a:p>
      </dgm:t>
    </dgm:pt>
    <dgm:pt modelId="{5013CD08-6EC2-439C-A614-6CB2C9D11DD4}" type="sibTrans" cxnId="{DA2FE200-7DBE-4CFA-858C-4ABB66EE501D}">
      <dgm:prSet/>
      <dgm:spPr bwMode="auto"/>
      <dgm:t>
        <a:bodyPr/>
        <a:lstStyle/>
        <a:p>
          <a:pPr>
            <a:defRPr/>
          </a:pPr>
          <a:endParaRPr/>
        </a:p>
      </dgm:t>
    </dgm:pt>
    <dgm:pt modelId="{2630FCFA-90EE-4A9F-B769-05F9FA3692D6}" type="node">
      <dgm:prSet phldr="0" phldrT="[Text]" custT="1"/>
      <dgm:spPr bwMode="auto"/>
      <dgm:t>
        <a:bodyPr vertOverflow="overflow" horzOverflow="overflow" vert="horz" rtlCol="0" fromWordArt="0" anchor="ctr" forceAA="0" compatLnSpc="0"/>
        <a:lstStyle/>
        <a:p>
          <a:pPr algn="l" defTabSz="1555749">
            <a:lnSpc>
              <a:spcPct val="90000"/>
            </a:lnSpc>
            <a:spcBef>
              <a:spcPts val="0"/>
            </a:spcBef>
            <a:spcAft>
              <a:spcPts val="430"/>
            </a:spcAft>
            <a:defRPr/>
          </a:pPr>
          <a:r>
            <a:rPr sz="2400" b="0" i="0" u="none">
              <a:solidFill>
                <a:srgbClr val="000000"/>
              </a:solidFill>
              <a:latin typeface="Futura"/>
              <a:ea typeface="Futura"/>
              <a:cs typeface="Futura"/>
            </a:rPr>
            <a:t>Compatible avec l’API S3 d’AWS</a:t>
          </a:r>
          <a:endParaRPr sz="2600">
            <a:latin typeface="Futura"/>
            <a:cs typeface="Futura"/>
          </a:endParaRPr>
        </a:p>
        <a:p>
          <a:pPr algn="l" defTabSz="1555749">
            <a:lnSpc>
              <a:spcPct val="90000"/>
            </a:lnSpc>
            <a:spcBef>
              <a:spcPts val="0"/>
            </a:spcBef>
            <a:spcAft>
              <a:spcPts val="412"/>
            </a:spcAft>
            <a:defRPr/>
          </a:pPr>
          <a:endParaRPr sz="2300">
            <a:latin typeface="Futura"/>
            <a:cs typeface="Futura"/>
          </a:endParaRPr>
        </a:p>
      </dgm:t>
    </dgm:pt>
    <dgm:pt modelId="{0BA61F09-6A0F-494F-AA3A-C8421C165902}" type="parTrans" cxnId="{E86B41F1-DC7F-49E5-B6AD-9CA48C754051}">
      <dgm:prSet/>
      <dgm:spPr bwMode="auto"/>
      <dgm:t>
        <a:bodyPr/>
        <a:lstStyle/>
        <a:p>
          <a:pPr>
            <a:defRPr/>
          </a:pPr>
          <a:endParaRPr/>
        </a:p>
      </dgm:t>
    </dgm:pt>
    <dgm:pt modelId="{828421A0-02E9-4B16-95B0-4F95AC16511A}" type="sibTrans" cxnId="{E86B41F1-DC7F-49E5-B6AD-9CA48C754051}">
      <dgm:prSet/>
      <dgm:spPr bwMode="auto"/>
      <dgm:t>
        <a:bodyPr/>
        <a:lstStyle/>
        <a:p>
          <a:pPr>
            <a:defRPr/>
          </a:pPr>
          <a:endParaRPr/>
        </a:p>
      </dgm:t>
    </dgm:pt>
    <dgm:pt modelId="{6F3CC5B1-39AF-4E37-86E7-2120949C889A}" type="node">
      <dgm:prSet phldr="0" phldrT="[Text]"/>
      <dgm:spPr bwMode="auto"/>
      <dgm:t>
        <a:bodyPr vertOverflow="overflow" horzOverflow="overflow" vert="horz" rtlCol="0" fromWordArt="0" anchor="ctr" forceAA="0" compatLnSpc="0"/>
        <a:lstStyle/>
        <a:p>
          <a:pPr algn="ctr" defTabSz="1689098">
            <a:lnSpc>
              <a:spcPct val="90000"/>
            </a:lnSpc>
            <a:spcBef>
              <a:spcPts val="0"/>
            </a:spcBef>
            <a:spcAft>
              <a:spcPts val="1595"/>
            </a:spcAft>
            <a:defRPr/>
          </a:pPr>
          <a:r>
            <a:rPr lang="fr-FR"/>
            <a:t>02</a:t>
          </a:r>
          <a:endParaRPr/>
        </a:p>
      </dgm:t>
    </dgm:pt>
    <dgm:pt modelId="{886A3447-E2BB-4FC9-A070-08980BB7F132}" type="parTrans" cxnId="{33F36D82-6066-45AB-AEB6-42ABCACE7776}">
      <dgm:prSet/>
      <dgm:spPr bwMode="auto"/>
      <dgm:t>
        <a:bodyPr/>
        <a:lstStyle/>
        <a:p>
          <a:pPr>
            <a:defRPr/>
          </a:pPr>
          <a:endParaRPr/>
        </a:p>
      </dgm:t>
    </dgm:pt>
    <dgm:pt modelId="{1A890983-AC36-4FB0-8C41-C62FC9218C7A}" type="sibTrans" cxnId="{33F36D82-6066-45AB-AEB6-42ABCACE7776}">
      <dgm:prSet/>
      <dgm:spPr bwMode="auto"/>
      <dgm:t>
        <a:bodyPr/>
        <a:lstStyle/>
        <a:p>
          <a:pPr>
            <a:defRPr/>
          </a:pPr>
          <a:endParaRPr/>
        </a:p>
      </dgm:t>
    </dgm:pt>
    <dgm:pt modelId="{C8507FAA-58F1-43E2-8DB5-E84DF64F141D}" type="node">
      <dgm:prSet phldr="0" phldrT="[Text]" custT="1"/>
      <dgm:spPr bwMode="auto"/>
      <dgm:t>
        <a:bodyPr vertOverflow="overflow" horzOverflow="overflow" vert="horz" rtlCol="0" fromWordArt="0" anchor="ctr" forceAA="0" compatLnSpc="0"/>
        <a:lstStyle/>
        <a:p>
          <a:pPr algn="l" defTabSz="1555749">
            <a:lnSpc>
              <a:spcPct val="90000"/>
            </a:lnSpc>
            <a:spcBef>
              <a:spcPts val="0"/>
            </a:spcBef>
            <a:spcAft>
              <a:spcPts val="431"/>
            </a:spcAft>
            <a:defRPr/>
          </a:pPr>
          <a:endParaRPr sz="2400"/>
        </a:p>
        <a:p>
          <a:pPr algn="l" defTabSz="1555749">
            <a:lnSpc>
              <a:spcPct val="90000"/>
            </a:lnSpc>
            <a:spcBef>
              <a:spcPts val="0"/>
            </a:spcBef>
            <a:spcAft>
              <a:spcPts val="431"/>
            </a:spcAft>
            <a:defRPr/>
          </a:pPr>
          <a:r>
            <a:rPr sz="2400" b="0" i="0" u="none">
              <a:solidFill>
                <a:srgbClr val="000000"/>
              </a:solidFill>
              <a:latin typeface="Futura"/>
              <a:ea typeface="Futura"/>
              <a:cs typeface="Futura"/>
            </a:rPr>
            <a:t>Scalabilité horizontale (ajout facile de nœuds)</a:t>
          </a:r>
          <a:endParaRPr sz="2400" b="0" i="0" u="none">
            <a:solidFill>
              <a:srgbClr val="000000"/>
            </a:solidFill>
            <a:latin typeface="Futura"/>
            <a:cs typeface="Futura"/>
          </a:endParaRPr>
        </a:p>
      </dgm:t>
    </dgm:pt>
    <dgm:pt modelId="{2A40080A-0F5A-4CB7-8808-536E4534EF5C}" type="parTrans" cxnId="{F70EA80D-7A46-4705-BD6D-0B775A83D4C4}">
      <dgm:prSet/>
      <dgm:spPr bwMode="auto"/>
      <dgm:t>
        <a:bodyPr/>
        <a:lstStyle/>
        <a:p>
          <a:pPr>
            <a:defRPr/>
          </a:pPr>
          <a:endParaRPr/>
        </a:p>
      </dgm:t>
    </dgm:pt>
    <dgm:pt modelId="{AA522E9B-02C6-485B-929D-8F1C4F4C40EF}" type="sibTrans" cxnId="{F70EA80D-7A46-4705-BD6D-0B775A83D4C4}">
      <dgm:prSet/>
      <dgm:spPr bwMode="auto"/>
      <dgm:t>
        <a:bodyPr/>
        <a:lstStyle/>
        <a:p>
          <a:pPr>
            <a:defRPr/>
          </a:pPr>
          <a:endParaRPr/>
        </a:p>
      </dgm:t>
    </dgm:pt>
    <dgm:pt modelId="{F077E0D5-8EC5-4A71-9EC2-2628C5F94117}" type="node">
      <dgm:prSet phldr="0" phldrT="[Text]" custT="1"/>
      <dgm:spPr bwMode="auto"/>
      <dgm:t>
        <a:bodyPr vertOverflow="overflow" horzOverflow="overflow" vert="horz" rtlCol="0" fromWordArt="0" anchor="ctr" forceAA="0" compatLnSpc="0"/>
        <a:lstStyle/>
        <a:p>
          <a:pPr algn="l" defTabSz="1555749">
            <a:lnSpc>
              <a:spcPct val="90000"/>
            </a:lnSpc>
            <a:spcBef>
              <a:spcPts val="0"/>
            </a:spcBef>
            <a:spcAft>
              <a:spcPts val="431"/>
            </a:spcAft>
            <a:defRPr/>
          </a:pPr>
          <a:r>
            <a:rPr sz="2400" b="0" i="0" u="none">
              <a:solidFill>
                <a:srgbClr val="000000"/>
              </a:solidFill>
              <a:latin typeface="Futura"/>
              <a:ea typeface="Futura"/>
              <a:cs typeface="Futura"/>
            </a:rPr>
            <a:t>Déploiement facile (Docker, Kubernetes, bare-metal)</a:t>
          </a:r>
          <a:endParaRPr sz="2400"/>
        </a:p>
        <a:p>
          <a:pPr algn="l" defTabSz="1555749">
            <a:lnSpc>
              <a:spcPct val="90000"/>
            </a:lnSpc>
            <a:spcBef>
              <a:spcPts val="0"/>
            </a:spcBef>
            <a:spcAft>
              <a:spcPts val="431"/>
            </a:spcAft>
            <a:defRPr/>
          </a:pPr>
          <a:endParaRPr sz="2400"/>
        </a:p>
      </dgm:t>
    </dgm:pt>
    <dgm:pt modelId="{68A16127-1509-43BB-A7EF-6D381FBD29C1}" type="parTrans" cxnId="{C59CA22C-9A88-414A-97B7-EC8BB1FA3272}">
      <dgm:prSet/>
      <dgm:spPr bwMode="auto"/>
      <dgm:t>
        <a:bodyPr/>
        <a:lstStyle/>
        <a:p>
          <a:pPr>
            <a:defRPr/>
          </a:pPr>
          <a:endParaRPr/>
        </a:p>
      </dgm:t>
    </dgm:pt>
    <dgm:pt modelId="{22938F7A-23E1-4BEE-A1F2-2A65C4E06450}" type="sibTrans" cxnId="{C59CA22C-9A88-414A-97B7-EC8BB1FA3272}">
      <dgm:prSet/>
      <dgm:spPr bwMode="auto"/>
      <dgm:t>
        <a:bodyPr/>
        <a:lstStyle/>
        <a:p>
          <a:pPr>
            <a:defRPr/>
          </a:pPr>
          <a:endParaRPr/>
        </a:p>
      </dgm:t>
    </dgm:pt>
    <dgm:pt modelId="{3D597125-9DD6-4646-9AB5-CADD30F44BA2}" type="node">
      <dgm:prSet phldr="0" phldrT="[Text]"/>
      <dgm:spPr bwMode="auto"/>
      <dgm:t>
        <a:bodyPr vertOverflow="overflow" horzOverflow="overflow" vert="horz" rtlCol="0" fromWordArt="0" anchor="ctr" forceAA="0" compatLnSpc="0"/>
        <a:lstStyle/>
        <a:p>
          <a:pPr algn="ctr" defTabSz="1689098">
            <a:lnSpc>
              <a:spcPct val="90000"/>
            </a:lnSpc>
            <a:spcBef>
              <a:spcPts val="0"/>
            </a:spcBef>
            <a:spcAft>
              <a:spcPts val="1595"/>
            </a:spcAft>
            <a:defRPr/>
          </a:pPr>
          <a:r>
            <a:rPr lang="fr-FR"/>
            <a:t>02</a:t>
          </a:r>
          <a:endParaRPr/>
        </a:p>
      </dgm:t>
    </dgm:pt>
    <dgm:pt modelId="{22A3D2B9-0E69-4ADE-AB1C-F6CA8CC08259}" type="parTrans" cxnId="{A1EEDC1C-3B18-49B8-8DBB-EEAE0FFEC25D}">
      <dgm:prSet/>
      <dgm:spPr bwMode="auto"/>
      <dgm:t>
        <a:bodyPr/>
        <a:lstStyle/>
        <a:p>
          <a:pPr>
            <a:defRPr/>
          </a:pPr>
          <a:endParaRPr/>
        </a:p>
      </dgm:t>
    </dgm:pt>
    <dgm:pt modelId="{2DC7291B-19B6-4281-A704-DDAC5C199545}" type="sibTrans" cxnId="{A1EEDC1C-3B18-49B8-8DBB-EEAE0FFEC25D}">
      <dgm:prSet/>
      <dgm:spPr bwMode="auto"/>
      <dgm:t>
        <a:bodyPr/>
        <a:lstStyle/>
        <a:p>
          <a:pPr>
            <a:defRPr/>
          </a:pPr>
          <a:endParaRPr/>
        </a:p>
      </dgm:t>
    </dgm:pt>
    <dgm:pt modelId="{E58DFE4E-6996-4390-8868-136E0077A2CE}" type="node">
      <dgm:prSet phldr="0" phldrT="[Text]" custT="1"/>
      <dgm:spPr bwMode="auto"/>
      <dgm:t>
        <a:bodyPr vertOverflow="overflow" horzOverflow="overflow" vert="horz" rtlCol="0" fromWordArt="0" anchor="ctr" forceAA="0" compatLnSpc="0"/>
        <a:lstStyle/>
        <a:p>
          <a:pPr algn="l" defTabSz="1555749">
            <a:lnSpc>
              <a:spcPct val="90000"/>
            </a:lnSpc>
            <a:spcBef>
              <a:spcPts val="0"/>
            </a:spcBef>
            <a:spcAft>
              <a:spcPts val="431"/>
            </a:spcAft>
            <a:defRPr/>
          </a:pPr>
          <a:endParaRPr sz="2400">
            <a:latin typeface="Futura"/>
            <a:cs typeface="Futura"/>
          </a:endParaRPr>
        </a:p>
        <a:p>
          <a:pPr algn="l" defTabSz="1555749">
            <a:lnSpc>
              <a:spcPct val="90000"/>
            </a:lnSpc>
            <a:spcBef>
              <a:spcPts val="0"/>
            </a:spcBef>
            <a:spcAft>
              <a:spcPts val="431"/>
            </a:spcAft>
            <a:defRPr/>
          </a:pPr>
          <a:r>
            <a:rPr sz="2400" b="0" i="0" u="none">
              <a:solidFill>
                <a:srgbClr val="000000"/>
              </a:solidFill>
              <a:latin typeface="Futura"/>
              <a:ea typeface="Futura"/>
              <a:cs typeface="Futura"/>
            </a:rPr>
            <a:t>Réplication des données intégrée</a:t>
          </a:r>
          <a:endParaRPr/>
        </a:p>
      </dgm:t>
    </dgm:pt>
    <dgm:pt modelId="{E6DA6346-D606-4B23-877E-6F746BBEA74D}" type="parTrans" cxnId="{23F9BB13-53D2-44A9-8E64-1F7C1EB6730B}">
      <dgm:prSet/>
      <dgm:spPr bwMode="auto"/>
      <dgm:t>
        <a:bodyPr/>
        <a:lstStyle/>
        <a:p>
          <a:pPr>
            <a:defRPr/>
          </a:pPr>
          <a:endParaRPr/>
        </a:p>
      </dgm:t>
    </dgm:pt>
    <dgm:pt modelId="{99680B4B-2F23-499E-B5BB-1ADCE471C7AA}" type="sibTrans" cxnId="{23F9BB13-53D2-44A9-8E64-1F7C1EB6730B}">
      <dgm:prSet/>
      <dgm:spPr bwMode="auto"/>
      <dgm:t>
        <a:bodyPr/>
        <a:lstStyle/>
        <a:p>
          <a:pPr>
            <a:defRPr/>
          </a:pPr>
          <a:endParaRPr/>
        </a:p>
      </dgm:t>
    </dgm:pt>
    <dgm:pt modelId="{8B5DC24E-8BCF-4FB3-BC31-51E4DD9317AF}" type="node">
      <dgm:prSet phldr="0" phldrT="[Text]" custT="1"/>
      <dgm:spPr bwMode="auto"/>
      <dgm:t>
        <a:bodyPr vertOverflow="overflow" horzOverflow="overflow" vert="horz" rtlCol="0" fromWordArt="0" anchor="ctr" forceAA="0" compatLnSpc="0"/>
        <a:lstStyle/>
        <a:p>
          <a:pPr algn="l" defTabSz="1555749">
            <a:lnSpc>
              <a:spcPct val="90000"/>
            </a:lnSpc>
            <a:spcBef>
              <a:spcPts val="0"/>
            </a:spcBef>
            <a:spcAft>
              <a:spcPts val="431"/>
            </a:spcAft>
            <a:defRPr/>
          </a:pPr>
          <a:r>
            <a:rPr sz="2400" b="0" i="0" u="none">
              <a:solidFill>
                <a:srgbClr val="000000"/>
              </a:solidFill>
              <a:latin typeface="Futura"/>
              <a:ea typeface="Futura"/>
              <a:cs typeface="Futura"/>
            </a:rPr>
            <a:t>Sécurité : chiffrement, contrôle d’accès, versioning</a:t>
          </a:r>
          <a:endParaRPr sz="2400">
            <a:latin typeface="Futura"/>
            <a:cs typeface="Futura"/>
          </a:endParaRPr>
        </a:p>
        <a:p>
          <a:pPr algn="l" defTabSz="1555749">
            <a:lnSpc>
              <a:spcPct val="90000"/>
            </a:lnSpc>
            <a:spcBef>
              <a:spcPts val="0"/>
            </a:spcBef>
            <a:spcAft>
              <a:spcPts val="431"/>
            </a:spcAft>
            <a:defRPr/>
          </a:pPr>
          <a:endParaRPr sz="2400">
            <a:latin typeface="Futura"/>
            <a:cs typeface="Futura"/>
          </a:endParaRPr>
        </a:p>
      </dgm:t>
    </dgm:pt>
    <dgm:pt modelId="{83D60278-1BDF-4097-B242-912162FC0C10}" type="parTrans" cxnId="{0F9C728E-1003-4C5D-B0E1-68F0144580B8}">
      <dgm:prSet/>
      <dgm:spPr bwMode="auto"/>
      <dgm:t>
        <a:bodyPr/>
        <a:lstStyle/>
        <a:p>
          <a:pPr>
            <a:defRPr/>
          </a:pPr>
          <a:endParaRPr/>
        </a:p>
      </dgm:t>
    </dgm:pt>
    <dgm:pt modelId="{8721F462-2A58-4003-9FFC-0F4EA09CA374}" type="sibTrans" cxnId="{0F9C728E-1003-4C5D-B0E1-68F0144580B8}">
      <dgm:prSet/>
      <dgm:spPr bwMode="auto"/>
      <dgm:t>
        <a:bodyPr/>
        <a:lstStyle/>
        <a:p>
          <a:pPr>
            <a:defRPr/>
          </a:pPr>
          <a:endParaRPr/>
        </a:p>
      </dgm:t>
    </dgm:pt>
    <dgm:pt modelId="{63D4614A-F897-46AF-A1D8-68B89D2F4446}" type="pres">
      <dgm:prSet presAssocID="{57F86B12-4B7C-4FEA-ADDA-303ABA1A058A}" presName="linearFlow" presStyleCnt="0">
        <dgm:presLayoutVars>
          <dgm:dir val="norm"/>
          <dgm:animLvl val="lvl"/>
          <dgm:resizeHandles val="exact"/>
        </dgm:presLayoutVars>
      </dgm:prSet>
      <dgm:spPr bwMode="auto"/>
    </dgm:pt>
    <dgm:pt modelId="{CDFAE62F-5B44-4A8D-AC21-2088DF8F676E}" type="pres">
      <dgm:prSet presAssocID="{A320BBA4-B6A6-4766-AB13-8DE6E4C89A29}" presName="composite" presStyleCnt="0"/>
      <dgm:spPr bwMode="auto"/>
    </dgm:pt>
    <dgm:pt modelId="{17D82F43-0080-46F1-8CDC-D6A925F3629B}" type="pres">
      <dgm:prSet presAssocID="{A320BBA4-B6A6-4766-AB13-8DE6E4C89A29}" presName="parentText" presStyleLbl="alignNode1" presStyleIdx="0" presStyleCnt="3">
        <dgm:presLayoutVars>
          <dgm:chMax val="1"/>
          <dgm:bulletEnabled val="1"/>
        </dgm:presLayoutVars>
      </dgm:prSet>
      <dgm:spPr bwMode="auto">
        <a:solidFill>
          <a:srgbClr val="26207B"/>
        </a:solidFill>
      </dgm:spPr>
    </dgm:pt>
    <dgm:pt modelId="{40DBFC1C-2F42-4F4A-8F3E-FACA60C06695}" type="pres">
      <dgm:prSet presAssocID="{A320BBA4-B6A6-4766-AB13-8DE6E4C89A29}" presName="descendantText" presStyleLbl="alignAcc1" presStyleIdx="0" presStyleCnt="3">
        <dgm:presLayoutVars>
          <dgm:bulletEnabled val="1"/>
        </dgm:presLayoutVars>
      </dgm:prSet>
      <dgm:spPr bwMode="auto">
        <a:ln w="12700" cap="flat" cmpd="sng" algn="ctr">
          <a:solidFill>
            <a:srgbClr val="2B2281"/>
          </a:solidFill>
          <a:prstDash val="solid"/>
          <a:miter lim="800000"/>
        </a:ln>
      </dgm:spPr>
    </dgm:pt>
    <dgm:pt modelId="{E5E9A4F4-9EBC-4E37-BE6C-E2FFEE196DD9}" type="pres">
      <dgm:prSet presAssocID="{2D66CEAC-AD0E-4BBB-9AE5-BEC958DD8D61}" presName="sp" presStyleCnt="0"/>
      <dgm:spPr bwMode="auto"/>
    </dgm:pt>
    <dgm:pt modelId="{A319E543-DBA8-4FEC-8F57-E7E93F57AC50}" type="pres">
      <dgm:prSet presAssocID="{6F3CC5B1-39AF-4E37-86E7-2120949C889A}" presName="composite" presStyleCnt="0"/>
      <dgm:spPr bwMode="auto"/>
    </dgm:pt>
    <dgm:pt modelId="{1655B817-94DA-48EF-987F-A3F1D35039B7}" type="pres">
      <dgm:prSet presAssocID="{6F3CC5B1-39AF-4E37-86E7-2120949C889A}" presName="parentText" presStyleLbl="alignNode1" presStyleIdx="1" presStyleCnt="3">
        <dgm:presLayoutVars>
          <dgm:chMax val="1"/>
          <dgm:bulletEnabled val="1"/>
        </dgm:presLayoutVars>
      </dgm:prSet>
      <dgm:spPr bwMode="auto">
        <a:solidFill>
          <a:srgbClr val="2A217E"/>
        </a:solidFill>
      </dgm:spPr>
    </dgm:pt>
    <dgm:pt modelId="{2747AAF1-42FA-4449-8F72-416DE9BB4869}" type="pres">
      <dgm:prSet presAssocID="{6F3CC5B1-39AF-4E37-86E7-2120949C889A}" presName="descendantText" presStyleLbl="alignAcc1" presStyleIdx="1" presStyleCnt="3">
        <dgm:presLayoutVars>
          <dgm:bulletEnabled val="1"/>
        </dgm:presLayoutVars>
      </dgm:prSet>
      <dgm:spPr bwMode="auto">
        <a:ln w="12700" cap="flat" cmpd="sng" algn="ctr">
          <a:solidFill>
            <a:srgbClr val="3A2988"/>
          </a:solidFill>
          <a:prstDash val="solid"/>
          <a:miter lim="800000"/>
        </a:ln>
      </dgm:spPr>
    </dgm:pt>
    <dgm:pt modelId="{77CBD59E-38DC-496F-A267-192D76B119A9}" type="pres">
      <dgm:prSet presAssocID="{1A890983-AC36-4FB0-8C41-C62FC9218C7A}" presName="sp" presStyleCnt="0"/>
      <dgm:spPr bwMode="auto"/>
    </dgm:pt>
    <dgm:pt modelId="{77F6BA00-8524-4735-BDF4-3EBC8AC90D69}" type="pres">
      <dgm:prSet presAssocID="{3D597125-9DD6-4646-9AB5-CADD30F44BA2}" presName="composite" presStyleCnt="0"/>
      <dgm:spPr bwMode="auto"/>
    </dgm:pt>
    <dgm:pt modelId="{95E5A0F4-920A-4092-8EC1-687E09E3386A}" type="pres">
      <dgm:prSet presAssocID="{3D597125-9DD6-4646-9AB5-CADD30F44BA2}" presName="parentText" presStyleLbl="alignNode1" presStyleIdx="2" presStyleCnt="3">
        <dgm:presLayoutVars>
          <dgm:chMax val="1"/>
          <dgm:bulletEnabled val="1"/>
        </dgm:presLayoutVars>
      </dgm:prSet>
      <dgm:spPr bwMode="auto">
        <a:solidFill>
          <a:srgbClr val="271F7B"/>
        </a:solidFill>
      </dgm:spPr>
    </dgm:pt>
    <dgm:pt modelId="{AD8CDCB3-06DA-4690-B26E-756DE1520BDC}" type="pres">
      <dgm:prSet presAssocID="{3D597125-9DD6-4646-9AB5-CADD30F44BA2}" presName="descendantText" presStyleLbl="alignAcc1" presStyleIdx="2" presStyleCnt="3">
        <dgm:presLayoutVars>
          <dgm:bulletEnabled val="1"/>
        </dgm:presLayoutVars>
      </dgm:prSet>
      <dgm:spPr bwMode="auto">
        <a:ln w="12700" cap="flat" cmpd="sng" algn="ctr">
          <a:solidFill>
            <a:srgbClr val="2A217E"/>
          </a:solidFill>
          <a:prstDash val="solid"/>
          <a:miter lim="800000"/>
        </a:ln>
      </dgm:spPr>
    </dgm:pt>
  </dgm:ptLst>
  <dgm:cxnLst>
    <dgm:cxn modelId="{DA2FE200-7DBE-4CFA-858C-4ABB66EE501D}" type="parOf" srcId="{A320BBA4-B6A6-4766-AB13-8DE6E4C89A29}" destId="{512A9BCB-8810-4156-9847-A7D258E1C10B}" srcOrd="0" destOrd="0" parTransId="{66D02BCB-71CB-49DC-BC8B-AAC332B6B6D8}" sibTransId="{5013CD08-6EC2-439C-A614-6CB2C9D11DD4}"/>
    <dgm:cxn modelId="{F70EA80D-7A46-4705-BD6D-0B775A83D4C4}" type="parOf" srcId="{6F3CC5B1-39AF-4E37-86E7-2120949C889A}" destId="{C8507FAA-58F1-43E2-8DB5-E84DF64F141D}" srcOrd="0" destOrd="0" parTransId="{2A40080A-0F5A-4CB7-8808-536E4534EF5C}" sibTransId="{AA522E9B-02C6-485B-929D-8F1C4F4C40EF}"/>
    <dgm:cxn modelId="{25B32F11-5613-40C0-BEB6-F06AE8EBD05E}" type="parOf" srcId="{57F86B12-4B7C-4FEA-ADDA-303ABA1A058A}" destId="{A320BBA4-B6A6-4766-AB13-8DE6E4C89A29}" srcOrd="0" destOrd="0" parTransId="{995D0939-7363-4715-B761-71082B9E3587}" sibTransId="{2D66CEAC-AD0E-4BBB-9AE5-BEC958DD8D61}"/>
    <dgm:cxn modelId="{23F9BB13-53D2-44A9-8E64-1F7C1EB6730B}" type="parOf" srcId="{3D597125-9DD6-4646-9AB5-CADD30F44BA2}" destId="{E58DFE4E-6996-4390-8868-136E0077A2CE}" srcOrd="0" destOrd="0" parTransId="{E6DA6346-D606-4B23-877E-6F746BBEA74D}" sibTransId="{99680B4B-2F23-499E-B5BB-1ADCE471C7AA}"/>
    <dgm:cxn modelId="{A1EEDC1C-3B18-49B8-8DBB-EEAE0FFEC25D}" type="parOf" srcId="{57F86B12-4B7C-4FEA-ADDA-303ABA1A058A}" destId="{3D597125-9DD6-4646-9AB5-CADD30F44BA2}" srcOrd="2" destOrd="0" parTransId="{22A3D2B9-0E69-4ADE-AB1C-F6CA8CC08259}" sibTransId="{2DC7291B-19B6-4281-A704-DDAC5C199545}"/>
    <dgm:cxn modelId="{C59CA22C-9A88-414A-97B7-EC8BB1FA3272}" type="parOf" srcId="{6F3CC5B1-39AF-4E37-86E7-2120949C889A}" destId="{F077E0D5-8EC5-4A71-9EC2-2628C5F94117}" srcOrd="1" destOrd="0" parTransId="{68A16127-1509-43BB-A7EF-6D381FBD29C1}" sibTransId="{22938F7A-23E1-4BEE-A1F2-2A65C4E06450}"/>
    <dgm:cxn modelId="{3FF0A853-663E-49FE-8C10-D5A3D4C1FC21}" type="presOf" srcId="{2630FCFA-90EE-4A9F-B769-05F9FA3692D6}" destId="{40DBFC1C-2F42-4F4A-8F3E-FACA60C06695}" srcOrd="0" destOrd="1" presId="urn:microsoft.com/office/officeart/2005/8/layout/chevron2#1"/>
    <dgm:cxn modelId="{33F36D82-6066-45AB-AEB6-42ABCACE7776}" type="parOf" srcId="{57F86B12-4B7C-4FEA-ADDA-303ABA1A058A}" destId="{6F3CC5B1-39AF-4E37-86E7-2120949C889A}" srcOrd="1" destOrd="0" parTransId="{886A3447-E2BB-4FC9-A070-08980BB7F132}" sibTransId="{1A890983-AC36-4FB0-8C41-C62FC9218C7A}"/>
    <dgm:cxn modelId="{0B06B486-6C7C-48ED-B9A4-42880ED876F1}" type="presOf" srcId="{8B5DC24E-8BCF-4FB3-BC31-51E4DD9317AF}" destId="{AD8CDCB3-06DA-4690-B26E-756DE1520BDC}" srcOrd="0" destOrd="1" presId="urn:microsoft.com/office/officeart/2005/8/layout/chevron2#1"/>
    <dgm:cxn modelId="{59C3848D-D546-4BE2-B296-2601A533EF82}" type="presOf" srcId="{6F3CC5B1-39AF-4E37-86E7-2120949C889A}" destId="{1655B817-94DA-48EF-987F-A3F1D35039B7}" srcOrd="0" destOrd="0" presId="urn:microsoft.com/office/officeart/2005/8/layout/chevron2#1"/>
    <dgm:cxn modelId="{0F9C728E-1003-4C5D-B0E1-68F0144580B8}" type="parOf" srcId="{3D597125-9DD6-4646-9AB5-CADD30F44BA2}" destId="{8B5DC24E-8BCF-4FB3-BC31-51E4DD9317AF}" srcOrd="1" destOrd="0" parTransId="{83D60278-1BDF-4097-B242-912162FC0C10}" sibTransId="{8721F462-2A58-4003-9FFC-0F4EA09CA374}"/>
    <dgm:cxn modelId="{D12DBF92-C9A1-481C-924C-4809ACA70861}" type="presOf" srcId="{512A9BCB-8810-4156-9847-A7D258E1C10B}" destId="{40DBFC1C-2F42-4F4A-8F3E-FACA60C06695}" srcOrd="0" destOrd="0" presId="urn:microsoft.com/office/officeart/2005/8/layout/chevron2#1"/>
    <dgm:cxn modelId="{E9B334A0-C969-4C5F-A46F-E25526A99E24}" type="presOf" srcId="{F077E0D5-8EC5-4A71-9EC2-2628C5F94117}" destId="{2747AAF1-42FA-4449-8F72-416DE9BB4869}" srcOrd="0" destOrd="1" presId="urn:microsoft.com/office/officeart/2005/8/layout/chevron2#1"/>
    <dgm:cxn modelId="{159E05BD-9A76-45A5-97CD-1A1CFE633E7B}" type="presOf" srcId="{C8507FAA-58F1-43E2-8DB5-E84DF64F141D}" destId="{2747AAF1-42FA-4449-8F72-416DE9BB4869}" srcOrd="0" destOrd="0" presId="urn:microsoft.com/office/officeart/2005/8/layout/chevron2#1"/>
    <dgm:cxn modelId="{6E9C5EC3-5C0A-4AD1-A22E-C65956DF70F2}" type="presOf" srcId="{3D597125-9DD6-4646-9AB5-CADD30F44BA2}" destId="{95E5A0F4-920A-4092-8EC1-687E09E3386A}" srcOrd="0" destOrd="0" presId="urn:microsoft.com/office/officeart/2005/8/layout/chevron2#1"/>
    <dgm:cxn modelId="{7DE1D6D3-B229-40B0-821A-56D560B71EE9}" type="presOf" srcId="{E58DFE4E-6996-4390-8868-136E0077A2CE}" destId="{AD8CDCB3-06DA-4690-B26E-756DE1520BDC}" srcOrd="0" destOrd="0" presId="urn:microsoft.com/office/officeart/2005/8/layout/chevron2#1"/>
    <dgm:cxn modelId="{AF56F5EC-EB4D-4C67-B0FF-5F8FEDA0F5D5}" type="presOf" srcId="{57F86B12-4B7C-4FEA-ADDA-303ABA1A058A}" destId="{63D4614A-F897-46AF-A1D8-68B89D2F4446}" srcOrd="0" destOrd="0" presId="urn:microsoft.com/office/officeart/2005/8/layout/chevron2#1"/>
    <dgm:cxn modelId="{E86B41F1-DC7F-49E5-B6AD-9CA48C754051}" type="parOf" srcId="{A320BBA4-B6A6-4766-AB13-8DE6E4C89A29}" destId="{2630FCFA-90EE-4A9F-B769-05F9FA3692D6}" srcOrd="1" destOrd="0" parTransId="{0BA61F09-6A0F-494F-AA3A-C8421C165902}" sibTransId="{828421A0-02E9-4B16-95B0-4F95AC16511A}"/>
    <dgm:cxn modelId="{1378D3FC-A298-4ACE-8143-9DA31BAF4ADE}" type="presOf" srcId="{A320BBA4-B6A6-4766-AB13-8DE6E4C89A29}" destId="{17D82F43-0080-46F1-8CDC-D6A925F3629B}" srcOrd="0" destOrd="0" presId="urn:microsoft.com/office/officeart/2005/8/layout/chevron2#1"/>
    <dgm:cxn modelId="{36EDDC56-B767-49F1-9A1E-4099FBC87392}" type="presParOf" srcId="{63D4614A-F897-46AF-A1D8-68B89D2F4446}" destId="{CDFAE62F-5B44-4A8D-AC21-2088DF8F676E}" srcOrd="0" destOrd="0" presId="urn:microsoft.com/office/officeart/2005/8/layout/chevron2#1"/>
    <dgm:cxn modelId="{CF251BE8-D707-4CED-90E1-BBCB0D9BB7FF}" type="presParOf" srcId="{CDFAE62F-5B44-4A8D-AC21-2088DF8F676E}" destId="{17D82F43-0080-46F1-8CDC-D6A925F3629B}" srcOrd="0" destOrd="0" presId="urn:microsoft.com/office/officeart/2005/8/layout/chevron2#1"/>
    <dgm:cxn modelId="{C4488A97-BB52-42A1-9959-7B82A7729117}" type="presParOf" srcId="{CDFAE62F-5B44-4A8D-AC21-2088DF8F676E}" destId="{40DBFC1C-2F42-4F4A-8F3E-FACA60C06695}" srcOrd="1" destOrd="0" presId="urn:microsoft.com/office/officeart/2005/8/layout/chevron2#1"/>
    <dgm:cxn modelId="{652AE1E2-601C-4286-AACE-8058954CE69A}" type="presParOf" srcId="{63D4614A-F897-46AF-A1D8-68B89D2F4446}" destId="{E5E9A4F4-9EBC-4E37-BE6C-E2FFEE196DD9}" srcOrd="1" destOrd="0" presId="urn:microsoft.com/office/officeart/2005/8/layout/chevron2#1"/>
    <dgm:cxn modelId="{E758E89F-BC91-4854-94F8-1447B18E38BA}" type="presParOf" srcId="{63D4614A-F897-46AF-A1D8-68B89D2F4446}" destId="{A319E543-DBA8-4FEC-8F57-E7E93F57AC50}" srcOrd="2" destOrd="0" presId="urn:microsoft.com/office/officeart/2005/8/layout/chevron2#1"/>
    <dgm:cxn modelId="{A6F945F6-B7F0-42D8-A1E9-E9AAA1A103DC}" type="presParOf" srcId="{A319E543-DBA8-4FEC-8F57-E7E93F57AC50}" destId="{1655B817-94DA-48EF-987F-A3F1D35039B7}" srcOrd="0" destOrd="0" presId="urn:microsoft.com/office/officeart/2005/8/layout/chevron2#1"/>
    <dgm:cxn modelId="{87B0DB45-7AC4-498C-8811-A2ADBE1A0A45}" type="presParOf" srcId="{A319E543-DBA8-4FEC-8F57-E7E93F57AC50}" destId="{2747AAF1-42FA-4449-8F72-416DE9BB4869}" srcOrd="1" destOrd="0" presId="urn:microsoft.com/office/officeart/2005/8/layout/chevron2#1"/>
    <dgm:cxn modelId="{72EF3558-A6F1-4A03-8008-8E252A4D4A69}" type="presParOf" srcId="{63D4614A-F897-46AF-A1D8-68B89D2F4446}" destId="{77CBD59E-38DC-496F-A267-192D76B119A9}" srcOrd="3" destOrd="0" presId="urn:microsoft.com/office/officeart/2005/8/layout/chevron2#1"/>
    <dgm:cxn modelId="{C679CDC9-48FB-492C-9117-1DE213D59C76}" type="presParOf" srcId="{63D4614A-F897-46AF-A1D8-68B89D2F4446}" destId="{77F6BA00-8524-4735-BDF4-3EBC8AC90D69}" srcOrd="4" destOrd="0" presId="urn:microsoft.com/office/officeart/2005/8/layout/chevron2#1"/>
    <dgm:cxn modelId="{E4ED4DB5-2A31-4128-A405-C2091B4308ED}" type="presParOf" srcId="{77F6BA00-8524-4735-BDF4-3EBC8AC90D69}" destId="{95E5A0F4-920A-4092-8EC1-687E09E3386A}" srcOrd="0" destOrd="0" presId="urn:microsoft.com/office/officeart/2005/8/layout/chevron2#1"/>
    <dgm:cxn modelId="{0AA4D9FF-BA7F-4538-BA1D-9166C1B62256}" type="presParOf" srcId="{77F6BA00-8524-4735-BDF4-3EBC8AC90D69}" destId="{AD8CDCB3-06DA-4690-B26E-756DE1520BDC}" srcOrd="1" destOrd="0" presId="urn:microsoft.com/office/officeart/2005/8/layout/chevron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287498704" name=""/>
      <dsp:cNvGrpSpPr/>
    </dsp:nvGrpSpPr>
    <dsp:grpSpPr bwMode="auto">
      <a:xfrm>
        <a:off x="0" y="0"/>
        <a:ext cx="8127999" cy="5418666"/>
        <a:chOff x="0" y="0"/>
        <a:chExt cx="8127999" cy="5418666"/>
      </a:xfrm>
    </dsp:grpSpPr>
    <dsp:sp modelId="{17D82F43-0080-46F1-8CDC-D6A925F3629B}">
      <dsp:nvSpPr>
        <dsp:cNvPr id="1693204530" name=""/>
        <dsp:cNvSpPr/>
      </dsp:nvSpPr>
      <dsp:spPr bwMode="auto">
        <a:xfrm rot="5400000">
          <a:off x="-289435" y="295165"/>
          <a:ext cx="1929571" cy="1350700"/>
        </a:xfrm>
        <a:prstGeom prst="chevron">
          <a:avLst>
            <a:gd name="adj" fmla="val 50000"/>
          </a:avLst>
        </a:prstGeom>
        <a:solidFill>
          <a:srgbClr val="26207B"/>
        </a:solidFill>
        <a:ln w="25400" cap="flat" cmpd="sng" algn="ctr">
          <a:solidFill>
            <a:schemeClr val="accen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24130" tIns="24130" rIns="24130" bIns="24130" numCol="1" spcCol="1270" rtlCol="0" fromWordArt="0" anchor="ctr" anchorCtr="0" forceAA="0" compatLnSpc="0">
          <a:noAutofit/>
        </a:bodyPr>
        <a:lstStyle/>
        <a:p>
          <a:pPr marL="0" lvl="0" indent="0" algn="ctr" defTabSz="1689098">
            <a:lnSpc>
              <a:spcPct val="90000"/>
            </a:lnSpc>
            <a:spcBef>
              <a:spcPts val="0"/>
            </a:spcBef>
            <a:spcAft>
              <a:spcPts val="1595"/>
            </a:spcAft>
            <a:buNone/>
            <a:defRPr/>
          </a:pPr>
          <a:r>
            <a:rPr lang="fr-FR" sz="3800"/>
            <a:t>01</a:t>
          </a:r>
          <a:endParaRPr sz="3800"/>
        </a:p>
      </dsp:txBody>
      <dsp:txXfrm rot="-5400000">
        <a:off x="1" y="681078"/>
        <a:ext cx="1350700" cy="578871"/>
      </dsp:txXfrm>
    </dsp:sp>
    <dsp:sp modelId="{40DBFC1C-2F42-4F4A-8F3E-FACA60C06695}">
      <dsp:nvSpPr>
        <dsp:cNvPr id="423524309" name=""/>
        <dsp:cNvSpPr/>
      </dsp:nvSpPr>
      <dsp:spPr bwMode="auto">
        <a:xfrm rot="5400000">
          <a:off x="4112238" y="-2755809"/>
          <a:ext cx="1254221" cy="6777298"/>
        </a:xfrm>
        <a:prstGeom prst="round2SameRect">
          <a:avLst>
            <a:gd name="adj1" fmla="val 16667"/>
            <a:gd name="adj2" fmla="val 0"/>
          </a:avLst>
        </a:prstGeom>
        <a:solidFill>
          <a:schemeClr val="lt1">
            <a:hueOff val="0"/>
            <a:satOff val="0"/>
            <a:lumOff val="0"/>
            <a:alphaOff val="0"/>
            <a:alpha val="90000"/>
          </a:schemeClr>
        </a:solidFill>
        <a:ln w="12700" cap="flat" cmpd="sng" algn="ctr">
          <a:solidFill>
            <a:srgbClr val="2B2281"/>
          </a:solidFill>
          <a:prstDash val="solid"/>
          <a:miter lim="800000"/>
        </a:ln>
        <a:effectLst/>
      </dsp:spPr>
      <dsp:style>
        <a:lnRef idx="2">
          <a:srgbClr val="000000"/>
        </a:lnRef>
        <a:fillRef idx="1">
          <a:srgbClr val="000000"/>
        </a:fillRef>
        <a:effectRef idx="0">
          <a:srgbClr val="000000"/>
        </a:effectRef>
        <a:fontRef idx="minor"/>
      </dsp:style>
      <dsp:txBody>
        <a:bodyPr spcFirstLastPara="0" vertOverflow="overflow" horzOverflow="overflow" vert="horz" wrap="square" lIns="170688" tIns="15240" rIns="15240" bIns="15240" numCol="1" spcCol="1270" rtlCol="0" fromWordArt="0" anchor="ctr" anchorCtr="0" forceAA="0" compatLnSpc="0">
          <a:noAutofit/>
        </a:bodyPr>
        <a:lstStyle/>
        <a:p>
          <a:pPr marL="228600" lvl="1" indent="-228600" algn="l" defTabSz="1555749">
            <a:lnSpc>
              <a:spcPct val="90000"/>
            </a:lnSpc>
            <a:spcBef>
              <a:spcPts val="0"/>
            </a:spcBef>
            <a:spcAft>
              <a:spcPts val="430"/>
            </a:spcAft>
            <a:buChar char="•"/>
            <a:defRPr/>
          </a:pPr>
          <a:r>
            <a:rPr lang="fr-FR" sz="2400">
              <a:latin typeface="Futura"/>
              <a:ea typeface="Futura"/>
              <a:cs typeface="Futura"/>
            </a:rPr>
            <a:t>Open-source</a:t>
          </a:r>
          <a:endParaRPr sz="2400">
            <a:latin typeface="Futura"/>
            <a:cs typeface="Futura"/>
          </a:endParaRPr>
        </a:p>
        <a:p>
          <a:pPr marL="228600" lvl="1" indent="-228600" algn="l" defTabSz="1555749">
            <a:lnSpc>
              <a:spcPct val="90000"/>
            </a:lnSpc>
            <a:spcBef>
              <a:spcPts val="0"/>
            </a:spcBef>
            <a:spcAft>
              <a:spcPts val="430"/>
            </a:spcAft>
            <a:buChar char="•"/>
            <a:defRPr/>
          </a:pPr>
          <a:r>
            <a:rPr sz="2400" b="0" i="0" u="none">
              <a:solidFill>
                <a:srgbClr val="000000"/>
              </a:solidFill>
              <a:latin typeface="Futura"/>
              <a:ea typeface="Futura"/>
              <a:cs typeface="Futura"/>
            </a:rPr>
            <a:t>Compatible avec l’API S3 d’AWS</a:t>
          </a:r>
          <a:endParaRPr sz="2600">
            <a:latin typeface="Futura"/>
            <a:cs typeface="Futura"/>
          </a:endParaRPr>
        </a:p>
        <a:p>
          <a:pPr marL="228600" lvl="1" indent="-228600" algn="l" defTabSz="1555749">
            <a:lnSpc>
              <a:spcPct val="90000"/>
            </a:lnSpc>
            <a:spcBef>
              <a:spcPts val="0"/>
            </a:spcBef>
            <a:spcAft>
              <a:spcPts val="412"/>
            </a:spcAft>
            <a:buChar char="•"/>
            <a:defRPr/>
          </a:pPr>
          <a:endParaRPr sz="2300">
            <a:latin typeface="Futura"/>
            <a:cs typeface="Futura"/>
          </a:endParaRPr>
        </a:p>
      </dsp:txBody>
      <dsp:txXfrm rot="-5400000">
        <a:off x="1350700" y="66955"/>
        <a:ext cx="6716072" cy="1131769"/>
      </dsp:txXfrm>
    </dsp:sp>
    <dsp:sp modelId="{1655B817-94DA-48EF-987F-A3F1D35039B7}">
      <dsp:nvSpPr>
        <dsp:cNvPr id="637762775" name=""/>
        <dsp:cNvSpPr/>
      </dsp:nvSpPr>
      <dsp:spPr bwMode="auto">
        <a:xfrm rot="5400000">
          <a:off x="-289435" y="2033982"/>
          <a:ext cx="1929571" cy="1350700"/>
        </a:xfrm>
        <a:prstGeom prst="chevron">
          <a:avLst>
            <a:gd name="adj" fmla="val 50000"/>
          </a:avLst>
        </a:prstGeom>
        <a:solidFill>
          <a:srgbClr val="2A217E"/>
        </a:solidFill>
        <a:ln w="25400" cap="flat" cmpd="sng" algn="ctr">
          <a:solidFill>
            <a:schemeClr val="accen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24130" tIns="24130" rIns="24130" bIns="24130" numCol="1" spcCol="1270" rtlCol="0" fromWordArt="0" anchor="ctr" anchorCtr="0" forceAA="0" compatLnSpc="0">
          <a:noAutofit/>
        </a:bodyPr>
        <a:lstStyle/>
        <a:p>
          <a:pPr marL="0" lvl="0" indent="0" algn="ctr" defTabSz="1689098">
            <a:lnSpc>
              <a:spcPct val="90000"/>
            </a:lnSpc>
            <a:spcBef>
              <a:spcPts val="0"/>
            </a:spcBef>
            <a:spcAft>
              <a:spcPts val="1595"/>
            </a:spcAft>
            <a:buNone/>
            <a:defRPr/>
          </a:pPr>
          <a:r>
            <a:rPr lang="fr-FR" sz="3800"/>
            <a:t>02</a:t>
          </a:r>
          <a:endParaRPr sz="3800"/>
        </a:p>
      </dsp:txBody>
      <dsp:txXfrm rot="-5400000">
        <a:off x="1" y="2419896"/>
        <a:ext cx="1350700" cy="578871"/>
      </dsp:txXfrm>
    </dsp:sp>
    <dsp:sp modelId="{2747AAF1-42FA-4449-8F72-416DE9BB4869}">
      <dsp:nvSpPr>
        <dsp:cNvPr id="621849166" name=""/>
        <dsp:cNvSpPr/>
      </dsp:nvSpPr>
      <dsp:spPr bwMode="auto">
        <a:xfrm rot="5400000">
          <a:off x="4112238" y="-1016991"/>
          <a:ext cx="1254221" cy="6777298"/>
        </a:xfrm>
        <a:prstGeom prst="round2SameRect">
          <a:avLst>
            <a:gd name="adj1" fmla="val 16667"/>
            <a:gd name="adj2" fmla="val 0"/>
          </a:avLst>
        </a:prstGeom>
        <a:solidFill>
          <a:schemeClr val="lt1">
            <a:hueOff val="0"/>
            <a:satOff val="0"/>
            <a:lumOff val="0"/>
            <a:alphaOff val="0"/>
            <a:alpha val="90000"/>
          </a:schemeClr>
        </a:solidFill>
        <a:ln w="12700" cap="flat" cmpd="sng" algn="ctr">
          <a:solidFill>
            <a:srgbClr val="3A2988"/>
          </a:solidFill>
          <a:prstDash val="solid"/>
          <a:miter lim="800000"/>
        </a:ln>
        <a:effectLst/>
      </dsp:spPr>
      <dsp:style>
        <a:lnRef idx="2">
          <a:srgbClr val="000000"/>
        </a:lnRef>
        <a:fillRef idx="1">
          <a:srgbClr val="000000"/>
        </a:fillRef>
        <a:effectRef idx="0">
          <a:srgbClr val="000000"/>
        </a:effectRef>
        <a:fontRef idx="minor"/>
      </dsp:style>
      <dsp:txBody>
        <a:bodyPr spcFirstLastPara="0" vertOverflow="overflow" horzOverflow="overflow" vert="horz" wrap="square" lIns="170688" tIns="15240" rIns="15240" bIns="15240" numCol="1" spcCol="1270" rtlCol="0" fromWordArt="0" anchor="ctr" anchorCtr="0" forceAA="0" compatLnSpc="0">
          <a:noAutofit/>
        </a:bodyPr>
        <a:lstStyle/>
        <a:p>
          <a:pPr marL="228600" lvl="1" indent="-228600" algn="l" defTabSz="1555749">
            <a:lnSpc>
              <a:spcPct val="90000"/>
            </a:lnSpc>
            <a:spcBef>
              <a:spcPts val="0"/>
            </a:spcBef>
            <a:spcAft>
              <a:spcPts val="431"/>
            </a:spcAft>
            <a:buChar char="•"/>
            <a:defRPr/>
          </a:pPr>
          <a:endParaRPr sz="2400"/>
        </a:p>
        <a:p>
          <a:pPr marL="228600" lvl="1" indent="-228600" algn="l" defTabSz="1555749">
            <a:lnSpc>
              <a:spcPct val="90000"/>
            </a:lnSpc>
            <a:spcBef>
              <a:spcPts val="0"/>
            </a:spcBef>
            <a:spcAft>
              <a:spcPts val="431"/>
            </a:spcAft>
            <a:buChar char="•"/>
            <a:defRPr/>
          </a:pPr>
          <a:r>
            <a:rPr sz="2400" b="0" i="0" u="none">
              <a:solidFill>
                <a:srgbClr val="000000"/>
              </a:solidFill>
              <a:latin typeface="Futura"/>
              <a:ea typeface="Futura"/>
              <a:cs typeface="Futura"/>
            </a:rPr>
            <a:t>Scalabilité horizontale (ajout facile de nœuds)</a:t>
          </a:r>
          <a:endParaRPr sz="2400" b="0" i="0" u="none">
            <a:solidFill>
              <a:srgbClr val="000000"/>
            </a:solidFill>
            <a:latin typeface="Futura"/>
            <a:cs typeface="Futura"/>
          </a:endParaRPr>
        </a:p>
        <a:p>
          <a:pPr marL="228600" lvl="1" indent="-228600" algn="l" defTabSz="1555749">
            <a:lnSpc>
              <a:spcPct val="90000"/>
            </a:lnSpc>
            <a:spcBef>
              <a:spcPts val="0"/>
            </a:spcBef>
            <a:spcAft>
              <a:spcPts val="431"/>
            </a:spcAft>
            <a:buChar char="•"/>
            <a:defRPr/>
          </a:pPr>
          <a:r>
            <a:rPr sz="2400" b="0" i="0" u="none">
              <a:solidFill>
                <a:srgbClr val="000000"/>
              </a:solidFill>
              <a:latin typeface="Futura"/>
              <a:ea typeface="Futura"/>
              <a:cs typeface="Futura"/>
            </a:rPr>
            <a:t>Déploiement facile (Docker, Kubernetes, bare-metal)</a:t>
          </a:r>
          <a:endParaRPr sz="2400"/>
        </a:p>
        <a:p>
          <a:pPr marL="228600" lvl="1" indent="-228600" algn="l" defTabSz="1555749">
            <a:lnSpc>
              <a:spcPct val="90000"/>
            </a:lnSpc>
            <a:spcBef>
              <a:spcPts val="0"/>
            </a:spcBef>
            <a:spcAft>
              <a:spcPts val="431"/>
            </a:spcAft>
            <a:buChar char="•"/>
            <a:defRPr/>
          </a:pPr>
          <a:endParaRPr sz="2400"/>
        </a:p>
      </dsp:txBody>
      <dsp:txXfrm rot="-5400000">
        <a:off x="1350700" y="1805772"/>
        <a:ext cx="6716072" cy="1131769"/>
      </dsp:txXfrm>
    </dsp:sp>
    <dsp:sp modelId="{95E5A0F4-920A-4092-8EC1-687E09E3386A}">
      <dsp:nvSpPr>
        <dsp:cNvPr id="2045003595" name=""/>
        <dsp:cNvSpPr/>
      </dsp:nvSpPr>
      <dsp:spPr bwMode="auto">
        <a:xfrm rot="5400000">
          <a:off x="-289435" y="3772800"/>
          <a:ext cx="1929571" cy="1350700"/>
        </a:xfrm>
        <a:prstGeom prst="chevron">
          <a:avLst>
            <a:gd name="adj" fmla="val 50000"/>
          </a:avLst>
        </a:prstGeom>
        <a:solidFill>
          <a:srgbClr val="271F7B"/>
        </a:solidFill>
        <a:ln w="25400" cap="flat" cmpd="sng" algn="ctr">
          <a:solidFill>
            <a:schemeClr val="accent1">
              <a:hueOff val="0"/>
              <a:satOff val="0"/>
              <a:lumOff val="0"/>
              <a:alphaOff val="0"/>
            </a:schemeClr>
          </a:solidFill>
          <a:prstDash val="solid"/>
        </a:ln>
        <a:effectLst/>
      </dsp:spPr>
      <dsp:style>
        <a:lnRef idx="2">
          <a:srgbClr val="000000"/>
        </a:lnRef>
        <a:fillRef idx="1">
          <a:srgbClr val="000000"/>
        </a:fillRef>
        <a:effectRef idx="0">
          <a:srgbClr val="000000"/>
        </a:effectRef>
        <a:fontRef idx="minor">
          <a:schemeClr val="lt1"/>
        </a:fontRef>
      </dsp:style>
      <dsp:txBody>
        <a:bodyPr spcFirstLastPara="0" vertOverflow="overflow" horzOverflow="overflow" vert="horz" wrap="square" lIns="24130" tIns="24130" rIns="24130" bIns="24130" numCol="1" spcCol="1270" rtlCol="0" fromWordArt="0" anchor="ctr" anchorCtr="0" forceAA="0" compatLnSpc="0">
          <a:noAutofit/>
        </a:bodyPr>
        <a:lstStyle/>
        <a:p>
          <a:pPr marL="0" lvl="0" indent="0" algn="ctr" defTabSz="1689098">
            <a:lnSpc>
              <a:spcPct val="90000"/>
            </a:lnSpc>
            <a:spcBef>
              <a:spcPts val="0"/>
            </a:spcBef>
            <a:spcAft>
              <a:spcPts val="1595"/>
            </a:spcAft>
            <a:buNone/>
            <a:defRPr/>
          </a:pPr>
          <a:r>
            <a:rPr lang="fr-FR" sz="3800"/>
            <a:t>02</a:t>
          </a:r>
          <a:endParaRPr sz="3800"/>
        </a:p>
      </dsp:txBody>
      <dsp:txXfrm rot="-5400000">
        <a:off x="1" y="4158714"/>
        <a:ext cx="1350700" cy="578871"/>
      </dsp:txXfrm>
    </dsp:sp>
    <dsp:sp modelId="{AD8CDCB3-06DA-4690-B26E-756DE1520BDC}">
      <dsp:nvSpPr>
        <dsp:cNvPr id="1559885392" name=""/>
        <dsp:cNvSpPr/>
      </dsp:nvSpPr>
      <dsp:spPr bwMode="auto">
        <a:xfrm rot="5400000">
          <a:off x="4112238" y="721826"/>
          <a:ext cx="1254221" cy="6777298"/>
        </a:xfrm>
        <a:prstGeom prst="round2SameRect">
          <a:avLst>
            <a:gd name="adj1" fmla="val 16667"/>
            <a:gd name="adj2" fmla="val 0"/>
          </a:avLst>
        </a:prstGeom>
        <a:solidFill>
          <a:schemeClr val="lt1">
            <a:hueOff val="0"/>
            <a:satOff val="0"/>
            <a:lumOff val="0"/>
            <a:alphaOff val="0"/>
            <a:alpha val="90000"/>
          </a:schemeClr>
        </a:solidFill>
        <a:ln w="12700" cap="flat" cmpd="sng" algn="ctr">
          <a:solidFill>
            <a:srgbClr val="2A217E"/>
          </a:solidFill>
          <a:prstDash val="solid"/>
          <a:miter lim="800000"/>
        </a:ln>
        <a:effectLst/>
      </dsp:spPr>
      <dsp:style>
        <a:lnRef idx="2">
          <a:srgbClr val="000000"/>
        </a:lnRef>
        <a:fillRef idx="1">
          <a:srgbClr val="000000"/>
        </a:fillRef>
        <a:effectRef idx="0">
          <a:srgbClr val="000000"/>
        </a:effectRef>
        <a:fontRef idx="minor"/>
      </dsp:style>
      <dsp:txBody>
        <a:bodyPr spcFirstLastPara="0" vertOverflow="overflow" horzOverflow="overflow" vert="horz" wrap="square" lIns="170688" tIns="15240" rIns="15240" bIns="15240" numCol="1" spcCol="1270" rtlCol="0" fromWordArt="0" anchor="ctr" anchorCtr="0" forceAA="0" compatLnSpc="0">
          <a:noAutofit/>
        </a:bodyPr>
        <a:lstStyle/>
        <a:p>
          <a:pPr marL="228600" lvl="1" indent="-228600" algn="l" defTabSz="1555749">
            <a:lnSpc>
              <a:spcPct val="90000"/>
            </a:lnSpc>
            <a:spcBef>
              <a:spcPts val="0"/>
            </a:spcBef>
            <a:spcAft>
              <a:spcPts val="431"/>
            </a:spcAft>
            <a:buChar char="•"/>
            <a:defRPr/>
          </a:pPr>
          <a:endParaRPr sz="2400">
            <a:latin typeface="Futura"/>
            <a:cs typeface="Futura"/>
          </a:endParaRPr>
        </a:p>
        <a:p>
          <a:pPr marL="228600" lvl="1" indent="-228600" algn="l" defTabSz="1555749">
            <a:lnSpc>
              <a:spcPct val="90000"/>
            </a:lnSpc>
            <a:spcBef>
              <a:spcPts val="0"/>
            </a:spcBef>
            <a:spcAft>
              <a:spcPts val="431"/>
            </a:spcAft>
            <a:buChar char="•"/>
            <a:defRPr/>
          </a:pPr>
          <a:r>
            <a:rPr sz="2400" b="0" i="0" u="none">
              <a:solidFill>
                <a:srgbClr val="000000"/>
              </a:solidFill>
              <a:latin typeface="Futura"/>
              <a:ea typeface="Futura"/>
              <a:cs typeface="Futura"/>
            </a:rPr>
            <a:t>Réplication des données intégrée</a:t>
          </a:r>
          <a:endParaRPr/>
        </a:p>
        <a:p>
          <a:pPr marL="228600" lvl="1" indent="-228600" algn="l" defTabSz="1555749">
            <a:lnSpc>
              <a:spcPct val="90000"/>
            </a:lnSpc>
            <a:spcBef>
              <a:spcPts val="0"/>
            </a:spcBef>
            <a:spcAft>
              <a:spcPts val="431"/>
            </a:spcAft>
            <a:buChar char="•"/>
            <a:defRPr/>
          </a:pPr>
          <a:r>
            <a:rPr sz="2400" b="0" i="0" u="none">
              <a:solidFill>
                <a:srgbClr val="000000"/>
              </a:solidFill>
              <a:latin typeface="Futura"/>
              <a:ea typeface="Futura"/>
              <a:cs typeface="Futura"/>
            </a:rPr>
            <a:t>Sécurité : chiffrement, contrôle d’accès, versioning</a:t>
          </a:r>
          <a:endParaRPr sz="2400">
            <a:latin typeface="Futura"/>
            <a:cs typeface="Futura"/>
          </a:endParaRPr>
        </a:p>
        <a:p>
          <a:pPr marL="228600" lvl="1" indent="-228600" algn="l" defTabSz="1555749">
            <a:lnSpc>
              <a:spcPct val="90000"/>
            </a:lnSpc>
            <a:spcBef>
              <a:spcPts val="0"/>
            </a:spcBef>
            <a:spcAft>
              <a:spcPts val="431"/>
            </a:spcAft>
            <a:buChar char="•"/>
            <a:defRPr/>
          </a:pPr>
          <a:endParaRPr sz="2400">
            <a:latin typeface="Futura"/>
            <a:cs typeface="Futura"/>
          </a:endParaRPr>
        </a:p>
      </dsp:txBody>
      <dsp:txXfrm rot="-5400000">
        <a:off x="1350700" y="3544589"/>
        <a:ext cx="6716072" cy="1131769"/>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05/8/layout/chevron2#1">
  <dgm:title val=""/>
  <dgm:desc val=""/>
  <dgm:catLst>
    <dgm:cat type="process" pri="12000"/>
    <dgm:cat type="list" pri="16000"/>
    <dgm:cat type="convert" pri="11000"/>
  </dgm:catLst>
  <dgm:sampData>
    <dgm:dataModel>
      <dgm:ptLst>
        <dgm:pt modelId="0" type="doc"/>
        <dgm:pt modelId="1" type="node">
          <dgm:prSet phldr="1"/>
        </dgm:pt>
        <dgm:pt modelId="11" type="node">
          <dgm:prSet phldr="1"/>
        </dgm:pt>
        <dgm:pt modelId="12" type="node">
          <dgm:prSet phldr="1"/>
        </dgm:pt>
        <dgm:pt modelId="2" type="node">
          <dgm:prSet phldr="1"/>
        </dgm:pt>
        <dgm:pt modelId="21" type="node">
          <dgm:prSet phldr="1"/>
        </dgm:pt>
        <dgm:pt modelId="22" type="node">
          <dgm:prSet phldr="1"/>
        </dgm:pt>
        <dgm:pt modelId="3" type="node">
          <dgm:prSet phldr="1"/>
        </dgm:pt>
        <dgm:pt modelId="31" type="node">
          <dgm:prSet phldr="1"/>
        </dgm:pt>
        <dgm:pt modelId="32" type="node">
          <dgm:prSet phldr="1"/>
        </dgm:pt>
      </dgm:ptLst>
      <dgm:cxnLst>
        <dgm:cxn modelId="4" type="parOf" srcId="0" destId="1" srcOrd="0" destOrd="0"/>
        <dgm:cxn modelId="5" type="parOf" srcId="0" destId="2" srcOrd="1" destOrd="0"/>
        <dgm:cxn modelId="6" type="parOf" srcId="0" destId="3" srcOrd="2" destOrd="0"/>
        <dgm:cxn modelId="13" type="parOf" srcId="1" destId="11" srcOrd="0" destOrd="0"/>
        <dgm:cxn modelId="14" type="parOf" srcId="1" destId="12" srcOrd="1" destOrd="0"/>
        <dgm:cxn modelId="23" type="parOf" srcId="2" destId="21" srcOrd="0" destOrd="0"/>
        <dgm:cxn modelId="24" type="parOf" srcId="2" destId="22" srcOrd="1" destOrd="0"/>
        <dgm:cxn modelId="33" type="parOf" srcId="3" destId="31" srcOrd="0" destOrd="0"/>
        <dgm:cxn modelId="34" type="parOf" srcId="3" destId="32" srcOrd="1" destOrd="0"/>
      </dgm:cxnLst>
      <dgm:bg/>
      <dgm:whole/>
    </dgm:dataModel>
  </dgm:sampData>
  <dgm:styleData>
    <dgm:dataModel>
      <dgm:ptLst>
        <dgm:pt modelId="0" type="doc"/>
        <dgm:pt modelId="1" type="node"/>
      </dgm:ptLst>
      <dgm:cxnLst>
        <dgm:cxn modelId="4" type="parOf" srcId="0" destId="1" srcOrd="0" destOrd="0"/>
      </dgm:cxnLst>
      <dgm:bg/>
      <dgm:whole/>
    </dgm:dataModel>
  </dgm:styleData>
  <dgm:clrData>
    <dgm:dataModel>
      <dgm:ptLst>
        <dgm:pt modelId="0" type="doc"/>
        <dgm:pt modelId="1" type="node"/>
        <dgm:pt modelId="11" type="node"/>
        <dgm:pt modelId="2" type="node"/>
        <dgm:pt modelId="21" type="node"/>
        <dgm:pt modelId="3" type="node"/>
        <dgm:pt modelId="31" type="node"/>
        <dgm:pt modelId="4" type="node"/>
        <dgm:pt modelId="41" type="node"/>
      </dgm:ptLst>
      <dgm:cxnLst>
        <dgm:cxn modelId="5" type="parOf" srcId="0" destId="1" srcOrd="0" destOrd="0"/>
        <dgm:cxn modelId="6" type="parOf" srcId="0" destId="2" srcOrd="1" destOrd="0"/>
        <dgm:cxn modelId="7" type="parOf" srcId="0" destId="3" srcOrd="2" destOrd="0"/>
        <dgm:cxn modelId="8" type="parOf" srcId="0" destId="4" srcOrd="3" destOrd="0"/>
        <dgm:cxn modelId="13" type="parOf" srcId="1" destId="11" srcOrd="0" destOrd="0"/>
        <dgm:cxn modelId="23" type="parOf" srcId="2" destId="21" srcOrd="0" destOrd="0"/>
        <dgm:cxn modelId="33" type="parOf" srcId="3" destId="31" srcOrd="0" destOrd="0"/>
        <dgm:cxn modelId="43" type="parOf" srcId="4" destId="41" srcOrd="0" destOrd="0"/>
      </dgm:cxnLst>
      <dgm:bg/>
      <dgm:whole/>
    </dgm:dataModel>
  </dgm:clrData>
  <dgm:layoutNode name="linearFlow">
    <dgm:alg type="lin">
      <dgm:param type="linDir" val="fromT"/>
      <dgm:param type="nodeHorzAlign" val="l"/>
    </dgm:alg>
    <dgm:shape rot="0.000000" type="none" r:blip="" blipPhldr="0" lkTxEntry="0" zOrderOff="0" hideGeom="0">
      <dgm:adjLst/>
    </dgm:shape>
    <dgm:presOf/>
    <dgm:constrLst>
      <dgm:constr type="h" for="ch" forName="composite" ptType="all" refPtType="all" refType="h" refFor="self" op="none" fact="1.000000" val="0"/>
      <dgm:constr type="w" for="ch" forName="composite" ptType="all" refPtType="all" refType="w" refFor="self" op="none" fact="1.000000" val="0"/>
      <dgm:constr type="h" for="des" forName="parentText" ptType="all" refPtType="all" refType="none" refFor="self" op="equ" fact="1.000000" val="0"/>
      <dgm:constr type="h" for="ch" forName="sp" ptType="all" refPtType="all" refType="none" refFor="self" op="none" fact="1.000000" val="-14.880000000000001"/>
      <dgm:constr type="h" for="ch" forName="sp" ptType="all" refPtType="all" refType="w" refFor="des" refForName="parentText" op="gte" fact="-0.300000" val="0"/>
      <dgm:constr type="primFontSz" for="des" forName="parentText" ptType="all" refPtType="all" refType="none" refFor="self" op="equ" fact="1.000000" val="65"/>
      <dgm:constr type="primFontSz" for="des" forName="descendantText" ptType="all" refPtType="all" refType="none" refFor="self" op="equ" fact="1.000000" val="65"/>
    </dgm:constrLst>
    <dgm:ruleLst/>
    <dgm:varLst>
      <dgm:dir val="norm"/>
      <dgm:animLvl val="lvl"/>
      <dgm:resizeHandles val="exact"/>
    </dgm:varLst>
    <dgm:forEach name="Name0" axis="ch" ptType="node">
      <dgm:layoutNode name="composite">
        <dgm:alg type="composite"/>
        <dgm:shape rot="0.000000" type="none" r:blip="" blipPhldr="0" lkTxEntry="0" zOrderOff="0" hideGeom="0">
          <dgm:adjLst/>
        </dgm:shape>
        <dgm:presOf/>
        <dgm:ruleLst/>
        <dgm:choose name="Name1">
          <dgm:if name="Name2" func="var" arg="dir" op="equ" val="norm">
            <dgm:constrLst>
              <dgm:constr type="t" for="ch" forName="parentText" ptType="all" refPtType="all" refType="none" refFor="self" op="none" fact="1.000000" val="0"/>
              <dgm:constr type="l" for="ch" forName="parentText" ptType="all" refPtType="all" refType="none" refFor="self" op="none" fact="1.000000" val="0"/>
              <dgm:constr type="w" for="ch" forName="parentText" ptType="all" refPtType="all" refType="w" refFor="self" op="none" fact="0.400000" val="0"/>
              <dgm:constr type="h" for="ch" forName="parentText" ptType="all" refPtType="all" refType="h" refFor="self" op="none" fact="1.000000" val="0"/>
              <dgm:constr type="w" for="ch" forName="parentText" ptType="all" refPtType="all" refType="w" refFor="self" op="lte" fact="0.500000" val="0"/>
              <dgm:constr type="w" for="ch" forName="parentText" ptType="all" refPtType="all" refType="h" refFor="ch" refForName="parentText" op="lte" fact="0.700000" val="0"/>
              <dgm:constr type="h" for="ch" forName="parentText" ptType="all" refPtType="all" refType="w" refFor="ch" refForName="parentText" op="lte" fact="3.000000" val="0"/>
              <dgm:constr type="l" for="ch" forName="descendantText" ptType="all" refPtType="all" refType="w" refFor="ch" refForName="parentText" op="none" fact="1.000000" val="0"/>
              <dgm:constr type="w" for="ch" forName="descendantText" ptType="all" refPtType="all" refType="w" refFor="self" op="none" fact="1.000000" val="0"/>
              <dgm:constr type="wOff" for="ch" forName="descendantText" ptType="all" refPtType="all" refType="w" refFor="ch" refForName="parentText" op="none" fact="-1.000000" val="0"/>
              <dgm:constr type="t" for="ch" forName="descendantText" ptType="all" refPtType="all" refType="none" refFor="self" op="none" fact="1.000000" val="0"/>
              <dgm:constr type="b" for="ch" forName="descendantText" ptType="all" refPtType="all" refType="h" refFor="ch" refForName="parentText" op="none" fact="1.000000" val="0"/>
              <dgm:constr type="bOff" for="ch" forName="descendantText" ptType="all" refPtType="all" refType="w" refFor="ch" refForName="parentText" op="none" fact="-0.500000" val="0"/>
            </dgm:constrLst>
          </dgm:if>
          <dgm:else name="Name3">
            <dgm:constrLst>
              <dgm:constr type="t" for="ch" forName="parentText" ptType="all" refPtType="all" refType="none" refFor="self" op="none" fact="1.000000" val="0"/>
              <dgm:constr type="r" for="ch" forName="parentText" ptType="all" refPtType="all" refType="w" refFor="self" op="none" fact="1.000000" val="0"/>
              <dgm:constr type="w" for="ch" forName="parentText" ptType="all" refPtType="all" refType="w" refFor="self" op="none" fact="0.400000" val="0"/>
              <dgm:constr type="h" for="ch" forName="parentText" ptType="all" refPtType="all" refType="h" refFor="self" op="none" fact="1.000000" val="0"/>
              <dgm:constr type="w" for="ch" forName="parentText" ptType="all" refPtType="all" refType="w" refFor="self" op="lte" fact="0.500000" val="0"/>
              <dgm:constr type="w" for="ch" forName="parentText" ptType="all" refPtType="all" refType="h" refFor="ch" refForName="parentText" op="lte" fact="0.700000" val="0"/>
              <dgm:constr type="h" for="ch" forName="parentText" ptType="all" refPtType="all" refType="w" refFor="ch" refForName="parentText" op="lte" fact="3.000000" val="0"/>
              <dgm:constr type="l" for="ch" forName="descendantText" ptType="all" refPtType="all" refType="none" refFor="self" op="none" fact="1.000000" val="0"/>
              <dgm:constr type="w" for="ch" forName="descendantText" ptType="all" refPtType="all" refType="w" refFor="self" op="none" fact="1.000000" val="0"/>
              <dgm:constr type="wOff" for="ch" forName="descendantText" ptType="all" refPtType="all" refType="w" refFor="ch" refForName="parentText" op="none" fact="-1.000000" val="0"/>
              <dgm:constr type="t" for="ch" forName="descendantText" ptType="all" refPtType="all" refType="none" refFor="self" op="none" fact="1.000000" val="0"/>
              <dgm:constr type="b" for="ch" forName="descendantText" ptType="all" refPtType="all" refType="h" refFor="ch" refForName="parentText" op="none" fact="1.000000" val="0"/>
              <dgm:constr type="bOff" for="ch" forName="descendantText" ptType="all" refPtType="all" refType="w" refFor="ch" refForName="parentText" op="none" fact="-0.500000" val="0"/>
            </dgm:constrLst>
          </dgm:else>
        </dgm:choose>
        <dgm:layoutNode name="parentText" styleLbl="alignNode1">
          <dgm:alg type="tx"/>
          <dgm:shape rot="90.000000" type="chevron" r:blip="" blipPhldr="0" lkTxEntry="0" zOrderOff="0" hideGeom="0">
            <dgm:adjLst/>
          </dgm:shape>
          <dgm:presOf axis="self"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h" for="self" ptType="all" val="100" fact="NaN" max="NaN"/>
            <dgm:rule type="primFontSz" for="self" ptType="all" val="24" fact="NaN" max="NaN"/>
            <dgm:rule type="h" for="self" ptType="all" val="110" fact="NaN" max="NaN"/>
            <dgm:rule type="primFontSz" for="self" ptType="all" val="18" fact="NaN" max="NaN"/>
            <dgm:rule type="h" for="self" ptType="all" val="INF" fact="NaN" max="NaN"/>
            <dgm:rule type="primFontSz" for="self" ptType="all" val="5" fact="NaN" max="NaN"/>
          </dgm:ruleLst>
          <dgm:varLst>
            <dgm:chMax val="1"/>
            <dgm:bulletEnabled val="1"/>
          </dgm:varLst>
        </dgm:layoutNode>
        <dgm:layoutNode name="descendantText" styleLbl="alignAcc1">
          <dgm:presOf axis="des" ptType="node"/>
          <dgm:ruleLst>
            <dgm:rule type="primFontSz" for="self" ptType="all" val="5" fact="NaN" max="NaN"/>
          </dgm:ruleLst>
          <dgm:varLst>
            <dgm:bulletEnabled val="1"/>
          </dgm:varLst>
          <dgm:choose name="Name4">
            <dgm:if name="Name5" func="var" arg="dir" op="equ" val="norm">
              <dgm:alg type="tx">
                <dgm:param type="stBulletLvl" val="1"/>
                <dgm:param type="txAnchorVertCh" val="mid"/>
              </dgm:alg>
              <dgm:shape rot="90.000000" type="round2SameRect" r:blip="" blipPhldr="0" lkTxEntry="0" zOrderOff="0" hideGeom="0">
                <dgm:adjLst/>
              </dgm:shape>
            </dgm:if>
            <dgm:else name="Name6">
              <dgm:alg type="tx">
                <dgm:param type="stBulletLvl" val="1"/>
                <dgm:param type="txAnchorVertCh" val="mid"/>
              </dgm:alg>
              <dgm:shape rot="-90.000000" type="round2SameRect" r:blip="" blipPhldr="0" lkTxEntry="0" zOrderOff="0" hideGeom="0">
                <dgm:adjLst/>
              </dgm:shape>
            </dgm:else>
          </dgm:choose>
          <dgm:choose name="Name7">
            <dgm:if name="Name8" func="var" arg="dir" op="equ" val="norm">
              <dgm:constrLst>
                <dgm:constr type="secFontSz" for="self" ptType="all" refPtType="all" refType="primFontSz" refFor="self" op="none" fact="1.000000" val="0"/>
                <dgm:constr type="tMarg" for="self" ptType="all" refPtType="all" refType="primFontSz" refFor="self" op="none" fact="0.050000" val="0"/>
                <dgm:constr type="bMarg" for="self" ptType="all" refPtType="all" refType="primFontSz" refFor="self" op="none" fact="0.050000" val="0"/>
                <dgm:constr type="rMarg" for="self" ptType="all" refPtType="all" refType="primFontSz" refFor="self" op="none" fact="0.050000" val="0"/>
              </dgm:constrLst>
            </dgm:if>
            <dgm:else name="Name9">
              <dgm:constrLst>
                <dgm:constr type="secFontSz" for="self" ptType="all" refPtType="all" refType="primFontSz" refFor="self" op="none" fact="1.000000" val="0"/>
                <dgm:constr type="tMarg" for="self" ptType="all" refPtType="all" refType="primFontSz" refFor="self" op="none" fact="0.050000" val="0"/>
                <dgm:constr type="bMarg" for="self" ptType="all" refPtType="all" refType="primFontSz" refFor="self" op="none" fact="0.050000" val="0"/>
                <dgm:constr type="lMarg" for="self" ptType="all" refPtType="all" refType="primFontSz" refFor="self" op="none" fact="0.050000" val="0"/>
              </dgm:constrLst>
            </dgm:else>
          </dgm:choose>
        </dgm:layoutNode>
      </dgm:layoutNode>
      <dgm:forEach name="Name10" axis="followSib" ptType="sibTrans" cnt="1">
        <dgm:layoutNode name="sp">
          <dgm:alg type="sp"/>
          <dgm:shape rot="0.000000" type="none" r:blip="" blipPhldr="0" lkTxEntry="0" zOrderOff="0" hideGeom="0">
            <dgm:adjLst/>
          </dgm:shape>
          <dgm:presOf axis="self"/>
          <dgm:constrLst>
            <dgm:constr type="w" for="self" ptType="all" refPtType="all" refType="none" refFor="self" op="none" fact="1.000000" val="1"/>
            <dgm:constr type="h" for="self" ptType="all" refPtType="all" refType="none" refFor="self" op="none" fact="1.000000"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style>
      <a:lnRef idx="2">
        <a:srgbClr val="000000"/>
      </a:lnRef>
      <a:fillRef idx="1">
        <a:srgbClr val="000000"/>
      </a:fillRef>
      <a:effectRef idx="0">
        <a:srgbClr val="000000"/>
      </a:effectRef>
      <a:fontRef idx="minor"/>
    </dgm:style>
  </dgm:styleLbl>
  <dgm:styleLbl name="alignNode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0">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b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style>
      <a:lnRef idx="0">
        <a:srgbClr val="000000"/>
      </a:lnRef>
      <a:fillRef idx="1">
        <a:srgbClr val="000000"/>
      </a:fillRef>
      <a:effectRef idx="0">
        <a:srgbClr val="000000"/>
      </a:effectRef>
      <a:fontRef idx="minor"/>
    </dgm:style>
  </dgm:styleLbl>
  <dgm:styleLbl name="bgSibTrans2D1">
    <dgm:scene3d>
      <a:camera prst="orthographicFront"/>
      <a:lightRig rig="threePt" dir="t"/>
    </dgm:scene3d>
    <dgm:sp3d/>
    <dgm:style>
      <a:lnRef idx="0">
        <a:srgbClr val="000000"/>
      </a:lnRef>
      <a:fillRef idx="1">
        <a:srgbClr val="000000"/>
      </a:fillRef>
      <a:effectRef idx="0">
        <a:srgbClr val="000000"/>
      </a:effectRef>
      <a:fontRef idx="minor">
        <a:schemeClr val="lt1"/>
      </a:fontRef>
    </dgm:style>
  </dgm:styleLbl>
  <dgm:styleLbl name="callout">
    <dgm:scene3d>
      <a:camera prst="orthographicFront"/>
      <a:lightRig rig="threePt" dir="t"/>
    </dgm:scene3d>
    <dgm:sp3d/>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dkBgShp">
    <dgm:scene3d>
      <a:camera prst="orthographicFront"/>
      <a:lightRig rig="threePt" dir="t"/>
    </dgm:scene3d>
    <dgm:sp3d/>
    <dgm:style>
      <a:lnRef idx="0">
        <a:srgbClr val="000000"/>
      </a:lnRef>
      <a:fillRef idx="1">
        <a:srgbClr val="000000"/>
      </a:fillRef>
      <a:effectRef idx="0">
        <a:srgbClr val="000000"/>
      </a:effectRef>
      <a:fontRef idx="minor"/>
    </dgm:style>
  </dgm:styleLbl>
  <dgm:styleLbl name="fgAcc0">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style>
      <a:lnRef idx="2">
        <a:srgbClr val="000000"/>
      </a:lnRef>
      <a:fillRef idx="1">
        <a:srgbClr val="000000"/>
      </a:fillRef>
      <a:effectRef idx="0">
        <a:srgbClr val="000000"/>
      </a:effectRef>
      <a:fontRef idx="minor"/>
    </dgm:style>
  </dgm:styleLbl>
  <dgm:styleLbl name="fgImgPlace1">
    <dgm:scene3d>
      <a:camera prst="orthographicFront"/>
      <a:lightRig rig="threePt" dir="t"/>
    </dgm:scene3d>
    <dgm:sp3d/>
    <dgm:style>
      <a:lnRef idx="2">
        <a:srgbClr val="000000"/>
      </a:lnRef>
      <a:fillRef idx="1">
        <a:srgbClr val="000000"/>
      </a:fillRef>
      <a:effectRef idx="0">
        <a:srgbClr val="000000"/>
      </a:effectRef>
      <a:fontRef idx="minor"/>
    </dgm:style>
  </dgm:styleLbl>
  <dgm:styleLbl name="fgShp">
    <dgm:scene3d>
      <a:camera prst="orthographicFront"/>
      <a:lightRig rig="threePt" dir="t"/>
    </dgm:scene3d>
    <dgm:sp3d/>
    <dgm:style>
      <a:lnRef idx="2">
        <a:srgbClr val="000000"/>
      </a:lnRef>
      <a:fillRef idx="1">
        <a:srgbClr val="000000"/>
      </a:fillRef>
      <a:effectRef idx="0">
        <a:srgbClr val="000000"/>
      </a:effectRef>
      <a:fontRef idx="minor"/>
    </dgm:style>
  </dgm:styleLbl>
  <dgm:styleLbl name="fgSibTrans2D1">
    <dgm:scene3d>
      <a:camera prst="orthographicFront"/>
      <a:lightRig rig="threePt" dir="t"/>
    </dgm:scene3d>
    <dgm:sp3d/>
    <dgm:style>
      <a:lnRef idx="0">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0">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2D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revTx">
    <dgm:scene3d>
      <a:camera prst="orthographicFront"/>
      <a:lightRig rig="threePt" dir="t"/>
    </dgm:scene3d>
    <dgm:sp3d/>
    <dgm:style>
      <a:lnRef idx="0">
        <a:srgbClr val="000000"/>
      </a:lnRef>
      <a:fillRef idx="0">
        <a:srgbClr val="000000"/>
      </a:fillRef>
      <a:effectRef idx="0">
        <a:srgbClr val="000000"/>
      </a:effectRef>
      <a:fontRef idx="minor"/>
    </dgm:style>
  </dgm:styleLbl>
  <dgm:styleLbl name="sibTrans1D1">
    <dgm:scene3d>
      <a:camera prst="orthographicFront"/>
      <a:lightRig rig="threePt" dir="t"/>
    </dgm:scene3d>
    <dgm:sp3d/>
    <dgm:style>
      <a:lnRef idx="1">
        <a:srgbClr val="000000"/>
      </a:lnRef>
      <a:fillRef idx="0">
        <a:srgbClr val="000000"/>
      </a:fillRef>
      <a:effectRef idx="0">
        <a:srgbClr val="000000"/>
      </a:effectRef>
      <a:fontRef idx="minor"/>
    </dgm:style>
  </dgm:styleLbl>
  <dgm:styleLbl name="sibTrans2D1">
    <dgm:scene3d>
      <a:camera prst="orthographicFront"/>
      <a:lightRig rig="threePt" dir="t"/>
    </dgm:scene3d>
    <dgm:sp3d/>
    <dgm:style>
      <a:lnRef idx="0">
        <a:srgbClr val="000000"/>
      </a:lnRef>
      <a:fillRef idx="1">
        <a:srgbClr val="000000"/>
      </a:fillRef>
      <a:effectRef idx="0">
        <a:srgbClr val="000000"/>
      </a:effectRef>
      <a:fontRef idx="minor">
        <a:schemeClr val="lt1"/>
      </a:fontRef>
    </dgm:style>
  </dgm:styleLbl>
  <dgm:styleLbl name="solidAlign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style>
      <a:lnRef idx="1">
        <a:srgbClr val="000000"/>
      </a:lnRef>
      <a:fillRef idx="1">
        <a:srgbClr val="000000"/>
      </a:fillRef>
      <a:effectRef idx="0">
        <a:srgbClr val="000000"/>
      </a:effectRef>
      <a:fontRef idx="minor"/>
    </dgm:style>
  </dgm:styleLbl>
  <dgm:styleLbl name="trBgShp">
    <dgm:scene3d>
      <a:camera prst="orthographicFront"/>
      <a:lightRig rig="threePt" dir="t"/>
    </dgm:scene3d>
    <dgm:sp3d/>
    <dgm:style>
      <a:lnRef idx="0">
        <a:srgbClr val="000000"/>
      </a:lnRef>
      <a:fillRef idx="1">
        <a:srgbClr val="000000"/>
      </a:fillRef>
      <a:effectRef idx="0">
        <a:srgbClr val="000000"/>
      </a:effectRef>
      <a:fontRef idx="minor"/>
    </dgm:style>
  </dgm:styleLbl>
  <dgm:styleLbl name="vennNode1">
    <dgm:scene3d>
      <a:camera prst="orthographicFront"/>
      <a:lightRig rig="threePt" dir="t"/>
    </dgm:scene3d>
    <dgm:sp3d/>
    <dgm:style>
      <a:lnRef idx="2">
        <a:srgbClr val="000000"/>
      </a:lnRef>
      <a:fillRef idx="1">
        <a:srgbClr val="000000"/>
      </a:fillRef>
      <a:effectRef idx="0">
        <a:srgbClr val="000000"/>
      </a:effectRef>
      <a:fontRef idx="minor">
        <a:schemeClr val="tx1"/>
      </a:fontRef>
    </dgm:style>
  </dgm:styleLbl>
</dgm:styleDef>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663935997"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224583000"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1011210211"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1432801087"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43231803"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1721951698"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79758870" name="Slide Image Placeholder 1"/>
          <p:cNvSpPr>
            <a:spLocks noChangeAspect="1" noGrp="1" noRot="1"/>
          </p:cNvSpPr>
          <p:nvPr>
            <p:ph type="sldImg"/>
          </p:nvPr>
        </p:nvSpPr>
        <p:spPr bwMode="auto"/>
      </p:sp>
      <p:sp>
        <p:nvSpPr>
          <p:cNvPr id="1276250824" name="Notes Placeholder 2"/>
          <p:cNvSpPr>
            <a:spLocks noGrp="1"/>
          </p:cNvSpPr>
          <p:nvPr>
            <p:ph type="body" idx="1"/>
          </p:nvPr>
        </p:nvSpPr>
        <p:spPr bwMode="auto"/>
        <p:txBody>
          <a:bodyPr/>
          <a:lstStyle/>
          <a:p>
            <a:pPr>
              <a:defRPr/>
            </a:pPr>
            <a:endParaRPr/>
          </a:p>
        </p:txBody>
      </p:sp>
      <p:sp>
        <p:nvSpPr>
          <p:cNvPr id="816625053" name="Slide Number Placeholder 3"/>
          <p:cNvSpPr>
            <a:spLocks noGrp="1"/>
          </p:cNvSpPr>
          <p:nvPr>
            <p:ph type="sldNum" sz="quarter" idx="10"/>
          </p:nvPr>
        </p:nvSpPr>
        <p:spPr bwMode="auto"/>
        <p:txBody>
          <a:bodyPr/>
          <a:lstStyle/>
          <a:p>
            <a:pPr>
              <a:defRPr/>
            </a:pPr>
            <a:fld id="{9A581442-18BD-0954-E095-80D98CA36C26}" type="slidenum">
              <a:rPr/>
              <a:t>1</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87685131" name="Slide Image Placeholder 1"/>
          <p:cNvSpPr>
            <a:spLocks noChangeAspect="1" noGrp="1" noRot="1"/>
          </p:cNvSpPr>
          <p:nvPr>
            <p:ph type="sldImg"/>
          </p:nvPr>
        </p:nvSpPr>
        <p:spPr bwMode="auto"/>
      </p:sp>
      <p:sp>
        <p:nvSpPr>
          <p:cNvPr id="1385820889" name="Notes Placeholder 2"/>
          <p:cNvSpPr>
            <a:spLocks noGrp="1"/>
          </p:cNvSpPr>
          <p:nvPr>
            <p:ph type="body" idx="1"/>
          </p:nvPr>
        </p:nvSpPr>
        <p:spPr bwMode="auto"/>
        <p:txBody>
          <a:bodyPr/>
          <a:lstStyle/>
          <a:p>
            <a:pPr>
              <a:defRPr/>
            </a:pPr>
            <a:endParaRPr/>
          </a:p>
        </p:txBody>
      </p:sp>
      <p:sp>
        <p:nvSpPr>
          <p:cNvPr id="812655640" name="Slide Number Placeholder 3"/>
          <p:cNvSpPr>
            <a:spLocks noGrp="1"/>
          </p:cNvSpPr>
          <p:nvPr>
            <p:ph type="sldNum" sz="quarter" idx="10"/>
          </p:nvPr>
        </p:nvSpPr>
        <p:spPr bwMode="auto"/>
        <p:txBody>
          <a:bodyPr/>
          <a:lstStyle/>
          <a:p>
            <a:pPr>
              <a:defRPr/>
            </a:pPr>
            <a:fld id="{DB82A095-D8BC-EAFF-BE0B-9C185ACA863E}" type="slidenum">
              <a:rPr/>
              <a:t>10</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60879150" name="Slide Image Placeholder 1"/>
          <p:cNvSpPr>
            <a:spLocks noChangeAspect="1" noGrp="1" noRot="1"/>
          </p:cNvSpPr>
          <p:nvPr>
            <p:ph type="sldImg"/>
          </p:nvPr>
        </p:nvSpPr>
        <p:spPr bwMode="auto"/>
      </p:sp>
      <p:sp>
        <p:nvSpPr>
          <p:cNvPr id="409746410" name="Notes Placeholder 2"/>
          <p:cNvSpPr>
            <a:spLocks noGrp="1"/>
          </p:cNvSpPr>
          <p:nvPr>
            <p:ph type="body" idx="1"/>
          </p:nvPr>
        </p:nvSpPr>
        <p:spPr bwMode="auto"/>
        <p:txBody>
          <a:bodyPr/>
          <a:lstStyle/>
          <a:p>
            <a:pPr>
              <a:defRPr/>
            </a:pPr>
            <a:endParaRPr/>
          </a:p>
        </p:txBody>
      </p:sp>
      <p:sp>
        <p:nvSpPr>
          <p:cNvPr id="1475019340" name="Slide Number Placeholder 3"/>
          <p:cNvSpPr>
            <a:spLocks noGrp="1"/>
          </p:cNvSpPr>
          <p:nvPr>
            <p:ph type="sldNum" sz="quarter" idx="10"/>
          </p:nvPr>
        </p:nvSpPr>
        <p:spPr bwMode="auto"/>
        <p:txBody>
          <a:bodyPr/>
          <a:lstStyle/>
          <a:p>
            <a:pPr>
              <a:defRPr/>
            </a:pPr>
            <a:fld id="{CAEF07C6-D63E-EEB5-A165-1161BC3830D5}" type="slidenum">
              <a:rPr/>
              <a:t>11</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69656579" name="Slide Image Placeholder 1"/>
          <p:cNvSpPr>
            <a:spLocks noChangeAspect="1" noGrp="1" noRot="1"/>
          </p:cNvSpPr>
          <p:nvPr>
            <p:ph type="sldImg"/>
          </p:nvPr>
        </p:nvSpPr>
        <p:spPr bwMode="auto"/>
      </p:sp>
      <p:sp>
        <p:nvSpPr>
          <p:cNvPr id="1024850394" name="Notes Placeholder 2"/>
          <p:cNvSpPr>
            <a:spLocks noGrp="1"/>
          </p:cNvSpPr>
          <p:nvPr>
            <p:ph type="body" idx="1"/>
          </p:nvPr>
        </p:nvSpPr>
        <p:spPr bwMode="auto"/>
        <p:txBody>
          <a:bodyPr/>
          <a:lstStyle/>
          <a:p>
            <a:pPr>
              <a:defRPr/>
            </a:pPr>
            <a:endParaRPr/>
          </a:p>
        </p:txBody>
      </p:sp>
      <p:sp>
        <p:nvSpPr>
          <p:cNvPr id="1938594772" name="Slide Number Placeholder 3"/>
          <p:cNvSpPr>
            <a:spLocks noGrp="1"/>
          </p:cNvSpPr>
          <p:nvPr>
            <p:ph type="sldNum" sz="quarter" idx="10"/>
          </p:nvPr>
        </p:nvSpPr>
        <p:spPr bwMode="auto"/>
        <p:txBody>
          <a:bodyPr/>
          <a:lstStyle/>
          <a:p>
            <a:pPr>
              <a:defRPr/>
            </a:pPr>
            <a:fld id="{A9E697E9-985C-0F26-3B43-5B171DB69469}" type="slidenum">
              <a:rPr/>
              <a:t>12</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56599588" name="Slide Image Placeholder 1"/>
          <p:cNvSpPr>
            <a:spLocks noChangeAspect="1" noGrp="1" noRot="1"/>
          </p:cNvSpPr>
          <p:nvPr>
            <p:ph type="sldImg"/>
          </p:nvPr>
        </p:nvSpPr>
        <p:spPr bwMode="auto"/>
      </p:sp>
      <p:sp>
        <p:nvSpPr>
          <p:cNvPr id="822177700" name="Notes Placeholder 2"/>
          <p:cNvSpPr>
            <a:spLocks noGrp="1"/>
          </p:cNvSpPr>
          <p:nvPr>
            <p:ph type="body" idx="1"/>
          </p:nvPr>
        </p:nvSpPr>
        <p:spPr bwMode="auto"/>
        <p:txBody>
          <a:bodyPr/>
          <a:lstStyle/>
          <a:p>
            <a:pPr>
              <a:defRPr/>
            </a:pPr>
            <a:endParaRPr/>
          </a:p>
        </p:txBody>
      </p:sp>
      <p:sp>
        <p:nvSpPr>
          <p:cNvPr id="698378604" name="Slide Number Placeholder 3"/>
          <p:cNvSpPr>
            <a:spLocks noGrp="1"/>
          </p:cNvSpPr>
          <p:nvPr>
            <p:ph type="sldNum" sz="quarter" idx="10"/>
          </p:nvPr>
        </p:nvSpPr>
        <p:spPr bwMode="auto"/>
        <p:txBody>
          <a:bodyPr/>
          <a:lstStyle/>
          <a:p>
            <a:pPr>
              <a:defRPr/>
            </a:pPr>
            <a:fld id="{A83B531E-73CB-70CC-22CD-F79C8BC569A1}" type="slidenum">
              <a:rPr/>
              <a:t>13</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24432233" name="Slide Image Placeholder 1"/>
          <p:cNvSpPr>
            <a:spLocks noChangeAspect="1" noGrp="1" noRot="1"/>
          </p:cNvSpPr>
          <p:nvPr>
            <p:ph type="sldImg"/>
          </p:nvPr>
        </p:nvSpPr>
        <p:spPr bwMode="auto"/>
      </p:sp>
      <p:sp>
        <p:nvSpPr>
          <p:cNvPr id="782009659" name="Notes Placeholder 2"/>
          <p:cNvSpPr>
            <a:spLocks noGrp="1"/>
          </p:cNvSpPr>
          <p:nvPr>
            <p:ph type="body" idx="1"/>
          </p:nvPr>
        </p:nvSpPr>
        <p:spPr bwMode="auto"/>
        <p:txBody>
          <a:bodyPr/>
          <a:lstStyle/>
          <a:p>
            <a:pPr>
              <a:defRPr/>
            </a:pPr>
            <a:endParaRPr/>
          </a:p>
        </p:txBody>
      </p:sp>
      <p:sp>
        <p:nvSpPr>
          <p:cNvPr id="2073727296" name="Slide Number Placeholder 3"/>
          <p:cNvSpPr>
            <a:spLocks noGrp="1"/>
          </p:cNvSpPr>
          <p:nvPr>
            <p:ph type="sldNum" sz="quarter" idx="10"/>
          </p:nvPr>
        </p:nvSpPr>
        <p:spPr bwMode="auto"/>
        <p:txBody>
          <a:bodyPr/>
          <a:lstStyle/>
          <a:p>
            <a:pPr>
              <a:defRPr/>
            </a:pPr>
            <a:fld id="{8DB2D87A-E7D3-09D0-931E-3594E0B4E529}" type="slidenum">
              <a:rPr/>
              <a:t>14</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66945906" name="Slide Image Placeholder 1"/>
          <p:cNvSpPr>
            <a:spLocks noChangeAspect="1" noGrp="1" noRot="1"/>
          </p:cNvSpPr>
          <p:nvPr>
            <p:ph type="sldImg"/>
          </p:nvPr>
        </p:nvSpPr>
        <p:spPr bwMode="auto"/>
      </p:sp>
      <p:sp>
        <p:nvSpPr>
          <p:cNvPr id="1757380133" name="Notes Placeholder 2"/>
          <p:cNvSpPr>
            <a:spLocks noGrp="1"/>
          </p:cNvSpPr>
          <p:nvPr>
            <p:ph type="body" idx="1"/>
          </p:nvPr>
        </p:nvSpPr>
        <p:spPr bwMode="auto"/>
        <p:txBody>
          <a:bodyPr/>
          <a:lstStyle/>
          <a:p>
            <a:pPr>
              <a:defRPr/>
            </a:pPr>
            <a:endParaRPr/>
          </a:p>
        </p:txBody>
      </p:sp>
      <p:sp>
        <p:nvSpPr>
          <p:cNvPr id="1323589584" name="Slide Number Placeholder 3"/>
          <p:cNvSpPr>
            <a:spLocks noGrp="1"/>
          </p:cNvSpPr>
          <p:nvPr>
            <p:ph type="sldNum" sz="quarter" idx="10"/>
          </p:nvPr>
        </p:nvSpPr>
        <p:spPr bwMode="auto"/>
        <p:txBody>
          <a:bodyPr/>
          <a:lstStyle/>
          <a:p>
            <a:pPr>
              <a:defRPr/>
            </a:pPr>
            <a:fld id="{ECDFC02C-95F7-DC04-EE26-FA32753EC8CC}" type="slidenum">
              <a:rPr/>
              <a:t>15</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87605694" name="Slide Image Placeholder 1"/>
          <p:cNvSpPr>
            <a:spLocks noChangeAspect="1" noGrp="1" noRot="1"/>
          </p:cNvSpPr>
          <p:nvPr>
            <p:ph type="sldImg"/>
          </p:nvPr>
        </p:nvSpPr>
        <p:spPr bwMode="auto"/>
      </p:sp>
      <p:sp>
        <p:nvSpPr>
          <p:cNvPr id="603733223" name="Notes Placeholder 2"/>
          <p:cNvSpPr>
            <a:spLocks noGrp="1"/>
          </p:cNvSpPr>
          <p:nvPr>
            <p:ph type="body" idx="1"/>
          </p:nvPr>
        </p:nvSpPr>
        <p:spPr bwMode="auto"/>
        <p:txBody>
          <a:bodyPr/>
          <a:lstStyle/>
          <a:p>
            <a:pPr>
              <a:defRPr/>
            </a:pPr>
            <a:endParaRPr/>
          </a:p>
        </p:txBody>
      </p:sp>
      <p:sp>
        <p:nvSpPr>
          <p:cNvPr id="1343096468" name="Slide Number Placeholder 3"/>
          <p:cNvSpPr>
            <a:spLocks noGrp="1"/>
          </p:cNvSpPr>
          <p:nvPr>
            <p:ph type="sldNum" sz="quarter" idx="10"/>
          </p:nvPr>
        </p:nvSpPr>
        <p:spPr bwMode="auto"/>
        <p:txBody>
          <a:bodyPr/>
          <a:lstStyle/>
          <a:p>
            <a:pPr>
              <a:defRPr/>
            </a:pPr>
            <a:fld id="{F5A35E1A-041E-4546-45B2-589C1E20DFC5}" type="slidenum">
              <a:rPr/>
              <a:t>16</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15695154" name="Slide Image Placeholder 1"/>
          <p:cNvSpPr>
            <a:spLocks noChangeAspect="1" noGrp="1" noRot="1"/>
          </p:cNvSpPr>
          <p:nvPr>
            <p:ph type="sldImg"/>
          </p:nvPr>
        </p:nvSpPr>
        <p:spPr bwMode="auto"/>
      </p:sp>
      <p:sp>
        <p:nvSpPr>
          <p:cNvPr id="1008196422" name="Notes Placeholder 2"/>
          <p:cNvSpPr>
            <a:spLocks noGrp="1"/>
          </p:cNvSpPr>
          <p:nvPr>
            <p:ph type="body" idx="1"/>
          </p:nvPr>
        </p:nvSpPr>
        <p:spPr bwMode="auto"/>
        <p:txBody>
          <a:bodyPr/>
          <a:lstStyle/>
          <a:p>
            <a:pPr>
              <a:defRPr/>
            </a:pPr>
            <a:endParaRPr/>
          </a:p>
        </p:txBody>
      </p:sp>
      <p:sp>
        <p:nvSpPr>
          <p:cNvPr id="1327804259" name="Slide Number Placeholder 3"/>
          <p:cNvSpPr>
            <a:spLocks noGrp="1"/>
          </p:cNvSpPr>
          <p:nvPr>
            <p:ph type="sldNum" sz="quarter" idx="10"/>
          </p:nvPr>
        </p:nvSpPr>
        <p:spPr bwMode="auto"/>
        <p:txBody>
          <a:bodyPr/>
          <a:lstStyle/>
          <a:p>
            <a:pPr>
              <a:defRPr/>
            </a:pPr>
            <a:fld id="{99B828B4-79FB-79B6-1DFE-7111AA2CE9C6}" type="slidenum">
              <a:rPr/>
              <a:t>17</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56493169" name="Slide Image Placeholder 1"/>
          <p:cNvSpPr>
            <a:spLocks noChangeAspect="1" noGrp="1" noRot="1"/>
          </p:cNvSpPr>
          <p:nvPr>
            <p:ph type="sldImg"/>
          </p:nvPr>
        </p:nvSpPr>
        <p:spPr bwMode="auto"/>
      </p:sp>
      <p:sp>
        <p:nvSpPr>
          <p:cNvPr id="1053646029" name="Notes Placeholder 2"/>
          <p:cNvSpPr>
            <a:spLocks noGrp="1"/>
          </p:cNvSpPr>
          <p:nvPr>
            <p:ph type="body" idx="1"/>
          </p:nvPr>
        </p:nvSpPr>
        <p:spPr bwMode="auto"/>
        <p:txBody>
          <a:bodyPr/>
          <a:lstStyle/>
          <a:p>
            <a:pPr>
              <a:defRPr/>
            </a:pPr>
            <a:endParaRPr/>
          </a:p>
        </p:txBody>
      </p:sp>
      <p:sp>
        <p:nvSpPr>
          <p:cNvPr id="130737009" name="Slide Number Placeholder 3"/>
          <p:cNvSpPr>
            <a:spLocks noGrp="1"/>
          </p:cNvSpPr>
          <p:nvPr>
            <p:ph type="sldNum" sz="quarter" idx="10"/>
          </p:nvPr>
        </p:nvSpPr>
        <p:spPr bwMode="auto"/>
        <p:txBody>
          <a:bodyPr/>
          <a:lstStyle/>
          <a:p>
            <a:pPr>
              <a:defRPr/>
            </a:pPr>
            <a:fld id="{C020D653-F525-14EA-085B-E2C2869A7310}" type="slidenum">
              <a:rPr/>
              <a:t>18</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01997369" name="Slide Image Placeholder 1"/>
          <p:cNvSpPr>
            <a:spLocks noChangeAspect="1" noGrp="1" noRot="1"/>
          </p:cNvSpPr>
          <p:nvPr>
            <p:ph type="sldImg"/>
          </p:nvPr>
        </p:nvSpPr>
        <p:spPr bwMode="auto"/>
      </p:sp>
      <p:sp>
        <p:nvSpPr>
          <p:cNvPr id="1634656577" name="Notes Placeholder 2"/>
          <p:cNvSpPr>
            <a:spLocks noGrp="1"/>
          </p:cNvSpPr>
          <p:nvPr>
            <p:ph type="body" idx="1"/>
          </p:nvPr>
        </p:nvSpPr>
        <p:spPr bwMode="auto"/>
        <p:txBody>
          <a:bodyPr/>
          <a:lstStyle/>
          <a:p>
            <a:pPr>
              <a:defRPr/>
            </a:pPr>
            <a:endParaRPr/>
          </a:p>
        </p:txBody>
      </p:sp>
      <p:sp>
        <p:nvSpPr>
          <p:cNvPr id="298670592" name="Slide Number Placeholder 3"/>
          <p:cNvSpPr>
            <a:spLocks noGrp="1"/>
          </p:cNvSpPr>
          <p:nvPr>
            <p:ph type="sldNum" sz="quarter" idx="10"/>
          </p:nvPr>
        </p:nvSpPr>
        <p:spPr bwMode="auto"/>
        <p:txBody>
          <a:bodyPr/>
          <a:lstStyle/>
          <a:p>
            <a:pPr>
              <a:defRPr/>
            </a:pPr>
            <a:fld id="{72D7428F-34DA-6E68-061B-321A2519E44D}" type="slidenum">
              <a:rPr/>
              <a:t>19</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83543314" name="Slide Image Placeholder 1"/>
          <p:cNvSpPr>
            <a:spLocks noChangeAspect="1" noGrp="1" noRot="1"/>
          </p:cNvSpPr>
          <p:nvPr>
            <p:ph type="sldImg"/>
          </p:nvPr>
        </p:nvSpPr>
        <p:spPr bwMode="auto"/>
      </p:sp>
      <p:sp>
        <p:nvSpPr>
          <p:cNvPr id="903213579" name="Notes Placeholder 2"/>
          <p:cNvSpPr>
            <a:spLocks noGrp="1"/>
          </p:cNvSpPr>
          <p:nvPr>
            <p:ph type="body" idx="1"/>
          </p:nvPr>
        </p:nvSpPr>
        <p:spPr bwMode="auto"/>
        <p:txBody>
          <a:bodyPr/>
          <a:lstStyle/>
          <a:p>
            <a:pPr>
              <a:defRPr/>
            </a:pPr>
            <a:endParaRPr/>
          </a:p>
        </p:txBody>
      </p:sp>
      <p:sp>
        <p:nvSpPr>
          <p:cNvPr id="1677765972" name="Slide Number Placeholder 3"/>
          <p:cNvSpPr>
            <a:spLocks noGrp="1"/>
          </p:cNvSpPr>
          <p:nvPr>
            <p:ph type="sldNum" sz="quarter" idx="10"/>
          </p:nvPr>
        </p:nvSpPr>
        <p:spPr bwMode="auto"/>
        <p:txBody>
          <a:bodyPr/>
          <a:lstStyle/>
          <a:p>
            <a:pPr>
              <a:defRPr/>
            </a:pPr>
            <a:fld id="{93F9EEA9-0B95-7B10-8FB9-AF664500A36E}" type="slidenum">
              <a:rPr/>
              <a:t>2</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72715064" name="Slide Image Placeholder 1"/>
          <p:cNvSpPr>
            <a:spLocks noChangeAspect="1" noGrp="1" noRot="1"/>
          </p:cNvSpPr>
          <p:nvPr>
            <p:ph type="sldImg"/>
          </p:nvPr>
        </p:nvSpPr>
        <p:spPr bwMode="auto"/>
      </p:sp>
      <p:sp>
        <p:nvSpPr>
          <p:cNvPr id="418850543" name="Notes Placeholder 2"/>
          <p:cNvSpPr>
            <a:spLocks noGrp="1"/>
          </p:cNvSpPr>
          <p:nvPr>
            <p:ph type="body" idx="1"/>
          </p:nvPr>
        </p:nvSpPr>
        <p:spPr bwMode="auto"/>
        <p:txBody>
          <a:bodyPr/>
          <a:lstStyle/>
          <a:p>
            <a:pPr>
              <a:defRPr/>
            </a:pPr>
            <a:endParaRPr/>
          </a:p>
        </p:txBody>
      </p:sp>
      <p:sp>
        <p:nvSpPr>
          <p:cNvPr id="432810806" name="Slide Number Placeholder 3"/>
          <p:cNvSpPr>
            <a:spLocks noGrp="1"/>
          </p:cNvSpPr>
          <p:nvPr>
            <p:ph type="sldNum" sz="quarter" idx="10"/>
          </p:nvPr>
        </p:nvSpPr>
        <p:spPr bwMode="auto"/>
        <p:txBody>
          <a:bodyPr/>
          <a:lstStyle/>
          <a:p>
            <a:pPr>
              <a:defRPr/>
            </a:pPr>
            <a:fld id="{4496DCF6-22B7-07D4-5C15-D18CD41815B8}" type="slidenum">
              <a:rPr/>
              <a:t>20</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23970897" name="Slide Image Placeholder 1"/>
          <p:cNvSpPr>
            <a:spLocks noChangeAspect="1" noGrp="1" noRot="1"/>
          </p:cNvSpPr>
          <p:nvPr>
            <p:ph type="sldImg"/>
          </p:nvPr>
        </p:nvSpPr>
        <p:spPr bwMode="auto"/>
      </p:sp>
      <p:sp>
        <p:nvSpPr>
          <p:cNvPr id="1794931767" name="Notes Placeholder 2"/>
          <p:cNvSpPr>
            <a:spLocks noGrp="1"/>
          </p:cNvSpPr>
          <p:nvPr>
            <p:ph type="body" idx="1"/>
          </p:nvPr>
        </p:nvSpPr>
        <p:spPr bwMode="auto"/>
        <p:txBody>
          <a:bodyPr/>
          <a:lstStyle/>
          <a:p>
            <a:pPr>
              <a:defRPr/>
            </a:pPr>
            <a:endParaRPr/>
          </a:p>
        </p:txBody>
      </p:sp>
      <p:sp>
        <p:nvSpPr>
          <p:cNvPr id="713333988" name="Slide Number Placeholder 3"/>
          <p:cNvSpPr>
            <a:spLocks noGrp="1"/>
          </p:cNvSpPr>
          <p:nvPr>
            <p:ph type="sldNum" sz="quarter" idx="10"/>
          </p:nvPr>
        </p:nvSpPr>
        <p:spPr bwMode="auto"/>
        <p:txBody>
          <a:bodyPr/>
          <a:lstStyle/>
          <a:p>
            <a:pPr>
              <a:defRPr/>
            </a:pPr>
            <a:fld id="{36E85A12-6AD4-6206-ED1E-52DC02A8ED30}" type="slidenum">
              <a:rPr/>
              <a:t>21</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10750250" name="Slide Image Placeholder 1"/>
          <p:cNvSpPr>
            <a:spLocks noChangeAspect="1" noGrp="1" noRot="1"/>
          </p:cNvSpPr>
          <p:nvPr>
            <p:ph type="sldImg"/>
          </p:nvPr>
        </p:nvSpPr>
        <p:spPr bwMode="auto"/>
      </p:sp>
      <p:sp>
        <p:nvSpPr>
          <p:cNvPr id="2043503055" name="Notes Placeholder 2"/>
          <p:cNvSpPr>
            <a:spLocks noGrp="1"/>
          </p:cNvSpPr>
          <p:nvPr>
            <p:ph type="body" idx="1"/>
          </p:nvPr>
        </p:nvSpPr>
        <p:spPr bwMode="auto"/>
        <p:txBody>
          <a:bodyPr/>
          <a:lstStyle/>
          <a:p>
            <a:pPr>
              <a:defRPr/>
            </a:pPr>
            <a:endParaRPr/>
          </a:p>
        </p:txBody>
      </p:sp>
      <p:sp>
        <p:nvSpPr>
          <p:cNvPr id="1675064197" name="Slide Number Placeholder 3"/>
          <p:cNvSpPr>
            <a:spLocks noGrp="1"/>
          </p:cNvSpPr>
          <p:nvPr>
            <p:ph type="sldNum" sz="quarter" idx="10"/>
          </p:nvPr>
        </p:nvSpPr>
        <p:spPr bwMode="auto"/>
        <p:txBody>
          <a:bodyPr/>
          <a:lstStyle/>
          <a:p>
            <a:pPr>
              <a:defRPr/>
            </a:pPr>
            <a:fld id="{D02D63EA-6DFC-3B67-9CD4-E980AC15E56D}" type="slidenum">
              <a:rPr/>
              <a:t>22</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2862452" name="Slide Image Placeholder 1"/>
          <p:cNvSpPr>
            <a:spLocks noChangeAspect="1" noGrp="1" noRot="1"/>
          </p:cNvSpPr>
          <p:nvPr>
            <p:ph type="sldImg"/>
          </p:nvPr>
        </p:nvSpPr>
        <p:spPr bwMode="auto"/>
      </p:sp>
      <p:sp>
        <p:nvSpPr>
          <p:cNvPr id="1479470304" name="Notes Placeholder 2"/>
          <p:cNvSpPr>
            <a:spLocks noGrp="1"/>
          </p:cNvSpPr>
          <p:nvPr>
            <p:ph type="body" idx="1"/>
          </p:nvPr>
        </p:nvSpPr>
        <p:spPr bwMode="auto"/>
        <p:txBody>
          <a:bodyPr/>
          <a:lstStyle/>
          <a:p>
            <a:pPr>
              <a:defRPr/>
            </a:pPr>
            <a:endParaRPr/>
          </a:p>
        </p:txBody>
      </p:sp>
      <p:sp>
        <p:nvSpPr>
          <p:cNvPr id="583906061" name="Slide Number Placeholder 3"/>
          <p:cNvSpPr>
            <a:spLocks noGrp="1"/>
          </p:cNvSpPr>
          <p:nvPr>
            <p:ph type="sldNum" sz="quarter" idx="10"/>
          </p:nvPr>
        </p:nvSpPr>
        <p:spPr bwMode="auto"/>
        <p:txBody>
          <a:bodyPr/>
          <a:lstStyle/>
          <a:p>
            <a:pPr>
              <a:defRPr/>
            </a:pPr>
            <a:fld id="{17909F66-AB5E-4422-7A2A-E1D26D7193BD}" type="slidenum">
              <a:rPr/>
              <a:t>23</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08388918" name="Slide Image Placeholder 1"/>
          <p:cNvSpPr>
            <a:spLocks noChangeAspect="1" noGrp="1" noRot="1"/>
          </p:cNvSpPr>
          <p:nvPr>
            <p:ph type="sldImg"/>
          </p:nvPr>
        </p:nvSpPr>
        <p:spPr bwMode="auto"/>
      </p:sp>
      <p:sp>
        <p:nvSpPr>
          <p:cNvPr id="1111707086" name="Notes Placeholder 2"/>
          <p:cNvSpPr>
            <a:spLocks noGrp="1"/>
          </p:cNvSpPr>
          <p:nvPr>
            <p:ph type="body" idx="1"/>
          </p:nvPr>
        </p:nvSpPr>
        <p:spPr bwMode="auto"/>
        <p:txBody>
          <a:bodyPr/>
          <a:lstStyle/>
          <a:p>
            <a:pPr>
              <a:defRPr/>
            </a:pPr>
            <a:endParaRPr/>
          </a:p>
        </p:txBody>
      </p:sp>
      <p:sp>
        <p:nvSpPr>
          <p:cNvPr id="704254201" name="Slide Number Placeholder 3"/>
          <p:cNvSpPr>
            <a:spLocks noGrp="1"/>
          </p:cNvSpPr>
          <p:nvPr>
            <p:ph type="sldNum" sz="quarter" idx="10"/>
          </p:nvPr>
        </p:nvSpPr>
        <p:spPr bwMode="auto"/>
        <p:txBody>
          <a:bodyPr/>
          <a:lstStyle/>
          <a:p>
            <a:pPr>
              <a:defRPr/>
            </a:pPr>
            <a:fld id="{F5C4E4B3-8D70-A655-9D9F-9A075AC64BAF}" type="slidenum">
              <a:rPr/>
              <a:t>24</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85911445" name="Slide Image Placeholder 1"/>
          <p:cNvSpPr>
            <a:spLocks noChangeAspect="1" noGrp="1" noRot="1"/>
          </p:cNvSpPr>
          <p:nvPr>
            <p:ph type="sldImg"/>
          </p:nvPr>
        </p:nvSpPr>
        <p:spPr bwMode="auto"/>
      </p:sp>
      <p:sp>
        <p:nvSpPr>
          <p:cNvPr id="201244392" name="Notes Placeholder 2"/>
          <p:cNvSpPr>
            <a:spLocks noGrp="1"/>
          </p:cNvSpPr>
          <p:nvPr>
            <p:ph type="body" idx="1"/>
          </p:nvPr>
        </p:nvSpPr>
        <p:spPr bwMode="auto"/>
        <p:txBody>
          <a:bodyPr/>
          <a:lstStyle/>
          <a:p>
            <a:pPr>
              <a:defRPr/>
            </a:pPr>
            <a:endParaRPr/>
          </a:p>
        </p:txBody>
      </p:sp>
      <p:sp>
        <p:nvSpPr>
          <p:cNvPr id="1067827834" name="Slide Number Placeholder 3"/>
          <p:cNvSpPr>
            <a:spLocks noGrp="1"/>
          </p:cNvSpPr>
          <p:nvPr>
            <p:ph type="sldNum" sz="quarter" idx="10"/>
          </p:nvPr>
        </p:nvSpPr>
        <p:spPr bwMode="auto"/>
        <p:txBody>
          <a:bodyPr/>
          <a:lstStyle/>
          <a:p>
            <a:pPr>
              <a:defRPr/>
            </a:pPr>
            <a:fld id="{10F79610-3F88-E480-511C-EC81BC68930F}" type="slidenum">
              <a:rPr/>
              <a:t>25</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92902111" name="Slide Image Placeholder 1"/>
          <p:cNvSpPr>
            <a:spLocks noChangeAspect="1" noGrp="1" noRot="1"/>
          </p:cNvSpPr>
          <p:nvPr>
            <p:ph type="sldImg"/>
          </p:nvPr>
        </p:nvSpPr>
        <p:spPr bwMode="auto"/>
      </p:sp>
      <p:sp>
        <p:nvSpPr>
          <p:cNvPr id="1253765481" name="Notes Placeholder 2"/>
          <p:cNvSpPr>
            <a:spLocks noGrp="1"/>
          </p:cNvSpPr>
          <p:nvPr>
            <p:ph type="body" idx="1"/>
          </p:nvPr>
        </p:nvSpPr>
        <p:spPr bwMode="auto"/>
        <p:txBody>
          <a:bodyPr/>
          <a:lstStyle/>
          <a:p>
            <a:pPr>
              <a:defRPr/>
            </a:pPr>
            <a:endParaRPr/>
          </a:p>
        </p:txBody>
      </p:sp>
      <p:sp>
        <p:nvSpPr>
          <p:cNvPr id="1096640960" name="Slide Number Placeholder 3"/>
          <p:cNvSpPr>
            <a:spLocks noGrp="1"/>
          </p:cNvSpPr>
          <p:nvPr>
            <p:ph type="sldNum" sz="quarter" idx="10"/>
          </p:nvPr>
        </p:nvSpPr>
        <p:spPr bwMode="auto"/>
        <p:txBody>
          <a:bodyPr/>
          <a:lstStyle/>
          <a:p>
            <a:pPr>
              <a:defRPr/>
            </a:pPr>
            <a:fld id="{C3EB1094-DF1D-16A6-1BFC-40144ACC8F00}" type="slidenum">
              <a:rPr/>
              <a:t>26</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58374359" name="Slide Image Placeholder 1"/>
          <p:cNvSpPr>
            <a:spLocks noChangeAspect="1" noGrp="1" noRot="1"/>
          </p:cNvSpPr>
          <p:nvPr>
            <p:ph type="sldImg"/>
          </p:nvPr>
        </p:nvSpPr>
        <p:spPr bwMode="auto"/>
      </p:sp>
      <p:sp>
        <p:nvSpPr>
          <p:cNvPr id="182175202" name="Notes Placeholder 2"/>
          <p:cNvSpPr>
            <a:spLocks noGrp="1"/>
          </p:cNvSpPr>
          <p:nvPr>
            <p:ph type="body" idx="1"/>
          </p:nvPr>
        </p:nvSpPr>
        <p:spPr bwMode="auto"/>
        <p:txBody>
          <a:bodyPr/>
          <a:lstStyle/>
          <a:p>
            <a:pPr>
              <a:defRPr/>
            </a:pPr>
            <a:endParaRPr/>
          </a:p>
        </p:txBody>
      </p:sp>
      <p:sp>
        <p:nvSpPr>
          <p:cNvPr id="1110338098" name="Slide Number Placeholder 3"/>
          <p:cNvSpPr>
            <a:spLocks noGrp="1"/>
          </p:cNvSpPr>
          <p:nvPr>
            <p:ph type="sldNum" sz="quarter" idx="10"/>
          </p:nvPr>
        </p:nvSpPr>
        <p:spPr bwMode="auto"/>
        <p:txBody>
          <a:bodyPr/>
          <a:lstStyle/>
          <a:p>
            <a:pPr>
              <a:defRPr/>
            </a:pPr>
            <a:fld id="{EBFB3BC2-EF47-6C59-B056-9D32E4024196}" type="slidenum">
              <a:rPr/>
              <a:t>27</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28369778" name="Slide Image Placeholder 1"/>
          <p:cNvSpPr>
            <a:spLocks noChangeAspect="1" noGrp="1" noRot="1"/>
          </p:cNvSpPr>
          <p:nvPr>
            <p:ph type="sldImg"/>
          </p:nvPr>
        </p:nvSpPr>
        <p:spPr bwMode="auto"/>
      </p:sp>
      <p:sp>
        <p:nvSpPr>
          <p:cNvPr id="934807696" name="Notes Placeholder 2"/>
          <p:cNvSpPr>
            <a:spLocks noGrp="1"/>
          </p:cNvSpPr>
          <p:nvPr>
            <p:ph type="body" idx="1"/>
          </p:nvPr>
        </p:nvSpPr>
        <p:spPr bwMode="auto"/>
        <p:txBody>
          <a:bodyPr/>
          <a:lstStyle/>
          <a:p>
            <a:pPr>
              <a:defRPr/>
            </a:pPr>
            <a:endParaRPr/>
          </a:p>
        </p:txBody>
      </p:sp>
      <p:sp>
        <p:nvSpPr>
          <p:cNvPr id="1284396834" name="Slide Number Placeholder 3"/>
          <p:cNvSpPr>
            <a:spLocks noGrp="1"/>
          </p:cNvSpPr>
          <p:nvPr>
            <p:ph type="sldNum" sz="quarter" idx="10"/>
          </p:nvPr>
        </p:nvSpPr>
        <p:spPr bwMode="auto"/>
        <p:txBody>
          <a:bodyPr/>
          <a:lstStyle/>
          <a:p>
            <a:pPr>
              <a:defRPr/>
            </a:pPr>
            <a:fld id="{DA2FC8FE-F206-CB1B-00A7-B49E3DDDD849}" type="slidenum">
              <a:rPr/>
              <a:t>28</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2225332" name="Slide Image Placeholder 1"/>
          <p:cNvSpPr>
            <a:spLocks noChangeAspect="1" noGrp="1" noRot="1"/>
          </p:cNvSpPr>
          <p:nvPr>
            <p:ph type="sldImg"/>
          </p:nvPr>
        </p:nvSpPr>
        <p:spPr bwMode="auto"/>
      </p:sp>
      <p:sp>
        <p:nvSpPr>
          <p:cNvPr id="1653807538" name="Notes Placeholder 2"/>
          <p:cNvSpPr>
            <a:spLocks noGrp="1"/>
          </p:cNvSpPr>
          <p:nvPr>
            <p:ph type="body" idx="1"/>
          </p:nvPr>
        </p:nvSpPr>
        <p:spPr bwMode="auto"/>
        <p:txBody>
          <a:bodyPr/>
          <a:lstStyle/>
          <a:p>
            <a:pPr>
              <a:defRPr/>
            </a:pPr>
            <a:endParaRPr/>
          </a:p>
        </p:txBody>
      </p:sp>
      <p:sp>
        <p:nvSpPr>
          <p:cNvPr id="564239054" name="Slide Number Placeholder 3"/>
          <p:cNvSpPr>
            <a:spLocks noGrp="1"/>
          </p:cNvSpPr>
          <p:nvPr>
            <p:ph type="sldNum" sz="quarter" idx="10"/>
          </p:nvPr>
        </p:nvSpPr>
        <p:spPr bwMode="auto"/>
        <p:txBody>
          <a:bodyPr/>
          <a:lstStyle/>
          <a:p>
            <a:pPr>
              <a:defRPr/>
            </a:pPr>
            <a:fld id="{C18D58B7-E284-6CBE-2ECB-6FFE141E642F}" type="slidenum">
              <a:rPr/>
              <a:t>29</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9809615" name="Slide Image Placeholder 1"/>
          <p:cNvSpPr>
            <a:spLocks noChangeAspect="1" noGrp="1" noRot="1"/>
          </p:cNvSpPr>
          <p:nvPr>
            <p:ph type="sldImg"/>
          </p:nvPr>
        </p:nvSpPr>
        <p:spPr bwMode="auto"/>
      </p:sp>
      <p:sp>
        <p:nvSpPr>
          <p:cNvPr id="1754555906" name="Notes Placeholder 2"/>
          <p:cNvSpPr>
            <a:spLocks noGrp="1"/>
          </p:cNvSpPr>
          <p:nvPr>
            <p:ph type="body" idx="1"/>
          </p:nvPr>
        </p:nvSpPr>
        <p:spPr bwMode="auto"/>
        <p:txBody>
          <a:bodyPr/>
          <a:lstStyle/>
          <a:p>
            <a:pPr>
              <a:defRPr/>
            </a:pPr>
            <a:endParaRPr/>
          </a:p>
        </p:txBody>
      </p:sp>
      <p:sp>
        <p:nvSpPr>
          <p:cNvPr id="502875797" name="Slide Number Placeholder 3"/>
          <p:cNvSpPr>
            <a:spLocks noGrp="1"/>
          </p:cNvSpPr>
          <p:nvPr>
            <p:ph type="sldNum" sz="quarter" idx="10"/>
          </p:nvPr>
        </p:nvSpPr>
        <p:spPr bwMode="auto"/>
        <p:txBody>
          <a:bodyPr/>
          <a:lstStyle/>
          <a:p>
            <a:pPr>
              <a:defRPr/>
            </a:pPr>
            <a:fld id="{B6679A25-0713-CF4B-B5D5-CA893AC58D89}" type="slidenum">
              <a:rPr/>
              <a:t>3</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3488939" name="Slide Image Placeholder 1"/>
          <p:cNvSpPr>
            <a:spLocks noChangeAspect="1" noGrp="1" noRot="1"/>
          </p:cNvSpPr>
          <p:nvPr>
            <p:ph type="sldImg"/>
          </p:nvPr>
        </p:nvSpPr>
        <p:spPr bwMode="auto"/>
      </p:sp>
      <p:sp>
        <p:nvSpPr>
          <p:cNvPr id="207996843" name="Notes Placeholder 2"/>
          <p:cNvSpPr>
            <a:spLocks noGrp="1"/>
          </p:cNvSpPr>
          <p:nvPr>
            <p:ph type="body" idx="1"/>
          </p:nvPr>
        </p:nvSpPr>
        <p:spPr bwMode="auto"/>
        <p:txBody>
          <a:bodyPr/>
          <a:lstStyle/>
          <a:p>
            <a:pPr>
              <a:defRPr/>
            </a:pPr>
            <a:endParaRPr/>
          </a:p>
        </p:txBody>
      </p:sp>
      <p:sp>
        <p:nvSpPr>
          <p:cNvPr id="852605629" name="Slide Number Placeholder 3"/>
          <p:cNvSpPr>
            <a:spLocks noGrp="1"/>
          </p:cNvSpPr>
          <p:nvPr>
            <p:ph type="sldNum" sz="quarter" idx="10"/>
          </p:nvPr>
        </p:nvSpPr>
        <p:spPr bwMode="auto"/>
        <p:txBody>
          <a:bodyPr/>
          <a:lstStyle/>
          <a:p>
            <a:pPr>
              <a:defRPr/>
            </a:pPr>
            <a:fld id="{26922119-8991-5AD3-4813-BBAAA3067A95}" type="slidenum">
              <a:rPr/>
              <a:t>30</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67658295" name="Slide Image Placeholder 1"/>
          <p:cNvSpPr>
            <a:spLocks noChangeAspect="1" noGrp="1" noRot="1"/>
          </p:cNvSpPr>
          <p:nvPr>
            <p:ph type="sldImg"/>
          </p:nvPr>
        </p:nvSpPr>
        <p:spPr bwMode="auto"/>
      </p:sp>
      <p:sp>
        <p:nvSpPr>
          <p:cNvPr id="2015430814" name="Notes Placeholder 2"/>
          <p:cNvSpPr>
            <a:spLocks noGrp="1"/>
          </p:cNvSpPr>
          <p:nvPr>
            <p:ph type="body" idx="1"/>
          </p:nvPr>
        </p:nvSpPr>
        <p:spPr bwMode="auto"/>
        <p:txBody>
          <a:bodyPr/>
          <a:lstStyle/>
          <a:p>
            <a:pPr>
              <a:defRPr/>
            </a:pPr>
            <a:endParaRPr/>
          </a:p>
        </p:txBody>
      </p:sp>
      <p:sp>
        <p:nvSpPr>
          <p:cNvPr id="1183305322" name="Slide Number Placeholder 3"/>
          <p:cNvSpPr>
            <a:spLocks noGrp="1"/>
          </p:cNvSpPr>
          <p:nvPr>
            <p:ph type="sldNum" sz="quarter" idx="10"/>
          </p:nvPr>
        </p:nvSpPr>
        <p:spPr bwMode="auto"/>
        <p:txBody>
          <a:bodyPr/>
          <a:lstStyle/>
          <a:p>
            <a:pPr>
              <a:defRPr/>
            </a:pPr>
            <a:fld id="{C18D58B7-E284-6CBE-2ECB-6FFE141E642F}" type="slidenum">
              <a:rPr/>
              <a:t>30</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36578716" name="Slide Image Placeholder 1"/>
          <p:cNvSpPr>
            <a:spLocks noChangeAspect="1" noGrp="1" noRot="1"/>
          </p:cNvSpPr>
          <p:nvPr>
            <p:ph type="sldImg"/>
          </p:nvPr>
        </p:nvSpPr>
        <p:spPr bwMode="auto"/>
      </p:sp>
      <p:sp>
        <p:nvSpPr>
          <p:cNvPr id="152964839" name="Notes Placeholder 2"/>
          <p:cNvSpPr>
            <a:spLocks noGrp="1"/>
          </p:cNvSpPr>
          <p:nvPr>
            <p:ph type="body" idx="1"/>
          </p:nvPr>
        </p:nvSpPr>
        <p:spPr bwMode="auto"/>
        <p:txBody>
          <a:bodyPr/>
          <a:lstStyle/>
          <a:p>
            <a:pPr>
              <a:defRPr/>
            </a:pPr>
            <a:endParaRPr/>
          </a:p>
        </p:txBody>
      </p:sp>
      <p:sp>
        <p:nvSpPr>
          <p:cNvPr id="2016909763" name="Slide Number Placeholder 3"/>
          <p:cNvSpPr>
            <a:spLocks noGrp="1"/>
          </p:cNvSpPr>
          <p:nvPr>
            <p:ph type="sldNum" sz="quarter" idx="10"/>
          </p:nvPr>
        </p:nvSpPr>
        <p:spPr bwMode="auto"/>
        <p:txBody>
          <a:bodyPr/>
          <a:lstStyle/>
          <a:p>
            <a:pPr>
              <a:defRPr/>
            </a:pPr>
            <a:fld id="{26922119-8991-5AD3-4813-BBAAA3067A95}" type="slidenum">
              <a:rPr/>
              <a:t>31</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23630391" name="Slide Image Placeholder 1"/>
          <p:cNvSpPr>
            <a:spLocks noChangeAspect="1" noGrp="1" noRot="1"/>
          </p:cNvSpPr>
          <p:nvPr>
            <p:ph type="sldImg"/>
          </p:nvPr>
        </p:nvSpPr>
        <p:spPr bwMode="auto"/>
      </p:sp>
      <p:sp>
        <p:nvSpPr>
          <p:cNvPr id="1109060541" name="Notes Placeholder 2"/>
          <p:cNvSpPr>
            <a:spLocks noGrp="1"/>
          </p:cNvSpPr>
          <p:nvPr>
            <p:ph type="body" idx="1"/>
          </p:nvPr>
        </p:nvSpPr>
        <p:spPr bwMode="auto"/>
        <p:txBody>
          <a:bodyPr/>
          <a:lstStyle/>
          <a:p>
            <a:pPr>
              <a:defRPr/>
            </a:pPr>
            <a:endParaRPr/>
          </a:p>
        </p:txBody>
      </p:sp>
      <p:sp>
        <p:nvSpPr>
          <p:cNvPr id="1457288976" name="Slide Number Placeholder 3"/>
          <p:cNvSpPr>
            <a:spLocks noGrp="1"/>
          </p:cNvSpPr>
          <p:nvPr>
            <p:ph type="sldNum" sz="quarter" idx="10"/>
          </p:nvPr>
        </p:nvSpPr>
        <p:spPr bwMode="auto"/>
        <p:txBody>
          <a:bodyPr/>
          <a:lstStyle/>
          <a:p>
            <a:pPr>
              <a:defRPr/>
            </a:pPr>
            <a:fld id="{C18D58B7-E284-6CBE-2ECB-6FFE141E642F}" type="slidenum">
              <a:rPr/>
              <a:t>32</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74036084" name="Slide Image Placeholder 1"/>
          <p:cNvSpPr>
            <a:spLocks noChangeAspect="1" noGrp="1" noRot="1"/>
          </p:cNvSpPr>
          <p:nvPr>
            <p:ph type="sldImg"/>
          </p:nvPr>
        </p:nvSpPr>
        <p:spPr bwMode="auto"/>
      </p:sp>
      <p:sp>
        <p:nvSpPr>
          <p:cNvPr id="512782524" name="Notes Placeholder 2"/>
          <p:cNvSpPr>
            <a:spLocks noGrp="1"/>
          </p:cNvSpPr>
          <p:nvPr>
            <p:ph type="body" idx="1"/>
          </p:nvPr>
        </p:nvSpPr>
        <p:spPr bwMode="auto"/>
        <p:txBody>
          <a:bodyPr/>
          <a:lstStyle/>
          <a:p>
            <a:pPr>
              <a:defRPr/>
            </a:pPr>
            <a:endParaRPr/>
          </a:p>
        </p:txBody>
      </p:sp>
      <p:sp>
        <p:nvSpPr>
          <p:cNvPr id="1554645408" name="Slide Number Placeholder 3"/>
          <p:cNvSpPr>
            <a:spLocks noGrp="1"/>
          </p:cNvSpPr>
          <p:nvPr>
            <p:ph type="sldNum" sz="quarter" idx="10"/>
          </p:nvPr>
        </p:nvSpPr>
        <p:spPr bwMode="auto"/>
        <p:txBody>
          <a:bodyPr/>
          <a:lstStyle/>
          <a:p>
            <a:pPr>
              <a:defRPr/>
            </a:pPr>
            <a:fld id="{26922119-8991-5AD3-4813-BBAAA3067A95}" type="slidenum">
              <a:rPr/>
              <a:t>33</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2026272" name="Slide Image Placeholder 1"/>
          <p:cNvSpPr>
            <a:spLocks noChangeAspect="1" noGrp="1" noRot="1"/>
          </p:cNvSpPr>
          <p:nvPr>
            <p:ph type="sldImg"/>
          </p:nvPr>
        </p:nvSpPr>
        <p:spPr bwMode="auto"/>
      </p:sp>
      <p:sp>
        <p:nvSpPr>
          <p:cNvPr id="1293221543" name="Notes Placeholder 2"/>
          <p:cNvSpPr>
            <a:spLocks noGrp="1"/>
          </p:cNvSpPr>
          <p:nvPr>
            <p:ph type="body" idx="1"/>
          </p:nvPr>
        </p:nvSpPr>
        <p:spPr bwMode="auto"/>
        <p:txBody>
          <a:bodyPr/>
          <a:lstStyle/>
          <a:p>
            <a:pPr>
              <a:defRPr/>
            </a:pPr>
            <a:endParaRPr/>
          </a:p>
        </p:txBody>
      </p:sp>
      <p:sp>
        <p:nvSpPr>
          <p:cNvPr id="1777446983" name="Slide Number Placeholder 3"/>
          <p:cNvSpPr>
            <a:spLocks noGrp="1"/>
          </p:cNvSpPr>
          <p:nvPr>
            <p:ph type="sldNum" sz="quarter" idx="10"/>
          </p:nvPr>
        </p:nvSpPr>
        <p:spPr bwMode="auto"/>
        <p:txBody>
          <a:bodyPr/>
          <a:lstStyle/>
          <a:p>
            <a:pPr>
              <a:defRPr/>
            </a:pPr>
            <a:fld id="{26922119-8991-5AD3-4813-BBAAA3067A95}" type="slidenum">
              <a:rPr/>
              <a:t>32</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15882482" name="Slide Image Placeholder 1"/>
          <p:cNvSpPr>
            <a:spLocks noChangeAspect="1" noGrp="1" noRot="1"/>
          </p:cNvSpPr>
          <p:nvPr>
            <p:ph type="sldImg"/>
          </p:nvPr>
        </p:nvSpPr>
        <p:spPr bwMode="auto"/>
      </p:sp>
      <p:sp>
        <p:nvSpPr>
          <p:cNvPr id="569032230" name="Notes Placeholder 2"/>
          <p:cNvSpPr>
            <a:spLocks noGrp="1"/>
          </p:cNvSpPr>
          <p:nvPr>
            <p:ph type="body" idx="1"/>
          </p:nvPr>
        </p:nvSpPr>
        <p:spPr bwMode="auto"/>
        <p:txBody>
          <a:bodyPr/>
          <a:lstStyle/>
          <a:p>
            <a:pPr>
              <a:defRPr/>
            </a:pPr>
            <a:endParaRPr/>
          </a:p>
        </p:txBody>
      </p:sp>
      <p:sp>
        <p:nvSpPr>
          <p:cNvPr id="213195672" name="Slide Number Placeholder 3"/>
          <p:cNvSpPr>
            <a:spLocks noGrp="1"/>
          </p:cNvSpPr>
          <p:nvPr>
            <p:ph type="sldNum" sz="quarter" idx="10"/>
          </p:nvPr>
        </p:nvSpPr>
        <p:spPr bwMode="auto"/>
        <p:txBody>
          <a:bodyPr/>
          <a:lstStyle/>
          <a:p>
            <a:pPr>
              <a:defRPr/>
            </a:pPr>
            <a:fld id="{3FB52AFD-2624-57DE-F562-935F31B9E2A5}" type="slidenum">
              <a:rPr/>
              <a:t>31</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51431354" name="Slide Image Placeholder 1"/>
          <p:cNvSpPr>
            <a:spLocks noChangeAspect="1" noGrp="1" noRot="1"/>
          </p:cNvSpPr>
          <p:nvPr>
            <p:ph type="sldImg"/>
          </p:nvPr>
        </p:nvSpPr>
        <p:spPr bwMode="auto"/>
      </p:sp>
      <p:sp>
        <p:nvSpPr>
          <p:cNvPr id="635793850" name="Notes Placeholder 2"/>
          <p:cNvSpPr>
            <a:spLocks noGrp="1"/>
          </p:cNvSpPr>
          <p:nvPr>
            <p:ph type="body" idx="1"/>
          </p:nvPr>
        </p:nvSpPr>
        <p:spPr bwMode="auto"/>
        <p:txBody>
          <a:bodyPr/>
          <a:lstStyle/>
          <a:p>
            <a:pPr>
              <a:defRPr/>
            </a:pPr>
            <a:endParaRPr/>
          </a:p>
        </p:txBody>
      </p:sp>
      <p:sp>
        <p:nvSpPr>
          <p:cNvPr id="989174042" name="Slide Number Placeholder 3"/>
          <p:cNvSpPr>
            <a:spLocks noGrp="1"/>
          </p:cNvSpPr>
          <p:nvPr>
            <p:ph type="sldNum" sz="quarter" idx="10"/>
          </p:nvPr>
        </p:nvSpPr>
        <p:spPr bwMode="auto"/>
        <p:txBody>
          <a:bodyPr/>
          <a:lstStyle/>
          <a:p>
            <a:pPr>
              <a:defRPr/>
            </a:pPr>
            <a:fld id="{BE2D7EB3-0857-1CB0-75C0-11017F8DE535}" type="slidenum">
              <a:rPr/>
              <a:t>32</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08284749" name="Slide Image Placeholder 1"/>
          <p:cNvSpPr>
            <a:spLocks noChangeAspect="1" noGrp="1" noRot="1"/>
          </p:cNvSpPr>
          <p:nvPr>
            <p:ph type="sldImg"/>
          </p:nvPr>
        </p:nvSpPr>
        <p:spPr bwMode="auto"/>
      </p:sp>
      <p:sp>
        <p:nvSpPr>
          <p:cNvPr id="1780120383" name="Notes Placeholder 2"/>
          <p:cNvSpPr>
            <a:spLocks noGrp="1"/>
          </p:cNvSpPr>
          <p:nvPr>
            <p:ph type="body" idx="1"/>
          </p:nvPr>
        </p:nvSpPr>
        <p:spPr bwMode="auto"/>
        <p:txBody>
          <a:bodyPr/>
          <a:lstStyle/>
          <a:p>
            <a:pPr>
              <a:defRPr/>
            </a:pPr>
            <a:endParaRPr/>
          </a:p>
        </p:txBody>
      </p:sp>
      <p:sp>
        <p:nvSpPr>
          <p:cNvPr id="2085928243" name="Slide Number Placeholder 3"/>
          <p:cNvSpPr>
            <a:spLocks noGrp="1"/>
          </p:cNvSpPr>
          <p:nvPr>
            <p:ph type="sldNum" sz="quarter" idx="10"/>
          </p:nvPr>
        </p:nvSpPr>
        <p:spPr bwMode="auto"/>
        <p:txBody>
          <a:bodyPr/>
          <a:lstStyle/>
          <a:p>
            <a:pPr>
              <a:defRPr/>
            </a:pPr>
            <a:fld id="{97F8A21D-7A16-6A85-4616-22BAE848F8ED}" type="slidenum">
              <a:rPr/>
              <a:t>34</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00280142" name="Slide Image Placeholder 1"/>
          <p:cNvSpPr>
            <a:spLocks noChangeAspect="1" noGrp="1" noRot="1"/>
          </p:cNvSpPr>
          <p:nvPr>
            <p:ph type="sldImg"/>
          </p:nvPr>
        </p:nvSpPr>
        <p:spPr bwMode="auto"/>
      </p:sp>
      <p:sp>
        <p:nvSpPr>
          <p:cNvPr id="734015016" name="Notes Placeholder 2"/>
          <p:cNvSpPr>
            <a:spLocks noGrp="1"/>
          </p:cNvSpPr>
          <p:nvPr>
            <p:ph type="body" idx="1"/>
          </p:nvPr>
        </p:nvSpPr>
        <p:spPr bwMode="auto"/>
        <p:txBody>
          <a:bodyPr/>
          <a:lstStyle/>
          <a:p>
            <a:pPr>
              <a:defRPr/>
            </a:pPr>
            <a:endParaRPr/>
          </a:p>
        </p:txBody>
      </p:sp>
      <p:sp>
        <p:nvSpPr>
          <p:cNvPr id="2136641035" name="Slide Number Placeholder 3"/>
          <p:cNvSpPr>
            <a:spLocks noGrp="1"/>
          </p:cNvSpPr>
          <p:nvPr>
            <p:ph type="sldNum" sz="quarter" idx="10"/>
          </p:nvPr>
        </p:nvSpPr>
        <p:spPr bwMode="auto"/>
        <p:txBody>
          <a:bodyPr/>
          <a:lstStyle/>
          <a:p>
            <a:pPr>
              <a:defRPr/>
            </a:pPr>
            <a:fld id="{EC8A97EE-1055-FEC5-44F9-A3660CE75ECF}" type="slidenum">
              <a:rPr/>
              <a:t>34</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03575839" name="Slide Image Placeholder 1"/>
          <p:cNvSpPr>
            <a:spLocks noChangeAspect="1" noGrp="1" noRot="1"/>
          </p:cNvSpPr>
          <p:nvPr>
            <p:ph type="sldImg"/>
          </p:nvPr>
        </p:nvSpPr>
        <p:spPr bwMode="auto"/>
      </p:sp>
      <p:sp>
        <p:nvSpPr>
          <p:cNvPr id="279106570" name="Notes Placeholder 2"/>
          <p:cNvSpPr>
            <a:spLocks noGrp="1"/>
          </p:cNvSpPr>
          <p:nvPr>
            <p:ph type="body" idx="1"/>
          </p:nvPr>
        </p:nvSpPr>
        <p:spPr bwMode="auto"/>
        <p:txBody>
          <a:bodyPr/>
          <a:lstStyle/>
          <a:p>
            <a:pPr>
              <a:defRPr/>
            </a:pPr>
            <a:endParaRPr/>
          </a:p>
        </p:txBody>
      </p:sp>
      <p:sp>
        <p:nvSpPr>
          <p:cNvPr id="1097994777" name="Slide Number Placeholder 3"/>
          <p:cNvSpPr>
            <a:spLocks noGrp="1"/>
          </p:cNvSpPr>
          <p:nvPr>
            <p:ph type="sldNum" sz="quarter" idx="10"/>
          </p:nvPr>
        </p:nvSpPr>
        <p:spPr bwMode="auto"/>
        <p:txBody>
          <a:bodyPr/>
          <a:lstStyle/>
          <a:p>
            <a:pPr>
              <a:defRPr/>
            </a:pPr>
            <a:fld id="{7949E5C0-1152-CC32-6081-C666B793AB93}" type="slidenum">
              <a:rPr/>
              <a:t>4</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87138524" name="Slide Image Placeholder 1"/>
          <p:cNvSpPr>
            <a:spLocks noChangeAspect="1" noGrp="1" noRot="1"/>
          </p:cNvSpPr>
          <p:nvPr>
            <p:ph type="sldImg"/>
          </p:nvPr>
        </p:nvSpPr>
        <p:spPr bwMode="auto"/>
      </p:sp>
      <p:sp>
        <p:nvSpPr>
          <p:cNvPr id="1218286289" name="Notes Placeholder 2"/>
          <p:cNvSpPr>
            <a:spLocks noGrp="1"/>
          </p:cNvSpPr>
          <p:nvPr>
            <p:ph type="body" idx="1"/>
          </p:nvPr>
        </p:nvSpPr>
        <p:spPr bwMode="auto"/>
        <p:txBody>
          <a:bodyPr/>
          <a:lstStyle/>
          <a:p>
            <a:pPr>
              <a:defRPr/>
            </a:pPr>
            <a:endParaRPr/>
          </a:p>
        </p:txBody>
      </p:sp>
      <p:sp>
        <p:nvSpPr>
          <p:cNvPr id="448389158" name="Slide Number Placeholder 3"/>
          <p:cNvSpPr>
            <a:spLocks noGrp="1"/>
          </p:cNvSpPr>
          <p:nvPr>
            <p:ph type="sldNum" sz="quarter" idx="10"/>
          </p:nvPr>
        </p:nvSpPr>
        <p:spPr bwMode="auto"/>
        <p:txBody>
          <a:bodyPr/>
          <a:lstStyle/>
          <a:p>
            <a:pPr>
              <a:defRPr/>
            </a:pPr>
            <a:fld id="{23D7010A-2FD5-11A0-3F0C-D808E12C94EA}" type="slidenum">
              <a:rPr/>
              <a:t>35</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0254005" name="Slide Image Placeholder 1"/>
          <p:cNvSpPr>
            <a:spLocks noChangeAspect="1" noGrp="1" noRot="1"/>
          </p:cNvSpPr>
          <p:nvPr>
            <p:ph type="sldImg"/>
          </p:nvPr>
        </p:nvSpPr>
        <p:spPr bwMode="auto"/>
      </p:sp>
      <p:sp>
        <p:nvSpPr>
          <p:cNvPr id="746787444" name="Notes Placeholder 2"/>
          <p:cNvSpPr>
            <a:spLocks noGrp="1"/>
          </p:cNvSpPr>
          <p:nvPr>
            <p:ph type="body" idx="1"/>
          </p:nvPr>
        </p:nvSpPr>
        <p:spPr bwMode="auto"/>
        <p:txBody>
          <a:bodyPr/>
          <a:lstStyle/>
          <a:p>
            <a:pPr>
              <a:defRPr/>
            </a:pPr>
            <a:endParaRPr/>
          </a:p>
        </p:txBody>
      </p:sp>
      <p:sp>
        <p:nvSpPr>
          <p:cNvPr id="1814284875" name="Slide Number Placeholder 3"/>
          <p:cNvSpPr>
            <a:spLocks noGrp="1"/>
          </p:cNvSpPr>
          <p:nvPr>
            <p:ph type="sldNum" sz="quarter" idx="10"/>
          </p:nvPr>
        </p:nvSpPr>
        <p:spPr bwMode="auto"/>
        <p:txBody>
          <a:bodyPr/>
          <a:lstStyle/>
          <a:p>
            <a:pPr>
              <a:defRPr/>
            </a:pPr>
            <a:fld id="{C95863CD-1E42-6DB2-46B4-8D69B7F26533}" type="slidenum">
              <a:rPr/>
              <a:t>36</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91079417" name="Slide Image Placeholder 1"/>
          <p:cNvSpPr>
            <a:spLocks noChangeAspect="1" noGrp="1" noRot="1"/>
          </p:cNvSpPr>
          <p:nvPr>
            <p:ph type="sldImg"/>
          </p:nvPr>
        </p:nvSpPr>
        <p:spPr bwMode="auto"/>
      </p:sp>
      <p:sp>
        <p:nvSpPr>
          <p:cNvPr id="1260593827" name="Notes Placeholder 2"/>
          <p:cNvSpPr>
            <a:spLocks noGrp="1"/>
          </p:cNvSpPr>
          <p:nvPr>
            <p:ph type="body" idx="1"/>
          </p:nvPr>
        </p:nvSpPr>
        <p:spPr bwMode="auto"/>
        <p:txBody>
          <a:bodyPr/>
          <a:lstStyle/>
          <a:p>
            <a:pPr>
              <a:defRPr/>
            </a:pPr>
            <a:endParaRPr/>
          </a:p>
        </p:txBody>
      </p:sp>
      <p:sp>
        <p:nvSpPr>
          <p:cNvPr id="1660486057" name="Slide Number Placeholder 3"/>
          <p:cNvSpPr>
            <a:spLocks noGrp="1"/>
          </p:cNvSpPr>
          <p:nvPr>
            <p:ph type="sldNum" sz="quarter" idx="10"/>
          </p:nvPr>
        </p:nvSpPr>
        <p:spPr bwMode="auto"/>
        <p:txBody>
          <a:bodyPr/>
          <a:lstStyle/>
          <a:p>
            <a:pPr>
              <a:defRPr/>
            </a:pPr>
            <a:fld id="{1D8FB198-9B38-1461-98D6-429DDB5240F2}" type="slidenum">
              <a:rPr/>
              <a:t>37</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6613587" name="Slide Image Placeholder 1"/>
          <p:cNvSpPr>
            <a:spLocks noChangeAspect="1" noGrp="1" noRot="1"/>
          </p:cNvSpPr>
          <p:nvPr>
            <p:ph type="sldImg"/>
          </p:nvPr>
        </p:nvSpPr>
        <p:spPr bwMode="auto"/>
      </p:sp>
      <p:sp>
        <p:nvSpPr>
          <p:cNvPr id="935014974" name="Notes Placeholder 2"/>
          <p:cNvSpPr>
            <a:spLocks noGrp="1"/>
          </p:cNvSpPr>
          <p:nvPr>
            <p:ph type="body" idx="1"/>
          </p:nvPr>
        </p:nvSpPr>
        <p:spPr bwMode="auto"/>
        <p:txBody>
          <a:bodyPr/>
          <a:lstStyle/>
          <a:p>
            <a:pPr>
              <a:defRPr/>
            </a:pPr>
            <a:endParaRPr/>
          </a:p>
        </p:txBody>
      </p:sp>
      <p:sp>
        <p:nvSpPr>
          <p:cNvPr id="218549746" name="Slide Number Placeholder 3"/>
          <p:cNvSpPr>
            <a:spLocks noGrp="1"/>
          </p:cNvSpPr>
          <p:nvPr>
            <p:ph type="sldNum" sz="quarter" idx="10"/>
          </p:nvPr>
        </p:nvSpPr>
        <p:spPr bwMode="auto"/>
        <p:txBody>
          <a:bodyPr/>
          <a:lstStyle/>
          <a:p>
            <a:pPr>
              <a:defRPr/>
            </a:pPr>
            <a:fld id="{E6ECCF84-0C24-799D-2530-52036933CD23}" type="slidenum">
              <a:rPr/>
              <a:t>5</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4028249" name="Slide Image Placeholder 1"/>
          <p:cNvSpPr>
            <a:spLocks noChangeAspect="1" noGrp="1" noRot="1"/>
          </p:cNvSpPr>
          <p:nvPr>
            <p:ph type="sldImg"/>
          </p:nvPr>
        </p:nvSpPr>
        <p:spPr bwMode="auto"/>
      </p:sp>
      <p:sp>
        <p:nvSpPr>
          <p:cNvPr id="13129791" name="Notes Placeholder 2"/>
          <p:cNvSpPr>
            <a:spLocks noGrp="1"/>
          </p:cNvSpPr>
          <p:nvPr>
            <p:ph type="body" idx="1"/>
          </p:nvPr>
        </p:nvSpPr>
        <p:spPr bwMode="auto"/>
        <p:txBody>
          <a:bodyPr/>
          <a:lstStyle/>
          <a:p>
            <a:pPr>
              <a:defRPr/>
            </a:pPr>
            <a:endParaRPr/>
          </a:p>
        </p:txBody>
      </p:sp>
      <p:sp>
        <p:nvSpPr>
          <p:cNvPr id="1044505776" name="Slide Number Placeholder 3"/>
          <p:cNvSpPr>
            <a:spLocks noGrp="1"/>
          </p:cNvSpPr>
          <p:nvPr>
            <p:ph type="sldNum" sz="quarter" idx="10"/>
          </p:nvPr>
        </p:nvSpPr>
        <p:spPr bwMode="auto"/>
        <p:txBody>
          <a:bodyPr/>
          <a:lstStyle/>
          <a:p>
            <a:pPr>
              <a:defRPr/>
            </a:pPr>
            <a:fld id="{63B46A4E-8DD3-5659-B9A0-E732CDB234F9}" type="slidenum">
              <a:rPr/>
              <a:t>6</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44521490" name="Slide Image Placeholder 1"/>
          <p:cNvSpPr>
            <a:spLocks noChangeAspect="1" noGrp="1" noRot="1"/>
          </p:cNvSpPr>
          <p:nvPr>
            <p:ph type="sldImg"/>
          </p:nvPr>
        </p:nvSpPr>
        <p:spPr bwMode="auto"/>
      </p:sp>
      <p:sp>
        <p:nvSpPr>
          <p:cNvPr id="1611375758" name="Notes Placeholder 2"/>
          <p:cNvSpPr>
            <a:spLocks noGrp="1"/>
          </p:cNvSpPr>
          <p:nvPr>
            <p:ph type="body" idx="1"/>
          </p:nvPr>
        </p:nvSpPr>
        <p:spPr bwMode="auto"/>
        <p:txBody>
          <a:bodyPr/>
          <a:lstStyle/>
          <a:p>
            <a:pPr>
              <a:defRPr/>
            </a:pPr>
            <a:endParaRPr/>
          </a:p>
        </p:txBody>
      </p:sp>
      <p:sp>
        <p:nvSpPr>
          <p:cNvPr id="1465559" name="Slide Number Placeholder 3"/>
          <p:cNvSpPr>
            <a:spLocks noGrp="1"/>
          </p:cNvSpPr>
          <p:nvPr>
            <p:ph type="sldNum" sz="quarter" idx="10"/>
          </p:nvPr>
        </p:nvSpPr>
        <p:spPr bwMode="auto"/>
        <p:txBody>
          <a:bodyPr/>
          <a:lstStyle/>
          <a:p>
            <a:pPr>
              <a:defRPr/>
            </a:pPr>
            <a:fld id="{2A5F60E5-F597-6D88-5FFF-AC3368314EC9}" type="slidenum">
              <a:rPr/>
              <a:t>7</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99054803" name="Slide Image Placeholder 1"/>
          <p:cNvSpPr>
            <a:spLocks noChangeAspect="1" noGrp="1" noRot="1"/>
          </p:cNvSpPr>
          <p:nvPr>
            <p:ph type="sldImg"/>
          </p:nvPr>
        </p:nvSpPr>
        <p:spPr bwMode="auto"/>
      </p:sp>
      <p:sp>
        <p:nvSpPr>
          <p:cNvPr id="624195574" name="Notes Placeholder 2"/>
          <p:cNvSpPr>
            <a:spLocks noGrp="1"/>
          </p:cNvSpPr>
          <p:nvPr>
            <p:ph type="body" idx="1"/>
          </p:nvPr>
        </p:nvSpPr>
        <p:spPr bwMode="auto"/>
        <p:txBody>
          <a:bodyPr/>
          <a:lstStyle/>
          <a:p>
            <a:pPr>
              <a:defRPr/>
            </a:pPr>
            <a:endParaRPr/>
          </a:p>
        </p:txBody>
      </p:sp>
      <p:sp>
        <p:nvSpPr>
          <p:cNvPr id="1589406234" name="Slide Number Placeholder 3"/>
          <p:cNvSpPr>
            <a:spLocks noGrp="1"/>
          </p:cNvSpPr>
          <p:nvPr>
            <p:ph type="sldNum" sz="quarter" idx="10"/>
          </p:nvPr>
        </p:nvSpPr>
        <p:spPr bwMode="auto"/>
        <p:txBody>
          <a:bodyPr/>
          <a:lstStyle/>
          <a:p>
            <a:pPr>
              <a:defRPr/>
            </a:pPr>
            <a:fld id="{8E3C4C1D-C689-B0F2-239E-3D40253995E9}" type="slidenum">
              <a:rPr/>
              <a:t>8</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39116541" name="Slide Image Placeholder 1"/>
          <p:cNvSpPr>
            <a:spLocks noChangeAspect="1" noGrp="1" noRot="1"/>
          </p:cNvSpPr>
          <p:nvPr>
            <p:ph type="sldImg"/>
          </p:nvPr>
        </p:nvSpPr>
        <p:spPr bwMode="auto"/>
      </p:sp>
      <p:sp>
        <p:nvSpPr>
          <p:cNvPr id="1214187669" name="Notes Placeholder 2"/>
          <p:cNvSpPr>
            <a:spLocks noGrp="1"/>
          </p:cNvSpPr>
          <p:nvPr>
            <p:ph type="body" idx="1"/>
          </p:nvPr>
        </p:nvSpPr>
        <p:spPr bwMode="auto"/>
        <p:txBody>
          <a:bodyPr/>
          <a:lstStyle/>
          <a:p>
            <a:pPr>
              <a:defRPr/>
            </a:pPr>
            <a:endParaRPr/>
          </a:p>
        </p:txBody>
      </p:sp>
      <p:sp>
        <p:nvSpPr>
          <p:cNvPr id="872626686" name="Slide Number Placeholder 3"/>
          <p:cNvSpPr>
            <a:spLocks noGrp="1"/>
          </p:cNvSpPr>
          <p:nvPr>
            <p:ph type="sldNum" sz="quarter" idx="10"/>
          </p:nvPr>
        </p:nvSpPr>
        <p:spPr bwMode="auto"/>
        <p:txBody>
          <a:bodyPr/>
          <a:lstStyle/>
          <a:p>
            <a:pPr>
              <a:defRPr/>
            </a:pPr>
            <a:fld id="{B2A674E9-F641-AD2F-3D95-72AB4D713107}" type="slidenum">
              <a:rPr/>
              <a:t>9</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484686058"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a:p>
        </p:txBody>
      </p:sp>
      <p:sp>
        <p:nvSpPr>
          <p:cNvPr id="2143446532"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a:p>
        </p:txBody>
      </p:sp>
      <p:sp>
        <p:nvSpPr>
          <p:cNvPr id="831904965" name="Date Placeholder 3"/>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1557416949" name="Footer Placeholder 4"/>
          <p:cNvSpPr>
            <a:spLocks noGrp="1"/>
          </p:cNvSpPr>
          <p:nvPr>
            <p:ph type="ftr" sz="quarter" idx="11"/>
          </p:nvPr>
        </p:nvSpPr>
        <p:spPr bwMode="auto"/>
        <p:txBody>
          <a:bodyPr/>
          <a:lstStyle/>
          <a:p>
            <a:pPr>
              <a:defRPr/>
            </a:pPr>
            <a:endParaRPr lang="en-US"/>
          </a:p>
        </p:txBody>
      </p:sp>
      <p:sp>
        <p:nvSpPr>
          <p:cNvPr id="552851424"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1213980070" name="Title 1"/>
          <p:cNvSpPr>
            <a:spLocks noGrp="1"/>
          </p:cNvSpPr>
          <p:nvPr>
            <p:ph type="title"/>
          </p:nvPr>
        </p:nvSpPr>
        <p:spPr bwMode="auto"/>
        <p:txBody>
          <a:bodyPr/>
          <a:lstStyle/>
          <a:p>
            <a:pPr>
              <a:defRPr/>
            </a:pPr>
            <a:r>
              <a:rPr lang="en-US"/>
              <a:t>Click to edit Master title style</a:t>
            </a:r>
            <a:endParaRPr/>
          </a:p>
        </p:txBody>
      </p:sp>
      <p:sp>
        <p:nvSpPr>
          <p:cNvPr id="46226222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8433927" name="Date Placeholder 3"/>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463228741" name="Footer Placeholder 4"/>
          <p:cNvSpPr>
            <a:spLocks noGrp="1"/>
          </p:cNvSpPr>
          <p:nvPr>
            <p:ph type="ftr" sz="quarter" idx="11"/>
          </p:nvPr>
        </p:nvSpPr>
        <p:spPr bwMode="auto"/>
        <p:txBody>
          <a:bodyPr/>
          <a:lstStyle/>
          <a:p>
            <a:pPr>
              <a:defRPr/>
            </a:pPr>
            <a:endParaRPr lang="en-US"/>
          </a:p>
        </p:txBody>
      </p:sp>
      <p:sp>
        <p:nvSpPr>
          <p:cNvPr id="1136336563"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1217802666"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a:p>
        </p:txBody>
      </p:sp>
      <p:sp>
        <p:nvSpPr>
          <p:cNvPr id="2088371041"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312335743" name="Date Placeholder 3"/>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1784652561" name="Footer Placeholder 4"/>
          <p:cNvSpPr>
            <a:spLocks noGrp="1"/>
          </p:cNvSpPr>
          <p:nvPr>
            <p:ph type="ftr" sz="quarter" idx="11"/>
          </p:nvPr>
        </p:nvSpPr>
        <p:spPr bwMode="auto"/>
        <p:txBody>
          <a:bodyPr/>
          <a:lstStyle/>
          <a:p>
            <a:pPr>
              <a:defRPr/>
            </a:pPr>
            <a:endParaRPr lang="en-US"/>
          </a:p>
        </p:txBody>
      </p:sp>
      <p:sp>
        <p:nvSpPr>
          <p:cNvPr id="1832375923"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1674668130" name="Title 1"/>
          <p:cNvSpPr>
            <a:spLocks noGrp="1"/>
          </p:cNvSpPr>
          <p:nvPr>
            <p:ph type="title"/>
          </p:nvPr>
        </p:nvSpPr>
        <p:spPr bwMode="auto"/>
        <p:txBody>
          <a:bodyPr/>
          <a:lstStyle/>
          <a:p>
            <a:pPr>
              <a:defRPr/>
            </a:pPr>
            <a:r>
              <a:rPr lang="en-US"/>
              <a:t>Click to edit Master title style</a:t>
            </a:r>
            <a:endParaRPr/>
          </a:p>
        </p:txBody>
      </p:sp>
      <p:sp>
        <p:nvSpPr>
          <p:cNvPr id="1479131869"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75690768" name="Date Placeholder 3"/>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1009871971" name="Footer Placeholder 4"/>
          <p:cNvSpPr>
            <a:spLocks noGrp="1"/>
          </p:cNvSpPr>
          <p:nvPr>
            <p:ph type="ftr" sz="quarter" idx="11"/>
          </p:nvPr>
        </p:nvSpPr>
        <p:spPr bwMode="auto"/>
        <p:txBody>
          <a:bodyPr/>
          <a:lstStyle/>
          <a:p>
            <a:pPr>
              <a:defRPr/>
            </a:pPr>
            <a:endParaRPr lang="en-US"/>
          </a:p>
        </p:txBody>
      </p:sp>
      <p:sp>
        <p:nvSpPr>
          <p:cNvPr id="1247763380"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129830597"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a:p>
        </p:txBody>
      </p:sp>
      <p:sp>
        <p:nvSpPr>
          <p:cNvPr id="1830406230"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396880069" name="Date Placeholder 3"/>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1249730936" name="Footer Placeholder 4"/>
          <p:cNvSpPr>
            <a:spLocks noGrp="1"/>
          </p:cNvSpPr>
          <p:nvPr>
            <p:ph type="ftr" sz="quarter" idx="11"/>
          </p:nvPr>
        </p:nvSpPr>
        <p:spPr bwMode="auto"/>
        <p:txBody>
          <a:bodyPr/>
          <a:lstStyle/>
          <a:p>
            <a:pPr>
              <a:defRPr/>
            </a:pPr>
            <a:endParaRPr lang="en-US"/>
          </a:p>
        </p:txBody>
      </p:sp>
      <p:sp>
        <p:nvSpPr>
          <p:cNvPr id="47826511"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629048383" name="Title 1"/>
          <p:cNvSpPr>
            <a:spLocks noGrp="1"/>
          </p:cNvSpPr>
          <p:nvPr>
            <p:ph type="title"/>
          </p:nvPr>
        </p:nvSpPr>
        <p:spPr bwMode="auto"/>
        <p:txBody>
          <a:bodyPr/>
          <a:lstStyle/>
          <a:p>
            <a:pPr>
              <a:defRPr/>
            </a:pPr>
            <a:r>
              <a:rPr lang="en-US"/>
              <a:t>Click to edit Master title style</a:t>
            </a:r>
            <a:endParaRPr/>
          </a:p>
        </p:txBody>
      </p:sp>
      <p:sp>
        <p:nvSpPr>
          <p:cNvPr id="792463601"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1452831"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44162684" name="Date Placeholder 4"/>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1486255759" name="Footer Placeholder 5"/>
          <p:cNvSpPr>
            <a:spLocks noGrp="1"/>
          </p:cNvSpPr>
          <p:nvPr>
            <p:ph type="ftr" sz="quarter" idx="11"/>
          </p:nvPr>
        </p:nvSpPr>
        <p:spPr bwMode="auto"/>
        <p:txBody>
          <a:bodyPr/>
          <a:lstStyle/>
          <a:p>
            <a:pPr>
              <a:defRPr/>
            </a:pPr>
            <a:endParaRPr lang="en-US"/>
          </a:p>
        </p:txBody>
      </p:sp>
      <p:sp>
        <p:nvSpPr>
          <p:cNvPr id="1640634214"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4810345" name="Title 1"/>
          <p:cNvSpPr>
            <a:spLocks noGrp="1"/>
          </p:cNvSpPr>
          <p:nvPr>
            <p:ph type="title"/>
          </p:nvPr>
        </p:nvSpPr>
        <p:spPr bwMode="auto"/>
        <p:txBody>
          <a:bodyPr/>
          <a:lstStyle>
            <a:lvl1pPr>
              <a:defRPr/>
            </a:lvl1pPr>
          </a:lstStyle>
          <a:p>
            <a:pPr>
              <a:defRPr/>
            </a:pPr>
            <a:r>
              <a:rPr lang="en-US"/>
              <a:t>Click to edit Master title style</a:t>
            </a:r>
            <a:endParaRPr/>
          </a:p>
        </p:txBody>
      </p:sp>
      <p:sp>
        <p:nvSpPr>
          <p:cNvPr id="1574610211"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8296371"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54656658"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693815414"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810554359" name="Date Placeholder 6"/>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2085806107" name="Footer Placeholder 7"/>
          <p:cNvSpPr>
            <a:spLocks noGrp="1"/>
          </p:cNvSpPr>
          <p:nvPr>
            <p:ph type="ftr" sz="quarter" idx="11"/>
          </p:nvPr>
        </p:nvSpPr>
        <p:spPr bwMode="auto"/>
        <p:txBody>
          <a:bodyPr/>
          <a:lstStyle/>
          <a:p>
            <a:pPr>
              <a:defRPr/>
            </a:pPr>
            <a:endParaRPr lang="en-US"/>
          </a:p>
        </p:txBody>
      </p:sp>
      <p:sp>
        <p:nvSpPr>
          <p:cNvPr id="1245489557" name="Slide Number Placeholder 8"/>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758085451" name="Title 1"/>
          <p:cNvSpPr>
            <a:spLocks noGrp="1"/>
          </p:cNvSpPr>
          <p:nvPr>
            <p:ph type="title"/>
          </p:nvPr>
        </p:nvSpPr>
        <p:spPr bwMode="auto"/>
        <p:txBody>
          <a:bodyPr/>
          <a:lstStyle/>
          <a:p>
            <a:pPr>
              <a:defRPr/>
            </a:pPr>
            <a:r>
              <a:rPr lang="en-US"/>
              <a:t>Click to edit Master title style</a:t>
            </a:r>
            <a:endParaRPr/>
          </a:p>
        </p:txBody>
      </p:sp>
      <p:sp>
        <p:nvSpPr>
          <p:cNvPr id="722572485" name="Date Placeholder 2"/>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1561383178" name="Footer Placeholder 3"/>
          <p:cNvSpPr>
            <a:spLocks noGrp="1"/>
          </p:cNvSpPr>
          <p:nvPr>
            <p:ph type="ftr" sz="quarter" idx="11"/>
          </p:nvPr>
        </p:nvSpPr>
        <p:spPr bwMode="auto"/>
        <p:txBody>
          <a:bodyPr/>
          <a:lstStyle/>
          <a:p>
            <a:pPr>
              <a:defRPr/>
            </a:pPr>
            <a:endParaRPr lang="en-US"/>
          </a:p>
        </p:txBody>
      </p:sp>
      <p:sp>
        <p:nvSpPr>
          <p:cNvPr id="1989154464" name="Slide Number Placeholder 4"/>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1364729263" name="Date Placeholder 1"/>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1528902355" name="Footer Placeholder 2"/>
          <p:cNvSpPr>
            <a:spLocks noGrp="1"/>
          </p:cNvSpPr>
          <p:nvPr>
            <p:ph type="ftr" sz="quarter" idx="11"/>
          </p:nvPr>
        </p:nvSpPr>
        <p:spPr bwMode="auto"/>
        <p:txBody>
          <a:bodyPr/>
          <a:lstStyle/>
          <a:p>
            <a:pPr>
              <a:defRPr/>
            </a:pPr>
            <a:endParaRPr lang="en-US"/>
          </a:p>
        </p:txBody>
      </p:sp>
      <p:sp>
        <p:nvSpPr>
          <p:cNvPr id="821478954" name="Slide Number Placeholder 3"/>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1260177827"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a:p>
        </p:txBody>
      </p:sp>
      <p:sp>
        <p:nvSpPr>
          <p:cNvPr id="1425767858"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01246764"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2006275517" name="Date Placeholder 4"/>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1469281490" name="Footer Placeholder 5"/>
          <p:cNvSpPr>
            <a:spLocks noGrp="1"/>
          </p:cNvSpPr>
          <p:nvPr>
            <p:ph type="ftr" sz="quarter" idx="11"/>
          </p:nvPr>
        </p:nvSpPr>
        <p:spPr bwMode="auto"/>
        <p:txBody>
          <a:bodyPr/>
          <a:lstStyle/>
          <a:p>
            <a:pPr>
              <a:defRPr/>
            </a:pPr>
            <a:endParaRPr lang="en-US"/>
          </a:p>
        </p:txBody>
      </p:sp>
      <p:sp>
        <p:nvSpPr>
          <p:cNvPr id="56968947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511913705"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a:p>
        </p:txBody>
      </p:sp>
      <p:sp>
        <p:nvSpPr>
          <p:cNvPr id="329645378"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303907526"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734930632" name="Date Placeholder 4"/>
          <p:cNvSpPr>
            <a:spLocks noGrp="1"/>
          </p:cNvSpPr>
          <p:nvPr>
            <p:ph type="dt" sz="half" idx="10"/>
          </p:nvPr>
        </p:nvSpPr>
        <p:spPr bwMode="auto"/>
        <p:txBody>
          <a:bodyPr/>
          <a:lstStyle/>
          <a:p>
            <a:pPr>
              <a:defRPr/>
            </a:pPr>
            <a:fld id="{1D8BD707-D9CF-40AE-B4C6-C98DA3205C09}" type="datetimeFigureOut">
              <a:rPr lang="en-US"/>
              <a:t>6/2/2025</a:t>
            </a:fld>
            <a:endParaRPr lang="en-US"/>
          </a:p>
        </p:txBody>
      </p:sp>
      <p:sp>
        <p:nvSpPr>
          <p:cNvPr id="9529406" name="Footer Placeholder 5"/>
          <p:cNvSpPr>
            <a:spLocks noGrp="1"/>
          </p:cNvSpPr>
          <p:nvPr>
            <p:ph type="ftr" sz="quarter" idx="11"/>
          </p:nvPr>
        </p:nvSpPr>
        <p:spPr bwMode="auto"/>
        <p:txBody>
          <a:bodyPr/>
          <a:lstStyle/>
          <a:p>
            <a:pPr>
              <a:defRPr/>
            </a:pPr>
            <a:endParaRPr lang="en-US"/>
          </a:p>
        </p:txBody>
      </p:sp>
      <p:sp>
        <p:nvSpPr>
          <p:cNvPr id="2064302934"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468762378"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486375311"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881397056"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D8BD707-D9CF-40AE-B4C6-C98DA3205C09}" type="datetimeFigureOut">
              <a:rPr lang="en-US"/>
              <a:t>6/2/2025</a:t>
            </a:fld>
            <a:endParaRPr lang="en-US"/>
          </a:p>
        </p:txBody>
      </p:sp>
      <p:sp>
        <p:nvSpPr>
          <p:cNvPr id="271037374"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1217459097"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F15528-21DE-4FAA-801E-634DDDAF4B2B}"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3.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microsoft.com/office/2007/relationships/diagramDrawing" Target="../diagrams/drawing1.xml" /><Relationship Id="rId6" Type="http://schemas.openxmlformats.org/officeDocument/2006/relationships/diagramData" Target="../diagrams/data1.xml" /><Relationship Id="rId7" Type="http://schemas.openxmlformats.org/officeDocument/2006/relationships/diagramColors" Target="../diagrams/colors1.xml" /><Relationship Id="rId8" Type="http://schemas.openxmlformats.org/officeDocument/2006/relationships/diagramLayout" Target="../diagrams/layout1.xml" /><Relationship Id="rId9" Type="http://schemas.openxmlformats.org/officeDocument/2006/relationships/diagramQuickStyle" Target="../diagrams/quickStyle1.xml" /></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6.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9.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0.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1.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2.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4.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27.jp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28.jp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7.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7.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29.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30.jp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31.jp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564699211" name="Image 817346663"/>
          <p:cNvPicPr>
            <a:picLocks noChangeAspect="1"/>
          </p:cNvPicPr>
          <p:nvPr/>
        </p:nvPicPr>
        <p:blipFill>
          <a:blip r:embed="rId3"/>
          <a:stretch/>
        </p:blipFill>
        <p:spPr bwMode="auto">
          <a:xfrm>
            <a:off x="3022563" y="296791"/>
            <a:ext cx="9949296" cy="6533866"/>
          </a:xfrm>
          <a:prstGeom prst="rect">
            <a:avLst/>
          </a:prstGeom>
        </p:spPr>
      </p:pic>
      <p:sp>
        <p:nvSpPr>
          <p:cNvPr id="615003702" name="TextBox 10"/>
          <p:cNvSpPr txBox="1"/>
          <p:nvPr/>
        </p:nvSpPr>
        <p:spPr bwMode="auto">
          <a:xfrm>
            <a:off x="1971376" y="6659208"/>
            <a:ext cx="7032206" cy="1646280"/>
          </a:xfrm>
          <a:prstGeom prst="rect">
            <a:avLst/>
          </a:prstGeom>
        </p:spPr>
        <p:txBody>
          <a:bodyPr lIns="0" tIns="0" rIns="0" bIns="0" rtlCol="0" anchor="t">
            <a:spAutoFit/>
          </a:bodyPr>
          <a:lstStyle/>
          <a:p>
            <a:pPr algn="l">
              <a:lnSpc>
                <a:spcPts val="3239"/>
              </a:lnSpc>
              <a:defRPr/>
            </a:pPr>
            <a:r>
              <a:rPr lang="fr-FR" sz="2800" b="1">
                <a:solidFill>
                  <a:srgbClr val="251E78"/>
                </a:solidFill>
                <a:latin typeface="Futura"/>
                <a:ea typeface="Futura"/>
                <a:cs typeface="Futura"/>
              </a:rPr>
              <a:t>Réalisé par :</a:t>
            </a:r>
            <a:endParaRPr lang="fr-FR" sz="2800">
              <a:solidFill>
                <a:srgbClr val="000000"/>
              </a:solidFill>
              <a:latin typeface="Futura"/>
              <a:ea typeface="Futura"/>
              <a:cs typeface="Futura"/>
            </a:endParaRPr>
          </a:p>
          <a:p>
            <a:pPr algn="l">
              <a:lnSpc>
                <a:spcPts val="3239"/>
              </a:lnSpc>
              <a:defRPr/>
            </a:pPr>
            <a:r>
              <a:rPr lang="fr-FR" sz="2800" b="0">
                <a:solidFill>
                  <a:srgbClr val="000000"/>
                </a:solidFill>
                <a:latin typeface="Futura"/>
                <a:ea typeface="Futura"/>
                <a:cs typeface="Futura"/>
              </a:rPr>
              <a:t>Youssef Laaroussi</a:t>
            </a:r>
            <a:endParaRPr sz="2800" b="0">
              <a:solidFill>
                <a:srgbClr val="000000"/>
              </a:solidFill>
              <a:latin typeface="Futura"/>
              <a:ea typeface="Futura"/>
              <a:cs typeface="Futura"/>
            </a:endParaRPr>
          </a:p>
          <a:p>
            <a:pPr algn="l">
              <a:lnSpc>
                <a:spcPts val="3239"/>
              </a:lnSpc>
              <a:defRPr/>
            </a:pPr>
            <a:r>
              <a:rPr lang="fr-FR" sz="2800" b="0">
                <a:solidFill>
                  <a:srgbClr val="000000"/>
                </a:solidFill>
                <a:latin typeface="Futura"/>
                <a:ea typeface="Futura"/>
                <a:cs typeface="Futura"/>
              </a:rPr>
              <a:t>Ali </a:t>
            </a:r>
            <a:r>
              <a:rPr lang="fr-FR" sz="2800">
                <a:solidFill>
                  <a:srgbClr val="000000"/>
                </a:solidFill>
                <a:latin typeface="Futura"/>
                <a:ea typeface="Futura"/>
                <a:cs typeface="Futura"/>
              </a:rPr>
              <a:t>Mohamed</a:t>
            </a:r>
            <a:r>
              <a:rPr lang="fr-FR" sz="2800" b="0">
                <a:solidFill>
                  <a:srgbClr val="000000"/>
                </a:solidFill>
                <a:latin typeface="Futura"/>
                <a:ea typeface="Futura"/>
                <a:cs typeface="Futura"/>
              </a:rPr>
              <a:t> </a:t>
            </a:r>
            <a:r>
              <a:rPr lang="fr-FR" sz="2800" b="0">
                <a:solidFill>
                  <a:srgbClr val="000000"/>
                </a:solidFill>
                <a:latin typeface="Futura"/>
                <a:ea typeface="Futura"/>
                <a:cs typeface="Futura"/>
              </a:rPr>
              <a:t>Abdourahim</a:t>
            </a:r>
            <a:endParaRPr lang="fr-FR" sz="1800">
              <a:solidFill>
                <a:srgbClr val="000000"/>
              </a:solidFill>
              <a:latin typeface="Futura"/>
              <a:ea typeface="Futura"/>
              <a:cs typeface="Futura"/>
            </a:endParaRPr>
          </a:p>
          <a:p>
            <a:pPr algn="l">
              <a:lnSpc>
                <a:spcPts val="3239"/>
              </a:lnSpc>
              <a:defRPr/>
            </a:pPr>
            <a:endParaRPr lang="fr-FR" sz="1800">
              <a:solidFill>
                <a:srgbClr val="000000"/>
              </a:solidFill>
              <a:latin typeface="Futura"/>
              <a:ea typeface="Futura"/>
              <a:cs typeface="Futura"/>
            </a:endParaRPr>
          </a:p>
        </p:txBody>
      </p:sp>
      <p:sp>
        <p:nvSpPr>
          <p:cNvPr id="984916429" name="TextBox 10"/>
          <p:cNvSpPr txBox="1"/>
          <p:nvPr/>
        </p:nvSpPr>
        <p:spPr bwMode="auto">
          <a:xfrm>
            <a:off x="7210125" y="8888057"/>
            <a:ext cx="7043005" cy="1234800"/>
          </a:xfrm>
          <a:prstGeom prst="rect">
            <a:avLst/>
          </a:prstGeom>
        </p:spPr>
        <p:txBody>
          <a:bodyPr lIns="0" tIns="0" rIns="0" bIns="0" rtlCol="0" anchor="t">
            <a:spAutoFit/>
          </a:bodyPr>
          <a:lstStyle/>
          <a:p>
            <a:pPr algn="l">
              <a:lnSpc>
                <a:spcPts val="3239"/>
              </a:lnSpc>
              <a:defRPr/>
            </a:pPr>
            <a:r>
              <a:rPr lang="fr-FR" sz="2800" b="1">
                <a:solidFill>
                  <a:srgbClr val="C00000"/>
                </a:solidFill>
                <a:latin typeface="Futura"/>
                <a:ea typeface="Futura"/>
                <a:cs typeface="Futura"/>
              </a:rPr>
              <a:t>Encadré par :</a:t>
            </a:r>
            <a:endParaRPr lang="fr-FR" sz="2800">
              <a:solidFill>
                <a:srgbClr val="000000"/>
              </a:solidFill>
              <a:latin typeface="Futura"/>
              <a:ea typeface="Futura"/>
              <a:cs typeface="Futura"/>
            </a:endParaRPr>
          </a:p>
          <a:p>
            <a:pPr algn="l">
              <a:lnSpc>
                <a:spcPts val="3239"/>
              </a:lnSpc>
              <a:defRPr/>
            </a:pPr>
            <a:r>
              <a:rPr lang="fr-FR" sz="2800" b="1">
                <a:solidFill>
                  <a:srgbClr val="000000"/>
                </a:solidFill>
                <a:latin typeface="Futura"/>
                <a:ea typeface="Futura"/>
                <a:cs typeface="Futura"/>
              </a:rPr>
              <a:t>Najdi Lotfi</a:t>
            </a:r>
            <a:endParaRPr sz="2800" b="1">
              <a:solidFill>
                <a:srgbClr val="000000"/>
              </a:solidFill>
              <a:latin typeface="Futura"/>
              <a:ea typeface="Futura"/>
              <a:cs typeface="Futura"/>
            </a:endParaRPr>
          </a:p>
          <a:p>
            <a:pPr algn="l">
              <a:lnSpc>
                <a:spcPts val="3239"/>
              </a:lnSpc>
              <a:defRPr/>
            </a:pPr>
            <a:endParaRPr lang="fr-FR" sz="1800">
              <a:solidFill>
                <a:srgbClr val="000000"/>
              </a:solidFill>
              <a:latin typeface="Futura"/>
              <a:ea typeface="Futura"/>
              <a:cs typeface="Futura"/>
            </a:endParaRPr>
          </a:p>
        </p:txBody>
      </p:sp>
      <p:pic>
        <p:nvPicPr>
          <p:cNvPr id="177677598" name="Image 521669975"/>
          <p:cNvPicPr>
            <a:picLocks noChangeAspect="1"/>
          </p:cNvPicPr>
          <p:nvPr/>
        </p:nvPicPr>
        <p:blipFill>
          <a:blip r:embed="rId4"/>
          <a:stretch/>
        </p:blipFill>
        <p:spPr bwMode="auto">
          <a:xfrm>
            <a:off x="12841649" y="135839"/>
            <a:ext cx="5448892" cy="1028167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713244888" name="Group 2"/>
          <p:cNvGrpSpPr/>
          <p:nvPr/>
        </p:nvGrpSpPr>
        <p:grpSpPr bwMode="auto">
          <a:xfrm>
            <a:off x="1064352" y="360877"/>
            <a:ext cx="8452668" cy="1077582"/>
            <a:chOff x="0" y="0"/>
            <a:chExt cx="8452668" cy="1077582"/>
          </a:xfrm>
        </p:grpSpPr>
        <p:sp>
          <p:nvSpPr>
            <p:cNvPr id="36471570" name="Freeform 3"/>
            <p:cNvSpPr/>
            <p:nvPr/>
          </p:nvSpPr>
          <p:spPr bwMode="auto">
            <a:xfrm>
              <a:off x="0" y="0"/>
              <a:ext cx="8452668" cy="1077537"/>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1437185273" name="Group 14"/>
          <p:cNvGrpSpPr/>
          <p:nvPr/>
        </p:nvGrpSpPr>
        <p:grpSpPr bwMode="auto">
          <a:xfrm>
            <a:off x="7189914" y="6893700"/>
            <a:ext cx="1314001" cy="1314001"/>
            <a:chOff x="0" y="0"/>
            <a:chExt cx="1752003" cy="1752003"/>
          </a:xfrm>
        </p:grpSpPr>
        <p:sp>
          <p:nvSpPr>
            <p:cNvPr id="1916554667" name="Freeform 15"/>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451663670" name="Group 20"/>
          <p:cNvGrpSpPr/>
          <p:nvPr/>
        </p:nvGrpSpPr>
        <p:grpSpPr bwMode="auto">
          <a:xfrm>
            <a:off x="15931011" y="3944760"/>
            <a:ext cx="1314001" cy="1314001"/>
            <a:chOff x="0" y="0"/>
            <a:chExt cx="1752003" cy="1752003"/>
          </a:xfrm>
        </p:grpSpPr>
        <p:sp>
          <p:nvSpPr>
            <p:cNvPr id="81400887" name="Freeform 21"/>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928967726" name="Group 26"/>
          <p:cNvGrpSpPr/>
          <p:nvPr/>
        </p:nvGrpSpPr>
        <p:grpSpPr bwMode="auto">
          <a:xfrm>
            <a:off x="15931011" y="6893700"/>
            <a:ext cx="1314001" cy="1314001"/>
            <a:chOff x="0" y="0"/>
            <a:chExt cx="1752003" cy="1752003"/>
          </a:xfrm>
        </p:grpSpPr>
        <p:sp>
          <p:nvSpPr>
            <p:cNvPr id="1942935327" name="Freeform 27"/>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sp>
        <p:nvSpPr>
          <p:cNvPr id="806842515" name="Freeform 30"/>
          <p:cNvSpPr/>
          <p:nvPr/>
        </p:nvSpPr>
        <p:spPr bwMode="auto">
          <a:xfrm>
            <a:off x="16286604" y="7249293"/>
            <a:ext cx="602815" cy="602815"/>
          </a:xfrm>
          <a:custGeom>
            <a:avLst/>
            <a:gdLst/>
            <a:ahLst/>
            <a:cxnLst/>
            <a:rect l="l" t="t" r="r" b="b"/>
            <a:pathLst>
              <a:path w="602818" h="602818" fill="norm" stroke="1" extrusionOk="0">
                <a:moveTo>
                  <a:pt x="0" y="0"/>
                </a:moveTo>
                <a:lnTo>
                  <a:pt x="602819" y="0"/>
                </a:lnTo>
                <a:lnTo>
                  <a:pt x="602819" y="602818"/>
                </a:lnTo>
                <a:lnTo>
                  <a:pt x="0" y="602818"/>
                </a:lnTo>
                <a:lnTo>
                  <a:pt x="0" y="0"/>
                </a:lnTo>
                <a:close/>
              </a:path>
            </a:pathLst>
          </a:custGeom>
          <a:blipFill>
            <a:blip r:embed="rId3"/>
            <a:stretch/>
          </a:blipFill>
        </p:spPr>
      </p:sp>
      <p:sp>
        <p:nvSpPr>
          <p:cNvPr id="1901226320" name="TextBox 34"/>
          <p:cNvSpPr txBox="1"/>
          <p:nvPr/>
        </p:nvSpPr>
        <p:spPr bwMode="auto">
          <a:xfrm>
            <a:off x="1884636" y="549447"/>
            <a:ext cx="5905128" cy="549000"/>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Introduction</a:t>
            </a:r>
            <a:endParaRPr/>
          </a:p>
        </p:txBody>
      </p:sp>
      <p:sp>
        <p:nvSpPr>
          <p:cNvPr id="946542680" name="TextBox 35"/>
          <p:cNvSpPr txBox="1"/>
          <p:nvPr/>
        </p:nvSpPr>
        <p:spPr bwMode="auto">
          <a:xfrm>
            <a:off x="2889531" y="3083989"/>
            <a:ext cx="4712346" cy="457560"/>
          </a:xfrm>
          <a:prstGeom prst="rect">
            <a:avLst/>
          </a:prstGeom>
        </p:spPr>
        <p:txBody>
          <a:bodyPr lIns="0" tIns="0" rIns="0" bIns="0" rtlCol="0" anchor="t">
            <a:spAutoFit/>
          </a:bodyPr>
          <a:lstStyle/>
          <a:p>
            <a:pPr algn="l">
              <a:lnSpc>
                <a:spcPts val="3597"/>
              </a:lnSpc>
              <a:defRPr/>
            </a:pPr>
            <a:r>
              <a:rPr lang="fr-FR" sz="3000" b="1">
                <a:solidFill>
                  <a:srgbClr val="FFFFFF"/>
                </a:solidFill>
                <a:latin typeface="Futura Ultra-Bold"/>
                <a:ea typeface="Futura Ultra-Bold"/>
                <a:cs typeface="Futura Ultra-Bold"/>
              </a:rPr>
              <a:t>Stockage Objet</a:t>
            </a:r>
            <a:endParaRPr/>
          </a:p>
        </p:txBody>
      </p:sp>
      <p:sp>
        <p:nvSpPr>
          <p:cNvPr id="2139260302" name="TextBox 40"/>
          <p:cNvSpPr txBox="1"/>
          <p:nvPr/>
        </p:nvSpPr>
        <p:spPr bwMode="auto">
          <a:xfrm>
            <a:off x="1351818" y="6957338"/>
            <a:ext cx="5529260" cy="1644013"/>
          </a:xfrm>
          <a:prstGeom prst="rect">
            <a:avLst/>
          </a:prstGeom>
        </p:spPr>
        <p:txBody>
          <a:bodyPr lIns="0" tIns="0" rIns="0" bIns="0" rtlCol="0" anchor="t">
            <a:spAutoFit/>
          </a:bodyPr>
          <a:lstStyle/>
          <a:p>
            <a:pPr algn="l">
              <a:lnSpc>
                <a:spcPts val="3238"/>
              </a:lnSpc>
              <a:defRPr/>
            </a:pPr>
            <a:r>
              <a:rPr lang="en-US" sz="1800">
                <a:solidFill>
                  <a:srgbClr val="FFFFFF"/>
                </a:solidFill>
                <a:latin typeface="Futura"/>
                <a:ea typeface="Futura"/>
                <a:cs typeface="Futura"/>
              </a:rPr>
              <a:t>To become a leading enterprise in the industry, win the trust of global customers with innovative solutions and high - quality services, and promote the development and progress of the industry.</a:t>
            </a:r>
            <a:endParaRPr/>
          </a:p>
        </p:txBody>
      </p:sp>
      <p:pic>
        <p:nvPicPr>
          <p:cNvPr id="616005898" name="Image 1584581165"/>
          <p:cNvPicPr>
            <a:picLocks noChangeAspect="1"/>
          </p:cNvPicPr>
          <p:nvPr/>
        </p:nvPicPr>
        <p:blipFill>
          <a:blip r:embed="rId4"/>
          <a:stretch/>
        </p:blipFill>
        <p:spPr bwMode="auto">
          <a:xfrm>
            <a:off x="16537347" y="9978480"/>
            <a:ext cx="1731600" cy="260892"/>
          </a:xfrm>
          <a:prstGeom prst="rect">
            <a:avLst/>
          </a:prstGeom>
        </p:spPr>
      </p:pic>
      <p:pic>
        <p:nvPicPr>
          <p:cNvPr id="2043571182" name="Image 344687096"/>
          <p:cNvPicPr>
            <a:picLocks noChangeAspect="1"/>
          </p:cNvPicPr>
          <p:nvPr/>
        </p:nvPicPr>
        <p:blipFill>
          <a:blip r:embed="rId5"/>
          <a:stretch/>
        </p:blipFill>
        <p:spPr bwMode="auto">
          <a:xfrm>
            <a:off x="0" y="323847"/>
            <a:ext cx="1063460" cy="1063460"/>
          </a:xfrm>
          <a:prstGeom prst="rect">
            <a:avLst/>
          </a:prstGeom>
        </p:spPr>
      </p:pic>
      <p:sp>
        <p:nvSpPr>
          <p:cNvPr id="1819951627" name=" 1991807965"/>
          <p:cNvSpPr/>
          <p:nvPr/>
        </p:nvSpPr>
        <p:spPr bwMode="auto">
          <a:xfrm>
            <a:off x="4116448" y="1661158"/>
            <a:ext cx="12101940" cy="6404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a:solidFill>
                  <a:srgbClr val="C72C48"/>
                </a:solidFill>
              </a:rPr>
              <a:t>    Data Lake                              Object Storage</a:t>
            </a:r>
            <a:endParaRPr sz="3600" b="1">
              <a:solidFill>
                <a:srgbClr val="E72929"/>
              </a:solidFill>
            </a:endParaRPr>
          </a:p>
        </p:txBody>
      </p:sp>
      <p:sp>
        <p:nvSpPr>
          <p:cNvPr id="25352105" name="TextBox 25"/>
          <p:cNvSpPr txBox="1"/>
          <p:nvPr/>
        </p:nvSpPr>
        <p:spPr bwMode="auto">
          <a:xfrm>
            <a:off x="12404880" y="5490688"/>
            <a:ext cx="4279978" cy="457560"/>
          </a:xfrm>
          <a:prstGeom prst="rect">
            <a:avLst/>
          </a:prstGeom>
        </p:spPr>
        <p:txBody>
          <a:bodyPr lIns="0" tIns="0" rIns="0" bIns="0" rtlCol="0" anchor="t">
            <a:spAutoFit/>
          </a:bodyPr>
          <a:lstStyle/>
          <a:p>
            <a:pPr algn="ctr">
              <a:lnSpc>
                <a:spcPts val="3597"/>
              </a:lnSpc>
              <a:defRPr/>
            </a:pPr>
            <a:r>
              <a:rPr lang="fr-FR" sz="3000" b="1">
                <a:solidFill>
                  <a:srgbClr val="FFFFFF"/>
                </a:solidFill>
                <a:latin typeface="Futura Ultra-Bold"/>
                <a:ea typeface="Futura Ultra-Bold"/>
                <a:cs typeface="Futura Ultra-Bold"/>
              </a:rPr>
              <a:t>Stockage Objet</a:t>
            </a:r>
            <a:endParaRPr/>
          </a:p>
        </p:txBody>
      </p:sp>
      <p:pic>
        <p:nvPicPr>
          <p:cNvPr id="823379043" name="Image 1246987626"/>
          <p:cNvPicPr>
            <a:picLocks noChangeAspect="1"/>
          </p:cNvPicPr>
          <p:nvPr/>
        </p:nvPicPr>
        <p:blipFill>
          <a:blip r:embed="rId5"/>
          <a:stretch/>
        </p:blipFill>
        <p:spPr bwMode="auto">
          <a:xfrm>
            <a:off x="3294589" y="1584375"/>
            <a:ext cx="717221" cy="717221"/>
          </a:xfrm>
          <a:prstGeom prst="rect">
            <a:avLst/>
          </a:prstGeom>
        </p:spPr>
      </p:pic>
      <p:pic>
        <p:nvPicPr>
          <p:cNvPr id="128023267" name="Image 118643414"/>
          <p:cNvPicPr>
            <a:picLocks noChangeAspect="1"/>
          </p:cNvPicPr>
          <p:nvPr/>
        </p:nvPicPr>
        <p:blipFill>
          <a:blip r:embed="rId6"/>
          <a:stretch/>
        </p:blipFill>
        <p:spPr bwMode="auto">
          <a:xfrm>
            <a:off x="8096177" y="1544841"/>
            <a:ext cx="873072" cy="873072"/>
          </a:xfrm>
          <a:prstGeom prst="rect">
            <a:avLst/>
          </a:prstGeom>
        </p:spPr>
      </p:pic>
      <p:sp>
        <p:nvSpPr>
          <p:cNvPr id="1798733237" name=" 848579836"/>
          <p:cNvSpPr/>
          <p:nvPr/>
        </p:nvSpPr>
        <p:spPr bwMode="auto">
          <a:xfrm>
            <a:off x="4910690" y="2839969"/>
            <a:ext cx="6370974" cy="48803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600" b="1" i="0" u="none">
                <a:solidFill>
                  <a:srgbClr val="C72C48"/>
                </a:solidFill>
                <a:latin typeface="Futura"/>
                <a:ea typeface="Futura"/>
                <a:cs typeface="Futura"/>
              </a:rPr>
              <a:t>Architecture typique MinIO + Data Lake</a:t>
            </a:r>
            <a:endParaRPr sz="4800">
              <a:solidFill>
                <a:srgbClr val="C72C48"/>
              </a:solidFill>
              <a:latin typeface="Futura"/>
              <a:cs typeface="Futura"/>
            </a:endParaRPr>
          </a:p>
        </p:txBody>
      </p:sp>
      <p:pic>
        <p:nvPicPr>
          <p:cNvPr id="1518065631" name="Image 2120622858"/>
          <p:cNvPicPr>
            <a:picLocks noChangeAspect="1"/>
          </p:cNvPicPr>
          <p:nvPr/>
        </p:nvPicPr>
        <p:blipFill>
          <a:blip r:embed="rId7"/>
          <a:stretch/>
        </p:blipFill>
        <p:spPr bwMode="auto">
          <a:xfrm>
            <a:off x="1490662" y="4414837"/>
            <a:ext cx="15676441" cy="461486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571857504" name="Group 2"/>
          <p:cNvGrpSpPr/>
          <p:nvPr/>
        </p:nvGrpSpPr>
        <p:grpSpPr bwMode="auto">
          <a:xfrm>
            <a:off x="1064353" y="360878"/>
            <a:ext cx="8452669" cy="1077583"/>
            <a:chOff x="0" y="0"/>
            <a:chExt cx="8452669" cy="1077583"/>
          </a:xfrm>
        </p:grpSpPr>
        <p:sp>
          <p:nvSpPr>
            <p:cNvPr id="1436055328"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1583235172" name="Group 14"/>
          <p:cNvGrpSpPr/>
          <p:nvPr/>
        </p:nvGrpSpPr>
        <p:grpSpPr bwMode="auto">
          <a:xfrm>
            <a:off x="7189915" y="6893701"/>
            <a:ext cx="1314002" cy="1314002"/>
            <a:chOff x="0" y="0"/>
            <a:chExt cx="1752003" cy="1752003"/>
          </a:xfrm>
        </p:grpSpPr>
        <p:sp>
          <p:nvSpPr>
            <p:cNvPr id="2098138666" name="Freeform 15"/>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75672257" name="Group 20"/>
          <p:cNvGrpSpPr/>
          <p:nvPr/>
        </p:nvGrpSpPr>
        <p:grpSpPr bwMode="auto">
          <a:xfrm>
            <a:off x="15931012" y="3944761"/>
            <a:ext cx="1314002" cy="1314002"/>
            <a:chOff x="0" y="0"/>
            <a:chExt cx="1752003" cy="1752003"/>
          </a:xfrm>
        </p:grpSpPr>
        <p:sp>
          <p:nvSpPr>
            <p:cNvPr id="1363887778" name="Freeform 21"/>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996433852" name="Group 26"/>
          <p:cNvGrpSpPr/>
          <p:nvPr/>
        </p:nvGrpSpPr>
        <p:grpSpPr bwMode="auto">
          <a:xfrm>
            <a:off x="15931012" y="6893701"/>
            <a:ext cx="1314002" cy="1314002"/>
            <a:chOff x="0" y="0"/>
            <a:chExt cx="1752003" cy="1752003"/>
          </a:xfrm>
        </p:grpSpPr>
        <p:sp>
          <p:nvSpPr>
            <p:cNvPr id="920057080" name="Freeform 27"/>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sp>
        <p:nvSpPr>
          <p:cNvPr id="1947742945" name="Freeform 30"/>
          <p:cNvSpPr/>
          <p:nvPr/>
        </p:nvSpPr>
        <p:spPr bwMode="auto">
          <a:xfrm>
            <a:off x="16286605" y="7249293"/>
            <a:ext cx="602816" cy="602816"/>
          </a:xfrm>
          <a:custGeom>
            <a:avLst/>
            <a:gdLst/>
            <a:ahLst/>
            <a:cxnLst/>
            <a:rect l="l" t="t" r="r" b="b"/>
            <a:pathLst>
              <a:path w="602818" h="602818" fill="norm" stroke="1" extrusionOk="0">
                <a:moveTo>
                  <a:pt x="0" y="0"/>
                </a:moveTo>
                <a:lnTo>
                  <a:pt x="602819" y="0"/>
                </a:lnTo>
                <a:lnTo>
                  <a:pt x="602819" y="602818"/>
                </a:lnTo>
                <a:lnTo>
                  <a:pt x="0" y="602818"/>
                </a:lnTo>
                <a:lnTo>
                  <a:pt x="0" y="0"/>
                </a:lnTo>
                <a:close/>
              </a:path>
            </a:pathLst>
          </a:custGeom>
          <a:blipFill>
            <a:blip r:embed="rId3"/>
            <a:stretch/>
          </a:blipFill>
        </p:spPr>
      </p:sp>
      <p:sp>
        <p:nvSpPr>
          <p:cNvPr id="156151481" name="TextBox 34"/>
          <p:cNvSpPr txBox="1"/>
          <p:nvPr/>
        </p:nvSpPr>
        <p:spPr bwMode="auto">
          <a:xfrm>
            <a:off x="1884636" y="549448"/>
            <a:ext cx="5905129" cy="549000"/>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Introduction</a:t>
            </a:r>
            <a:endParaRPr/>
          </a:p>
        </p:txBody>
      </p:sp>
      <p:sp>
        <p:nvSpPr>
          <p:cNvPr id="192970451" name="TextBox 35"/>
          <p:cNvSpPr txBox="1"/>
          <p:nvPr/>
        </p:nvSpPr>
        <p:spPr bwMode="auto">
          <a:xfrm>
            <a:off x="2889532" y="3083990"/>
            <a:ext cx="4712347" cy="457560"/>
          </a:xfrm>
          <a:prstGeom prst="rect">
            <a:avLst/>
          </a:prstGeom>
        </p:spPr>
        <p:txBody>
          <a:bodyPr lIns="0" tIns="0" rIns="0" bIns="0" rtlCol="0" anchor="t">
            <a:spAutoFit/>
          </a:bodyPr>
          <a:lstStyle/>
          <a:p>
            <a:pPr algn="l">
              <a:lnSpc>
                <a:spcPts val="3598"/>
              </a:lnSpc>
              <a:defRPr/>
            </a:pPr>
            <a:r>
              <a:rPr lang="fr-FR" sz="3000" b="1">
                <a:solidFill>
                  <a:srgbClr val="FFFFFF"/>
                </a:solidFill>
                <a:latin typeface="Futura Ultra-Bold"/>
                <a:ea typeface="Futura Ultra-Bold"/>
                <a:cs typeface="Futura Ultra-Bold"/>
              </a:rPr>
              <a:t>Stockage Objet</a:t>
            </a:r>
            <a:endParaRPr/>
          </a:p>
        </p:txBody>
      </p:sp>
      <p:sp>
        <p:nvSpPr>
          <p:cNvPr id="2140955823" name="TextBox 40"/>
          <p:cNvSpPr txBox="1"/>
          <p:nvPr/>
        </p:nvSpPr>
        <p:spPr bwMode="auto">
          <a:xfrm>
            <a:off x="1351818" y="6957339"/>
            <a:ext cx="5529261" cy="1644014"/>
          </a:xfrm>
          <a:prstGeom prst="rect">
            <a:avLst/>
          </a:prstGeom>
        </p:spPr>
        <p:txBody>
          <a:bodyPr lIns="0" tIns="0" rIns="0" bIns="0" rtlCol="0" anchor="t">
            <a:spAutoFit/>
          </a:bodyPr>
          <a:lstStyle/>
          <a:p>
            <a:pPr algn="l">
              <a:lnSpc>
                <a:spcPts val="3239"/>
              </a:lnSpc>
              <a:defRPr/>
            </a:pPr>
            <a:r>
              <a:rPr lang="en-US" sz="1800">
                <a:solidFill>
                  <a:srgbClr val="FFFFFF"/>
                </a:solidFill>
                <a:latin typeface="Futura"/>
                <a:ea typeface="Futura"/>
                <a:cs typeface="Futura"/>
              </a:rPr>
              <a:t>To become a leading enterprise in the industry, win the trust of global customers with innovative solutions and high - quality services, and promote the development and progress of the industry.</a:t>
            </a:r>
            <a:endParaRPr/>
          </a:p>
        </p:txBody>
      </p:sp>
      <p:pic>
        <p:nvPicPr>
          <p:cNvPr id="91780486" name="Image 1220116177"/>
          <p:cNvPicPr>
            <a:picLocks noChangeAspect="1"/>
          </p:cNvPicPr>
          <p:nvPr/>
        </p:nvPicPr>
        <p:blipFill>
          <a:blip r:embed="rId4"/>
          <a:stretch/>
        </p:blipFill>
        <p:spPr bwMode="auto">
          <a:xfrm>
            <a:off x="16537348" y="9978480"/>
            <a:ext cx="1731600" cy="260893"/>
          </a:xfrm>
          <a:prstGeom prst="rect">
            <a:avLst/>
          </a:prstGeom>
        </p:spPr>
      </p:pic>
      <p:pic>
        <p:nvPicPr>
          <p:cNvPr id="333787685" name="Image 1421575504"/>
          <p:cNvPicPr>
            <a:picLocks noChangeAspect="1"/>
          </p:cNvPicPr>
          <p:nvPr/>
        </p:nvPicPr>
        <p:blipFill>
          <a:blip r:embed="rId5"/>
          <a:stretch/>
        </p:blipFill>
        <p:spPr bwMode="auto">
          <a:xfrm>
            <a:off x="0" y="323848"/>
            <a:ext cx="1063461" cy="1063461"/>
          </a:xfrm>
          <a:prstGeom prst="rect">
            <a:avLst/>
          </a:prstGeom>
        </p:spPr>
      </p:pic>
      <p:sp>
        <p:nvSpPr>
          <p:cNvPr id="219506934" name=" 1306445087"/>
          <p:cNvSpPr/>
          <p:nvPr/>
        </p:nvSpPr>
        <p:spPr bwMode="auto">
          <a:xfrm>
            <a:off x="5145149" y="1661158"/>
            <a:ext cx="12057302" cy="6404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a:solidFill>
                  <a:srgbClr val="E72929"/>
                </a:solidFill>
              </a:rPr>
              <a:t>Objectifs de la présentation :</a:t>
            </a:r>
            <a:endParaRPr sz="3600" b="1">
              <a:solidFill>
                <a:srgbClr val="E72929"/>
              </a:solidFill>
            </a:endParaRPr>
          </a:p>
        </p:txBody>
      </p:sp>
      <p:sp>
        <p:nvSpPr>
          <p:cNvPr id="1049968690" name="TextBox 25"/>
          <p:cNvSpPr txBox="1"/>
          <p:nvPr/>
        </p:nvSpPr>
        <p:spPr bwMode="auto">
          <a:xfrm>
            <a:off x="12404881" y="5490690"/>
            <a:ext cx="4279979" cy="457560"/>
          </a:xfrm>
          <a:prstGeom prst="rect">
            <a:avLst/>
          </a:prstGeom>
        </p:spPr>
        <p:txBody>
          <a:bodyPr lIns="0" tIns="0" rIns="0" bIns="0" rtlCol="0" anchor="t">
            <a:spAutoFit/>
          </a:bodyPr>
          <a:lstStyle/>
          <a:p>
            <a:pPr algn="ctr">
              <a:lnSpc>
                <a:spcPts val="3598"/>
              </a:lnSpc>
              <a:defRPr/>
            </a:pPr>
            <a:r>
              <a:rPr lang="fr-FR" sz="3000" b="1">
                <a:solidFill>
                  <a:srgbClr val="FFFFFF"/>
                </a:solidFill>
                <a:latin typeface="Futura Ultra-Bold"/>
                <a:ea typeface="Futura Ultra-Bold"/>
                <a:cs typeface="Futura Ultra-Bold"/>
              </a:rPr>
              <a:t>Stockage Objet</a:t>
            </a:r>
            <a:endParaRPr/>
          </a:p>
        </p:txBody>
      </p:sp>
      <p:pic>
        <p:nvPicPr>
          <p:cNvPr id="1017433318" name="Image 1481309620"/>
          <p:cNvPicPr>
            <a:picLocks noChangeAspect="1"/>
          </p:cNvPicPr>
          <p:nvPr/>
        </p:nvPicPr>
        <p:blipFill>
          <a:blip r:embed="rId5"/>
          <a:stretch/>
        </p:blipFill>
        <p:spPr bwMode="auto">
          <a:xfrm>
            <a:off x="4345239" y="1638187"/>
            <a:ext cx="663410" cy="663410"/>
          </a:xfrm>
          <a:prstGeom prst="rect">
            <a:avLst/>
          </a:prstGeom>
        </p:spPr>
      </p:pic>
      <p:sp>
        <p:nvSpPr>
          <p:cNvPr id="1239465140" name=" 1288513160"/>
          <p:cNvSpPr/>
          <p:nvPr/>
        </p:nvSpPr>
        <p:spPr bwMode="auto">
          <a:xfrm>
            <a:off x="3119314" y="3429000"/>
            <a:ext cx="12054771" cy="445043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600" b="0" i="0" u="none">
                <a:solidFill>
                  <a:schemeClr val="tx1">
                    <a:lumMod val="90000"/>
                    <a:lumOff val="5000"/>
                  </a:schemeClr>
                </a:solidFill>
                <a:latin typeface="Calibri"/>
                <a:ea typeface="Calibri"/>
                <a:cs typeface="Calibri"/>
              </a:rPr>
              <a:t>L’objectif principal de cette présentation est de faire découvrir MinIO, une solution open-source de stockage objet compatible avec Amazon S3, conçue pour répondre aux besoins des architectures modernes. À travers cette présentation, nous allons comprendre comment MinIO permet de stocker, gérer et accéder à des volumes massifs de données non structurées de manière efficace, sécurisée et hautement scalable. Nous mettrons en lumière son intégration facile avec des outils Big Data et Cloud-native (comme Spark, Hadoop, Kubernetes), ainsi que son rôle stratégique dans les environnements orientés microservices, cloud hybride et intelligence artificielle. L’objectif est également de montrer, à travers des cas concrets, pourquoi MinIO s’impose comme une alternative moderne et légère aux solutions propriétaires de stockage objet.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9849943" name="TextBox 4"/>
          <p:cNvSpPr txBox="1"/>
          <p:nvPr/>
        </p:nvSpPr>
        <p:spPr bwMode="auto">
          <a:xfrm>
            <a:off x="9769764" y="3371850"/>
            <a:ext cx="7873564" cy="2742924"/>
          </a:xfrm>
          <a:prstGeom prst="rect">
            <a:avLst/>
          </a:prstGeom>
        </p:spPr>
        <p:txBody>
          <a:bodyPr lIns="0" tIns="0" rIns="0" bIns="0" rtlCol="0" anchor="t">
            <a:spAutoFit/>
          </a:bodyPr>
          <a:lstStyle/>
          <a:p>
            <a:pPr algn="l">
              <a:lnSpc>
                <a:spcPts val="4318"/>
              </a:lnSpc>
              <a:defRPr/>
            </a:pPr>
            <a:endParaRPr sz="6400" b="1">
              <a:solidFill>
                <a:srgbClr val="000000"/>
              </a:solidFill>
              <a:latin typeface="Futura Ultra-Bold"/>
              <a:ea typeface="Futura Ultra-Bold"/>
              <a:cs typeface="Futura Ultra-Bold"/>
            </a:endParaRPr>
          </a:p>
          <a:p>
            <a:pPr algn="l">
              <a:lnSpc>
                <a:spcPts val="4318"/>
              </a:lnSpc>
              <a:defRPr/>
            </a:pPr>
            <a:endParaRPr sz="6400" b="1">
              <a:solidFill>
                <a:srgbClr val="000000"/>
              </a:solidFill>
              <a:latin typeface="Futura Ultra-Bold"/>
              <a:ea typeface="Futura Ultra-Bold"/>
              <a:cs typeface="Futura Ultra-Bold"/>
            </a:endParaRPr>
          </a:p>
          <a:p>
            <a:pPr algn="l">
              <a:lnSpc>
                <a:spcPts val="4318"/>
              </a:lnSpc>
              <a:defRPr/>
            </a:pPr>
            <a:r>
              <a:rPr lang="fr-FR" sz="6400" b="1">
                <a:solidFill>
                  <a:srgbClr val="000000"/>
                </a:solidFill>
                <a:latin typeface="Futura Ultra-Bold"/>
                <a:ea typeface="Futura Ultra-Bold"/>
                <a:cs typeface="Futura Ultra-Bold"/>
              </a:rPr>
              <a:t>Présentation de</a:t>
            </a:r>
            <a:endParaRPr sz="6400" b="1">
              <a:solidFill>
                <a:srgbClr val="000000"/>
              </a:solidFill>
              <a:latin typeface="Futura Ultra-Bold"/>
              <a:ea typeface="Futura Ultra-Bold"/>
              <a:cs typeface="Futura Ultra-Bold"/>
            </a:endParaRPr>
          </a:p>
          <a:p>
            <a:pPr algn="l">
              <a:lnSpc>
                <a:spcPts val="4318"/>
              </a:lnSpc>
              <a:defRPr/>
            </a:pPr>
            <a:endParaRPr sz="6400">
              <a:solidFill>
                <a:srgbClr val="C72C48"/>
              </a:solidFill>
            </a:endParaRPr>
          </a:p>
          <a:p>
            <a:pPr algn="l">
              <a:lnSpc>
                <a:spcPts val="4318"/>
              </a:lnSpc>
              <a:defRPr/>
            </a:pPr>
            <a:r>
              <a:rPr lang="fr-FR" sz="6400" b="1">
                <a:solidFill>
                  <a:srgbClr val="C72C48"/>
                </a:solidFill>
                <a:latin typeface="Futura Ultra-Bold"/>
                <a:ea typeface="Futura Ultra-Bold"/>
                <a:cs typeface="Futura Ultra-Bold"/>
              </a:rPr>
              <a:t>MinIO</a:t>
            </a:r>
            <a:endParaRPr sz="6400" b="1">
              <a:solidFill>
                <a:srgbClr val="000000"/>
              </a:solidFill>
              <a:latin typeface="Futura Ultra-Bold"/>
              <a:ea typeface="Futura Ultra-Bold"/>
              <a:cs typeface="Futura Ultra-Bold"/>
            </a:endParaRPr>
          </a:p>
        </p:txBody>
      </p:sp>
      <p:pic>
        <p:nvPicPr>
          <p:cNvPr id="1256258205" name="Image 337785872"/>
          <p:cNvPicPr>
            <a:picLocks noChangeAspect="1"/>
          </p:cNvPicPr>
          <p:nvPr/>
        </p:nvPicPr>
        <p:blipFill>
          <a:blip r:embed="rId3"/>
          <a:stretch/>
        </p:blipFill>
        <p:spPr bwMode="auto">
          <a:xfrm>
            <a:off x="16537347" y="9978480"/>
            <a:ext cx="1731600" cy="260892"/>
          </a:xfrm>
          <a:prstGeom prst="rect">
            <a:avLst/>
          </a:prstGeom>
        </p:spPr>
      </p:pic>
      <p:pic>
        <p:nvPicPr>
          <p:cNvPr id="1425229000" name="Image 1478996380"/>
          <p:cNvPicPr>
            <a:picLocks noChangeAspect="1"/>
          </p:cNvPicPr>
          <p:nvPr/>
        </p:nvPicPr>
        <p:blipFill>
          <a:blip r:embed="rId4"/>
          <a:stretch/>
        </p:blipFill>
        <p:spPr bwMode="auto">
          <a:xfrm>
            <a:off x="757164" y="2409687"/>
            <a:ext cx="8860199" cy="498386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446516434" name="Group 2"/>
          <p:cNvGrpSpPr/>
          <p:nvPr/>
        </p:nvGrpSpPr>
        <p:grpSpPr bwMode="auto">
          <a:xfrm>
            <a:off x="1064354" y="360879"/>
            <a:ext cx="8452670" cy="1077584"/>
            <a:chOff x="0" y="0"/>
            <a:chExt cx="8452670" cy="1077584"/>
          </a:xfrm>
        </p:grpSpPr>
        <p:sp>
          <p:nvSpPr>
            <p:cNvPr id="1960584726" name="Freeform 3"/>
            <p:cNvSpPr/>
            <p:nvPr/>
          </p:nvSpPr>
          <p:spPr bwMode="auto">
            <a:xfrm>
              <a:off x="0" y="0"/>
              <a:ext cx="8452670" cy="1077539"/>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1806498221" name="TextBox 34"/>
          <p:cNvSpPr txBox="1"/>
          <p:nvPr/>
        </p:nvSpPr>
        <p:spPr bwMode="auto">
          <a:xfrm>
            <a:off x="1522685" y="581143"/>
            <a:ext cx="5925649" cy="548872"/>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Présentation de MinIO</a:t>
            </a:r>
            <a:endParaRPr/>
          </a:p>
        </p:txBody>
      </p:sp>
      <p:pic>
        <p:nvPicPr>
          <p:cNvPr id="2088634629" name="Image 565892686"/>
          <p:cNvPicPr>
            <a:picLocks noChangeAspect="1"/>
          </p:cNvPicPr>
          <p:nvPr/>
        </p:nvPicPr>
        <p:blipFill>
          <a:blip r:embed="rId3"/>
          <a:stretch/>
        </p:blipFill>
        <p:spPr bwMode="auto">
          <a:xfrm>
            <a:off x="16804049" y="10018662"/>
            <a:ext cx="1464897" cy="220710"/>
          </a:xfrm>
          <a:prstGeom prst="rect">
            <a:avLst/>
          </a:prstGeom>
        </p:spPr>
      </p:pic>
      <p:pic>
        <p:nvPicPr>
          <p:cNvPr id="1142198104" name="Image 674122157"/>
          <p:cNvPicPr>
            <a:picLocks noChangeAspect="1"/>
          </p:cNvPicPr>
          <p:nvPr/>
        </p:nvPicPr>
        <p:blipFill>
          <a:blip r:embed="rId4"/>
          <a:stretch/>
        </p:blipFill>
        <p:spPr bwMode="auto">
          <a:xfrm>
            <a:off x="0" y="323849"/>
            <a:ext cx="1063462" cy="1063462"/>
          </a:xfrm>
          <a:prstGeom prst="rect">
            <a:avLst/>
          </a:prstGeom>
        </p:spPr>
      </p:pic>
      <p:sp>
        <p:nvSpPr>
          <p:cNvPr id="1031256995" name=" 718470447"/>
          <p:cNvSpPr/>
          <p:nvPr/>
        </p:nvSpPr>
        <p:spPr bwMode="auto">
          <a:xfrm>
            <a:off x="1446484" y="1944635"/>
            <a:ext cx="6787222" cy="51851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800" b="1" i="0" u="none">
                <a:solidFill>
                  <a:srgbClr val="E72929"/>
                </a:solidFill>
                <a:latin typeface="Times New Roman"/>
                <a:ea typeface="Times New Roman"/>
                <a:cs typeface="Times New Roman"/>
              </a:rPr>
              <a:t>Qu’est-ce que MinIO ?</a:t>
            </a:r>
            <a:endParaRPr/>
          </a:p>
        </p:txBody>
      </p:sp>
      <p:sp>
        <p:nvSpPr>
          <p:cNvPr id="119399120" name="Organigramme : Alternative 1221664371"/>
          <p:cNvSpPr/>
          <p:nvPr/>
        </p:nvSpPr>
        <p:spPr bwMode="auto">
          <a:xfrm>
            <a:off x="3243624" y="3771899"/>
            <a:ext cx="12058650" cy="4305299"/>
          </a:xfrm>
          <a:prstGeom prst="flowChartAlternateProcess">
            <a:avLst/>
          </a:prstGeom>
          <a:solidFill>
            <a:srgbClr val="E72929"/>
          </a:solidFill>
          <a:ln w="25400" cap="flat" cmpd="sng" algn="ctr">
            <a:solidFill>
              <a:srgbClr val="E72929"/>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solidFill>
                <a:srgbClr val="E72929"/>
              </a:solidFill>
            </a:endParaRPr>
          </a:p>
        </p:txBody>
      </p:sp>
      <p:sp>
        <p:nvSpPr>
          <p:cNvPr id="1852860030" name="ZoneTexte 917553929"/>
          <p:cNvSpPr txBox="1"/>
          <p:nvPr/>
        </p:nvSpPr>
        <p:spPr bwMode="auto">
          <a:xfrm>
            <a:off x="3659415" y="4305659"/>
            <a:ext cx="11229228" cy="32617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600" b="1" i="0" u="none">
                <a:solidFill>
                  <a:srgbClr val="FFFFFF"/>
                </a:solidFill>
                <a:latin typeface="Times New Roman"/>
                <a:ea typeface="Times New Roman"/>
                <a:cs typeface="Times New Roman"/>
              </a:rPr>
              <a:t>Minio</a:t>
            </a:r>
            <a:r>
              <a:rPr sz="2600" b="0" i="0" u="none">
                <a:solidFill>
                  <a:srgbClr val="FFFFFF"/>
                </a:solidFill>
                <a:latin typeface="Times New Roman"/>
                <a:ea typeface="Times New Roman"/>
                <a:cs typeface="Times New Roman"/>
              </a:rPr>
              <a:t> est un serveur de stockage d'objets distribué à hautes  performances, conçu pour une infrastructure de cloud privée à grande  échelle. Minio agrège des volumes persistantes en stockage d'objets  distribué en utilisant des API REST Amazon     S3. </a:t>
            </a:r>
            <a:endParaRPr sz="7200">
              <a:solidFill>
                <a:srgbClr val="FFFFFF"/>
              </a:solidFill>
            </a:endParaRPr>
          </a:p>
          <a:p>
            <a:pPr algn="l">
              <a:defRPr/>
            </a:pPr>
            <a:r>
              <a:rPr sz="2600" b="0" i="0" u="none">
                <a:solidFill>
                  <a:srgbClr val="FFFFFF"/>
                </a:solidFill>
                <a:latin typeface="Times New Roman"/>
                <a:ea typeface="Times New Roman"/>
                <a:cs typeface="Times New Roman"/>
              </a:rPr>
              <a:t>Il est idéal pour stocker des données non structurées comme des  photos, des vidéos, des fichiers journaux, des sauvegardes, des machines  virtuelles et des images de conteneur.Minio prend en charge le mode passerelle NAS autonome distribué</a:t>
            </a:r>
            <a:endParaRPr sz="7200">
              <a:solidFill>
                <a:srgbClr val="FFFFFF"/>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647984217" name="Group 2"/>
          <p:cNvGrpSpPr/>
          <p:nvPr/>
        </p:nvGrpSpPr>
        <p:grpSpPr bwMode="auto">
          <a:xfrm>
            <a:off x="1064353" y="360878"/>
            <a:ext cx="8452669" cy="1077583"/>
            <a:chOff x="0" y="0"/>
            <a:chExt cx="8452669" cy="1077583"/>
          </a:xfrm>
        </p:grpSpPr>
        <p:sp>
          <p:nvSpPr>
            <p:cNvPr id="989935131"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1865981750" name="TextBox 34"/>
          <p:cNvSpPr txBox="1"/>
          <p:nvPr/>
        </p:nvSpPr>
        <p:spPr bwMode="auto">
          <a:xfrm>
            <a:off x="1522684" y="581142"/>
            <a:ext cx="5925648" cy="548871"/>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Présentation de MinIO</a:t>
            </a:r>
            <a:endParaRPr/>
          </a:p>
        </p:txBody>
      </p:sp>
      <p:pic>
        <p:nvPicPr>
          <p:cNvPr id="1250054058" name="Image 1114164414"/>
          <p:cNvPicPr>
            <a:picLocks noChangeAspect="1"/>
          </p:cNvPicPr>
          <p:nvPr/>
        </p:nvPicPr>
        <p:blipFill>
          <a:blip r:embed="rId3"/>
          <a:stretch/>
        </p:blipFill>
        <p:spPr bwMode="auto">
          <a:xfrm>
            <a:off x="16804049" y="10018661"/>
            <a:ext cx="1464897" cy="220710"/>
          </a:xfrm>
          <a:prstGeom prst="rect">
            <a:avLst/>
          </a:prstGeom>
        </p:spPr>
      </p:pic>
      <p:pic>
        <p:nvPicPr>
          <p:cNvPr id="2128153020" name="Image 1060037001"/>
          <p:cNvPicPr>
            <a:picLocks noChangeAspect="1"/>
          </p:cNvPicPr>
          <p:nvPr/>
        </p:nvPicPr>
        <p:blipFill>
          <a:blip r:embed="rId4"/>
          <a:stretch/>
        </p:blipFill>
        <p:spPr bwMode="auto">
          <a:xfrm>
            <a:off x="0" y="323848"/>
            <a:ext cx="1063461" cy="1063461"/>
          </a:xfrm>
          <a:prstGeom prst="rect">
            <a:avLst/>
          </a:prstGeom>
        </p:spPr>
      </p:pic>
      <p:sp>
        <p:nvSpPr>
          <p:cNvPr id="1689469860" name=" 1645717188"/>
          <p:cNvSpPr/>
          <p:nvPr/>
        </p:nvSpPr>
        <p:spPr bwMode="auto">
          <a:xfrm>
            <a:off x="1216054" y="1849386"/>
            <a:ext cx="8140164" cy="54899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000" b="1" i="0" u="none">
                <a:solidFill>
                  <a:srgbClr val="E72929"/>
                </a:solidFill>
                <a:latin typeface="Times New Roman"/>
                <a:ea typeface="Times New Roman"/>
                <a:cs typeface="Times New Roman"/>
              </a:rPr>
              <a:t>Caractéristiques principales </a:t>
            </a:r>
            <a:r>
              <a:rPr sz="3000" b="1" i="0" u="none">
                <a:solidFill>
                  <a:srgbClr val="E72929"/>
                </a:solidFill>
                <a:latin typeface="Times New Roman"/>
                <a:ea typeface="Times New Roman"/>
                <a:cs typeface="Times New Roman"/>
              </a:rPr>
              <a:t> </a:t>
            </a:r>
            <a:r>
              <a:rPr lang="fr-FR" sz="3000" b="1" i="0" u="none">
                <a:solidFill>
                  <a:srgbClr val="E72929"/>
                </a:solidFill>
                <a:latin typeface="Times New Roman"/>
                <a:ea typeface="Times New Roman"/>
                <a:cs typeface="Times New Roman"/>
              </a:rPr>
              <a:t>de </a:t>
            </a:r>
            <a:r>
              <a:rPr sz="3000" b="1" i="0" u="none">
                <a:solidFill>
                  <a:srgbClr val="E72929"/>
                </a:solidFill>
                <a:latin typeface="Times New Roman"/>
                <a:ea typeface="Times New Roman"/>
                <a:cs typeface="Times New Roman"/>
              </a:rPr>
              <a:t>MinIO ?</a:t>
            </a:r>
            <a:endParaRPr sz="3000"/>
          </a:p>
        </p:txBody>
      </p:sp>
      <p:graphicFrame>
        <p:nvGraphicFramePr>
          <p:cNvPr id="2031091281" name="Diagramme 1329636577"/>
          <p:cNvGraphicFramePr>
            <a:graphicFrameLocks xmlns:a="http://schemas.openxmlformats.org/drawingml/2006/main"/>
          </p:cNvGraphicFramePr>
          <p:nvPr/>
        </p:nvGraphicFramePr>
        <p:xfrm>
          <a:off x="1003299" y="3020745"/>
          <a:ext cx="8127999" cy="5418666"/>
          <a:chOff x="0" y="0"/>
          <a:chExt cx="8127999" cy="5418666"/>
        </p:xfrm>
        <a:graphic>
          <a:graphicData uri="http://schemas.openxmlformats.org/drawingml/2006/diagram">
            <dgm:relIds xmlns:dgm="http://schemas.openxmlformats.org/drawingml/2006/diagram" xmlns:r="http://schemas.openxmlformats.org/officeDocument/2006/relationships" r:dm="rId6" r:lo="rId8" r:qs="rId9" r:cs="rId7"/>
          </a:graphicData>
        </a:graphic>
      </p:graphicFrame>
      <p:sp>
        <p:nvSpPr>
          <p:cNvPr id="12977712" name="Flèche : chevron 756827465"/>
          <p:cNvSpPr/>
          <p:nvPr/>
        </p:nvSpPr>
        <p:spPr bwMode="auto">
          <a:xfrm rot="5399976">
            <a:off x="719931" y="8505427"/>
            <a:ext cx="1931457" cy="1352019"/>
          </a:xfrm>
          <a:prstGeom prst="chevron">
            <a:avLst>
              <a:gd name="adj" fmla="val 50000"/>
            </a:avLst>
          </a:prstGeom>
          <a:solidFill>
            <a:srgbClr val="29217E"/>
          </a:solidFill>
          <a:ln w="12700" cap="flat" cmpd="sng" algn="ctr">
            <a:solidFill>
              <a:schemeClr val="accen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txBody>
          <a:bodyPr spcFirstLastPara="0" vertOverflow="overflow" horzOverflow="overflow" vert="vert270" wrap="square" lIns="24129" tIns="24129" rIns="24129" bIns="24129" numCol="1" spcCol="1268" rtlCol="0" fromWordArt="0" anchor="ctr" anchorCtr="0" forceAA="0" compatLnSpc="0">
            <a:noAutofit/>
          </a:bodyPr>
          <a:lstStyle/>
          <a:p>
            <a:pPr marL="0" lvl="0" indent="0" algn="ctr" defTabSz="1689098">
              <a:lnSpc>
                <a:spcPct val="90000"/>
              </a:lnSpc>
              <a:spcBef>
                <a:spcPts val="0"/>
              </a:spcBef>
              <a:spcAft>
                <a:spcPts val="1594"/>
              </a:spcAft>
              <a:buNone/>
              <a:defRPr/>
            </a:pPr>
            <a:r>
              <a:rPr lang="fr-FR" sz="3800"/>
              <a:t>04</a:t>
            </a:r>
            <a:endParaRPr sz="3800"/>
          </a:p>
        </p:txBody>
      </p:sp>
      <p:sp>
        <p:nvSpPr>
          <p:cNvPr id="1577250811" name="Rectangle : avec coins arrondis en haut 663445105"/>
          <p:cNvSpPr/>
          <p:nvPr/>
        </p:nvSpPr>
        <p:spPr bwMode="auto">
          <a:xfrm rot="5399976">
            <a:off x="5121936" y="5455443"/>
            <a:ext cx="1255446" cy="6775978"/>
          </a:xfrm>
          <a:prstGeom prst="round2SameRect">
            <a:avLst>
              <a:gd name="adj1" fmla="val 16667"/>
              <a:gd name="adj2" fmla="val 0"/>
            </a:avLst>
          </a:prstGeom>
          <a:solidFill>
            <a:schemeClr val="lt1">
              <a:hueOff val="0"/>
              <a:satOff val="0"/>
              <a:lumOff val="0"/>
              <a:alphaOff val="0"/>
              <a:alpha val="90000"/>
            </a:schemeClr>
          </a:solidFill>
          <a:ln w="12700" cap="flat" cmpd="sng" algn="ctr">
            <a:solidFill>
              <a:srgbClr val="2C2180"/>
            </a:solidFill>
            <a:prstDash val="solid"/>
            <a:miter lim="800000"/>
          </a:ln>
          <a:effectLst/>
        </p:spPr>
        <p:style>
          <a:lnRef idx="2">
            <a:srgbClr val="000000"/>
          </a:lnRef>
          <a:fillRef idx="1">
            <a:srgbClr val="000000"/>
          </a:fillRef>
          <a:effectRef idx="0">
            <a:srgbClr val="000000"/>
          </a:effectRef>
          <a:fontRef idx="minor"/>
        </p:style>
        <p:txBody>
          <a:bodyPr spcFirstLastPara="0" vertOverflow="overflow" horzOverflow="overflow" vert="vert270" wrap="square" lIns="163575" tIns="14603" rIns="14603" bIns="14603" numCol="1" spcCol="1268" rtlCol="0" fromWordArt="0" anchor="ctr" anchorCtr="0" forceAA="0" compatLnSpc="0">
            <a:noAutofit/>
          </a:bodyPr>
          <a:lstStyle/>
          <a:p>
            <a:pPr marL="230400" lvl="1" indent="-230400" algn="l" defTabSz="1555749">
              <a:lnSpc>
                <a:spcPct val="90000"/>
              </a:lnSpc>
              <a:spcBef>
                <a:spcPts val="0"/>
              </a:spcBef>
              <a:spcAft>
                <a:spcPts val="412"/>
              </a:spcAft>
              <a:buChar char="•"/>
              <a:defRPr/>
            </a:pPr>
            <a:endParaRPr sz="2400" b="0">
              <a:latin typeface="Future"/>
              <a:cs typeface="Future"/>
            </a:endParaRPr>
          </a:p>
          <a:p>
            <a:pPr marL="230400" lvl="1" indent="-230400" algn="l" defTabSz="1555749">
              <a:lnSpc>
                <a:spcPct val="90000"/>
              </a:lnSpc>
              <a:spcBef>
                <a:spcPts val="0"/>
              </a:spcBef>
              <a:spcAft>
                <a:spcPts val="412"/>
              </a:spcAft>
              <a:buChar char="•"/>
              <a:defRPr/>
            </a:pPr>
            <a:r>
              <a:rPr sz="2400" b="0" i="0" u="none">
                <a:solidFill>
                  <a:srgbClr val="000000"/>
                </a:solidFill>
                <a:latin typeface="Future"/>
                <a:ea typeface="Future"/>
                <a:cs typeface="Future"/>
              </a:rPr>
              <a:t>Interface web et API RESTful</a:t>
            </a:r>
            <a:endParaRPr sz="2400" b="0" i="0" u="none">
              <a:solidFill>
                <a:srgbClr val="000000"/>
              </a:solidFill>
              <a:latin typeface="Future"/>
              <a:cs typeface="Future"/>
            </a:endParaRPr>
          </a:p>
          <a:p>
            <a:pPr marL="230400" lvl="1" indent="-230400" algn="l" defTabSz="1555749">
              <a:lnSpc>
                <a:spcPct val="90000"/>
              </a:lnSpc>
              <a:spcBef>
                <a:spcPts val="0"/>
              </a:spcBef>
              <a:spcAft>
                <a:spcPts val="412"/>
              </a:spcAft>
              <a:buChar char="•"/>
              <a:defRPr/>
            </a:pPr>
            <a:r>
              <a:rPr sz="2400" b="0" i="0" u="none">
                <a:solidFill>
                  <a:srgbClr val="000000"/>
                </a:solidFill>
                <a:latin typeface="Future"/>
                <a:ea typeface="Future"/>
                <a:cs typeface="Future"/>
              </a:rPr>
              <a:t>Intégration facile avec outils Big Data(Spark, Hadoop, etc.)</a:t>
            </a:r>
            <a:endParaRPr sz="2400" b="0" i="0" u="none">
              <a:solidFill>
                <a:srgbClr val="000000"/>
              </a:solidFill>
              <a:latin typeface="Future"/>
              <a:cs typeface="Future"/>
            </a:endParaRPr>
          </a:p>
          <a:p>
            <a:pPr marL="230400" lvl="1" indent="-230400" algn="l" defTabSz="1555749">
              <a:lnSpc>
                <a:spcPct val="90000"/>
              </a:lnSpc>
              <a:spcBef>
                <a:spcPts val="0"/>
              </a:spcBef>
              <a:spcAft>
                <a:spcPts val="412"/>
              </a:spcAft>
              <a:buChar char="•"/>
              <a:defRPr/>
            </a:pPr>
            <a:endParaRPr sz="2400" b="0">
              <a:latin typeface="Future"/>
              <a:cs typeface="Future"/>
            </a:endParaRPr>
          </a:p>
        </p:txBody>
      </p:sp>
      <p:sp>
        <p:nvSpPr>
          <p:cNvPr id="1268511563" name=" 357577299"/>
          <p:cNvSpPr/>
          <p:nvPr/>
        </p:nvSpPr>
        <p:spPr bwMode="auto">
          <a:xfrm>
            <a:off x="10836304" y="1849386"/>
            <a:ext cx="6828261" cy="54899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000" b="1" i="0" u="none">
                <a:solidFill>
                  <a:srgbClr val="E72929"/>
                </a:solidFill>
                <a:latin typeface="Times New Roman"/>
                <a:ea typeface="Times New Roman"/>
                <a:cs typeface="Times New Roman"/>
              </a:rPr>
              <a:t>Cas d’usage typiques </a:t>
            </a:r>
            <a:r>
              <a:rPr sz="3000" b="1" i="0" u="none">
                <a:solidFill>
                  <a:srgbClr val="E72929"/>
                </a:solidFill>
                <a:latin typeface="Times New Roman"/>
                <a:ea typeface="Times New Roman"/>
                <a:cs typeface="Times New Roman"/>
              </a:rPr>
              <a:t> </a:t>
            </a:r>
            <a:r>
              <a:rPr lang="fr-FR" sz="3000" b="1" i="0" u="none">
                <a:solidFill>
                  <a:srgbClr val="E72929"/>
                </a:solidFill>
                <a:latin typeface="Times New Roman"/>
                <a:ea typeface="Times New Roman"/>
                <a:cs typeface="Times New Roman"/>
              </a:rPr>
              <a:t>de </a:t>
            </a:r>
            <a:r>
              <a:rPr sz="3000" b="1" i="0" u="none">
                <a:solidFill>
                  <a:srgbClr val="E72929"/>
                </a:solidFill>
                <a:latin typeface="Times New Roman"/>
                <a:ea typeface="Times New Roman"/>
                <a:cs typeface="Times New Roman"/>
              </a:rPr>
              <a:t>MinIO ?</a:t>
            </a:r>
            <a:endParaRPr/>
          </a:p>
        </p:txBody>
      </p:sp>
      <p:sp>
        <p:nvSpPr>
          <p:cNvPr id="1828421562" name=" 658674184"/>
          <p:cNvSpPr/>
          <p:nvPr/>
        </p:nvSpPr>
        <p:spPr bwMode="auto">
          <a:xfrm>
            <a:off x="9802963" y="2785109"/>
            <a:ext cx="8629771" cy="118908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000000"/>
                </a:solidFill>
                <a:latin typeface="Futura"/>
                <a:ea typeface="Futura"/>
                <a:cs typeface="Futura"/>
              </a:rPr>
              <a:t>MinIO est particulièrement adapté aux environnements qui nécessitent un </a:t>
            </a:r>
            <a:r>
              <a:rPr sz="2400" b="1" i="0" u="none">
                <a:solidFill>
                  <a:srgbClr val="26207B"/>
                </a:solidFill>
                <a:latin typeface="Futura"/>
                <a:ea typeface="Futura"/>
                <a:cs typeface="Futura"/>
              </a:rPr>
              <a:t>stockage distribué,</a:t>
            </a:r>
            <a:r>
              <a:rPr sz="2400" b="1" i="0" u="none">
                <a:solidFill>
                  <a:srgbClr val="000000"/>
                </a:solidFill>
                <a:latin typeface="Futura"/>
                <a:ea typeface="Futura"/>
                <a:cs typeface="Futura"/>
              </a:rPr>
              <a:t> f</a:t>
            </a:r>
            <a:r>
              <a:rPr sz="2400" b="1" i="0" u="none">
                <a:solidFill>
                  <a:srgbClr val="26207B"/>
                </a:solidFill>
                <a:latin typeface="Futura"/>
                <a:ea typeface="Futura"/>
                <a:cs typeface="Futura"/>
              </a:rPr>
              <a:t>lexible et performant</a:t>
            </a:r>
            <a:r>
              <a:rPr sz="2400" b="0" i="0" u="none">
                <a:solidFill>
                  <a:srgbClr val="26207B"/>
                </a:solidFill>
                <a:latin typeface="Futura"/>
                <a:ea typeface="Futura"/>
                <a:cs typeface="Futura"/>
              </a:rPr>
              <a:t>, </a:t>
            </a:r>
            <a:r>
              <a:rPr sz="2400" b="0" i="0" u="none">
                <a:solidFill>
                  <a:srgbClr val="000000"/>
                </a:solidFill>
                <a:latin typeface="Futura"/>
                <a:ea typeface="Futura"/>
                <a:cs typeface="Futura"/>
              </a:rPr>
              <a:t>notamment pour :</a:t>
            </a:r>
            <a:endParaRPr sz="3600">
              <a:latin typeface="Futura"/>
              <a:cs typeface="Futura"/>
            </a:endParaRPr>
          </a:p>
        </p:txBody>
      </p:sp>
      <p:sp>
        <p:nvSpPr>
          <p:cNvPr id="382176177" name=" 809363788"/>
          <p:cNvSpPr/>
          <p:nvPr/>
        </p:nvSpPr>
        <p:spPr bwMode="auto">
          <a:xfrm>
            <a:off x="9997510" y="4440461"/>
            <a:ext cx="7072274" cy="557819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2400" b="1" i="0" u="none">
                <a:solidFill>
                  <a:srgbClr val="000000"/>
                </a:solidFill>
                <a:latin typeface="Futura"/>
                <a:ea typeface="Futura"/>
                <a:cs typeface="Futura"/>
              </a:rPr>
              <a:t>                   </a:t>
            </a:r>
            <a:r>
              <a:rPr lang="fr-FR" sz="2400" b="1" i="0" u="none">
                <a:solidFill>
                  <a:srgbClr val="26207B"/>
                </a:solidFill>
                <a:latin typeface="Futura"/>
                <a:ea typeface="Futura"/>
                <a:cs typeface="Futura"/>
              </a:rPr>
              <a:t>   </a:t>
            </a:r>
            <a:r>
              <a:rPr sz="2400" b="1" i="0" u="none">
                <a:solidFill>
                  <a:srgbClr val="26207B"/>
                </a:solidFill>
                <a:latin typeface="Futura"/>
                <a:ea typeface="Futura"/>
                <a:cs typeface="Futura"/>
              </a:rPr>
              <a:t>Cas d’usage typiques</a:t>
            </a:r>
            <a:endParaRPr sz="2400">
              <a:latin typeface="Futura"/>
              <a:cs typeface="Futura"/>
            </a:endParaRPr>
          </a:p>
          <a:p>
            <a:pPr>
              <a:defRPr/>
            </a:pPr>
            <a:r>
              <a:rPr sz="2400" b="0" i="0" u="none">
                <a:solidFill>
                  <a:srgbClr val="000000"/>
                </a:solidFill>
                <a:latin typeface="Futura"/>
                <a:ea typeface="Futura"/>
                <a:cs typeface="Futura"/>
              </a:rPr>
              <a:t>MinIO est particulièrement adapté aux environnements qui nécessitent un</a:t>
            </a:r>
            <a:r>
              <a:rPr sz="2400" b="0" i="0" u="none">
                <a:solidFill>
                  <a:srgbClr val="26207B"/>
                </a:solidFill>
                <a:latin typeface="Futura"/>
                <a:ea typeface="Futura"/>
                <a:cs typeface="Futura"/>
              </a:rPr>
              <a:t> </a:t>
            </a:r>
            <a:r>
              <a:rPr sz="2400" b="1" i="0" u="none">
                <a:solidFill>
                  <a:srgbClr val="26207B"/>
                </a:solidFill>
                <a:latin typeface="Futura"/>
                <a:ea typeface="Futura"/>
                <a:cs typeface="Futura"/>
              </a:rPr>
              <a:t>stockage distribué, flexible et performant</a:t>
            </a:r>
            <a:r>
              <a:rPr sz="2400" b="0" i="0" u="none">
                <a:solidFill>
                  <a:srgbClr val="26207B"/>
                </a:solidFill>
                <a:latin typeface="Futura"/>
                <a:ea typeface="Futura"/>
                <a:cs typeface="Futura"/>
              </a:rPr>
              <a:t>,</a:t>
            </a:r>
            <a:r>
              <a:rPr sz="2400" b="0" i="0" u="none">
                <a:solidFill>
                  <a:srgbClr val="000000"/>
                </a:solidFill>
                <a:latin typeface="Futura"/>
                <a:ea typeface="Futura"/>
                <a:cs typeface="Futura"/>
              </a:rPr>
              <a:t> notamment pour :</a:t>
            </a:r>
            <a:endParaRPr sz="2400">
              <a:latin typeface="Futura"/>
              <a:cs typeface="Futura"/>
            </a:endParaRPr>
          </a:p>
          <a:p>
            <a:pPr marL="349965" indent="-349965">
              <a:buFont typeface="Wingdings"/>
              <a:buChar char="v"/>
              <a:defRPr/>
            </a:pPr>
            <a:r>
              <a:rPr sz="2400" b="0" i="0" u="none">
                <a:solidFill>
                  <a:srgbClr val="26207B"/>
                </a:solidFill>
                <a:latin typeface="Futura"/>
                <a:ea typeface="Futura"/>
                <a:cs typeface="Futura"/>
              </a:rPr>
              <a:t>Les </a:t>
            </a:r>
            <a:r>
              <a:rPr sz="2400" b="1" i="0" u="none">
                <a:solidFill>
                  <a:srgbClr val="26207B"/>
                </a:solidFill>
                <a:latin typeface="Futura"/>
                <a:ea typeface="Futura"/>
                <a:cs typeface="Futura"/>
              </a:rPr>
              <a:t>Data Lakes</a:t>
            </a:r>
            <a:r>
              <a:rPr sz="2400" b="0" i="0" u="none">
                <a:solidFill>
                  <a:srgbClr val="26207B"/>
                </a:solidFill>
                <a:latin typeface="Futura"/>
                <a:ea typeface="Futura"/>
                <a:cs typeface="Futura"/>
              </a:rPr>
              <a:t> </a:t>
            </a:r>
            <a:r>
              <a:rPr sz="2400" b="0" i="0" u="none">
                <a:solidFill>
                  <a:srgbClr val="000000"/>
                </a:solidFill>
                <a:latin typeface="Futura"/>
                <a:ea typeface="Futura"/>
                <a:cs typeface="Futura"/>
              </a:rPr>
              <a:t>: centralisation de grandes quantités de données brutes.</a:t>
            </a:r>
            <a:endParaRPr sz="2400">
              <a:latin typeface="Futura"/>
              <a:cs typeface="Futura"/>
            </a:endParaRPr>
          </a:p>
          <a:p>
            <a:pPr marL="349965" indent="-349965">
              <a:buFont typeface="Wingdings"/>
              <a:buChar char="v"/>
              <a:defRPr/>
            </a:pPr>
            <a:r>
              <a:rPr sz="2400" b="0" i="0" u="none">
                <a:solidFill>
                  <a:srgbClr val="26207B"/>
                </a:solidFill>
                <a:latin typeface="Futura"/>
                <a:ea typeface="Futura"/>
                <a:cs typeface="Futura"/>
              </a:rPr>
              <a:t>Les projets </a:t>
            </a:r>
            <a:r>
              <a:rPr sz="2400" b="1" i="0" u="none">
                <a:solidFill>
                  <a:srgbClr val="26207B"/>
                </a:solidFill>
                <a:latin typeface="Futura"/>
                <a:ea typeface="Futura"/>
                <a:cs typeface="Futura"/>
              </a:rPr>
              <a:t>IA / Machine Learning</a:t>
            </a:r>
            <a:r>
              <a:rPr sz="2400" b="0" i="0" u="none">
                <a:solidFill>
                  <a:srgbClr val="26207B"/>
                </a:solidFill>
                <a:latin typeface="Futura"/>
                <a:ea typeface="Futura"/>
                <a:cs typeface="Futura"/>
              </a:rPr>
              <a:t> : </a:t>
            </a:r>
            <a:r>
              <a:rPr sz="2400" b="0" i="0" u="none">
                <a:solidFill>
                  <a:srgbClr val="000000"/>
                </a:solidFill>
                <a:latin typeface="Futura"/>
                <a:ea typeface="Futura"/>
                <a:cs typeface="Futura"/>
              </a:rPr>
              <a:t>stockage des datasets d'entraînement et des modèles.</a:t>
            </a:r>
            <a:endParaRPr sz="2400">
              <a:latin typeface="Futura"/>
              <a:cs typeface="Futura"/>
            </a:endParaRPr>
          </a:p>
          <a:p>
            <a:pPr marL="349965" indent="-349965">
              <a:buFont typeface="Wingdings"/>
              <a:buChar char="v"/>
              <a:defRPr/>
            </a:pPr>
            <a:r>
              <a:rPr sz="2400" b="0" i="0" u="none">
                <a:solidFill>
                  <a:srgbClr val="26207B"/>
                </a:solidFill>
                <a:latin typeface="Futura"/>
                <a:ea typeface="Futura"/>
                <a:cs typeface="Futura"/>
              </a:rPr>
              <a:t>Les </a:t>
            </a:r>
            <a:r>
              <a:rPr sz="2400" b="1" i="0" u="none">
                <a:solidFill>
                  <a:srgbClr val="26207B"/>
                </a:solidFill>
                <a:latin typeface="Futura"/>
                <a:ea typeface="Futura"/>
                <a:cs typeface="Futura"/>
              </a:rPr>
              <a:t>systèmes de sauvegarde (backups)</a:t>
            </a:r>
            <a:r>
              <a:rPr sz="2400" b="0" i="0" u="none">
                <a:solidFill>
                  <a:srgbClr val="26207B"/>
                </a:solidFill>
                <a:latin typeface="Futura"/>
                <a:ea typeface="Futura"/>
                <a:cs typeface="Futura"/>
              </a:rPr>
              <a:t> : </a:t>
            </a:r>
            <a:r>
              <a:rPr sz="2400" b="0" i="0" u="none">
                <a:solidFill>
                  <a:srgbClr val="000000"/>
                </a:solidFill>
                <a:latin typeface="Futura"/>
                <a:ea typeface="Futura"/>
                <a:cs typeface="Futura"/>
              </a:rPr>
              <a:t>conservation fiable et répliquée des fichiers critiques.</a:t>
            </a:r>
            <a:endParaRPr sz="2400">
              <a:latin typeface="Futura"/>
              <a:cs typeface="Futura"/>
            </a:endParaRPr>
          </a:p>
          <a:p>
            <a:pPr marL="349965" indent="-349965">
              <a:buFont typeface="Wingdings"/>
              <a:buChar char="v"/>
              <a:defRPr/>
            </a:pPr>
            <a:r>
              <a:rPr sz="2400" b="0" i="0" u="none">
                <a:solidFill>
                  <a:srgbClr val="26207B"/>
                </a:solidFill>
                <a:latin typeface="Futura"/>
                <a:ea typeface="Futura"/>
                <a:cs typeface="Futura"/>
              </a:rPr>
              <a:t>Les </a:t>
            </a:r>
            <a:r>
              <a:rPr sz="2400" b="1" i="0" u="none">
                <a:solidFill>
                  <a:srgbClr val="26207B"/>
                </a:solidFill>
                <a:latin typeface="Futura"/>
                <a:ea typeface="Futura"/>
                <a:cs typeface="Futura"/>
              </a:rPr>
              <a:t>applications cloud-native</a:t>
            </a:r>
            <a:r>
              <a:rPr sz="2400" b="0" i="0" u="none">
                <a:solidFill>
                  <a:srgbClr val="26207B"/>
                </a:solidFill>
                <a:latin typeface="Futura"/>
                <a:ea typeface="Futura"/>
                <a:cs typeface="Futura"/>
              </a:rPr>
              <a:t> : </a:t>
            </a:r>
            <a:r>
              <a:rPr sz="2400" b="0" i="0" u="none">
                <a:solidFill>
                  <a:srgbClr val="000000"/>
                </a:solidFill>
                <a:latin typeface="Futura"/>
                <a:ea typeface="Futura"/>
                <a:cs typeface="Futura"/>
              </a:rPr>
              <a:t>microservices, conteneurs et architectures orientées services (SOA).</a:t>
            </a:r>
            <a:endParaRPr sz="2400">
              <a:latin typeface="Futura"/>
              <a:cs typeface="Futura"/>
            </a:endParaRPr>
          </a:p>
        </p:txBody>
      </p:sp>
      <p:cxnSp>
        <p:nvCxnSpPr>
          <p:cNvPr id="377477599" name="Connecteur droit 2015431111"/>
          <p:cNvCxnSpPr/>
          <p:nvPr/>
        </p:nvCxnSpPr>
        <p:spPr bwMode="auto">
          <a:xfrm>
            <a:off x="9584099" y="1238249"/>
            <a:ext cx="0" cy="8934449"/>
          </a:xfrm>
          <a:prstGeom prst="line">
            <a:avLst/>
          </a:prstGeom>
          <a:ln w="57150" cap="flat" cmpd="sng" algn="ctr">
            <a:solidFill>
              <a:srgbClr val="C72C48"/>
            </a:solidFill>
            <a:prstDash val="soli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10411080" name="TextBox 4"/>
          <p:cNvSpPr txBox="1"/>
          <p:nvPr/>
        </p:nvSpPr>
        <p:spPr bwMode="auto">
          <a:xfrm>
            <a:off x="8135217" y="3751411"/>
            <a:ext cx="8402129" cy="2194411"/>
          </a:xfrm>
          <a:prstGeom prst="rect">
            <a:avLst/>
          </a:prstGeom>
        </p:spPr>
        <p:txBody>
          <a:bodyPr lIns="0" tIns="0" rIns="0" bIns="0" rtlCol="0" anchor="t">
            <a:spAutoFit/>
          </a:bodyPr>
          <a:lstStyle/>
          <a:p>
            <a:pPr algn="l">
              <a:lnSpc>
                <a:spcPts val="4318"/>
              </a:lnSpc>
              <a:defRPr/>
            </a:pPr>
            <a:endParaRPr lang="fr-FR" sz="7200" b="1">
              <a:solidFill>
                <a:srgbClr val="000000"/>
              </a:solidFill>
              <a:latin typeface="Futura Ultra-Bold"/>
              <a:ea typeface="Futura Ultra-Bold"/>
              <a:cs typeface="Futura Ultra-Bold"/>
            </a:endParaRPr>
          </a:p>
          <a:p>
            <a:pPr algn="l">
              <a:lnSpc>
                <a:spcPts val="4318"/>
              </a:lnSpc>
              <a:defRPr/>
            </a:pPr>
            <a:r>
              <a:rPr lang="fr-FR" sz="7200" b="1">
                <a:solidFill>
                  <a:srgbClr val="000000"/>
                </a:solidFill>
                <a:latin typeface="Futura Ultra-Bold"/>
                <a:ea typeface="Futura Ultra-Bold"/>
                <a:cs typeface="Futura Ultra-Bold"/>
              </a:rPr>
              <a:t>Hisorique de </a:t>
            </a:r>
            <a:endParaRPr/>
          </a:p>
          <a:p>
            <a:pPr algn="l">
              <a:lnSpc>
                <a:spcPts val="4318"/>
              </a:lnSpc>
              <a:defRPr/>
            </a:pPr>
            <a:endParaRPr lang="fr-FR" sz="7200" b="1">
              <a:solidFill>
                <a:srgbClr val="000000"/>
              </a:solidFill>
              <a:latin typeface="Futura Ultra-Bold"/>
              <a:ea typeface="Futura Ultra-Bold"/>
              <a:cs typeface="Futura Ultra-Bold"/>
            </a:endParaRPr>
          </a:p>
          <a:p>
            <a:pPr algn="l">
              <a:lnSpc>
                <a:spcPts val="4318"/>
              </a:lnSpc>
              <a:defRPr/>
            </a:pPr>
            <a:r>
              <a:rPr lang="fr-FR" sz="7200" b="1">
                <a:solidFill>
                  <a:srgbClr val="000000"/>
                </a:solidFill>
                <a:latin typeface="Futura Ultra-Bold"/>
                <a:ea typeface="Futura Ultra-Bold"/>
                <a:cs typeface="Futura Ultra-Bold"/>
              </a:rPr>
              <a:t>MinIO </a:t>
            </a:r>
            <a:endParaRPr/>
          </a:p>
        </p:txBody>
      </p:sp>
      <p:pic>
        <p:nvPicPr>
          <p:cNvPr id="210287220" name="Image 1190864735"/>
          <p:cNvPicPr>
            <a:picLocks noChangeAspect="1"/>
          </p:cNvPicPr>
          <p:nvPr/>
        </p:nvPicPr>
        <p:blipFill>
          <a:blip r:embed="rId3"/>
          <a:stretch/>
        </p:blipFill>
        <p:spPr bwMode="auto">
          <a:xfrm>
            <a:off x="16537347" y="9978480"/>
            <a:ext cx="1731600" cy="260892"/>
          </a:xfrm>
          <a:prstGeom prst="rect">
            <a:avLst/>
          </a:prstGeom>
        </p:spPr>
      </p:pic>
      <p:sp>
        <p:nvSpPr>
          <p:cNvPr id="1168321026" name="ZoneTexte 752176459"/>
          <p:cNvSpPr txBox="1"/>
          <p:nvPr/>
        </p:nvSpPr>
        <p:spPr bwMode="auto">
          <a:xfrm>
            <a:off x="8650649" y="6515100"/>
            <a:ext cx="5048249"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endParaRPr/>
          </a:p>
        </p:txBody>
      </p:sp>
      <p:pic>
        <p:nvPicPr>
          <p:cNvPr id="1283907572" name="Image 1967961567"/>
          <p:cNvPicPr>
            <a:picLocks noChangeAspect="1"/>
          </p:cNvPicPr>
          <p:nvPr/>
        </p:nvPicPr>
        <p:blipFill>
          <a:blip r:embed="rId4"/>
          <a:stretch/>
        </p:blipFill>
        <p:spPr bwMode="auto">
          <a:xfrm>
            <a:off x="2833687" y="2952749"/>
            <a:ext cx="4426312" cy="442631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385416686" name="Group 2"/>
          <p:cNvGrpSpPr/>
          <p:nvPr/>
        </p:nvGrpSpPr>
        <p:grpSpPr bwMode="auto">
          <a:xfrm>
            <a:off x="1064352" y="360877"/>
            <a:ext cx="8452668" cy="1077582"/>
            <a:chOff x="0" y="0"/>
            <a:chExt cx="8452668" cy="1077582"/>
          </a:xfrm>
        </p:grpSpPr>
        <p:sp>
          <p:nvSpPr>
            <p:cNvPr id="534037219" name="Freeform 3"/>
            <p:cNvSpPr/>
            <p:nvPr/>
          </p:nvSpPr>
          <p:spPr bwMode="auto">
            <a:xfrm>
              <a:off x="0" y="0"/>
              <a:ext cx="8452668" cy="1077537"/>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31025081" name="TextBox 34"/>
          <p:cNvSpPr txBox="1"/>
          <p:nvPr/>
        </p:nvSpPr>
        <p:spPr bwMode="auto">
          <a:xfrm>
            <a:off x="1522683" y="581141"/>
            <a:ext cx="7471945" cy="548745"/>
          </a:xfrm>
          <a:prstGeom prst="rect">
            <a:avLst/>
          </a:prstGeom>
        </p:spPr>
        <p:txBody>
          <a:bodyPr lIns="0" tIns="0" rIns="0" bIns="0" rtlCol="0" anchor="t">
            <a:spAutoFit/>
          </a:bodyPr>
          <a:lstStyle/>
          <a:p>
            <a:pPr algn="l">
              <a:lnSpc>
                <a:spcPts val="4317"/>
              </a:lnSpc>
              <a:defRPr/>
            </a:pPr>
            <a:r>
              <a:rPr lang="fr-FR" sz="3600" b="1">
                <a:solidFill>
                  <a:srgbClr val="000000"/>
                </a:solidFill>
                <a:latin typeface="Futura Ultra-Bold"/>
                <a:ea typeface="Futura Ultra-Bold"/>
                <a:cs typeface="Futura Ultra-Bold"/>
              </a:rPr>
              <a:t>Historique de MinIO</a:t>
            </a:r>
            <a:endParaRPr/>
          </a:p>
        </p:txBody>
      </p:sp>
      <p:pic>
        <p:nvPicPr>
          <p:cNvPr id="778395834" name="Image 164135481"/>
          <p:cNvPicPr>
            <a:picLocks noChangeAspect="1"/>
          </p:cNvPicPr>
          <p:nvPr/>
        </p:nvPicPr>
        <p:blipFill>
          <a:blip r:embed="rId3"/>
          <a:stretch/>
        </p:blipFill>
        <p:spPr bwMode="auto">
          <a:xfrm>
            <a:off x="16804048" y="10018660"/>
            <a:ext cx="1464896" cy="220709"/>
          </a:xfrm>
          <a:prstGeom prst="rect">
            <a:avLst/>
          </a:prstGeom>
        </p:spPr>
      </p:pic>
      <p:pic>
        <p:nvPicPr>
          <p:cNvPr id="440493356" name="Image 934638552"/>
          <p:cNvPicPr>
            <a:picLocks noChangeAspect="1"/>
          </p:cNvPicPr>
          <p:nvPr/>
        </p:nvPicPr>
        <p:blipFill>
          <a:blip r:embed="rId4"/>
          <a:stretch/>
        </p:blipFill>
        <p:spPr bwMode="auto">
          <a:xfrm>
            <a:off x="0" y="323847"/>
            <a:ext cx="1063460" cy="1063460"/>
          </a:xfrm>
          <a:prstGeom prst="rect">
            <a:avLst/>
          </a:prstGeom>
        </p:spPr>
      </p:pic>
      <p:sp>
        <p:nvSpPr>
          <p:cNvPr id="1496561823" name=" 1525498927"/>
          <p:cNvSpPr/>
          <p:nvPr/>
        </p:nvSpPr>
        <p:spPr bwMode="auto">
          <a:xfrm>
            <a:off x="2707048" y="2021109"/>
            <a:ext cx="12136648" cy="740699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marL="349965" indent="-349965">
              <a:buFont typeface="Wingdings"/>
              <a:buChar char="v"/>
              <a:defRPr/>
            </a:pPr>
            <a:r>
              <a:rPr sz="2400" b="1" i="0" u="none">
                <a:solidFill>
                  <a:srgbClr val="FF0000"/>
                </a:solidFill>
                <a:latin typeface="Times New Roman"/>
                <a:ea typeface="Times New Roman"/>
                <a:cs typeface="Times New Roman"/>
              </a:rPr>
              <a:t>2014 – </a:t>
            </a:r>
            <a:r>
              <a:rPr sz="2400" b="1" i="1" u="none">
                <a:solidFill>
                  <a:srgbClr val="FF0000"/>
                </a:solidFill>
                <a:latin typeface="Times New Roman"/>
                <a:ea typeface="Times New Roman"/>
                <a:cs typeface="Times New Roman"/>
              </a:rPr>
              <a:t>Création de MinIO Inc.</a:t>
            </a:r>
            <a:br>
              <a:rPr sz="2400" b="0" i="1" u="none">
                <a:solidFill>
                  <a:srgbClr val="000000"/>
                </a:solidFill>
                <a:latin typeface="Times New Roman"/>
                <a:ea typeface="Times New Roman"/>
                <a:cs typeface="Times New Roman"/>
              </a:rPr>
            </a:br>
            <a:r>
              <a:rPr sz="2400" b="0" i="0" u="none">
                <a:solidFill>
                  <a:srgbClr val="000000"/>
                </a:solidFill>
                <a:latin typeface="Times New Roman"/>
                <a:ea typeface="Times New Roman"/>
                <a:cs typeface="Times New Roman"/>
              </a:rPr>
              <a:t> MinIO est fondé par </a:t>
            </a:r>
            <a:r>
              <a:rPr sz="2400" b="1" i="0" u="none">
                <a:solidFill>
                  <a:srgbClr val="26207B"/>
                </a:solidFill>
                <a:latin typeface="Times New Roman"/>
                <a:ea typeface="Times New Roman"/>
                <a:cs typeface="Times New Roman"/>
              </a:rPr>
              <a:t>AB Periasam</a:t>
            </a:r>
            <a:r>
              <a:rPr sz="2400" b="1" i="0" u="none">
                <a:solidFill>
                  <a:srgbClr val="000000"/>
                </a:solidFill>
                <a:latin typeface="Times New Roman"/>
                <a:ea typeface="Times New Roman"/>
                <a:cs typeface="Times New Roman"/>
              </a:rPr>
              <a:t>y,</a:t>
            </a:r>
            <a:r>
              <a:rPr sz="2400" b="0" i="0" u="none">
                <a:solidFill>
                  <a:srgbClr val="000000"/>
                </a:solidFill>
                <a:latin typeface="Times New Roman"/>
                <a:ea typeface="Times New Roman"/>
                <a:cs typeface="Times New Roman"/>
              </a:rPr>
              <a:t> un vétéran de l’open source (ex-cofondateur de GlusterFS), avec pour objectif de créer une solution </a:t>
            </a:r>
            <a:r>
              <a:rPr sz="2400" b="1" i="0" u="none">
                <a:solidFill>
                  <a:srgbClr val="26207B"/>
                </a:solidFill>
                <a:latin typeface="Times New Roman"/>
                <a:ea typeface="Times New Roman"/>
                <a:cs typeface="Times New Roman"/>
              </a:rPr>
              <a:t>de stockage objet rapide, légère et compatible S3.</a:t>
            </a:r>
            <a:endParaRPr sz="3600"/>
          </a:p>
          <a:p>
            <a:pPr marL="349965" indent="-349965">
              <a:buFont typeface="Wingdings"/>
              <a:buChar char="v"/>
              <a:defRPr/>
            </a:pPr>
            <a:r>
              <a:rPr sz="2400" b="1" i="0" u="none">
                <a:solidFill>
                  <a:srgbClr val="FF0000"/>
                </a:solidFill>
                <a:latin typeface="Times New Roman"/>
                <a:ea typeface="Times New Roman"/>
                <a:cs typeface="Times New Roman"/>
              </a:rPr>
              <a:t>2015 – </a:t>
            </a:r>
            <a:r>
              <a:rPr sz="2400" b="1" i="1" u="none">
                <a:solidFill>
                  <a:srgbClr val="FF0000"/>
                </a:solidFill>
                <a:latin typeface="Times New Roman"/>
                <a:ea typeface="Times New Roman"/>
                <a:cs typeface="Times New Roman"/>
              </a:rPr>
              <a:t>Première version open source</a:t>
            </a:r>
            <a:br>
              <a:rPr sz="2400" b="0" i="1" u="none">
                <a:solidFill>
                  <a:srgbClr val="000000"/>
                </a:solidFill>
                <a:latin typeface="Times New Roman"/>
                <a:ea typeface="Times New Roman"/>
                <a:cs typeface="Times New Roman"/>
              </a:rPr>
            </a:br>
            <a:r>
              <a:rPr sz="2400" b="0" i="0" u="none">
                <a:solidFill>
                  <a:srgbClr val="000000"/>
                </a:solidFill>
                <a:latin typeface="Times New Roman"/>
                <a:ea typeface="Times New Roman"/>
                <a:cs typeface="Times New Roman"/>
              </a:rPr>
              <a:t> La première version de MinIO est publiée sur GitHub. Elle se distingue par sa </a:t>
            </a:r>
            <a:r>
              <a:rPr sz="2400" b="1" i="0" u="none">
                <a:solidFill>
                  <a:srgbClr val="26207B"/>
                </a:solidFill>
                <a:latin typeface="Times New Roman"/>
                <a:ea typeface="Times New Roman"/>
                <a:cs typeface="Times New Roman"/>
              </a:rPr>
              <a:t>simplicité, sa légèreté, </a:t>
            </a:r>
            <a:r>
              <a:rPr sz="2400" b="0" i="0" u="none">
                <a:solidFill>
                  <a:srgbClr val="000000"/>
                </a:solidFill>
                <a:latin typeface="Times New Roman"/>
                <a:ea typeface="Times New Roman"/>
                <a:cs typeface="Times New Roman"/>
              </a:rPr>
              <a:t>et son respect strict de </a:t>
            </a:r>
            <a:r>
              <a:rPr sz="2400" b="1" i="0" u="none">
                <a:solidFill>
                  <a:srgbClr val="26207B"/>
                </a:solidFill>
                <a:latin typeface="Times New Roman"/>
                <a:ea typeface="Times New Roman"/>
                <a:cs typeface="Times New Roman"/>
              </a:rPr>
              <a:t>l’API S3 d’Amazon.</a:t>
            </a:r>
            <a:endParaRPr sz="3600"/>
          </a:p>
          <a:p>
            <a:pPr marL="349965" indent="-349965">
              <a:buFont typeface="Wingdings"/>
              <a:buChar char="v"/>
              <a:defRPr/>
            </a:pPr>
            <a:r>
              <a:rPr sz="2400" b="1" i="0" u="none">
                <a:solidFill>
                  <a:srgbClr val="FF0000"/>
                </a:solidFill>
                <a:latin typeface="Times New Roman"/>
                <a:ea typeface="Times New Roman"/>
                <a:cs typeface="Times New Roman"/>
              </a:rPr>
              <a:t>2016-2018 – </a:t>
            </a:r>
            <a:r>
              <a:rPr sz="2400" b="1" i="1" u="none">
                <a:solidFill>
                  <a:srgbClr val="FF0000"/>
                </a:solidFill>
                <a:latin typeface="Times New Roman"/>
                <a:ea typeface="Times New Roman"/>
                <a:cs typeface="Times New Roman"/>
              </a:rPr>
              <a:t>Adoption rapide dans les environnements cloud hybrides</a:t>
            </a:r>
            <a:br>
              <a:rPr sz="2400" b="1" i="1" u="none">
                <a:solidFill>
                  <a:srgbClr val="FF0000"/>
                </a:solidFill>
                <a:latin typeface="Times New Roman"/>
                <a:ea typeface="Times New Roman"/>
                <a:cs typeface="Times New Roman"/>
              </a:rPr>
            </a:br>
            <a:r>
              <a:rPr sz="2400" b="0" i="0" u="none">
                <a:solidFill>
                  <a:srgbClr val="000000"/>
                </a:solidFill>
                <a:latin typeface="Times New Roman"/>
                <a:ea typeface="Times New Roman"/>
                <a:cs typeface="Times New Roman"/>
              </a:rPr>
              <a:t> MinIO devient populaire dans les communautés </a:t>
            </a:r>
            <a:r>
              <a:rPr sz="2400" b="1" i="0" u="none">
                <a:solidFill>
                  <a:srgbClr val="26207B"/>
                </a:solidFill>
                <a:latin typeface="Times New Roman"/>
                <a:ea typeface="Times New Roman"/>
                <a:cs typeface="Times New Roman"/>
              </a:rPr>
              <a:t>DevOps</a:t>
            </a:r>
            <a:r>
              <a:rPr sz="2400" b="0" i="0" u="none">
                <a:solidFill>
                  <a:srgbClr val="000000"/>
                </a:solidFill>
                <a:latin typeface="Times New Roman"/>
                <a:ea typeface="Times New Roman"/>
                <a:cs typeface="Times New Roman"/>
              </a:rPr>
              <a:t> et </a:t>
            </a:r>
            <a:r>
              <a:rPr sz="2400" b="1" i="0" u="none">
                <a:solidFill>
                  <a:srgbClr val="26207B"/>
                </a:solidFill>
                <a:latin typeface="Times New Roman"/>
                <a:ea typeface="Times New Roman"/>
                <a:cs typeface="Times New Roman"/>
              </a:rPr>
              <a:t>Big Data. </a:t>
            </a:r>
            <a:r>
              <a:rPr sz="2400" b="0" i="0" u="none">
                <a:solidFill>
                  <a:srgbClr val="000000"/>
                </a:solidFill>
                <a:latin typeface="Times New Roman"/>
                <a:ea typeface="Times New Roman"/>
                <a:cs typeface="Times New Roman"/>
              </a:rPr>
              <a:t>Il est utilisé dans des solutions de </a:t>
            </a:r>
            <a:r>
              <a:rPr sz="2400" b="1" i="0" u="none">
                <a:solidFill>
                  <a:srgbClr val="000000"/>
                </a:solidFill>
                <a:latin typeface="Times New Roman"/>
                <a:ea typeface="Times New Roman"/>
                <a:cs typeface="Times New Roman"/>
              </a:rPr>
              <a:t>c</a:t>
            </a:r>
            <a:r>
              <a:rPr sz="2400" b="1" i="0" u="none">
                <a:solidFill>
                  <a:srgbClr val="26207B"/>
                </a:solidFill>
                <a:latin typeface="Times New Roman"/>
                <a:ea typeface="Times New Roman"/>
                <a:cs typeface="Times New Roman"/>
              </a:rPr>
              <a:t>loud privé</a:t>
            </a:r>
            <a:r>
              <a:rPr sz="2400" b="0" i="0" u="none">
                <a:solidFill>
                  <a:srgbClr val="000000"/>
                </a:solidFill>
                <a:latin typeface="Times New Roman"/>
                <a:ea typeface="Times New Roman"/>
                <a:cs typeface="Times New Roman"/>
              </a:rPr>
              <a:t>, de </a:t>
            </a:r>
            <a:r>
              <a:rPr sz="2400" b="1" i="0" u="none">
                <a:solidFill>
                  <a:srgbClr val="26207B"/>
                </a:solidFill>
                <a:latin typeface="Times New Roman"/>
                <a:ea typeface="Times New Roman"/>
                <a:cs typeface="Times New Roman"/>
              </a:rPr>
              <a:t>stockage edge,</a:t>
            </a:r>
            <a:r>
              <a:rPr sz="2400" b="0" i="0" u="none">
                <a:solidFill>
                  <a:srgbClr val="000000"/>
                </a:solidFill>
                <a:latin typeface="Times New Roman"/>
                <a:ea typeface="Times New Roman"/>
                <a:cs typeface="Times New Roman"/>
              </a:rPr>
              <a:t> et dans des projets intégrant </a:t>
            </a:r>
            <a:r>
              <a:rPr sz="2400" b="1" i="0" u="none">
                <a:solidFill>
                  <a:srgbClr val="26207B"/>
                </a:solidFill>
                <a:latin typeface="Times New Roman"/>
                <a:ea typeface="Times New Roman"/>
                <a:cs typeface="Times New Roman"/>
              </a:rPr>
              <a:t>Kubernetes, Hadoop ou Spark.</a:t>
            </a:r>
            <a:endParaRPr sz="3600"/>
          </a:p>
          <a:p>
            <a:pPr marL="349965" indent="-349965">
              <a:buFont typeface="Wingdings"/>
              <a:buChar char="v"/>
              <a:defRPr/>
            </a:pPr>
            <a:r>
              <a:rPr sz="2400" b="1" i="0" u="none">
                <a:solidFill>
                  <a:srgbClr val="FF0000"/>
                </a:solidFill>
                <a:latin typeface="Times New Roman"/>
                <a:ea typeface="Times New Roman"/>
                <a:cs typeface="Times New Roman"/>
              </a:rPr>
              <a:t>2019 – </a:t>
            </a:r>
            <a:r>
              <a:rPr sz="2400" b="1" i="1" u="none">
                <a:solidFill>
                  <a:srgbClr val="FF0000"/>
                </a:solidFill>
                <a:latin typeface="Times New Roman"/>
                <a:ea typeface="Times New Roman"/>
                <a:cs typeface="Times New Roman"/>
              </a:rPr>
              <a:t>Lancement du mode distribué et haute disponibilité</a:t>
            </a:r>
            <a:br>
              <a:rPr sz="2400" b="1" i="1" u="none">
                <a:solidFill>
                  <a:srgbClr val="FF0000"/>
                </a:solidFill>
                <a:latin typeface="Times New Roman"/>
                <a:ea typeface="Times New Roman"/>
                <a:cs typeface="Times New Roman"/>
              </a:rPr>
            </a:br>
            <a:r>
              <a:rPr sz="2400" b="0" i="0" u="none">
                <a:solidFill>
                  <a:srgbClr val="000000"/>
                </a:solidFill>
                <a:latin typeface="Times New Roman"/>
                <a:ea typeface="Times New Roman"/>
                <a:cs typeface="Times New Roman"/>
              </a:rPr>
              <a:t> MinIO introduit le </a:t>
            </a:r>
            <a:r>
              <a:rPr sz="2400" b="1" i="0" u="none">
                <a:solidFill>
                  <a:srgbClr val="000000"/>
                </a:solidFill>
                <a:latin typeface="Times New Roman"/>
                <a:ea typeface="Times New Roman"/>
                <a:cs typeface="Times New Roman"/>
              </a:rPr>
              <a:t>s</a:t>
            </a:r>
            <a:r>
              <a:rPr sz="2400" b="1" i="0" u="none">
                <a:solidFill>
                  <a:srgbClr val="26207B"/>
                </a:solidFill>
                <a:latin typeface="Times New Roman"/>
                <a:ea typeface="Times New Roman"/>
                <a:cs typeface="Times New Roman"/>
              </a:rPr>
              <a:t>tockage distribué avec parité</a:t>
            </a:r>
            <a:r>
              <a:rPr sz="2400" b="0" i="0" u="none">
                <a:solidFill>
                  <a:srgbClr val="000000"/>
                </a:solidFill>
                <a:latin typeface="Times New Roman"/>
                <a:ea typeface="Times New Roman"/>
                <a:cs typeface="Times New Roman"/>
              </a:rPr>
              <a:t> (erasure coding), permettant </a:t>
            </a:r>
            <a:r>
              <a:rPr sz="2400" b="1" i="0" u="none">
                <a:solidFill>
                  <a:srgbClr val="26207B"/>
                </a:solidFill>
                <a:latin typeface="Times New Roman"/>
                <a:ea typeface="Times New Roman"/>
                <a:cs typeface="Times New Roman"/>
              </a:rPr>
              <a:t>haute disponibilité, tolérance aux pannes et réplication multi-sites.</a:t>
            </a:r>
            <a:endParaRPr sz="3600"/>
          </a:p>
          <a:p>
            <a:pPr marL="349965" indent="-349965">
              <a:buFont typeface="Wingdings"/>
              <a:buChar char="v"/>
              <a:defRPr/>
            </a:pPr>
            <a:r>
              <a:rPr sz="2400" b="1" i="0" u="none">
                <a:solidFill>
                  <a:srgbClr val="FF0000"/>
                </a:solidFill>
                <a:latin typeface="Times New Roman"/>
                <a:ea typeface="Times New Roman"/>
                <a:cs typeface="Times New Roman"/>
              </a:rPr>
              <a:t>2020-2022 – </a:t>
            </a:r>
            <a:r>
              <a:rPr sz="2400" b="1" i="1" u="none">
                <a:solidFill>
                  <a:srgbClr val="FF0000"/>
                </a:solidFill>
                <a:latin typeface="Times New Roman"/>
                <a:ea typeface="Times New Roman"/>
                <a:cs typeface="Times New Roman"/>
              </a:rPr>
              <a:t>Croissance majeure et soutien industriel</a:t>
            </a:r>
            <a:br>
              <a:rPr sz="2400" b="1" i="1" u="none">
                <a:solidFill>
                  <a:srgbClr val="FF0000"/>
                </a:solidFill>
                <a:latin typeface="Times New Roman"/>
                <a:ea typeface="Times New Roman"/>
                <a:cs typeface="Times New Roman"/>
              </a:rPr>
            </a:br>
            <a:r>
              <a:rPr sz="2400" b="0" i="0" u="none">
                <a:solidFill>
                  <a:srgbClr val="000000"/>
                </a:solidFill>
                <a:latin typeface="Times New Roman"/>
                <a:ea typeface="Times New Roman"/>
                <a:cs typeface="Times New Roman"/>
              </a:rPr>
              <a:t> MinIO lève des fonds et attire des entreprises comme</a:t>
            </a:r>
            <a:r>
              <a:rPr sz="2400" b="1" i="0" u="none">
                <a:solidFill>
                  <a:srgbClr val="26207B"/>
                </a:solidFill>
                <a:latin typeface="Times New Roman"/>
                <a:ea typeface="Times New Roman"/>
                <a:cs typeface="Times New Roman"/>
              </a:rPr>
              <a:t> Intel, Red Hat, VMware et </a:t>
            </a:r>
            <a:r>
              <a:rPr sz="2400" b="0" i="0" u="none">
                <a:solidFill>
                  <a:srgbClr val="000000"/>
                </a:solidFill>
                <a:latin typeface="Times New Roman"/>
                <a:ea typeface="Times New Roman"/>
                <a:cs typeface="Times New Roman"/>
              </a:rPr>
              <a:t>d'autres qui l’intègrent à leurs solutions cloud natives.</a:t>
            </a:r>
            <a:endParaRPr sz="3600"/>
          </a:p>
          <a:p>
            <a:pPr marL="349965" indent="-349965">
              <a:buFont typeface="Wingdings"/>
              <a:buChar char="v"/>
              <a:defRPr/>
            </a:pPr>
            <a:r>
              <a:rPr sz="2400" b="1" i="0" u="none">
                <a:solidFill>
                  <a:srgbClr val="FF0000"/>
                </a:solidFill>
                <a:latin typeface="Times New Roman"/>
                <a:ea typeface="Times New Roman"/>
                <a:cs typeface="Times New Roman"/>
              </a:rPr>
              <a:t>2023+ – </a:t>
            </a:r>
            <a:r>
              <a:rPr sz="2400" b="1" i="1" u="none">
                <a:solidFill>
                  <a:srgbClr val="FF0000"/>
                </a:solidFill>
                <a:latin typeface="Times New Roman"/>
                <a:ea typeface="Times New Roman"/>
                <a:cs typeface="Times New Roman"/>
              </a:rPr>
              <a:t>Référence open-source pour le stockage objet</a:t>
            </a:r>
            <a:br>
              <a:rPr sz="2400" b="1" i="1" u="none">
                <a:solidFill>
                  <a:srgbClr val="FF0000"/>
                </a:solidFill>
                <a:latin typeface="Times New Roman"/>
                <a:ea typeface="Times New Roman"/>
                <a:cs typeface="Times New Roman"/>
              </a:rPr>
            </a:br>
            <a:r>
              <a:rPr sz="2400" b="0" i="0" u="none">
                <a:solidFill>
                  <a:srgbClr val="000000"/>
                </a:solidFill>
                <a:latin typeface="Times New Roman"/>
                <a:ea typeface="Times New Roman"/>
                <a:cs typeface="Times New Roman"/>
              </a:rPr>
              <a:t> MinIO devient un acteur clé dans le stockage objet </a:t>
            </a:r>
            <a:r>
              <a:rPr sz="2400" b="1" i="0" u="none">
                <a:solidFill>
                  <a:srgbClr val="26207B"/>
                </a:solidFill>
                <a:latin typeface="Times New Roman"/>
                <a:ea typeface="Times New Roman"/>
                <a:cs typeface="Times New Roman"/>
              </a:rPr>
              <a:t>cloud-native</a:t>
            </a:r>
            <a:r>
              <a:rPr sz="2400" b="0" i="0" u="none">
                <a:solidFill>
                  <a:srgbClr val="000000"/>
                </a:solidFill>
                <a:latin typeface="Times New Roman"/>
                <a:ea typeface="Times New Roman"/>
                <a:cs typeface="Times New Roman"/>
              </a:rPr>
              <a:t>, compatible avec les architectures </a:t>
            </a:r>
            <a:r>
              <a:rPr sz="2400" b="1" i="0" u="none">
                <a:solidFill>
                  <a:srgbClr val="26207B"/>
                </a:solidFill>
                <a:latin typeface="Times New Roman"/>
                <a:ea typeface="Times New Roman"/>
                <a:cs typeface="Times New Roman"/>
              </a:rPr>
              <a:t>multi-cloud, edge computing, et AI/ML pipelines.</a:t>
            </a:r>
            <a:endParaRPr sz="3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58808593" name="Image 1440193308"/>
          <p:cNvPicPr>
            <a:picLocks noChangeAspect="1"/>
          </p:cNvPicPr>
          <p:nvPr/>
        </p:nvPicPr>
        <p:blipFill>
          <a:blip r:embed="rId3"/>
          <a:stretch/>
        </p:blipFill>
        <p:spPr bwMode="auto">
          <a:xfrm>
            <a:off x="16537347" y="9978480"/>
            <a:ext cx="1731600" cy="260892"/>
          </a:xfrm>
          <a:prstGeom prst="rect">
            <a:avLst/>
          </a:prstGeom>
        </p:spPr>
      </p:pic>
      <p:pic>
        <p:nvPicPr>
          <p:cNvPr id="816807558" name="Image 1956811059"/>
          <p:cNvPicPr>
            <a:picLocks noChangeAspect="1"/>
          </p:cNvPicPr>
          <p:nvPr/>
        </p:nvPicPr>
        <p:blipFill>
          <a:blip r:embed="rId4"/>
          <a:stretch/>
        </p:blipFill>
        <p:spPr bwMode="auto">
          <a:xfrm>
            <a:off x="6116999" y="2080073"/>
            <a:ext cx="5333999" cy="3594154"/>
          </a:xfrm>
          <a:prstGeom prst="rect">
            <a:avLst/>
          </a:prstGeom>
        </p:spPr>
      </p:pic>
      <p:sp>
        <p:nvSpPr>
          <p:cNvPr id="1715468413" name="TextBox 4"/>
          <p:cNvSpPr txBox="1"/>
          <p:nvPr/>
        </p:nvSpPr>
        <p:spPr bwMode="auto">
          <a:xfrm>
            <a:off x="4935899" y="5867399"/>
            <a:ext cx="7896243" cy="2742924"/>
          </a:xfrm>
          <a:prstGeom prst="rect">
            <a:avLst/>
          </a:prstGeom>
        </p:spPr>
        <p:txBody>
          <a:bodyPr lIns="0" tIns="0" rIns="0" bIns="0" rtlCol="0" anchor="t">
            <a:spAutoFit/>
          </a:bodyPr>
          <a:lstStyle/>
          <a:p>
            <a:pPr algn="l">
              <a:lnSpc>
                <a:spcPts val="4318"/>
              </a:lnSpc>
              <a:defRPr/>
            </a:pPr>
            <a:endParaRPr sz="6400" b="1">
              <a:solidFill>
                <a:srgbClr val="000000"/>
              </a:solidFill>
              <a:latin typeface="Futura Ultra-Bold"/>
              <a:ea typeface="Futura Ultra-Bold"/>
              <a:cs typeface="Futura Ultra-Bold"/>
            </a:endParaRPr>
          </a:p>
          <a:p>
            <a:pPr algn="l">
              <a:lnSpc>
                <a:spcPts val="4318"/>
              </a:lnSpc>
              <a:defRPr/>
            </a:pPr>
            <a:r>
              <a:rPr lang="fr-FR" sz="6400" b="1">
                <a:solidFill>
                  <a:srgbClr val="000000"/>
                </a:solidFill>
                <a:latin typeface="Futura Ultra-Bold"/>
                <a:ea typeface="Futura Ultra-Bold"/>
                <a:cs typeface="Futura Ultra-Bold"/>
              </a:rPr>
              <a:t>et Déploiement</a:t>
            </a:r>
            <a:endParaRP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sz="6400" b="1">
              <a:solidFill>
                <a:srgbClr val="000000"/>
              </a:solidFill>
              <a:latin typeface="Futura Ultra-Bold"/>
              <a:ea typeface="Futura Ultra-Bold"/>
              <a:cs typeface="Futura Ultra-Bo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773099963" name="Group 2"/>
          <p:cNvGrpSpPr/>
          <p:nvPr/>
        </p:nvGrpSpPr>
        <p:grpSpPr bwMode="auto">
          <a:xfrm>
            <a:off x="1064353" y="360878"/>
            <a:ext cx="8452669" cy="1077583"/>
            <a:chOff x="0" y="0"/>
            <a:chExt cx="8452669" cy="1077583"/>
          </a:xfrm>
        </p:grpSpPr>
        <p:sp>
          <p:nvSpPr>
            <p:cNvPr id="280162373"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234349950" name="TextBox 34"/>
          <p:cNvSpPr txBox="1"/>
          <p:nvPr/>
        </p:nvSpPr>
        <p:spPr bwMode="auto">
          <a:xfrm>
            <a:off x="1122633" y="581141"/>
            <a:ext cx="8125043"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164649206" name="Image 457035302"/>
          <p:cNvPicPr>
            <a:picLocks noChangeAspect="1"/>
          </p:cNvPicPr>
          <p:nvPr/>
        </p:nvPicPr>
        <p:blipFill>
          <a:blip r:embed="rId3"/>
          <a:stretch/>
        </p:blipFill>
        <p:spPr bwMode="auto">
          <a:xfrm>
            <a:off x="16804049" y="10018661"/>
            <a:ext cx="1464897" cy="220710"/>
          </a:xfrm>
          <a:prstGeom prst="rect">
            <a:avLst/>
          </a:prstGeom>
        </p:spPr>
      </p:pic>
      <p:pic>
        <p:nvPicPr>
          <p:cNvPr id="374592159" name="Image 816619080"/>
          <p:cNvPicPr>
            <a:picLocks noChangeAspect="1"/>
          </p:cNvPicPr>
          <p:nvPr/>
        </p:nvPicPr>
        <p:blipFill>
          <a:blip r:embed="rId4"/>
          <a:stretch/>
        </p:blipFill>
        <p:spPr bwMode="auto">
          <a:xfrm>
            <a:off x="0" y="323848"/>
            <a:ext cx="1063461" cy="1063461"/>
          </a:xfrm>
          <a:prstGeom prst="rect">
            <a:avLst/>
          </a:prstGeom>
        </p:spPr>
      </p:pic>
      <p:sp>
        <p:nvSpPr>
          <p:cNvPr id="117270137" name=" 505843299"/>
          <p:cNvSpPr/>
          <p:nvPr/>
        </p:nvSpPr>
        <p:spPr bwMode="auto">
          <a:xfrm>
            <a:off x="1216054" y="1849386"/>
            <a:ext cx="13103964" cy="64043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i="0" u="none">
                <a:solidFill>
                  <a:srgbClr val="E72929"/>
                </a:solidFill>
                <a:latin typeface="Times New Roman"/>
                <a:ea typeface="Times New Roman"/>
                <a:cs typeface="Times New Roman"/>
              </a:rPr>
              <a:t> Le dépoiement distribué de MinIO </a:t>
            </a:r>
            <a:r>
              <a:rPr sz="3600" b="1" i="0" u="none">
                <a:solidFill>
                  <a:srgbClr val="E72929"/>
                </a:solidFill>
                <a:latin typeface="Times New Roman"/>
                <a:ea typeface="Times New Roman"/>
                <a:cs typeface="Times New Roman"/>
              </a:rPr>
              <a:t> </a:t>
            </a:r>
            <a:endParaRPr sz="2000"/>
          </a:p>
        </p:txBody>
      </p:sp>
      <p:sp>
        <p:nvSpPr>
          <p:cNvPr id="2003379979" name=" 171312701"/>
          <p:cNvSpPr/>
          <p:nvPr/>
        </p:nvSpPr>
        <p:spPr bwMode="auto">
          <a:xfrm>
            <a:off x="1216054" y="2960370"/>
            <a:ext cx="16220604" cy="1190477"/>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000000"/>
                </a:solidFill>
                <a:latin typeface="Times New Roman"/>
                <a:ea typeface="Times New Roman"/>
                <a:cs typeface="Times New Roman"/>
              </a:rPr>
              <a:t>Un déploiement </a:t>
            </a:r>
            <a:r>
              <a:rPr sz="2400" b="1" i="0" u="none">
                <a:solidFill>
                  <a:srgbClr val="2A217E"/>
                </a:solidFill>
                <a:latin typeface="Times New Roman"/>
                <a:ea typeface="Times New Roman"/>
                <a:cs typeface="Times New Roman"/>
              </a:rPr>
              <a:t>MinIO</a:t>
            </a:r>
            <a:r>
              <a:rPr sz="2400" b="0" i="0" u="none">
                <a:solidFill>
                  <a:srgbClr val="000000"/>
                </a:solidFill>
                <a:latin typeface="Times New Roman"/>
                <a:ea typeface="Times New Roman"/>
                <a:cs typeface="Times New Roman"/>
              </a:rPr>
              <a:t> en production se compose d’au </a:t>
            </a:r>
            <a:r>
              <a:rPr sz="2400" b="1" i="0" u="none">
                <a:solidFill>
                  <a:srgbClr val="C72C48"/>
                </a:solidFill>
                <a:latin typeface="Times New Roman"/>
                <a:ea typeface="Times New Roman"/>
                <a:cs typeface="Times New Roman"/>
              </a:rPr>
              <a:t>moins 4 nœuds MinIO</a:t>
            </a:r>
            <a:r>
              <a:rPr sz="2400" b="0" i="0" u="none">
                <a:solidFill>
                  <a:srgbClr val="C72C48"/>
                </a:solidFill>
                <a:latin typeface="Times New Roman"/>
                <a:ea typeface="Times New Roman"/>
                <a:cs typeface="Times New Roman"/>
              </a:rPr>
              <a:t> </a:t>
            </a:r>
            <a:r>
              <a:rPr sz="2400" b="0" i="0" u="none">
                <a:solidFill>
                  <a:srgbClr val="000000"/>
                </a:solidFill>
                <a:latin typeface="Times New Roman"/>
                <a:ea typeface="Times New Roman"/>
                <a:cs typeface="Times New Roman"/>
              </a:rPr>
              <a:t>disposant de </a:t>
            </a:r>
            <a:r>
              <a:rPr sz="2400" b="1" i="0" u="none">
                <a:solidFill>
                  <a:srgbClr val="C72C48"/>
                </a:solidFill>
                <a:latin typeface="Times New Roman"/>
                <a:ea typeface="Times New Roman"/>
                <a:cs typeface="Times New Roman"/>
              </a:rPr>
              <a:t>ressources de stockage et de calcul homogènes</a:t>
            </a:r>
            <a:r>
              <a:rPr sz="2400" b="0" i="0" u="none">
                <a:solidFill>
                  <a:srgbClr val="C72C48"/>
                </a:solidFill>
                <a:latin typeface="Times New Roman"/>
                <a:ea typeface="Times New Roman"/>
                <a:cs typeface="Times New Roman"/>
              </a:rPr>
              <a:t>.</a:t>
            </a:r>
            <a:endParaRPr sz="2400"/>
          </a:p>
          <a:p>
            <a:pPr>
              <a:defRPr/>
            </a:pPr>
            <a:r>
              <a:rPr sz="2400" b="0" i="0" u="none">
                <a:solidFill>
                  <a:srgbClr val="000000"/>
                </a:solidFill>
                <a:latin typeface="Times New Roman"/>
                <a:ea typeface="Times New Roman"/>
                <a:cs typeface="Times New Roman"/>
              </a:rPr>
              <a:t>MinIO </a:t>
            </a:r>
            <a:r>
              <a:rPr sz="2400" b="1" i="0" u="none">
                <a:solidFill>
                  <a:srgbClr val="C72C48"/>
                </a:solidFill>
                <a:latin typeface="Times New Roman"/>
                <a:ea typeface="Times New Roman"/>
                <a:cs typeface="Times New Roman"/>
              </a:rPr>
              <a:t>agrège</a:t>
            </a:r>
            <a:r>
              <a:rPr sz="2400" b="0" i="0" u="none">
                <a:solidFill>
                  <a:srgbClr val="000000"/>
                </a:solidFill>
                <a:latin typeface="Times New Roman"/>
                <a:ea typeface="Times New Roman"/>
                <a:cs typeface="Times New Roman"/>
              </a:rPr>
              <a:t> ces ressources sous forme d’un </a:t>
            </a:r>
            <a:r>
              <a:rPr sz="2400" b="1" i="0" u="none">
                <a:solidFill>
                  <a:srgbClr val="C72C48"/>
                </a:solidFill>
                <a:latin typeface="Times New Roman"/>
                <a:ea typeface="Times New Roman"/>
                <a:cs typeface="Times New Roman"/>
              </a:rPr>
              <a:t>pool</a:t>
            </a:r>
            <a:r>
              <a:rPr sz="2400" b="0" i="0" u="none">
                <a:solidFill>
                  <a:srgbClr val="C72C48"/>
                </a:solidFill>
                <a:latin typeface="Times New Roman"/>
                <a:ea typeface="Times New Roman"/>
                <a:cs typeface="Times New Roman"/>
              </a:rPr>
              <a:t> </a:t>
            </a:r>
            <a:r>
              <a:rPr sz="2400" b="0" i="0" u="none">
                <a:solidFill>
                  <a:srgbClr val="000000"/>
                </a:solidFill>
                <a:latin typeface="Times New Roman"/>
                <a:ea typeface="Times New Roman"/>
                <a:cs typeface="Times New Roman"/>
              </a:rPr>
              <a:t>et se présente comme un </a:t>
            </a:r>
            <a:r>
              <a:rPr sz="2400" b="1" i="0" u="none">
                <a:solidFill>
                  <a:srgbClr val="C72C48"/>
                </a:solidFill>
                <a:latin typeface="Times New Roman"/>
                <a:ea typeface="Times New Roman"/>
                <a:cs typeface="Times New Roman"/>
              </a:rPr>
              <a:t>service de </a:t>
            </a:r>
            <a:r>
              <a:rPr sz="2400" b="1" i="0" u="none">
                <a:solidFill>
                  <a:srgbClr val="C72C48"/>
                </a:solidFill>
                <a:latin typeface="Future"/>
                <a:ea typeface="Future"/>
                <a:cs typeface="Future"/>
              </a:rPr>
              <a:t>stockage objet unique</a:t>
            </a:r>
            <a:r>
              <a:rPr sz="2400" b="0" i="0" u="none">
                <a:solidFill>
                  <a:srgbClr val="000000"/>
                </a:solidFill>
                <a:latin typeface="Future"/>
                <a:ea typeface="Future"/>
                <a:cs typeface="Future"/>
              </a:rPr>
              <a:t>.</a:t>
            </a:r>
            <a:endParaRPr sz="2400"/>
          </a:p>
        </p:txBody>
      </p:sp>
      <p:pic>
        <p:nvPicPr>
          <p:cNvPr id="1077209174" name="Image 1616003802"/>
          <p:cNvPicPr>
            <a:picLocks noChangeAspect="1"/>
          </p:cNvPicPr>
          <p:nvPr/>
        </p:nvPicPr>
        <p:blipFill>
          <a:blip r:embed="rId5"/>
          <a:stretch/>
        </p:blipFill>
        <p:spPr bwMode="auto">
          <a:xfrm>
            <a:off x="3743325" y="5105914"/>
            <a:ext cx="10698524" cy="399750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275623514" name="Group 2"/>
          <p:cNvGrpSpPr/>
          <p:nvPr/>
        </p:nvGrpSpPr>
        <p:grpSpPr bwMode="auto">
          <a:xfrm>
            <a:off x="1064353" y="360878"/>
            <a:ext cx="8452669" cy="1077583"/>
            <a:chOff x="0" y="0"/>
            <a:chExt cx="8452669" cy="1077583"/>
          </a:xfrm>
        </p:grpSpPr>
        <p:sp>
          <p:nvSpPr>
            <p:cNvPr id="1696220387"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474291242" name="TextBox 34"/>
          <p:cNvSpPr txBox="1"/>
          <p:nvPr/>
        </p:nvSpPr>
        <p:spPr bwMode="auto">
          <a:xfrm>
            <a:off x="1122633" y="581141"/>
            <a:ext cx="812288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1936592460" name="Image 575443313"/>
          <p:cNvPicPr>
            <a:picLocks noChangeAspect="1"/>
          </p:cNvPicPr>
          <p:nvPr/>
        </p:nvPicPr>
        <p:blipFill>
          <a:blip r:embed="rId3"/>
          <a:stretch/>
        </p:blipFill>
        <p:spPr bwMode="auto">
          <a:xfrm>
            <a:off x="16804049" y="10018661"/>
            <a:ext cx="1464897" cy="220710"/>
          </a:xfrm>
          <a:prstGeom prst="rect">
            <a:avLst/>
          </a:prstGeom>
        </p:spPr>
      </p:pic>
      <p:pic>
        <p:nvPicPr>
          <p:cNvPr id="7602103" name="Image 1474399538"/>
          <p:cNvPicPr>
            <a:picLocks noChangeAspect="1"/>
          </p:cNvPicPr>
          <p:nvPr/>
        </p:nvPicPr>
        <p:blipFill>
          <a:blip r:embed="rId4"/>
          <a:stretch/>
        </p:blipFill>
        <p:spPr bwMode="auto">
          <a:xfrm>
            <a:off x="0" y="323848"/>
            <a:ext cx="1063461" cy="1063461"/>
          </a:xfrm>
          <a:prstGeom prst="rect">
            <a:avLst/>
          </a:prstGeom>
        </p:spPr>
      </p:pic>
      <p:sp>
        <p:nvSpPr>
          <p:cNvPr id="976086914" name=" 440447686"/>
          <p:cNvSpPr/>
          <p:nvPr/>
        </p:nvSpPr>
        <p:spPr bwMode="auto">
          <a:xfrm>
            <a:off x="1122634" y="1639836"/>
            <a:ext cx="13099284" cy="64043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i="0" u="none">
                <a:solidFill>
                  <a:srgbClr val="E72929"/>
                </a:solidFill>
                <a:latin typeface="Times New Roman"/>
                <a:ea typeface="Times New Roman"/>
                <a:cs typeface="Times New Roman"/>
              </a:rPr>
              <a:t>Le dépoiement distribué de MinIO </a:t>
            </a:r>
            <a:r>
              <a:rPr sz="3600" b="1" i="0" u="none">
                <a:solidFill>
                  <a:srgbClr val="E72929"/>
                </a:solidFill>
                <a:latin typeface="Times New Roman"/>
                <a:ea typeface="Times New Roman"/>
                <a:cs typeface="Times New Roman"/>
              </a:rPr>
              <a:t> </a:t>
            </a:r>
            <a:endParaRPr sz="2000"/>
          </a:p>
        </p:txBody>
      </p:sp>
      <p:sp>
        <p:nvSpPr>
          <p:cNvPr id="916255615" name=" 612921659"/>
          <p:cNvSpPr/>
          <p:nvPr/>
        </p:nvSpPr>
        <p:spPr bwMode="auto">
          <a:xfrm>
            <a:off x="1216054" y="2960370"/>
            <a:ext cx="16219883" cy="36611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endParaRPr/>
          </a:p>
        </p:txBody>
      </p:sp>
      <p:sp>
        <p:nvSpPr>
          <p:cNvPr id="519750120" name=" 33088091"/>
          <p:cNvSpPr/>
          <p:nvPr/>
        </p:nvSpPr>
        <p:spPr bwMode="auto">
          <a:xfrm>
            <a:off x="1216053" y="2533649"/>
            <a:ext cx="17170945" cy="301787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1" i="0" u="none">
                <a:solidFill>
                  <a:srgbClr val="2A217E"/>
                </a:solidFill>
                <a:latin typeface="Future"/>
                <a:ea typeface="Future"/>
                <a:cs typeface="Future"/>
              </a:rPr>
              <a:t>MinIO</a:t>
            </a:r>
            <a:r>
              <a:rPr sz="2400" b="0" i="0" u="none">
                <a:solidFill>
                  <a:srgbClr val="000000"/>
                </a:solidFill>
                <a:latin typeface="Future"/>
                <a:ea typeface="Future"/>
                <a:cs typeface="Future"/>
              </a:rPr>
              <a:t> offre les </a:t>
            </a:r>
            <a:r>
              <a:rPr sz="2400" b="1" i="0" u="none">
                <a:solidFill>
                  <a:srgbClr val="C72C48"/>
                </a:solidFill>
                <a:latin typeface="Future"/>
                <a:ea typeface="Future"/>
                <a:cs typeface="Future"/>
              </a:rPr>
              <a:t>meilleures performances</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lorsqu’il utilise un </a:t>
            </a:r>
            <a:r>
              <a:rPr sz="2400" b="1" i="0" u="none">
                <a:solidFill>
                  <a:srgbClr val="C72C48"/>
                </a:solidFill>
                <a:latin typeface="Future"/>
                <a:ea typeface="Future"/>
                <a:cs typeface="Future"/>
              </a:rPr>
              <a:t>stockage localement attaché</a:t>
            </a:r>
            <a:r>
              <a:rPr sz="2400" b="0" i="0" u="none">
                <a:solidFill>
                  <a:srgbClr val="C72C48"/>
                </a:solidFill>
                <a:latin typeface="Future"/>
                <a:ea typeface="Future"/>
                <a:cs typeface="Future"/>
              </a:rPr>
              <a:t>,</a:t>
            </a:r>
            <a:r>
              <a:rPr sz="2400" b="0" i="0" u="none">
                <a:solidFill>
                  <a:srgbClr val="000000"/>
                </a:solidFill>
                <a:latin typeface="Future"/>
                <a:ea typeface="Future"/>
                <a:cs typeface="Future"/>
              </a:rPr>
              <a:t> comme des disques </a:t>
            </a:r>
            <a:r>
              <a:rPr sz="2400" b="1" i="0" u="none">
                <a:solidFill>
                  <a:srgbClr val="C72C48"/>
                </a:solidFill>
                <a:latin typeface="Future"/>
                <a:ea typeface="Future"/>
                <a:cs typeface="Future"/>
              </a:rPr>
              <a:t>NVMe</a:t>
            </a:r>
            <a:r>
              <a:rPr sz="2400" b="0" i="0" u="none">
                <a:solidFill>
                  <a:srgbClr val="000000"/>
                </a:solidFill>
                <a:latin typeface="Future"/>
                <a:ea typeface="Future"/>
                <a:cs typeface="Future"/>
              </a:rPr>
              <a:t> ou </a:t>
            </a:r>
            <a:r>
              <a:rPr sz="2400" b="1" i="0" u="none">
                <a:solidFill>
                  <a:srgbClr val="C72C48"/>
                </a:solidFill>
                <a:latin typeface="Future"/>
                <a:ea typeface="Future"/>
                <a:cs typeface="Future"/>
              </a:rPr>
              <a:t>SSD</a:t>
            </a:r>
            <a:r>
              <a:rPr sz="2400" b="0" i="0" u="none">
                <a:solidFill>
                  <a:srgbClr val="000000"/>
                </a:solidFill>
                <a:latin typeface="Future"/>
                <a:ea typeface="Future"/>
                <a:cs typeface="Future"/>
              </a:rPr>
              <a:t> connectés à une carte contrôleur </a:t>
            </a:r>
            <a:r>
              <a:rPr sz="2400" b="1" i="0" u="none">
                <a:solidFill>
                  <a:srgbClr val="C72C48"/>
                </a:solidFill>
                <a:latin typeface="Future"/>
                <a:ea typeface="Future"/>
                <a:cs typeface="Future"/>
              </a:rPr>
              <a:t>PCI-E</a:t>
            </a:r>
            <a:r>
              <a:rPr sz="2400" b="0" i="0" u="none">
                <a:solidFill>
                  <a:srgbClr val="000000"/>
                </a:solidFill>
                <a:latin typeface="Future"/>
                <a:ea typeface="Future"/>
                <a:cs typeface="Future"/>
              </a:rPr>
              <a:t> sur la machine hôte.</a:t>
            </a:r>
            <a:endParaRPr sz="2400">
              <a:latin typeface="Future"/>
              <a:cs typeface="Future"/>
            </a:endParaRPr>
          </a:p>
          <a:p>
            <a:pPr>
              <a:defRPr/>
            </a:pPr>
            <a:r>
              <a:rPr sz="2400" b="0" i="0" u="none">
                <a:solidFill>
                  <a:srgbClr val="000000"/>
                </a:solidFill>
                <a:latin typeface="Future"/>
                <a:ea typeface="Future"/>
                <a:cs typeface="Future"/>
              </a:rPr>
              <a:t>Les </a:t>
            </a:r>
            <a:r>
              <a:rPr sz="2400" b="1" i="0" u="none">
                <a:solidFill>
                  <a:srgbClr val="C72C48"/>
                </a:solidFill>
                <a:latin typeface="Future"/>
                <a:ea typeface="Future"/>
                <a:cs typeface="Future"/>
              </a:rPr>
              <a:t>contrôleurs de stockage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doivent présenter des disques formatés en </a:t>
            </a:r>
            <a:r>
              <a:rPr sz="2400" b="1" i="0" u="none">
                <a:solidFill>
                  <a:srgbClr val="C72C48"/>
                </a:solidFill>
                <a:latin typeface="Future"/>
                <a:ea typeface="Future"/>
                <a:cs typeface="Future"/>
              </a:rPr>
              <a:t>XFS</a:t>
            </a:r>
            <a:r>
              <a:rPr sz="2400" b="0" i="0" u="none">
                <a:solidFill>
                  <a:srgbClr val="C72C48"/>
                </a:solidFill>
                <a:latin typeface="Future"/>
                <a:ea typeface="Future"/>
                <a:cs typeface="Future"/>
              </a:rPr>
              <a:t>,</a:t>
            </a:r>
            <a:r>
              <a:rPr sz="2400" b="0" i="0" u="none">
                <a:solidFill>
                  <a:srgbClr val="000000"/>
                </a:solidFill>
                <a:latin typeface="Future"/>
                <a:ea typeface="Future"/>
                <a:cs typeface="Future"/>
              </a:rPr>
              <a:t> configurés en mode </a:t>
            </a:r>
            <a:r>
              <a:rPr sz="2400" b="1" i="0" u="none">
                <a:solidFill>
                  <a:srgbClr val="C72C48"/>
                </a:solidFill>
                <a:latin typeface="Future"/>
                <a:ea typeface="Future"/>
                <a:cs typeface="Future"/>
              </a:rPr>
              <a:t>JBOD</a:t>
            </a:r>
            <a:r>
              <a:rPr sz="2400" b="0" i="0" u="none">
                <a:solidFill>
                  <a:srgbClr val="000000"/>
                </a:solidFill>
                <a:latin typeface="Future"/>
                <a:ea typeface="Future"/>
                <a:cs typeface="Future"/>
              </a:rPr>
              <a:t> ("Just a Bunch of Drives" – simplement un ensemble de disques), </a:t>
            </a:r>
            <a:r>
              <a:rPr sz="2400" b="1" i="0" u="none">
                <a:solidFill>
                  <a:srgbClr val="C72C48"/>
                </a:solidFill>
                <a:latin typeface="Future"/>
                <a:ea typeface="Future"/>
                <a:cs typeface="Future"/>
              </a:rPr>
              <a:t>sans RAID, ni regroupement, ni autres</a:t>
            </a:r>
            <a:r>
              <a:rPr sz="2400" b="1" i="0" u="none">
                <a:solidFill>
                  <a:srgbClr val="000000"/>
                </a:solidFill>
                <a:latin typeface="Future"/>
                <a:ea typeface="Future"/>
                <a:cs typeface="Future"/>
              </a:rPr>
              <a:t> </a:t>
            </a:r>
            <a:r>
              <a:rPr sz="2400" b="1" i="0" u="none">
                <a:solidFill>
                  <a:srgbClr val="C72C48"/>
                </a:solidFill>
                <a:latin typeface="Future"/>
                <a:ea typeface="Future"/>
                <a:cs typeface="Future"/>
              </a:rPr>
              <a:t>couches de résilience matérielles ou logicielles</a:t>
            </a:r>
            <a:r>
              <a:rPr sz="2400" b="0" i="0" u="none">
                <a:solidFill>
                  <a:srgbClr val="C72C48"/>
                </a:solidFill>
                <a:latin typeface="Future"/>
                <a:ea typeface="Future"/>
                <a:cs typeface="Future"/>
              </a:rPr>
              <a:t>.</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MinIO </a:t>
            </a:r>
            <a:r>
              <a:rPr sz="2400" b="1" i="0" u="none">
                <a:solidFill>
                  <a:srgbClr val="C72C48"/>
                </a:solidFill>
                <a:latin typeface="Future"/>
                <a:ea typeface="Future"/>
                <a:cs typeface="Future"/>
              </a:rPr>
              <a:t>déconseille l’utilisation du cache</a:t>
            </a:r>
            <a:r>
              <a:rPr sz="2400" b="0" i="0" u="none">
                <a:solidFill>
                  <a:srgbClr val="C72C48"/>
                </a:solidFill>
                <a:latin typeface="Future"/>
                <a:ea typeface="Future"/>
                <a:cs typeface="Future"/>
              </a:rPr>
              <a:t>,</a:t>
            </a:r>
            <a:r>
              <a:rPr sz="2400" b="0" i="0" u="none">
                <a:solidFill>
                  <a:srgbClr val="000000"/>
                </a:solidFill>
                <a:latin typeface="Future"/>
                <a:ea typeface="Future"/>
                <a:cs typeface="Future"/>
              </a:rPr>
              <a:t> que ce soit au niveau des disques ou du contrôleur.</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En effet, tout type de cache peut entraîner des </a:t>
            </a:r>
            <a:r>
              <a:rPr sz="2400" b="1" i="0" u="none">
                <a:solidFill>
                  <a:srgbClr val="C72C48"/>
                </a:solidFill>
                <a:latin typeface="Future"/>
                <a:ea typeface="Future"/>
                <a:cs typeface="Future"/>
              </a:rPr>
              <a:t>pics d’I/O</a:t>
            </a:r>
            <a:r>
              <a:rPr sz="2400" b="0" i="0" u="none">
                <a:solidFill>
                  <a:srgbClr val="000000"/>
                </a:solidFill>
                <a:latin typeface="Future"/>
                <a:ea typeface="Future"/>
                <a:cs typeface="Future"/>
              </a:rPr>
              <a:t> lorsque le cache se remplit ou se vide, provoquant ainsi des </a:t>
            </a:r>
            <a:r>
              <a:rPr sz="2400" b="1" i="0" u="none">
                <a:solidFill>
                  <a:srgbClr val="C72C48"/>
                </a:solidFill>
                <a:latin typeface="Future"/>
                <a:ea typeface="Future"/>
                <a:cs typeface="Future"/>
              </a:rPr>
              <a:t>performances imprévisibles</a:t>
            </a:r>
            <a:r>
              <a:rPr sz="2400" b="0" i="0" u="none">
                <a:solidFill>
                  <a:srgbClr val="C72C48"/>
                </a:solidFill>
                <a:latin typeface="Future"/>
                <a:ea typeface="Future"/>
                <a:cs typeface="Future"/>
              </a:rPr>
              <a:t>.</a:t>
            </a:r>
            <a:endParaRPr sz="2400">
              <a:latin typeface="Future"/>
              <a:cs typeface="Future"/>
            </a:endParaRPr>
          </a:p>
        </p:txBody>
      </p:sp>
      <p:pic>
        <p:nvPicPr>
          <p:cNvPr id="539289171" name="Image 280734877"/>
          <p:cNvPicPr>
            <a:picLocks noChangeAspect="1"/>
          </p:cNvPicPr>
          <p:nvPr/>
        </p:nvPicPr>
        <p:blipFill>
          <a:blip r:embed="rId5"/>
          <a:stretch/>
        </p:blipFill>
        <p:spPr bwMode="auto">
          <a:xfrm>
            <a:off x="6750054" y="5575361"/>
            <a:ext cx="9672994" cy="4664011"/>
          </a:xfrm>
          <a:prstGeom prst="rect">
            <a:avLst/>
          </a:prstGeom>
        </p:spPr>
      </p:pic>
      <p:sp>
        <p:nvSpPr>
          <p:cNvPr id="632470273" name=" 716528681"/>
          <p:cNvSpPr/>
          <p:nvPr/>
        </p:nvSpPr>
        <p:spPr bwMode="auto">
          <a:xfrm>
            <a:off x="1122634" y="8690609"/>
            <a:ext cx="5347369" cy="118908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000000"/>
                </a:solidFill>
                <a:latin typeface="Future"/>
                <a:ea typeface="Future"/>
                <a:cs typeface="Future"/>
              </a:rPr>
              <a:t>Each SSD connects by SAS to a PCI-E-attached storage controller operating in HBA mode</a:t>
            </a:r>
            <a:endParaRPr sz="2400">
              <a:latin typeface="Future"/>
              <a:cs typeface="Future"/>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220618770" name="Image 1762802755"/>
          <p:cNvPicPr>
            <a:picLocks noChangeAspect="1"/>
          </p:cNvPicPr>
          <p:nvPr/>
        </p:nvPicPr>
        <p:blipFill>
          <a:blip r:embed="rId3"/>
          <a:stretch/>
        </p:blipFill>
        <p:spPr bwMode="auto">
          <a:xfrm>
            <a:off x="5108190" y="66357"/>
            <a:ext cx="2383970" cy="2085975"/>
          </a:xfrm>
          <a:prstGeom prst="rect">
            <a:avLst/>
          </a:prstGeom>
        </p:spPr>
      </p:pic>
      <p:sp>
        <p:nvSpPr>
          <p:cNvPr id="587652000" name="TextBox 4"/>
          <p:cNvSpPr txBox="1"/>
          <p:nvPr/>
        </p:nvSpPr>
        <p:spPr bwMode="auto">
          <a:xfrm>
            <a:off x="3015267" y="3491577"/>
            <a:ext cx="8953785" cy="549000"/>
          </a:xfrm>
          <a:prstGeom prst="rect">
            <a:avLst/>
          </a:prstGeom>
        </p:spPr>
        <p:txBody>
          <a:bodyPr lIns="0" tIns="0" rIns="0" bIns="0" rtlCol="0" anchor="t">
            <a:spAutoFit/>
          </a:bodyPr>
          <a:lstStyle/>
          <a:p>
            <a:pPr algn="l">
              <a:lnSpc>
                <a:spcPts val="4319"/>
              </a:lnSpc>
              <a:defRPr/>
            </a:pPr>
            <a:r>
              <a:rPr lang="en-US" sz="3600" b="1">
                <a:solidFill>
                  <a:srgbClr val="000000"/>
                </a:solidFill>
                <a:latin typeface="Futura Ultra-Bold"/>
                <a:ea typeface="Futura Ultra-Bold"/>
                <a:cs typeface="Futura Ultra-Bold"/>
              </a:rPr>
              <a:t>Introduction</a:t>
            </a:r>
            <a:endParaRPr/>
          </a:p>
        </p:txBody>
      </p:sp>
      <p:sp>
        <p:nvSpPr>
          <p:cNvPr id="1327910640" name="TextBox 4"/>
          <p:cNvSpPr txBox="1"/>
          <p:nvPr/>
        </p:nvSpPr>
        <p:spPr bwMode="auto">
          <a:xfrm>
            <a:off x="2862658" y="5909676"/>
            <a:ext cx="8997344" cy="1097385"/>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Architecture et</a:t>
            </a:r>
            <a:endParaRPr/>
          </a:p>
          <a:p>
            <a:pPr algn="l">
              <a:lnSpc>
                <a:spcPts val="4318"/>
              </a:lnSpc>
              <a:defRPr/>
            </a:pPr>
            <a:r>
              <a:rPr lang="fr-FR" sz="3600" b="1">
                <a:solidFill>
                  <a:srgbClr val="000000"/>
                </a:solidFill>
                <a:latin typeface="Futura Ultra-Bold"/>
                <a:ea typeface="Futura Ultra-Bold"/>
                <a:cs typeface="Futura Ultra-Bold"/>
              </a:rPr>
              <a:t>Déploiement</a:t>
            </a:r>
            <a:endParaRPr/>
          </a:p>
        </p:txBody>
      </p:sp>
      <p:sp>
        <p:nvSpPr>
          <p:cNvPr id="1335908345" name="TextBox 4"/>
          <p:cNvSpPr txBox="1"/>
          <p:nvPr/>
        </p:nvSpPr>
        <p:spPr bwMode="auto">
          <a:xfrm>
            <a:off x="2862658" y="8845470"/>
            <a:ext cx="9006343" cy="1097258"/>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Installation </a:t>
            </a:r>
            <a:endParaRPr/>
          </a:p>
          <a:p>
            <a:pPr algn="l">
              <a:lnSpc>
                <a:spcPts val="4318"/>
              </a:lnSpc>
              <a:defRPr/>
            </a:pPr>
            <a:endParaRPr sz="1600"/>
          </a:p>
        </p:txBody>
      </p:sp>
      <p:sp>
        <p:nvSpPr>
          <p:cNvPr id="993212544" name="TextBox 4"/>
          <p:cNvSpPr txBox="1"/>
          <p:nvPr/>
        </p:nvSpPr>
        <p:spPr bwMode="auto">
          <a:xfrm>
            <a:off x="8714097" y="5909676"/>
            <a:ext cx="8990865" cy="1097385"/>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Avantages et </a:t>
            </a:r>
            <a:endParaRPr/>
          </a:p>
          <a:p>
            <a:pPr algn="l">
              <a:lnSpc>
                <a:spcPts val="4318"/>
              </a:lnSpc>
              <a:defRPr/>
            </a:pPr>
            <a:r>
              <a:rPr lang="fr-FR" sz="3600" b="1">
                <a:solidFill>
                  <a:srgbClr val="000000"/>
                </a:solidFill>
                <a:latin typeface="Futura Ultra-Bold"/>
                <a:ea typeface="Futura Ultra-Bold"/>
                <a:cs typeface="Futura Ultra-Bold"/>
              </a:rPr>
              <a:t>Limites </a:t>
            </a:r>
            <a:endParaRPr sz="1600"/>
          </a:p>
        </p:txBody>
      </p:sp>
      <p:sp>
        <p:nvSpPr>
          <p:cNvPr id="650686909" name="TextBox 4"/>
          <p:cNvSpPr txBox="1"/>
          <p:nvPr/>
        </p:nvSpPr>
        <p:spPr bwMode="auto">
          <a:xfrm>
            <a:off x="8714097" y="2943010"/>
            <a:ext cx="7703664" cy="1645517"/>
          </a:xfrm>
          <a:prstGeom prst="rect">
            <a:avLst/>
          </a:prstGeom>
        </p:spPr>
        <p:txBody>
          <a:bodyPr lIns="0" tIns="0" rIns="0" bIns="0" rtlCol="0" anchor="t">
            <a:spAutoFit/>
          </a:bodyPr>
          <a:lstStyle/>
          <a:p>
            <a:pPr algn="l">
              <a:lnSpc>
                <a:spcPts val="4317"/>
              </a:lnSpc>
              <a:defRPr/>
            </a:pPr>
            <a:endParaRPr sz="1600"/>
          </a:p>
          <a:p>
            <a:pPr algn="l">
              <a:lnSpc>
                <a:spcPts val="4318"/>
              </a:lnSpc>
              <a:defRPr/>
            </a:pPr>
            <a:r>
              <a:rPr lang="fr-FR" sz="3600" b="1">
                <a:solidFill>
                  <a:srgbClr val="000000"/>
                </a:solidFill>
                <a:latin typeface="Futura Ultra-Bold"/>
                <a:ea typeface="Futura Ultra-Bold"/>
                <a:cs typeface="Futura Ultra-Bold"/>
              </a:rPr>
              <a:t>Qu’est ce que </a:t>
            </a:r>
            <a:endParaRPr/>
          </a:p>
          <a:p>
            <a:pPr algn="l">
              <a:lnSpc>
                <a:spcPts val="4317"/>
              </a:lnSpc>
              <a:defRPr/>
            </a:pPr>
            <a:r>
              <a:rPr lang="fr-FR" sz="3600" b="1">
                <a:solidFill>
                  <a:srgbClr val="000000"/>
                </a:solidFill>
                <a:latin typeface="Futura Ultra-Bold"/>
                <a:ea typeface="Futura Ultra-Bold"/>
                <a:cs typeface="Futura Ultra-Bold"/>
              </a:rPr>
              <a:t>MinIO ?</a:t>
            </a:r>
            <a:endParaRPr/>
          </a:p>
        </p:txBody>
      </p:sp>
      <p:sp>
        <p:nvSpPr>
          <p:cNvPr id="1777729066" name="TextBox 4"/>
          <p:cNvSpPr txBox="1"/>
          <p:nvPr/>
        </p:nvSpPr>
        <p:spPr bwMode="auto">
          <a:xfrm>
            <a:off x="14770973" y="5725833"/>
            <a:ext cx="9016063" cy="1646280"/>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Comparaison </a:t>
            </a:r>
            <a:endParaRPr/>
          </a:p>
          <a:p>
            <a:pPr algn="l">
              <a:lnSpc>
                <a:spcPts val="4319"/>
              </a:lnSpc>
              <a:defRPr/>
            </a:pPr>
            <a:r>
              <a:rPr lang="fr-FR" sz="3600" b="1">
                <a:solidFill>
                  <a:srgbClr val="000000"/>
                </a:solidFill>
                <a:latin typeface="Futura Ultra-Bold"/>
                <a:ea typeface="Futura Ultra-Bold"/>
                <a:cs typeface="Futura Ultra-Bold"/>
              </a:rPr>
              <a:t>avec d’autres </a:t>
            </a:r>
            <a:endParaRPr/>
          </a:p>
          <a:p>
            <a:pPr algn="l">
              <a:lnSpc>
                <a:spcPts val="4319"/>
              </a:lnSpc>
              <a:defRPr/>
            </a:pPr>
            <a:r>
              <a:rPr lang="fr-FR" sz="3600" b="1">
                <a:solidFill>
                  <a:srgbClr val="000000"/>
                </a:solidFill>
                <a:latin typeface="Futura Ultra-Bold"/>
                <a:ea typeface="Futura Ultra-Bold"/>
                <a:cs typeface="Futura Ultra-Bold"/>
              </a:rPr>
              <a:t>Solution</a:t>
            </a:r>
            <a:endParaRPr sz="1600"/>
          </a:p>
        </p:txBody>
      </p:sp>
      <p:sp>
        <p:nvSpPr>
          <p:cNvPr id="1960258493" name="ZoneTexte 728548749"/>
          <p:cNvSpPr txBox="1"/>
          <p:nvPr/>
        </p:nvSpPr>
        <p:spPr bwMode="auto">
          <a:xfrm>
            <a:off x="11734300" y="6411561"/>
            <a:ext cx="1976121"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solidFill>
                  <a:srgbClr val="FFFFFF"/>
                </a:solidFill>
              </a:rPr>
              <a:t>8</a:t>
            </a:r>
            <a:endParaRPr/>
          </a:p>
        </p:txBody>
      </p:sp>
      <p:sp>
        <p:nvSpPr>
          <p:cNvPr id="2098751721" name="TextBox 4"/>
          <p:cNvSpPr txBox="1"/>
          <p:nvPr/>
        </p:nvSpPr>
        <p:spPr bwMode="auto">
          <a:xfrm>
            <a:off x="8856121" y="8693313"/>
            <a:ext cx="9065740" cy="548872"/>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Conclusion</a:t>
            </a:r>
            <a:endParaRPr sz="1600"/>
          </a:p>
        </p:txBody>
      </p:sp>
      <p:sp>
        <p:nvSpPr>
          <p:cNvPr id="1674615312" name="Freeform 7"/>
          <p:cNvSpPr/>
          <p:nvPr/>
        </p:nvSpPr>
        <p:spPr bwMode="auto">
          <a:xfrm>
            <a:off x="1324170" y="3231137"/>
            <a:ext cx="1069878" cy="1069878"/>
          </a:xfrm>
          <a:custGeom>
            <a:avLst/>
            <a:gdLst/>
            <a:ahLst/>
            <a:cxnLst/>
            <a:rect l="l" t="t" r="r" b="b"/>
            <a:pathLst>
              <a:path w="2486406" h="2486406" fill="norm" stroke="1" extrusionOk="0">
                <a:moveTo>
                  <a:pt x="0" y="1243203"/>
                </a:moveTo>
                <a:cubicBezTo>
                  <a:pt x="0" y="556641"/>
                  <a:pt x="556641" y="0"/>
                  <a:pt x="1243203" y="0"/>
                </a:cubicBezTo>
                <a:cubicBezTo>
                  <a:pt x="1929765" y="0"/>
                  <a:pt x="2486406" y="556641"/>
                  <a:pt x="2486406" y="1243203"/>
                </a:cubicBezTo>
                <a:cubicBezTo>
                  <a:pt x="2486406" y="1929765"/>
                  <a:pt x="1929765" y="2486406"/>
                  <a:pt x="1243203" y="2486406"/>
                </a:cubicBezTo>
                <a:cubicBezTo>
                  <a:pt x="556641" y="2486406"/>
                  <a:pt x="0" y="1929765"/>
                  <a:pt x="0" y="1243203"/>
                </a:cubicBezTo>
                <a:close/>
              </a:path>
            </a:pathLst>
          </a:custGeom>
          <a:solidFill>
            <a:srgbClr val="E72929"/>
          </a:solidFill>
        </p:spPr>
      </p:sp>
      <p:sp>
        <p:nvSpPr>
          <p:cNvPr id="445815020" name="ZoneTexte 1657658268"/>
          <p:cNvSpPr txBox="1"/>
          <p:nvPr/>
        </p:nvSpPr>
        <p:spPr bwMode="auto">
          <a:xfrm>
            <a:off x="1536080" y="3293854"/>
            <a:ext cx="707368"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solidFill>
                  <a:srgbClr val="FFFFFF"/>
                </a:solidFill>
              </a:rPr>
              <a:t>1</a:t>
            </a:r>
            <a:endParaRPr/>
          </a:p>
        </p:txBody>
      </p:sp>
      <p:sp>
        <p:nvSpPr>
          <p:cNvPr id="1660101582" name="Freeform 7"/>
          <p:cNvSpPr/>
          <p:nvPr/>
        </p:nvSpPr>
        <p:spPr bwMode="auto">
          <a:xfrm>
            <a:off x="7043491" y="3170268"/>
            <a:ext cx="1191003" cy="1191003"/>
          </a:xfrm>
          <a:custGeom>
            <a:avLst/>
            <a:gdLst/>
            <a:ahLst/>
            <a:cxnLst/>
            <a:rect l="l" t="t" r="r" b="b"/>
            <a:pathLst>
              <a:path w="2486406" h="2486406" fill="norm" stroke="1" extrusionOk="0">
                <a:moveTo>
                  <a:pt x="0" y="1243203"/>
                </a:moveTo>
                <a:cubicBezTo>
                  <a:pt x="0" y="556641"/>
                  <a:pt x="556641" y="0"/>
                  <a:pt x="1243203" y="0"/>
                </a:cubicBezTo>
                <a:cubicBezTo>
                  <a:pt x="1929765" y="0"/>
                  <a:pt x="2486406" y="556641"/>
                  <a:pt x="2486406" y="1243203"/>
                </a:cubicBezTo>
                <a:cubicBezTo>
                  <a:pt x="2486406" y="1929765"/>
                  <a:pt x="1929765" y="2486406"/>
                  <a:pt x="1243203" y="2486406"/>
                </a:cubicBezTo>
                <a:cubicBezTo>
                  <a:pt x="556641" y="2486406"/>
                  <a:pt x="0" y="1929765"/>
                  <a:pt x="0" y="1243203"/>
                </a:cubicBezTo>
                <a:close/>
              </a:path>
            </a:pathLst>
          </a:custGeom>
          <a:solidFill>
            <a:srgbClr val="E72929"/>
          </a:solidFill>
        </p:spPr>
      </p:sp>
      <p:sp>
        <p:nvSpPr>
          <p:cNvPr id="599194371" name="ZoneTexte 1612489045"/>
          <p:cNvSpPr txBox="1"/>
          <p:nvPr/>
        </p:nvSpPr>
        <p:spPr bwMode="auto">
          <a:xfrm>
            <a:off x="7361330" y="3354109"/>
            <a:ext cx="709167"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solidFill>
                  <a:srgbClr val="FFFFFF"/>
                </a:solidFill>
              </a:rPr>
              <a:t>2</a:t>
            </a:r>
            <a:endParaRPr/>
          </a:p>
        </p:txBody>
      </p:sp>
      <p:sp>
        <p:nvSpPr>
          <p:cNvPr id="375460835" name="Freeform 7"/>
          <p:cNvSpPr/>
          <p:nvPr/>
        </p:nvSpPr>
        <p:spPr bwMode="auto">
          <a:xfrm>
            <a:off x="13112022" y="3110011"/>
            <a:ext cx="1191003" cy="1191003"/>
          </a:xfrm>
          <a:custGeom>
            <a:avLst/>
            <a:gdLst/>
            <a:ahLst/>
            <a:cxnLst/>
            <a:rect l="l" t="t" r="r" b="b"/>
            <a:pathLst>
              <a:path w="2486406" h="2486406" fill="norm" stroke="1" extrusionOk="0">
                <a:moveTo>
                  <a:pt x="0" y="1243203"/>
                </a:moveTo>
                <a:cubicBezTo>
                  <a:pt x="0" y="556641"/>
                  <a:pt x="556641" y="0"/>
                  <a:pt x="1243203" y="0"/>
                </a:cubicBezTo>
                <a:cubicBezTo>
                  <a:pt x="1929765" y="0"/>
                  <a:pt x="2486406" y="556641"/>
                  <a:pt x="2486406" y="1243203"/>
                </a:cubicBezTo>
                <a:cubicBezTo>
                  <a:pt x="2486406" y="1929765"/>
                  <a:pt x="1929765" y="2486406"/>
                  <a:pt x="1243203" y="2486406"/>
                </a:cubicBezTo>
                <a:cubicBezTo>
                  <a:pt x="556641" y="2486406"/>
                  <a:pt x="0" y="1929765"/>
                  <a:pt x="0" y="1243203"/>
                </a:cubicBezTo>
                <a:close/>
              </a:path>
            </a:pathLst>
          </a:custGeom>
          <a:solidFill>
            <a:srgbClr val="E72929"/>
          </a:solidFill>
        </p:spPr>
      </p:sp>
      <p:sp>
        <p:nvSpPr>
          <p:cNvPr id="1459825449" name="ZoneTexte 1778904572"/>
          <p:cNvSpPr txBox="1"/>
          <p:nvPr/>
        </p:nvSpPr>
        <p:spPr bwMode="auto">
          <a:xfrm>
            <a:off x="13429320" y="3293853"/>
            <a:ext cx="709527"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solidFill>
                  <a:srgbClr val="FFFFFF"/>
                </a:solidFill>
              </a:rPr>
              <a:t>3</a:t>
            </a:r>
            <a:endParaRPr/>
          </a:p>
        </p:txBody>
      </p:sp>
      <p:sp>
        <p:nvSpPr>
          <p:cNvPr id="871834284" name="Freeform 7"/>
          <p:cNvSpPr/>
          <p:nvPr/>
        </p:nvSpPr>
        <p:spPr bwMode="auto">
          <a:xfrm>
            <a:off x="1181998" y="5816059"/>
            <a:ext cx="1191003" cy="1191003"/>
          </a:xfrm>
          <a:custGeom>
            <a:avLst/>
            <a:gdLst/>
            <a:ahLst/>
            <a:cxnLst/>
            <a:rect l="l" t="t" r="r" b="b"/>
            <a:pathLst>
              <a:path w="2486406" h="2486406" fill="norm" stroke="1" extrusionOk="0">
                <a:moveTo>
                  <a:pt x="0" y="1243203"/>
                </a:moveTo>
                <a:cubicBezTo>
                  <a:pt x="0" y="556641"/>
                  <a:pt x="556641" y="0"/>
                  <a:pt x="1243203" y="0"/>
                </a:cubicBezTo>
                <a:cubicBezTo>
                  <a:pt x="1929765" y="0"/>
                  <a:pt x="2486406" y="556641"/>
                  <a:pt x="2486406" y="1243203"/>
                </a:cubicBezTo>
                <a:cubicBezTo>
                  <a:pt x="2486406" y="1929765"/>
                  <a:pt x="1929765" y="2486406"/>
                  <a:pt x="1243203" y="2486406"/>
                </a:cubicBezTo>
                <a:cubicBezTo>
                  <a:pt x="556641" y="2486406"/>
                  <a:pt x="0" y="1929765"/>
                  <a:pt x="0" y="1243203"/>
                </a:cubicBezTo>
                <a:close/>
              </a:path>
            </a:pathLst>
          </a:custGeom>
          <a:solidFill>
            <a:srgbClr val="E72929"/>
          </a:solidFill>
        </p:spPr>
      </p:sp>
      <p:sp>
        <p:nvSpPr>
          <p:cNvPr id="1449853332" name="ZoneTexte 878628531"/>
          <p:cNvSpPr txBox="1"/>
          <p:nvPr/>
        </p:nvSpPr>
        <p:spPr bwMode="auto">
          <a:xfrm>
            <a:off x="1515034" y="5999902"/>
            <a:ext cx="2330643"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solidFill>
                  <a:srgbClr val="FFFFFF"/>
                </a:solidFill>
              </a:rPr>
              <a:t>4</a:t>
            </a:r>
            <a:endParaRPr/>
          </a:p>
        </p:txBody>
      </p:sp>
      <p:sp>
        <p:nvSpPr>
          <p:cNvPr id="1626783718" name="Freeform 7"/>
          <p:cNvSpPr/>
          <p:nvPr/>
        </p:nvSpPr>
        <p:spPr bwMode="auto">
          <a:xfrm>
            <a:off x="7120412" y="5690615"/>
            <a:ext cx="1191003" cy="1191003"/>
          </a:xfrm>
          <a:custGeom>
            <a:avLst/>
            <a:gdLst/>
            <a:ahLst/>
            <a:cxnLst/>
            <a:rect l="l" t="t" r="r" b="b"/>
            <a:pathLst>
              <a:path w="2486406" h="2486406" fill="norm" stroke="1" extrusionOk="0">
                <a:moveTo>
                  <a:pt x="0" y="1243203"/>
                </a:moveTo>
                <a:cubicBezTo>
                  <a:pt x="0" y="556641"/>
                  <a:pt x="556641" y="0"/>
                  <a:pt x="1243203" y="0"/>
                </a:cubicBezTo>
                <a:cubicBezTo>
                  <a:pt x="1929765" y="0"/>
                  <a:pt x="2486406" y="556641"/>
                  <a:pt x="2486406" y="1243203"/>
                </a:cubicBezTo>
                <a:cubicBezTo>
                  <a:pt x="2486406" y="1929765"/>
                  <a:pt x="1929765" y="2486406"/>
                  <a:pt x="1243203" y="2486406"/>
                </a:cubicBezTo>
                <a:cubicBezTo>
                  <a:pt x="556641" y="2486406"/>
                  <a:pt x="0" y="1929765"/>
                  <a:pt x="0" y="1243203"/>
                </a:cubicBezTo>
                <a:close/>
              </a:path>
            </a:pathLst>
          </a:custGeom>
          <a:solidFill>
            <a:srgbClr val="E72929"/>
          </a:solidFill>
        </p:spPr>
      </p:sp>
      <p:sp>
        <p:nvSpPr>
          <p:cNvPr id="234889870" name="ZoneTexte 1921505244"/>
          <p:cNvSpPr txBox="1"/>
          <p:nvPr/>
        </p:nvSpPr>
        <p:spPr bwMode="auto">
          <a:xfrm>
            <a:off x="7453448" y="5874458"/>
            <a:ext cx="1972883"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solidFill>
                  <a:srgbClr val="FFFFFF"/>
                </a:solidFill>
              </a:rPr>
              <a:t>5</a:t>
            </a:r>
            <a:endParaRPr/>
          </a:p>
        </p:txBody>
      </p:sp>
      <p:sp>
        <p:nvSpPr>
          <p:cNvPr id="1347094921" name="Freeform 7"/>
          <p:cNvSpPr/>
          <p:nvPr/>
        </p:nvSpPr>
        <p:spPr bwMode="auto">
          <a:xfrm>
            <a:off x="13114919" y="5725833"/>
            <a:ext cx="1191003" cy="1191003"/>
          </a:xfrm>
          <a:custGeom>
            <a:avLst/>
            <a:gdLst/>
            <a:ahLst/>
            <a:cxnLst/>
            <a:rect l="l" t="t" r="r" b="b"/>
            <a:pathLst>
              <a:path w="2486406" h="2486406" fill="norm" stroke="1" extrusionOk="0">
                <a:moveTo>
                  <a:pt x="0" y="1243203"/>
                </a:moveTo>
                <a:cubicBezTo>
                  <a:pt x="0" y="556641"/>
                  <a:pt x="556641" y="0"/>
                  <a:pt x="1243203" y="0"/>
                </a:cubicBezTo>
                <a:cubicBezTo>
                  <a:pt x="1929765" y="0"/>
                  <a:pt x="2486406" y="556641"/>
                  <a:pt x="2486406" y="1243203"/>
                </a:cubicBezTo>
                <a:cubicBezTo>
                  <a:pt x="2486406" y="1929765"/>
                  <a:pt x="1929765" y="2486406"/>
                  <a:pt x="1243203" y="2486406"/>
                </a:cubicBezTo>
                <a:cubicBezTo>
                  <a:pt x="556641" y="2486406"/>
                  <a:pt x="0" y="1929765"/>
                  <a:pt x="0" y="1243203"/>
                </a:cubicBezTo>
                <a:close/>
              </a:path>
            </a:pathLst>
          </a:custGeom>
          <a:solidFill>
            <a:srgbClr val="E72929"/>
          </a:solidFill>
        </p:spPr>
      </p:sp>
      <p:sp>
        <p:nvSpPr>
          <p:cNvPr id="1502766848" name="ZoneTexte 2007100673"/>
          <p:cNvSpPr txBox="1"/>
          <p:nvPr/>
        </p:nvSpPr>
        <p:spPr bwMode="auto">
          <a:xfrm>
            <a:off x="13447955" y="5909676"/>
            <a:ext cx="1973962"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solidFill>
                  <a:srgbClr val="FFFFFF"/>
                </a:solidFill>
              </a:rPr>
              <a:t>6</a:t>
            </a:r>
            <a:endParaRPr/>
          </a:p>
        </p:txBody>
      </p:sp>
      <p:sp>
        <p:nvSpPr>
          <p:cNvPr id="667329542" name="Freeform 7"/>
          <p:cNvSpPr/>
          <p:nvPr/>
        </p:nvSpPr>
        <p:spPr bwMode="auto">
          <a:xfrm>
            <a:off x="1181997" y="8448204"/>
            <a:ext cx="1191003" cy="1191003"/>
          </a:xfrm>
          <a:custGeom>
            <a:avLst/>
            <a:gdLst/>
            <a:ahLst/>
            <a:cxnLst/>
            <a:rect l="l" t="t" r="r" b="b"/>
            <a:pathLst>
              <a:path w="2486406" h="2486406" fill="norm" stroke="1" extrusionOk="0">
                <a:moveTo>
                  <a:pt x="0" y="1243203"/>
                </a:moveTo>
                <a:cubicBezTo>
                  <a:pt x="0" y="556641"/>
                  <a:pt x="556641" y="0"/>
                  <a:pt x="1243203" y="0"/>
                </a:cubicBezTo>
                <a:cubicBezTo>
                  <a:pt x="1929765" y="0"/>
                  <a:pt x="2486406" y="556641"/>
                  <a:pt x="2486406" y="1243203"/>
                </a:cubicBezTo>
                <a:cubicBezTo>
                  <a:pt x="2486406" y="1929765"/>
                  <a:pt x="1929765" y="2486406"/>
                  <a:pt x="1243203" y="2486406"/>
                </a:cubicBezTo>
                <a:cubicBezTo>
                  <a:pt x="556641" y="2486406"/>
                  <a:pt x="0" y="1929765"/>
                  <a:pt x="0" y="1243203"/>
                </a:cubicBezTo>
                <a:close/>
              </a:path>
            </a:pathLst>
          </a:custGeom>
          <a:solidFill>
            <a:srgbClr val="E72929"/>
          </a:solidFill>
        </p:spPr>
      </p:sp>
      <p:sp>
        <p:nvSpPr>
          <p:cNvPr id="1719661660" name="ZoneTexte 1064696618"/>
          <p:cNvSpPr txBox="1"/>
          <p:nvPr/>
        </p:nvSpPr>
        <p:spPr bwMode="auto">
          <a:xfrm>
            <a:off x="1515034" y="8632047"/>
            <a:ext cx="1975041"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solidFill>
                  <a:srgbClr val="FFFFFF"/>
                </a:solidFill>
              </a:rPr>
              <a:t>7</a:t>
            </a:r>
            <a:endParaRPr/>
          </a:p>
        </p:txBody>
      </p:sp>
      <p:sp>
        <p:nvSpPr>
          <p:cNvPr id="720156255" name="Freeform 7"/>
          <p:cNvSpPr/>
          <p:nvPr/>
        </p:nvSpPr>
        <p:spPr bwMode="auto">
          <a:xfrm>
            <a:off x="7248886" y="8310979"/>
            <a:ext cx="1191003" cy="1191003"/>
          </a:xfrm>
          <a:custGeom>
            <a:avLst/>
            <a:gdLst/>
            <a:ahLst/>
            <a:cxnLst/>
            <a:rect l="l" t="t" r="r" b="b"/>
            <a:pathLst>
              <a:path w="2486406" h="2486406" fill="norm" stroke="1" extrusionOk="0">
                <a:moveTo>
                  <a:pt x="0" y="1243203"/>
                </a:moveTo>
                <a:cubicBezTo>
                  <a:pt x="0" y="556641"/>
                  <a:pt x="556641" y="0"/>
                  <a:pt x="1243203" y="0"/>
                </a:cubicBezTo>
                <a:cubicBezTo>
                  <a:pt x="1929765" y="0"/>
                  <a:pt x="2486406" y="556641"/>
                  <a:pt x="2486406" y="1243203"/>
                </a:cubicBezTo>
                <a:cubicBezTo>
                  <a:pt x="2486406" y="1929765"/>
                  <a:pt x="1929765" y="2486406"/>
                  <a:pt x="1243203" y="2486406"/>
                </a:cubicBezTo>
                <a:cubicBezTo>
                  <a:pt x="556641" y="2486406"/>
                  <a:pt x="0" y="1929765"/>
                  <a:pt x="0" y="1243203"/>
                </a:cubicBezTo>
                <a:close/>
              </a:path>
            </a:pathLst>
          </a:custGeom>
          <a:solidFill>
            <a:srgbClr val="E72929"/>
          </a:solidFill>
        </p:spPr>
      </p:sp>
      <p:sp>
        <p:nvSpPr>
          <p:cNvPr id="2089827059" name="ZoneTexte 903478489"/>
          <p:cNvSpPr txBox="1"/>
          <p:nvPr/>
        </p:nvSpPr>
        <p:spPr bwMode="auto">
          <a:xfrm>
            <a:off x="7581922" y="8494823"/>
            <a:ext cx="1976121"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solidFill>
                  <a:srgbClr val="FFFFFF"/>
                </a:solidFill>
              </a:rPr>
              <a:t>8</a:t>
            </a:r>
            <a:endParaRPr/>
          </a:p>
        </p:txBody>
      </p:sp>
      <p:sp>
        <p:nvSpPr>
          <p:cNvPr id="703909568" name="ZoneTexte 1813436398"/>
          <p:cNvSpPr txBox="1"/>
          <p:nvPr/>
        </p:nvSpPr>
        <p:spPr bwMode="auto">
          <a:xfrm>
            <a:off x="12232049" y="190499"/>
            <a:ext cx="2019299"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endParaRPr/>
          </a:p>
        </p:txBody>
      </p:sp>
      <p:sp>
        <p:nvSpPr>
          <p:cNvPr id="218436419" name="TextBox 4"/>
          <p:cNvSpPr txBox="1"/>
          <p:nvPr/>
        </p:nvSpPr>
        <p:spPr bwMode="auto">
          <a:xfrm>
            <a:off x="8321326" y="449759"/>
            <a:ext cx="3292194" cy="1097385"/>
          </a:xfrm>
          <a:prstGeom prst="rect">
            <a:avLst/>
          </a:prstGeom>
        </p:spPr>
        <p:txBody>
          <a:bodyPr lIns="0" tIns="0" rIns="0" bIns="0" rtlCol="0" anchor="t">
            <a:spAutoFit/>
          </a:bodyPr>
          <a:lstStyle/>
          <a:p>
            <a:pPr algn="l">
              <a:lnSpc>
                <a:spcPts val="4318"/>
              </a:lnSpc>
              <a:defRPr/>
            </a:pPr>
            <a:endParaRPr/>
          </a:p>
          <a:p>
            <a:pPr algn="l">
              <a:lnSpc>
                <a:spcPts val="4318"/>
              </a:lnSpc>
              <a:defRPr/>
            </a:pPr>
            <a:r>
              <a:rPr lang="fr-FR" sz="7200" b="1">
                <a:solidFill>
                  <a:srgbClr val="000000"/>
                </a:solidFill>
                <a:latin typeface="Futura Ultra-Bold"/>
                <a:ea typeface="Futura Ultra-Bold"/>
                <a:cs typeface="Futura Ultra-Bold"/>
              </a:rPr>
              <a:t>Plan</a:t>
            </a:r>
            <a:endParaRPr/>
          </a:p>
        </p:txBody>
      </p:sp>
      <p:sp>
        <p:nvSpPr>
          <p:cNvPr id="62909746" name="TextBox 4"/>
          <p:cNvSpPr txBox="1"/>
          <p:nvPr/>
        </p:nvSpPr>
        <p:spPr bwMode="auto">
          <a:xfrm>
            <a:off x="14770973" y="3293853"/>
            <a:ext cx="8968904" cy="109738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Historique  de </a:t>
            </a:r>
            <a:endParaRPr/>
          </a:p>
          <a:p>
            <a:pPr algn="l">
              <a:lnSpc>
                <a:spcPts val="4318"/>
              </a:lnSpc>
              <a:defRPr/>
            </a:pPr>
            <a:r>
              <a:rPr lang="fr-FR" sz="3600" b="1">
                <a:solidFill>
                  <a:srgbClr val="000000"/>
                </a:solidFill>
                <a:latin typeface="Futura Ultra-Bold"/>
                <a:ea typeface="Futura Ultra-Bold"/>
                <a:cs typeface="Futura Ultra-Bold"/>
              </a:rPr>
              <a:t>MinIO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286214359" name="Group 2"/>
          <p:cNvGrpSpPr/>
          <p:nvPr/>
        </p:nvGrpSpPr>
        <p:grpSpPr bwMode="auto">
          <a:xfrm>
            <a:off x="1064353" y="360878"/>
            <a:ext cx="8452669" cy="1077583"/>
            <a:chOff x="0" y="0"/>
            <a:chExt cx="8452669" cy="1077583"/>
          </a:xfrm>
        </p:grpSpPr>
        <p:sp>
          <p:nvSpPr>
            <p:cNvPr id="1787938679"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1952167595" name="TextBox 34"/>
          <p:cNvSpPr txBox="1"/>
          <p:nvPr/>
        </p:nvSpPr>
        <p:spPr bwMode="auto">
          <a:xfrm>
            <a:off x="1122633" y="581141"/>
            <a:ext cx="812252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623580551" name="Image 1642549912"/>
          <p:cNvPicPr>
            <a:picLocks noChangeAspect="1"/>
          </p:cNvPicPr>
          <p:nvPr/>
        </p:nvPicPr>
        <p:blipFill>
          <a:blip r:embed="rId3"/>
          <a:stretch/>
        </p:blipFill>
        <p:spPr bwMode="auto">
          <a:xfrm>
            <a:off x="16804049" y="10018661"/>
            <a:ext cx="1464897" cy="220710"/>
          </a:xfrm>
          <a:prstGeom prst="rect">
            <a:avLst/>
          </a:prstGeom>
        </p:spPr>
      </p:pic>
      <p:pic>
        <p:nvPicPr>
          <p:cNvPr id="1726834322" name="Image 160581522"/>
          <p:cNvPicPr>
            <a:picLocks noChangeAspect="1"/>
          </p:cNvPicPr>
          <p:nvPr/>
        </p:nvPicPr>
        <p:blipFill>
          <a:blip r:embed="rId4"/>
          <a:stretch/>
        </p:blipFill>
        <p:spPr bwMode="auto">
          <a:xfrm>
            <a:off x="0" y="323848"/>
            <a:ext cx="1063461" cy="1063461"/>
          </a:xfrm>
          <a:prstGeom prst="rect">
            <a:avLst/>
          </a:prstGeom>
        </p:spPr>
      </p:pic>
      <p:sp>
        <p:nvSpPr>
          <p:cNvPr id="1186901573" name=" 1625119594"/>
          <p:cNvSpPr/>
          <p:nvPr/>
        </p:nvSpPr>
        <p:spPr bwMode="auto">
          <a:xfrm>
            <a:off x="1216053" y="1849386"/>
            <a:ext cx="13099644" cy="64043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i="0" u="none">
                <a:solidFill>
                  <a:srgbClr val="E72929"/>
                </a:solidFill>
                <a:latin typeface="Times New Roman"/>
                <a:ea typeface="Times New Roman"/>
                <a:cs typeface="Times New Roman"/>
              </a:rPr>
              <a:t>Le dépoiement distribué de MinIO </a:t>
            </a:r>
            <a:r>
              <a:rPr sz="3600" b="1" i="0" u="none">
                <a:solidFill>
                  <a:srgbClr val="E72929"/>
                </a:solidFill>
                <a:latin typeface="Times New Roman"/>
                <a:ea typeface="Times New Roman"/>
                <a:cs typeface="Times New Roman"/>
              </a:rPr>
              <a:t> </a:t>
            </a:r>
            <a:endParaRPr sz="2000"/>
          </a:p>
        </p:txBody>
      </p:sp>
      <p:sp>
        <p:nvSpPr>
          <p:cNvPr id="611929027" name=" 1479064943"/>
          <p:cNvSpPr/>
          <p:nvPr/>
        </p:nvSpPr>
        <p:spPr bwMode="auto">
          <a:xfrm>
            <a:off x="1216054" y="2960370"/>
            <a:ext cx="16220243" cy="36611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endParaRPr/>
          </a:p>
        </p:txBody>
      </p:sp>
      <p:sp>
        <p:nvSpPr>
          <p:cNvPr id="1725784449" name=" 189302967"/>
          <p:cNvSpPr/>
          <p:nvPr/>
        </p:nvSpPr>
        <p:spPr bwMode="auto">
          <a:xfrm>
            <a:off x="1273204" y="3326490"/>
            <a:ext cx="6998604" cy="52124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1" i="0" u="none">
                <a:solidFill>
                  <a:srgbClr val="2A217E"/>
                </a:solidFill>
                <a:latin typeface="Future"/>
                <a:ea typeface="Future"/>
                <a:cs typeface="Future"/>
              </a:rPr>
              <a:t>MinIO </a:t>
            </a:r>
            <a:r>
              <a:rPr sz="2400" b="1" i="0" u="none">
                <a:solidFill>
                  <a:srgbClr val="C72C48"/>
                </a:solidFill>
                <a:latin typeface="Future"/>
                <a:ea typeface="Future"/>
                <a:cs typeface="Future"/>
              </a:rPr>
              <a:t>regroupe automatiquement</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les disques du pool en </a:t>
            </a:r>
            <a:r>
              <a:rPr sz="2400" b="1" i="0" u="none">
                <a:solidFill>
                  <a:srgbClr val="C72C48"/>
                </a:solidFill>
                <a:latin typeface="Future"/>
                <a:ea typeface="Future"/>
                <a:cs typeface="Future"/>
              </a:rPr>
              <a:t>ensembles d'effacement</a:t>
            </a:r>
            <a:r>
              <a:rPr sz="2400" b="0" i="0" u="none">
                <a:solidFill>
                  <a:srgbClr val="000000"/>
                </a:solidFill>
                <a:latin typeface="Future"/>
                <a:ea typeface="Future"/>
                <a:cs typeface="Future"/>
              </a:rPr>
              <a:t> (</a:t>
            </a:r>
            <a:r>
              <a:rPr sz="2400" b="0" i="1" u="none">
                <a:solidFill>
                  <a:srgbClr val="000000"/>
                </a:solidFill>
                <a:latin typeface="Future"/>
                <a:ea typeface="Future"/>
                <a:cs typeface="Future"/>
              </a:rPr>
              <a:t>erasure sets</a:t>
            </a:r>
            <a:r>
              <a:rPr sz="2400" b="0" i="0" u="none">
                <a:solidFill>
                  <a:srgbClr val="000000"/>
                </a:solidFill>
                <a:latin typeface="Future"/>
                <a:ea typeface="Future"/>
                <a:cs typeface="Future"/>
              </a:rPr>
              <a:t>).</a:t>
            </a:r>
            <a:endParaRPr sz="3600">
              <a:latin typeface="Future"/>
              <a:cs typeface="Future"/>
            </a:endParaRPr>
          </a:p>
          <a:p>
            <a:pPr>
              <a:defRPr/>
            </a:pPr>
            <a:r>
              <a:rPr sz="2400" b="0" i="0" u="none">
                <a:solidFill>
                  <a:srgbClr val="000000"/>
                </a:solidFill>
                <a:latin typeface="Future"/>
                <a:ea typeface="Future"/>
                <a:cs typeface="Future"/>
              </a:rPr>
              <a:t>Les </a:t>
            </a:r>
            <a:r>
              <a:rPr sz="2400" b="1" i="0" u="none">
                <a:solidFill>
                  <a:srgbClr val="C72C48"/>
                </a:solidFill>
                <a:latin typeface="Future"/>
                <a:ea typeface="Future"/>
                <a:cs typeface="Future"/>
              </a:rPr>
              <a:t>ensembles d’effacement</a:t>
            </a:r>
            <a:r>
              <a:rPr sz="2400" b="0" i="0" u="none">
                <a:solidFill>
                  <a:srgbClr val="000000"/>
                </a:solidFill>
                <a:latin typeface="Future"/>
                <a:ea typeface="Future"/>
                <a:cs typeface="Future"/>
              </a:rPr>
              <a:t> constituent la </a:t>
            </a:r>
            <a:r>
              <a:rPr sz="2400" b="1" i="0" u="none">
                <a:solidFill>
                  <a:srgbClr val="C72C48"/>
                </a:solidFill>
                <a:latin typeface="Future"/>
                <a:ea typeface="Future"/>
                <a:cs typeface="Future"/>
              </a:rPr>
              <a:t>base de la disponibilité et de la résilience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de MinIO.</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MinIO </a:t>
            </a:r>
            <a:r>
              <a:rPr sz="2400" b="1" i="0" u="none">
                <a:solidFill>
                  <a:srgbClr val="C72C48"/>
                </a:solidFill>
                <a:latin typeface="Future"/>
                <a:ea typeface="Future"/>
                <a:cs typeface="Future"/>
              </a:rPr>
              <a:t>répartit symétriquement</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ces ensembles d’effacement sur les différents nœuds du pool afin de maintenir une </a:t>
            </a:r>
            <a:r>
              <a:rPr sz="2400" b="1" i="0" u="none">
                <a:solidFill>
                  <a:srgbClr val="C72C48"/>
                </a:solidFill>
                <a:latin typeface="Future"/>
                <a:ea typeface="Future"/>
                <a:cs typeface="Future"/>
              </a:rPr>
              <a:t>distribution équilibrée</a:t>
            </a:r>
            <a:r>
              <a:rPr sz="2400" b="0" i="0" u="none">
                <a:solidFill>
                  <a:srgbClr val="000000"/>
                </a:solidFill>
                <a:latin typeface="Future"/>
                <a:ea typeface="Future"/>
                <a:cs typeface="Future"/>
              </a:rPr>
              <a:t> des disques.</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Ensuite, MinIO </a:t>
            </a:r>
            <a:r>
              <a:rPr sz="2400" b="1" i="0" u="none">
                <a:solidFill>
                  <a:srgbClr val="C72C48"/>
                </a:solidFill>
                <a:latin typeface="Future"/>
                <a:ea typeface="Future"/>
                <a:cs typeface="Future"/>
              </a:rPr>
              <a:t>partitionne les objets en fragments de données et de parité</a:t>
            </a:r>
            <a:r>
              <a:rPr sz="2400" b="0" i="0" u="none">
                <a:solidFill>
                  <a:srgbClr val="C72C48"/>
                </a:solidFill>
                <a:latin typeface="Future"/>
                <a:ea typeface="Future"/>
                <a:cs typeface="Future"/>
              </a:rPr>
              <a:t>,</a:t>
            </a:r>
            <a:r>
              <a:rPr sz="2400" b="0" i="0" u="none">
                <a:solidFill>
                  <a:srgbClr val="000000"/>
                </a:solidFill>
                <a:latin typeface="Future"/>
                <a:ea typeface="Future"/>
                <a:cs typeface="Future"/>
              </a:rPr>
              <a:t> en fonction du niveau de parité défini lors du déploiement, puis les </a:t>
            </a:r>
            <a:r>
              <a:rPr sz="2400" b="1" i="0" u="none">
                <a:solidFill>
                  <a:srgbClr val="C72C48"/>
                </a:solidFill>
                <a:latin typeface="Future"/>
                <a:ea typeface="Future"/>
                <a:cs typeface="Future"/>
              </a:rPr>
              <a:t>distribue sur un ensemble d’effacement</a:t>
            </a:r>
            <a:r>
              <a:rPr sz="2400" b="0" i="0" u="none">
                <a:solidFill>
                  <a:srgbClr val="C72C48"/>
                </a:solidFill>
                <a:latin typeface="Future"/>
                <a:ea typeface="Future"/>
                <a:cs typeface="Future"/>
              </a:rPr>
              <a:t>.</a:t>
            </a:r>
            <a:endParaRPr sz="3600">
              <a:latin typeface="Future"/>
              <a:cs typeface="Future"/>
            </a:endParaRPr>
          </a:p>
        </p:txBody>
      </p:sp>
      <p:pic>
        <p:nvPicPr>
          <p:cNvPr id="322097647" name="Image 541575465"/>
          <p:cNvPicPr>
            <a:picLocks noChangeAspect="1"/>
          </p:cNvPicPr>
          <p:nvPr/>
        </p:nvPicPr>
        <p:blipFill>
          <a:blip r:embed="rId5"/>
          <a:stretch/>
        </p:blipFill>
        <p:spPr bwMode="auto">
          <a:xfrm>
            <a:off x="8786812" y="3086279"/>
            <a:ext cx="9293587" cy="636109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116657868" name="Group 2"/>
          <p:cNvGrpSpPr/>
          <p:nvPr/>
        </p:nvGrpSpPr>
        <p:grpSpPr bwMode="auto">
          <a:xfrm>
            <a:off x="1064353" y="360878"/>
            <a:ext cx="8452669" cy="1077583"/>
            <a:chOff x="0" y="0"/>
            <a:chExt cx="8452669" cy="1077583"/>
          </a:xfrm>
        </p:grpSpPr>
        <p:sp>
          <p:nvSpPr>
            <p:cNvPr id="460500683"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2051528744" name="TextBox 34"/>
          <p:cNvSpPr txBox="1"/>
          <p:nvPr/>
        </p:nvSpPr>
        <p:spPr bwMode="auto">
          <a:xfrm>
            <a:off x="1122633" y="581141"/>
            <a:ext cx="812252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1678801520" name="Image 1303450352"/>
          <p:cNvPicPr>
            <a:picLocks noChangeAspect="1"/>
          </p:cNvPicPr>
          <p:nvPr/>
        </p:nvPicPr>
        <p:blipFill>
          <a:blip r:embed="rId3"/>
          <a:stretch/>
        </p:blipFill>
        <p:spPr bwMode="auto">
          <a:xfrm>
            <a:off x="16804049" y="10018661"/>
            <a:ext cx="1464897" cy="220710"/>
          </a:xfrm>
          <a:prstGeom prst="rect">
            <a:avLst/>
          </a:prstGeom>
        </p:spPr>
      </p:pic>
      <p:pic>
        <p:nvPicPr>
          <p:cNvPr id="1425721137" name="Image 1518407715"/>
          <p:cNvPicPr>
            <a:picLocks noChangeAspect="1"/>
          </p:cNvPicPr>
          <p:nvPr/>
        </p:nvPicPr>
        <p:blipFill>
          <a:blip r:embed="rId4"/>
          <a:stretch/>
        </p:blipFill>
        <p:spPr bwMode="auto">
          <a:xfrm>
            <a:off x="0" y="323848"/>
            <a:ext cx="1063461" cy="1063461"/>
          </a:xfrm>
          <a:prstGeom prst="rect">
            <a:avLst/>
          </a:prstGeom>
        </p:spPr>
      </p:pic>
      <p:sp>
        <p:nvSpPr>
          <p:cNvPr id="1943554443" name=" 789674592"/>
          <p:cNvSpPr/>
          <p:nvPr/>
        </p:nvSpPr>
        <p:spPr bwMode="auto">
          <a:xfrm>
            <a:off x="1216053" y="1849386"/>
            <a:ext cx="13110084" cy="64043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i="0" u="none">
                <a:solidFill>
                  <a:srgbClr val="E72929"/>
                </a:solidFill>
                <a:latin typeface="Times New Roman"/>
                <a:ea typeface="Times New Roman"/>
                <a:cs typeface="Times New Roman"/>
              </a:rPr>
              <a:t> Le dépoiement distribué de MinIO </a:t>
            </a:r>
            <a:r>
              <a:rPr sz="3600" b="1" i="0" u="none">
                <a:solidFill>
                  <a:srgbClr val="E72929"/>
                </a:solidFill>
                <a:latin typeface="Times New Roman"/>
                <a:ea typeface="Times New Roman"/>
                <a:cs typeface="Times New Roman"/>
              </a:rPr>
              <a:t> </a:t>
            </a:r>
            <a:endParaRPr sz="2000"/>
          </a:p>
        </p:txBody>
      </p:sp>
      <p:sp>
        <p:nvSpPr>
          <p:cNvPr id="1323305591" name=" 1654133760"/>
          <p:cNvSpPr/>
          <p:nvPr/>
        </p:nvSpPr>
        <p:spPr bwMode="auto">
          <a:xfrm>
            <a:off x="758224" y="3301242"/>
            <a:ext cx="7627550" cy="557819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1" i="0" u="none">
                <a:solidFill>
                  <a:srgbClr val="2A217E"/>
                </a:solidFill>
                <a:latin typeface="Future"/>
                <a:ea typeface="Future"/>
                <a:cs typeface="Future"/>
              </a:rPr>
              <a:t>MinIO</a:t>
            </a:r>
            <a:r>
              <a:rPr sz="2400" b="0" i="0" u="none">
                <a:solidFill>
                  <a:srgbClr val="000000"/>
                </a:solidFill>
                <a:latin typeface="Future"/>
                <a:ea typeface="Future"/>
                <a:cs typeface="Future"/>
              </a:rPr>
              <a:t> utilise un </a:t>
            </a:r>
            <a:r>
              <a:rPr sz="2400" b="1" i="0" u="none">
                <a:solidFill>
                  <a:srgbClr val="C72C48"/>
                </a:solidFill>
                <a:latin typeface="Future"/>
                <a:ea typeface="Future"/>
                <a:cs typeface="Future"/>
              </a:rPr>
              <a:t>algorithme de hachage déterministe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basé sur le nom et le chemin de l’objet pour sélectionner le </a:t>
            </a:r>
            <a:r>
              <a:rPr sz="2400" b="1" i="0" u="none">
                <a:solidFill>
                  <a:srgbClr val="C72C48"/>
                </a:solidFill>
                <a:latin typeface="Future"/>
                <a:ea typeface="Future"/>
                <a:cs typeface="Future"/>
              </a:rPr>
              <a:t>groupe d'effacement (erasure set)</a:t>
            </a:r>
            <a:r>
              <a:rPr sz="2400" b="0" i="0" u="none">
                <a:solidFill>
                  <a:srgbClr val="000000"/>
                </a:solidFill>
                <a:latin typeface="Future"/>
                <a:ea typeface="Future"/>
                <a:cs typeface="Future"/>
              </a:rPr>
              <a:t> correspondant à un objet donné.</a:t>
            </a:r>
            <a:endParaRPr sz="2400">
              <a:latin typeface="Future"/>
              <a:cs typeface="Future"/>
            </a:endParaRPr>
          </a:p>
          <a:p>
            <a:pPr>
              <a:defRPr/>
            </a:pPr>
            <a:r>
              <a:rPr sz="2400" b="0" i="0" u="none">
                <a:solidFill>
                  <a:srgbClr val="000000"/>
                </a:solidFill>
                <a:latin typeface="Future"/>
                <a:ea typeface="Future"/>
                <a:cs typeface="Future"/>
              </a:rPr>
              <a:t>Pour chaque </a:t>
            </a:r>
            <a:r>
              <a:rPr sz="2400" b="1" i="0" u="none">
                <a:solidFill>
                  <a:srgbClr val="C72C48"/>
                </a:solidFill>
                <a:latin typeface="Future"/>
                <a:ea typeface="Future"/>
                <a:cs typeface="Future"/>
              </a:rPr>
              <a:t>espace de noms d’objet unique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sous la forme BUCKET/PREFIX/[PREFIX/...]/OBJECT.EXTENSION, MinIO sélectionne</a:t>
            </a:r>
            <a:r>
              <a:rPr sz="2400" b="0" i="0" u="none">
                <a:solidFill>
                  <a:srgbClr val="C72C48"/>
                </a:solidFill>
                <a:latin typeface="Future"/>
                <a:ea typeface="Future"/>
                <a:cs typeface="Future"/>
              </a:rPr>
              <a:t> </a:t>
            </a:r>
            <a:r>
              <a:rPr sz="2400" b="1" i="0" u="none">
                <a:solidFill>
                  <a:srgbClr val="C72C48"/>
                </a:solidFill>
                <a:latin typeface="Future"/>
                <a:ea typeface="Future"/>
                <a:cs typeface="Future"/>
              </a:rPr>
              <a:t>toujours le même groupe d’effacement</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pour les opérations de lecture et d’écriture.</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MinIO gère </a:t>
            </a:r>
            <a:r>
              <a:rPr sz="2400" b="1" i="0" u="none">
                <a:solidFill>
                  <a:srgbClr val="C72C48"/>
                </a:solidFill>
                <a:latin typeface="Future"/>
                <a:ea typeface="Future"/>
                <a:cs typeface="Future"/>
              </a:rPr>
              <a:t>automatiquement tout le routage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à l’intérieur des pools et des groupes d’effacement, ce qui rend le processus de sélection, de lecture et d’écriture </a:t>
            </a:r>
            <a:r>
              <a:rPr sz="2400" b="1" i="0" u="none">
                <a:solidFill>
                  <a:srgbClr val="C72C48"/>
                </a:solidFill>
                <a:latin typeface="Future"/>
                <a:ea typeface="Future"/>
                <a:cs typeface="Future"/>
              </a:rPr>
              <a:t>totalement transparent pour les applications</a:t>
            </a:r>
            <a:r>
              <a:rPr sz="2400" b="0" i="0" u="none">
                <a:solidFill>
                  <a:srgbClr val="C72C48"/>
                </a:solidFill>
                <a:latin typeface="Future"/>
                <a:ea typeface="Future"/>
                <a:cs typeface="Future"/>
              </a:rPr>
              <a:t>.</a:t>
            </a:r>
            <a:endParaRPr sz="2400">
              <a:latin typeface="Future"/>
              <a:cs typeface="Future"/>
            </a:endParaRPr>
          </a:p>
        </p:txBody>
      </p:sp>
      <p:pic>
        <p:nvPicPr>
          <p:cNvPr id="774104747" name="Image 698884065"/>
          <p:cNvPicPr>
            <a:picLocks noChangeAspect="1"/>
          </p:cNvPicPr>
          <p:nvPr/>
        </p:nvPicPr>
        <p:blipFill>
          <a:blip r:embed="rId5"/>
          <a:stretch/>
        </p:blipFill>
        <p:spPr bwMode="auto">
          <a:xfrm>
            <a:off x="8468390" y="3226536"/>
            <a:ext cx="9800557" cy="657861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962965858" name="Group 2"/>
          <p:cNvGrpSpPr/>
          <p:nvPr/>
        </p:nvGrpSpPr>
        <p:grpSpPr bwMode="auto">
          <a:xfrm>
            <a:off x="1064353" y="360878"/>
            <a:ext cx="8452669" cy="1077583"/>
            <a:chOff x="0" y="0"/>
            <a:chExt cx="8452669" cy="1077583"/>
          </a:xfrm>
        </p:grpSpPr>
        <p:sp>
          <p:nvSpPr>
            <p:cNvPr id="286675347"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1409313704" name="TextBox 34"/>
          <p:cNvSpPr txBox="1"/>
          <p:nvPr/>
        </p:nvSpPr>
        <p:spPr bwMode="auto">
          <a:xfrm>
            <a:off x="1122633" y="581141"/>
            <a:ext cx="812252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1191465250" name="Image 1610888944"/>
          <p:cNvPicPr>
            <a:picLocks noChangeAspect="1"/>
          </p:cNvPicPr>
          <p:nvPr/>
        </p:nvPicPr>
        <p:blipFill>
          <a:blip r:embed="rId3"/>
          <a:stretch/>
        </p:blipFill>
        <p:spPr bwMode="auto">
          <a:xfrm>
            <a:off x="16804049" y="10018661"/>
            <a:ext cx="1464897" cy="220710"/>
          </a:xfrm>
          <a:prstGeom prst="rect">
            <a:avLst/>
          </a:prstGeom>
        </p:spPr>
      </p:pic>
      <p:pic>
        <p:nvPicPr>
          <p:cNvPr id="89252340" name="Image 2078417569"/>
          <p:cNvPicPr>
            <a:picLocks noChangeAspect="1"/>
          </p:cNvPicPr>
          <p:nvPr/>
        </p:nvPicPr>
        <p:blipFill>
          <a:blip r:embed="rId4"/>
          <a:stretch/>
        </p:blipFill>
        <p:spPr bwMode="auto">
          <a:xfrm>
            <a:off x="0" y="323848"/>
            <a:ext cx="1063461" cy="1063461"/>
          </a:xfrm>
          <a:prstGeom prst="rect">
            <a:avLst/>
          </a:prstGeom>
        </p:spPr>
      </p:pic>
      <p:sp>
        <p:nvSpPr>
          <p:cNvPr id="1952554292" name=" 739974915"/>
          <p:cNvSpPr/>
          <p:nvPr/>
        </p:nvSpPr>
        <p:spPr bwMode="auto">
          <a:xfrm>
            <a:off x="1216053" y="1849386"/>
            <a:ext cx="13110084" cy="640438"/>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i="0" u="none">
                <a:solidFill>
                  <a:srgbClr val="E72929"/>
                </a:solidFill>
                <a:latin typeface="Times New Roman"/>
                <a:ea typeface="Times New Roman"/>
                <a:cs typeface="Times New Roman"/>
              </a:rPr>
              <a:t> Le dépoiement distribué de MinIO </a:t>
            </a:r>
            <a:r>
              <a:rPr sz="3600" b="1" i="0" u="none">
                <a:solidFill>
                  <a:srgbClr val="E72929"/>
                </a:solidFill>
                <a:latin typeface="Times New Roman"/>
                <a:ea typeface="Times New Roman"/>
                <a:cs typeface="Times New Roman"/>
              </a:rPr>
              <a:t> </a:t>
            </a:r>
            <a:endParaRPr sz="2000"/>
          </a:p>
        </p:txBody>
      </p:sp>
      <p:sp>
        <p:nvSpPr>
          <p:cNvPr id="1152628378" name=" 676137420"/>
          <p:cNvSpPr/>
          <p:nvPr/>
        </p:nvSpPr>
        <p:spPr bwMode="auto">
          <a:xfrm>
            <a:off x="531730" y="2722017"/>
            <a:ext cx="8479104" cy="740699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000000"/>
                </a:solidFill>
                <a:latin typeface="Future"/>
                <a:ea typeface="Future"/>
                <a:cs typeface="Future"/>
              </a:rPr>
              <a:t>Chaque </a:t>
            </a:r>
            <a:r>
              <a:rPr sz="2400" b="1" i="0" u="none">
                <a:solidFill>
                  <a:srgbClr val="C72C48"/>
                </a:solidFill>
                <a:latin typeface="Future"/>
                <a:ea typeface="Future"/>
                <a:cs typeface="Future"/>
              </a:rPr>
              <a:t>serveur MinIO</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dispose d'une </a:t>
            </a:r>
            <a:r>
              <a:rPr sz="2400" b="1" i="0" u="none">
                <a:solidFill>
                  <a:srgbClr val="C72C48"/>
                </a:solidFill>
                <a:latin typeface="Future"/>
                <a:ea typeface="Future"/>
                <a:cs typeface="Future"/>
              </a:rPr>
              <a:t>vue complète de la topologie distribuée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ce qui permet à une application de se connecter et d’effectuer des opérations sur </a:t>
            </a:r>
            <a:r>
              <a:rPr sz="2400" b="1" i="0" u="none">
                <a:solidFill>
                  <a:srgbClr val="C72C48"/>
                </a:solidFill>
                <a:latin typeface="Future"/>
                <a:ea typeface="Future"/>
                <a:cs typeface="Future"/>
              </a:rPr>
              <a:t>n’importe quel nœud</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du déploiement.</a:t>
            </a:r>
            <a:endParaRPr sz="2400">
              <a:latin typeface="Future"/>
              <a:cs typeface="Future"/>
            </a:endParaRPr>
          </a:p>
          <a:p>
            <a:pPr>
              <a:defRPr/>
            </a:pPr>
            <a:r>
              <a:rPr sz="2400" b="0" i="0" u="none">
                <a:solidFill>
                  <a:srgbClr val="C72C48"/>
                </a:solidFill>
                <a:latin typeface="Future"/>
                <a:ea typeface="Future"/>
                <a:cs typeface="Future"/>
              </a:rPr>
              <a:t>Le </a:t>
            </a:r>
            <a:r>
              <a:rPr sz="2400" b="1" i="0" u="none">
                <a:solidFill>
                  <a:srgbClr val="C72C48"/>
                </a:solidFill>
                <a:latin typeface="Future"/>
                <a:ea typeface="Future"/>
                <a:cs typeface="Future"/>
              </a:rPr>
              <a:t>nœud MinIO qui reçoit la requête</a:t>
            </a:r>
            <a:r>
              <a:rPr sz="2400" b="0" i="0" u="none">
                <a:solidFill>
                  <a:srgbClr val="000000"/>
                </a:solidFill>
                <a:latin typeface="Future"/>
                <a:ea typeface="Future"/>
                <a:cs typeface="Future"/>
              </a:rPr>
              <a:t> gère automatiquement le </a:t>
            </a:r>
            <a:r>
              <a:rPr sz="2400" b="1" i="0" u="none">
                <a:solidFill>
                  <a:srgbClr val="C72C48"/>
                </a:solidFill>
                <a:latin typeface="Future"/>
                <a:ea typeface="Future"/>
                <a:cs typeface="Future"/>
              </a:rPr>
              <a:t>routage interne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vers les autres nœuds du déploiement, puis</a:t>
            </a:r>
            <a:r>
              <a:rPr sz="2400" b="0" i="0" u="none">
                <a:solidFill>
                  <a:srgbClr val="C72C48"/>
                </a:solidFill>
                <a:latin typeface="Future"/>
                <a:ea typeface="Future"/>
                <a:cs typeface="Future"/>
              </a:rPr>
              <a:t> </a:t>
            </a:r>
            <a:r>
              <a:rPr sz="2400" b="1" i="0" u="none">
                <a:solidFill>
                  <a:srgbClr val="C72C48"/>
                </a:solidFill>
                <a:latin typeface="Future"/>
                <a:ea typeface="Future"/>
                <a:cs typeface="Future"/>
              </a:rPr>
              <a:t>retourne la réponse finale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au client.</a:t>
            </a:r>
            <a:endParaRPr sz="2400">
              <a:latin typeface="Future"/>
              <a:cs typeface="Future"/>
            </a:endParaRPr>
          </a:p>
          <a:p>
            <a:pPr>
              <a:defRPr/>
            </a:pPr>
            <a:r>
              <a:rPr sz="2400" b="0" i="0" u="none">
                <a:solidFill>
                  <a:srgbClr val="000000"/>
                </a:solidFill>
                <a:latin typeface="Future"/>
                <a:ea typeface="Future"/>
                <a:cs typeface="Future"/>
              </a:rPr>
              <a:t>Les </a:t>
            </a:r>
            <a:r>
              <a:rPr sz="2400" b="1" i="0" u="none">
                <a:solidFill>
                  <a:srgbClr val="C72C48"/>
                </a:solidFill>
                <a:latin typeface="Future"/>
                <a:ea typeface="Future"/>
                <a:cs typeface="Future"/>
              </a:rPr>
              <a:t>applications ne devraient généralement pas gérer elles-mêmes ces connexions</a:t>
            </a:r>
            <a:r>
              <a:rPr sz="2400" b="0" i="0" u="none">
                <a:solidFill>
                  <a:srgbClr val="C72C48"/>
                </a:solidFill>
                <a:latin typeface="Future"/>
                <a:ea typeface="Future"/>
                <a:cs typeface="Future"/>
              </a:rPr>
              <a:t>,</a:t>
            </a:r>
            <a:r>
              <a:rPr sz="2400" b="0" i="0" u="none">
                <a:solidFill>
                  <a:srgbClr val="000000"/>
                </a:solidFill>
                <a:latin typeface="Future"/>
                <a:ea typeface="Future"/>
                <a:cs typeface="Future"/>
              </a:rPr>
              <a:t> car tout changement dans la topologie du déploiement nécessiterait une mise à jour de l’application.</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Dans un environnement de production, il est </a:t>
            </a:r>
            <a:r>
              <a:rPr sz="2400" b="1" i="0" u="none">
                <a:solidFill>
                  <a:srgbClr val="C72C48"/>
                </a:solidFill>
                <a:latin typeface="Future"/>
                <a:ea typeface="Future"/>
                <a:cs typeface="Future"/>
              </a:rPr>
              <a:t>préférable d’utiliser un équilibreur de charge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a:t>
            </a:r>
            <a:r>
              <a:rPr sz="2400" b="0" i="1" u="none">
                <a:solidFill>
                  <a:srgbClr val="000000"/>
                </a:solidFill>
                <a:latin typeface="Future"/>
                <a:ea typeface="Future"/>
                <a:cs typeface="Future"/>
              </a:rPr>
              <a:t>load balancer</a:t>
            </a:r>
            <a:r>
              <a:rPr sz="2400" b="0" i="0" u="none">
                <a:solidFill>
                  <a:srgbClr val="000000"/>
                </a:solidFill>
                <a:latin typeface="Future"/>
                <a:ea typeface="Future"/>
                <a:cs typeface="Future"/>
              </a:rPr>
              <a:t>) ou un autre composant de contrôle réseau pour </a:t>
            </a:r>
            <a:r>
              <a:rPr sz="2400" b="1" i="0" u="none">
                <a:solidFill>
                  <a:srgbClr val="C72C48"/>
                </a:solidFill>
                <a:latin typeface="Future"/>
                <a:ea typeface="Future"/>
                <a:cs typeface="Future"/>
              </a:rPr>
              <a:t>gérer les connexions</a:t>
            </a:r>
            <a:r>
              <a:rPr sz="2400" b="0" i="0" u="none">
                <a:solidFill>
                  <a:srgbClr val="000000"/>
                </a:solidFill>
                <a:latin typeface="Future"/>
                <a:ea typeface="Future"/>
                <a:cs typeface="Future"/>
              </a:rPr>
              <a:t> au déploiement MinIO.</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Par exemple, on peut déployer un </a:t>
            </a:r>
            <a:r>
              <a:rPr sz="2400" b="1" i="0" u="none">
                <a:solidFill>
                  <a:srgbClr val="C72C48"/>
                </a:solidFill>
                <a:latin typeface="Future"/>
                <a:ea typeface="Future"/>
                <a:cs typeface="Future"/>
              </a:rPr>
              <a:t>équilibreur de charge NGINX</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configuré pour effectuer une répartition selon la méthode du </a:t>
            </a:r>
            <a:r>
              <a:rPr sz="2400" b="1" i="0" u="none">
                <a:solidFill>
                  <a:srgbClr val="C72C48"/>
                </a:solidFill>
                <a:latin typeface="Future"/>
                <a:ea typeface="Future"/>
                <a:cs typeface="Future"/>
              </a:rPr>
              <a:t>"moins de connexions"</a:t>
            </a:r>
            <a:r>
              <a:rPr sz="2400" b="0" i="0" u="none">
                <a:solidFill>
                  <a:srgbClr val="000000"/>
                </a:solidFill>
                <a:latin typeface="Future"/>
                <a:ea typeface="Future"/>
                <a:cs typeface="Future"/>
              </a:rPr>
              <a:t> (</a:t>
            </a:r>
            <a:r>
              <a:rPr sz="2400" b="0" i="1" u="none">
                <a:solidFill>
                  <a:srgbClr val="000000"/>
                </a:solidFill>
                <a:latin typeface="Future"/>
                <a:ea typeface="Future"/>
                <a:cs typeface="Future"/>
              </a:rPr>
              <a:t>least connections</a:t>
            </a:r>
            <a:r>
              <a:rPr sz="2400" b="0" i="0" u="none">
                <a:solidFill>
                  <a:srgbClr val="000000"/>
                </a:solidFill>
                <a:latin typeface="Future"/>
                <a:ea typeface="Future"/>
                <a:cs typeface="Future"/>
              </a:rPr>
              <a:t>) ou du </a:t>
            </a:r>
            <a:r>
              <a:rPr sz="2400" b="1" i="0" u="none">
                <a:solidFill>
                  <a:srgbClr val="C72C48"/>
                </a:solidFill>
                <a:latin typeface="Future"/>
                <a:ea typeface="Future"/>
                <a:cs typeface="Future"/>
              </a:rPr>
              <a:t>"tourniquet"</a:t>
            </a:r>
            <a:r>
              <a:rPr sz="2400" b="0" i="0" u="none">
                <a:solidFill>
                  <a:srgbClr val="000000"/>
                </a:solidFill>
                <a:latin typeface="Future"/>
                <a:ea typeface="Future"/>
                <a:cs typeface="Future"/>
              </a:rPr>
              <a:t> (</a:t>
            </a:r>
            <a:r>
              <a:rPr sz="2400" b="0" i="1" u="none">
                <a:solidFill>
                  <a:srgbClr val="000000"/>
                </a:solidFill>
                <a:latin typeface="Future"/>
                <a:ea typeface="Future"/>
                <a:cs typeface="Future"/>
              </a:rPr>
              <a:t>round robin</a:t>
            </a:r>
            <a:r>
              <a:rPr sz="2400" b="0" i="0" u="none">
                <a:solidFill>
                  <a:srgbClr val="000000"/>
                </a:solidFill>
                <a:latin typeface="Future"/>
                <a:ea typeface="Future"/>
                <a:cs typeface="Future"/>
              </a:rPr>
              <a:t>) entre les nœuds disponibles du déploiement.</a:t>
            </a:r>
            <a:endParaRPr sz="2400">
              <a:latin typeface="Future"/>
              <a:cs typeface="Future"/>
            </a:endParaRPr>
          </a:p>
        </p:txBody>
      </p:sp>
      <p:pic>
        <p:nvPicPr>
          <p:cNvPr id="181502215" name="Image 2145507659"/>
          <p:cNvPicPr>
            <a:picLocks noChangeAspect="1"/>
          </p:cNvPicPr>
          <p:nvPr/>
        </p:nvPicPr>
        <p:blipFill>
          <a:blip r:embed="rId5"/>
          <a:stretch/>
        </p:blipFill>
        <p:spPr bwMode="auto">
          <a:xfrm>
            <a:off x="8980195" y="2876175"/>
            <a:ext cx="9288753" cy="661147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705599392" name="Group 2"/>
          <p:cNvGrpSpPr/>
          <p:nvPr/>
        </p:nvGrpSpPr>
        <p:grpSpPr bwMode="auto">
          <a:xfrm>
            <a:off x="1064353" y="360878"/>
            <a:ext cx="8452669" cy="1077583"/>
            <a:chOff x="0" y="0"/>
            <a:chExt cx="8452669" cy="1077583"/>
          </a:xfrm>
        </p:grpSpPr>
        <p:sp>
          <p:nvSpPr>
            <p:cNvPr id="1631798762"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728270270" name="TextBox 34"/>
          <p:cNvSpPr txBox="1"/>
          <p:nvPr/>
        </p:nvSpPr>
        <p:spPr bwMode="auto">
          <a:xfrm>
            <a:off x="1122633" y="581141"/>
            <a:ext cx="812252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1542303847" name="Image 1377437037"/>
          <p:cNvPicPr>
            <a:picLocks noChangeAspect="1"/>
          </p:cNvPicPr>
          <p:nvPr/>
        </p:nvPicPr>
        <p:blipFill>
          <a:blip r:embed="rId3"/>
          <a:stretch/>
        </p:blipFill>
        <p:spPr bwMode="auto">
          <a:xfrm>
            <a:off x="16804049" y="10018661"/>
            <a:ext cx="1464897" cy="220710"/>
          </a:xfrm>
          <a:prstGeom prst="rect">
            <a:avLst/>
          </a:prstGeom>
        </p:spPr>
      </p:pic>
      <p:pic>
        <p:nvPicPr>
          <p:cNvPr id="1760340225" name="Image 412841066"/>
          <p:cNvPicPr>
            <a:picLocks noChangeAspect="1"/>
          </p:cNvPicPr>
          <p:nvPr/>
        </p:nvPicPr>
        <p:blipFill>
          <a:blip r:embed="rId4"/>
          <a:stretch/>
        </p:blipFill>
        <p:spPr bwMode="auto">
          <a:xfrm>
            <a:off x="0" y="323848"/>
            <a:ext cx="1063461" cy="1063461"/>
          </a:xfrm>
          <a:prstGeom prst="rect">
            <a:avLst/>
          </a:prstGeom>
        </p:spPr>
      </p:pic>
      <p:sp>
        <p:nvSpPr>
          <p:cNvPr id="724373267" name=" 782426951"/>
          <p:cNvSpPr/>
          <p:nvPr/>
        </p:nvSpPr>
        <p:spPr bwMode="auto">
          <a:xfrm>
            <a:off x="1216053" y="1849386"/>
            <a:ext cx="13110084" cy="640438"/>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i="0" u="none">
                <a:solidFill>
                  <a:srgbClr val="E72929"/>
                </a:solidFill>
                <a:latin typeface="Times New Roman"/>
                <a:ea typeface="Times New Roman"/>
                <a:cs typeface="Times New Roman"/>
              </a:rPr>
              <a:t> Le dépoiement distribué de MinIO </a:t>
            </a:r>
            <a:r>
              <a:rPr sz="3600" b="1" i="0" u="none">
                <a:solidFill>
                  <a:srgbClr val="E72929"/>
                </a:solidFill>
                <a:latin typeface="Times New Roman"/>
                <a:ea typeface="Times New Roman"/>
                <a:cs typeface="Times New Roman"/>
              </a:rPr>
              <a:t> </a:t>
            </a:r>
            <a:endParaRPr sz="2000"/>
          </a:p>
        </p:txBody>
      </p:sp>
      <p:sp>
        <p:nvSpPr>
          <p:cNvPr id="1408061787" name=" 2075546596"/>
          <p:cNvSpPr/>
          <p:nvPr/>
        </p:nvSpPr>
        <p:spPr bwMode="auto">
          <a:xfrm>
            <a:off x="341554" y="2768450"/>
            <a:ext cx="9195491" cy="704123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000000"/>
                </a:solidFill>
                <a:latin typeface="Future"/>
                <a:ea typeface="Future"/>
                <a:cs typeface="Future"/>
              </a:rPr>
              <a:t>Vous pouvez </a:t>
            </a:r>
            <a:r>
              <a:rPr sz="2400" b="1" i="0" u="none">
                <a:solidFill>
                  <a:srgbClr val="C72C48"/>
                </a:solidFill>
                <a:latin typeface="Future"/>
                <a:ea typeface="Future"/>
                <a:cs typeface="Future"/>
              </a:rPr>
              <a:t>étendre l’espace de stockage disponible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d’un déploiement MinIO grâce à </a:t>
            </a:r>
            <a:r>
              <a:rPr sz="2400" b="1" i="0" u="none">
                <a:solidFill>
                  <a:srgbClr val="C72C48"/>
                </a:solidFill>
                <a:latin typeface="Future"/>
                <a:ea typeface="Future"/>
                <a:cs typeface="Future"/>
              </a:rPr>
              <a:t>l’expansion de pool</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a:t>
            </a:r>
            <a:r>
              <a:rPr sz="2400" b="0" i="1" u="none">
                <a:solidFill>
                  <a:srgbClr val="000000"/>
                </a:solidFill>
                <a:latin typeface="Future"/>
                <a:ea typeface="Future"/>
                <a:cs typeface="Future"/>
              </a:rPr>
              <a:t>pool expansion</a:t>
            </a:r>
            <a:r>
              <a:rPr sz="2400" b="0" i="0" u="none">
                <a:solidFill>
                  <a:srgbClr val="000000"/>
                </a:solidFill>
                <a:latin typeface="Future"/>
                <a:ea typeface="Future"/>
                <a:cs typeface="Future"/>
              </a:rPr>
              <a:t>).</a:t>
            </a:r>
            <a:endParaRPr sz="3600">
              <a:latin typeface="Future"/>
              <a:cs typeface="Future"/>
            </a:endParaRPr>
          </a:p>
          <a:p>
            <a:pPr>
              <a:defRPr/>
            </a:pPr>
            <a:r>
              <a:rPr sz="2400" b="0" i="0" u="none">
                <a:solidFill>
                  <a:srgbClr val="000000"/>
                </a:solidFill>
                <a:latin typeface="Future"/>
                <a:ea typeface="Future"/>
                <a:cs typeface="Future"/>
              </a:rPr>
              <a:t>Chaque </a:t>
            </a:r>
            <a:r>
              <a:rPr sz="2400" b="1" i="0" u="none">
                <a:solidFill>
                  <a:srgbClr val="C72C48"/>
                </a:solidFill>
                <a:latin typeface="Future"/>
                <a:ea typeface="Future"/>
                <a:cs typeface="Future"/>
              </a:rPr>
              <a:t>pool</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est constitué d’un </a:t>
            </a:r>
            <a:r>
              <a:rPr sz="2400" b="1" i="0" u="none">
                <a:solidFill>
                  <a:srgbClr val="C72C48"/>
                </a:solidFill>
                <a:latin typeface="Future"/>
                <a:ea typeface="Future"/>
                <a:cs typeface="Future"/>
              </a:rPr>
              <a:t>groupe indépendant de nœuds</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avec ses propres ensembles d’effacement (</a:t>
            </a:r>
            <a:r>
              <a:rPr sz="2400" b="0" i="1" u="none">
                <a:solidFill>
                  <a:srgbClr val="000000"/>
                </a:solidFill>
                <a:latin typeface="Future"/>
                <a:ea typeface="Future"/>
                <a:cs typeface="Future"/>
              </a:rPr>
              <a:t>erasure sets</a:t>
            </a:r>
            <a:r>
              <a:rPr sz="2400" b="0" i="0" u="none">
                <a:solidFill>
                  <a:srgbClr val="000000"/>
                </a:solidFill>
                <a:latin typeface="Future"/>
                <a:ea typeface="Future"/>
                <a:cs typeface="Future"/>
              </a:rPr>
              <a:t>).</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MinIO doit interroger chaque pool pour déterminer </a:t>
            </a:r>
            <a:r>
              <a:rPr sz="2400" b="1" i="0" u="none">
                <a:solidFill>
                  <a:srgbClr val="C72C48"/>
                </a:solidFill>
                <a:latin typeface="Future"/>
                <a:ea typeface="Future"/>
                <a:cs typeface="Future"/>
              </a:rPr>
              <a:t>quel ensemble d’effacement</a:t>
            </a:r>
            <a:r>
              <a:rPr sz="2400" b="0" i="0" u="none">
                <a:solidFill>
                  <a:srgbClr val="000000"/>
                </a:solidFill>
                <a:latin typeface="Future"/>
                <a:ea typeface="Future"/>
                <a:cs typeface="Future"/>
              </a:rPr>
              <a:t> est concerné par les opérations de lecture ou d’écriture. Ainsi,</a:t>
            </a:r>
            <a:r>
              <a:rPr sz="2400" b="0" i="0" u="none">
                <a:solidFill>
                  <a:srgbClr val="C72C48"/>
                </a:solidFill>
                <a:latin typeface="Future"/>
                <a:ea typeface="Future"/>
                <a:cs typeface="Future"/>
              </a:rPr>
              <a:t> </a:t>
            </a:r>
            <a:r>
              <a:rPr sz="2400" b="1" i="0" u="none">
                <a:solidFill>
                  <a:srgbClr val="C72C48"/>
                </a:solidFill>
                <a:latin typeface="Future"/>
                <a:ea typeface="Future"/>
                <a:cs typeface="Future"/>
              </a:rPr>
              <a:t>chaque pool ajouté augmente le trafic inter-nœuds</a:t>
            </a:r>
            <a:r>
              <a:rPr sz="2400" b="0" i="0" u="none">
                <a:solidFill>
                  <a:srgbClr val="000000"/>
                </a:solidFill>
                <a:latin typeface="Future"/>
                <a:ea typeface="Future"/>
                <a:cs typeface="Future"/>
              </a:rPr>
              <a:t> par requête. Le pool contenant l’ensemble d’effacement approprié exécute l’opération, </a:t>
            </a:r>
            <a:r>
              <a:rPr sz="2400" b="1" i="0" u="none">
                <a:solidFill>
                  <a:srgbClr val="C72C48"/>
                </a:solidFill>
                <a:latin typeface="Future"/>
                <a:ea typeface="Future"/>
                <a:cs typeface="Future"/>
              </a:rPr>
              <a:t>sans que cela ne soit visible pour l’application</a:t>
            </a:r>
            <a:r>
              <a:rPr sz="2400" b="0" i="0" u="none">
                <a:solidFill>
                  <a:srgbClr val="C72C48"/>
                </a:solidFill>
                <a:latin typeface="Future"/>
                <a:ea typeface="Future"/>
                <a:cs typeface="Future"/>
              </a:rPr>
              <a:t>.</a:t>
            </a:r>
            <a:endParaRPr sz="3600">
              <a:solidFill>
                <a:srgbClr val="C72C48"/>
              </a:solidFill>
              <a:latin typeface="Future"/>
              <a:cs typeface="Future"/>
            </a:endParaRPr>
          </a:p>
          <a:p>
            <a:pPr>
              <a:defRPr/>
            </a:pPr>
            <a:r>
              <a:rPr sz="2400" b="0" i="0" u="none">
                <a:solidFill>
                  <a:srgbClr val="000000"/>
                </a:solidFill>
                <a:latin typeface="Future"/>
                <a:ea typeface="Future"/>
                <a:cs typeface="Future"/>
              </a:rPr>
              <a:t>Si vous modifiez la </a:t>
            </a:r>
            <a:r>
              <a:rPr sz="2400" b="1" i="0" u="none">
                <a:solidFill>
                  <a:srgbClr val="C72C48"/>
                </a:solidFill>
                <a:latin typeface="Future"/>
                <a:ea typeface="Future"/>
                <a:cs typeface="Future"/>
              </a:rPr>
              <a:t>topologie MinIO</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via une expansion de pool, vous pouvez </a:t>
            </a:r>
            <a:r>
              <a:rPr sz="2400" b="1" i="0" u="none">
                <a:solidFill>
                  <a:srgbClr val="C72C48"/>
                </a:solidFill>
                <a:latin typeface="Future"/>
                <a:ea typeface="Future"/>
                <a:cs typeface="Future"/>
              </a:rPr>
              <a:t>mettre à jour vos applications</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en modifiant simplement le </a:t>
            </a:r>
            <a:r>
              <a:rPr sz="2400" b="1" i="0" u="none">
                <a:solidFill>
                  <a:srgbClr val="C72C48"/>
                </a:solidFill>
                <a:latin typeface="Future"/>
                <a:ea typeface="Future"/>
                <a:cs typeface="Future"/>
              </a:rPr>
              <a:t>load balancer</a:t>
            </a:r>
            <a:r>
              <a:rPr sz="2400" b="0" i="0" u="none">
                <a:solidFill>
                  <a:srgbClr val="000000"/>
                </a:solidFill>
                <a:latin typeface="Future"/>
                <a:ea typeface="Future"/>
                <a:cs typeface="Future"/>
              </a:rPr>
              <a:t> pour y inclure les nouveaux nœuds du pool.</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Les applications peuvent continuer à utiliser</a:t>
            </a:r>
            <a:r>
              <a:rPr sz="2400" b="0" i="0" u="none">
                <a:solidFill>
                  <a:srgbClr val="C72C48"/>
                </a:solidFill>
                <a:latin typeface="Future"/>
                <a:ea typeface="Future"/>
                <a:cs typeface="Future"/>
              </a:rPr>
              <a:t> l’</a:t>
            </a:r>
            <a:r>
              <a:rPr sz="2400" b="1" i="0" u="none">
                <a:solidFill>
                  <a:srgbClr val="C72C48"/>
                </a:solidFill>
                <a:latin typeface="Future"/>
                <a:ea typeface="Future"/>
                <a:cs typeface="Future"/>
              </a:rPr>
              <a:t>adresse du load balancer</a:t>
            </a:r>
            <a:r>
              <a:rPr sz="2400" b="0" i="0" u="none">
                <a:solidFill>
                  <a:srgbClr val="000000"/>
                </a:solidFill>
                <a:latin typeface="Future"/>
                <a:ea typeface="Future"/>
                <a:cs typeface="Future"/>
              </a:rPr>
              <a:t> sans aucune modification.</a:t>
            </a:r>
            <a:br>
              <a:rPr sz="2400" b="0" i="0" u="none">
                <a:solidFill>
                  <a:srgbClr val="000000"/>
                </a:solidFill>
                <a:latin typeface="Future"/>
                <a:ea typeface="Future"/>
                <a:cs typeface="Future"/>
              </a:rPr>
            </a:br>
            <a:r>
              <a:rPr sz="2400" b="0" i="0" u="none">
                <a:solidFill>
                  <a:srgbClr val="000000"/>
                </a:solidFill>
                <a:latin typeface="Future"/>
                <a:ea typeface="Future"/>
                <a:cs typeface="Future"/>
              </a:rPr>
              <a:t> Cela permet de </a:t>
            </a:r>
            <a:r>
              <a:rPr sz="2400" b="1" i="0" u="none">
                <a:solidFill>
                  <a:srgbClr val="C72C48"/>
                </a:solidFill>
                <a:latin typeface="Future"/>
                <a:ea typeface="Future"/>
                <a:cs typeface="Future"/>
              </a:rPr>
              <a:t>répartir les requêtes de manière uniforme</a:t>
            </a:r>
            <a:r>
              <a:rPr sz="2400" b="1" i="0" u="none">
                <a:solidFill>
                  <a:srgbClr val="000000"/>
                </a:solidFill>
                <a:latin typeface="Future"/>
                <a:ea typeface="Future"/>
                <a:cs typeface="Future"/>
              </a:rPr>
              <a:t> </a:t>
            </a:r>
            <a:r>
              <a:rPr sz="2400" b="1" i="0" u="none">
                <a:solidFill>
                  <a:srgbClr val="C72C48"/>
                </a:solidFill>
                <a:latin typeface="Future"/>
                <a:ea typeface="Future"/>
                <a:cs typeface="Future"/>
              </a:rPr>
              <a:t>entre tous les pools</a:t>
            </a:r>
            <a:r>
              <a:rPr sz="2400" b="0" i="0" u="none">
                <a:solidFill>
                  <a:srgbClr val="000000"/>
                </a:solidFill>
                <a:latin typeface="Future"/>
                <a:ea typeface="Future"/>
                <a:cs typeface="Future"/>
              </a:rPr>
              <a:t>, tout en conservant une </a:t>
            </a:r>
            <a:r>
              <a:rPr sz="2400" b="1" i="0" u="none">
                <a:solidFill>
                  <a:srgbClr val="C72C48"/>
                </a:solidFill>
                <a:latin typeface="Future"/>
                <a:ea typeface="Future"/>
                <a:cs typeface="Future"/>
              </a:rPr>
              <a:t>URL unique</a:t>
            </a:r>
            <a:r>
              <a:rPr sz="2400" b="0" i="0" u="none">
                <a:solidFill>
                  <a:srgbClr val="000000"/>
                </a:solidFill>
                <a:latin typeface="Future"/>
                <a:ea typeface="Future"/>
                <a:cs typeface="Future"/>
              </a:rPr>
              <a:t> pour les opérations MinIO dans les applications.</a:t>
            </a:r>
            <a:endParaRPr sz="3600">
              <a:latin typeface="Future"/>
              <a:cs typeface="Future"/>
            </a:endParaRPr>
          </a:p>
        </p:txBody>
      </p:sp>
      <p:pic>
        <p:nvPicPr>
          <p:cNvPr id="1954596709" name="Image 1784387663"/>
          <p:cNvPicPr>
            <a:picLocks noChangeAspect="1"/>
          </p:cNvPicPr>
          <p:nvPr/>
        </p:nvPicPr>
        <p:blipFill>
          <a:blip r:embed="rId5"/>
          <a:stretch/>
        </p:blipFill>
        <p:spPr bwMode="auto">
          <a:xfrm>
            <a:off x="9406310" y="2169606"/>
            <a:ext cx="8963024" cy="698186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409905447" name="Group 2"/>
          <p:cNvGrpSpPr/>
          <p:nvPr/>
        </p:nvGrpSpPr>
        <p:grpSpPr bwMode="auto">
          <a:xfrm>
            <a:off x="1064353" y="360878"/>
            <a:ext cx="8452669" cy="1077583"/>
            <a:chOff x="0" y="0"/>
            <a:chExt cx="8452669" cy="1077583"/>
          </a:xfrm>
        </p:grpSpPr>
        <p:sp>
          <p:nvSpPr>
            <p:cNvPr id="584521189"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2046466763" name="TextBox 34"/>
          <p:cNvSpPr txBox="1"/>
          <p:nvPr/>
        </p:nvSpPr>
        <p:spPr bwMode="auto">
          <a:xfrm>
            <a:off x="1122633" y="581141"/>
            <a:ext cx="812252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2064476178" name="Image 1975691064"/>
          <p:cNvPicPr>
            <a:picLocks noChangeAspect="1"/>
          </p:cNvPicPr>
          <p:nvPr/>
        </p:nvPicPr>
        <p:blipFill>
          <a:blip r:embed="rId3"/>
          <a:stretch/>
        </p:blipFill>
        <p:spPr bwMode="auto">
          <a:xfrm>
            <a:off x="16804049" y="10018661"/>
            <a:ext cx="1464897" cy="220710"/>
          </a:xfrm>
          <a:prstGeom prst="rect">
            <a:avLst/>
          </a:prstGeom>
        </p:spPr>
      </p:pic>
      <p:pic>
        <p:nvPicPr>
          <p:cNvPr id="602379157" name="Image 322311902"/>
          <p:cNvPicPr>
            <a:picLocks noChangeAspect="1"/>
          </p:cNvPicPr>
          <p:nvPr/>
        </p:nvPicPr>
        <p:blipFill>
          <a:blip r:embed="rId4"/>
          <a:stretch/>
        </p:blipFill>
        <p:spPr bwMode="auto">
          <a:xfrm>
            <a:off x="0" y="323848"/>
            <a:ext cx="1063461" cy="1063461"/>
          </a:xfrm>
          <a:prstGeom prst="rect">
            <a:avLst/>
          </a:prstGeom>
        </p:spPr>
      </p:pic>
      <p:sp>
        <p:nvSpPr>
          <p:cNvPr id="1356373926" name=" 1205450811"/>
          <p:cNvSpPr/>
          <p:nvPr/>
        </p:nvSpPr>
        <p:spPr bwMode="auto">
          <a:xfrm>
            <a:off x="1216053" y="1849386"/>
            <a:ext cx="13110084" cy="640438"/>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i="0" u="none">
                <a:solidFill>
                  <a:srgbClr val="E72929"/>
                </a:solidFill>
                <a:latin typeface="Times New Roman"/>
                <a:ea typeface="Times New Roman"/>
                <a:cs typeface="Times New Roman"/>
              </a:rPr>
              <a:t> Le dépoiement distribué de MinIO </a:t>
            </a:r>
            <a:r>
              <a:rPr sz="3600" b="1" i="0" u="none">
                <a:solidFill>
                  <a:srgbClr val="E72929"/>
                </a:solidFill>
                <a:latin typeface="Times New Roman"/>
                <a:ea typeface="Times New Roman"/>
                <a:cs typeface="Times New Roman"/>
              </a:rPr>
              <a:t> </a:t>
            </a:r>
            <a:endParaRPr sz="2000"/>
          </a:p>
        </p:txBody>
      </p:sp>
      <p:sp>
        <p:nvSpPr>
          <p:cNvPr id="1848261303" name=" 738204539"/>
          <p:cNvSpPr/>
          <p:nvPr/>
        </p:nvSpPr>
        <p:spPr bwMode="auto">
          <a:xfrm>
            <a:off x="1216053" y="2756796"/>
            <a:ext cx="16659959" cy="118908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000000"/>
                </a:solidFill>
                <a:latin typeface="Future"/>
                <a:ea typeface="Future"/>
                <a:cs typeface="Future"/>
              </a:rPr>
              <a:t>Les </a:t>
            </a:r>
            <a:r>
              <a:rPr sz="2400" b="1" i="0" u="none">
                <a:solidFill>
                  <a:srgbClr val="C72C48"/>
                </a:solidFill>
                <a:latin typeface="Future"/>
                <a:ea typeface="Future"/>
                <a:cs typeface="Future"/>
              </a:rPr>
              <a:t>applications clientes</a:t>
            </a:r>
            <a:r>
              <a:rPr sz="2400" b="0" i="0" u="none">
                <a:solidFill>
                  <a:srgbClr val="000000"/>
                </a:solidFill>
                <a:latin typeface="Future"/>
                <a:ea typeface="Future"/>
                <a:cs typeface="Future"/>
              </a:rPr>
              <a:t> peuvent utiliser </a:t>
            </a:r>
            <a:r>
              <a:rPr sz="2400" b="1" i="0" u="none">
                <a:solidFill>
                  <a:srgbClr val="C72C48"/>
                </a:solidFill>
                <a:latin typeface="Future"/>
                <a:ea typeface="Future"/>
                <a:cs typeface="Future"/>
              </a:rPr>
              <a:t>n’importe quel SDK</a:t>
            </a:r>
            <a:r>
              <a:rPr sz="2400" b="1" i="0" u="none">
                <a:solidFill>
                  <a:srgbClr val="000000"/>
                </a:solidFill>
                <a:latin typeface="Future"/>
                <a:ea typeface="Future"/>
                <a:cs typeface="Future"/>
              </a:rPr>
              <a:t> </a:t>
            </a:r>
            <a:r>
              <a:rPr sz="2400" b="1" i="0" u="none">
                <a:solidFill>
                  <a:srgbClr val="C72C48"/>
                </a:solidFill>
                <a:latin typeface="Future"/>
                <a:ea typeface="Future"/>
                <a:cs typeface="Future"/>
              </a:rPr>
              <a:t>ou bibliothèque compatible S3</a:t>
            </a:r>
            <a:r>
              <a:rPr sz="2400" b="0" i="0" u="none">
                <a:solidFill>
                  <a:srgbClr val="000000"/>
                </a:solidFill>
                <a:latin typeface="Future"/>
                <a:ea typeface="Future"/>
                <a:cs typeface="Future"/>
              </a:rPr>
              <a:t> pour interagir avec un déploiement MinIO.</a:t>
            </a:r>
            <a:endParaRPr sz="2400">
              <a:latin typeface="Future"/>
              <a:cs typeface="Future"/>
            </a:endParaRPr>
          </a:p>
          <a:p>
            <a:pPr>
              <a:defRPr/>
            </a:pPr>
            <a:r>
              <a:rPr sz="2400" b="0" i="0" u="none">
                <a:solidFill>
                  <a:srgbClr val="000000"/>
                </a:solidFill>
                <a:latin typeface="Future"/>
                <a:ea typeface="Future"/>
                <a:cs typeface="Future"/>
              </a:rPr>
              <a:t>MinIO propose également </a:t>
            </a:r>
            <a:r>
              <a:rPr sz="2400" b="1" i="0" u="none">
                <a:solidFill>
                  <a:srgbClr val="C72C48"/>
                </a:solidFill>
                <a:latin typeface="Future"/>
                <a:ea typeface="Future"/>
                <a:cs typeface="Future"/>
              </a:rPr>
              <a:t>son propre SDK</a:t>
            </a:r>
            <a:r>
              <a:rPr sz="2400" b="0" i="0" u="none">
                <a:solidFill>
                  <a:srgbClr val="C72C48"/>
                </a:solidFill>
                <a:latin typeface="Future"/>
                <a:ea typeface="Future"/>
                <a:cs typeface="Future"/>
              </a:rPr>
              <a:t>,</a:t>
            </a:r>
            <a:r>
              <a:rPr sz="2400" b="0" i="0" u="none">
                <a:solidFill>
                  <a:srgbClr val="000000"/>
                </a:solidFill>
                <a:latin typeface="Future"/>
                <a:ea typeface="Future"/>
                <a:cs typeface="Future"/>
              </a:rPr>
              <a:t> spécialement conçu pour les déploiements </a:t>
            </a:r>
            <a:r>
              <a:rPr sz="2400" b="1" i="0" u="none">
                <a:solidFill>
                  <a:srgbClr val="C72C48"/>
                </a:solidFill>
                <a:latin typeface="Future"/>
                <a:ea typeface="Future"/>
                <a:cs typeface="Future"/>
              </a:rPr>
              <a:t>compatibles S3</a:t>
            </a:r>
            <a:r>
              <a:rPr sz="2400" b="0" i="0" u="none">
                <a:solidFill>
                  <a:srgbClr val="C72C48"/>
                </a:solidFill>
                <a:latin typeface="Future"/>
                <a:ea typeface="Future"/>
                <a:cs typeface="Future"/>
              </a:rPr>
              <a:t>.</a:t>
            </a:r>
            <a:endParaRPr sz="2400">
              <a:latin typeface="Future"/>
              <a:cs typeface="Future"/>
            </a:endParaRPr>
          </a:p>
        </p:txBody>
      </p:sp>
      <p:pic>
        <p:nvPicPr>
          <p:cNvPr id="400130049" name="Image 1696591364"/>
          <p:cNvPicPr>
            <a:picLocks noChangeAspect="1"/>
          </p:cNvPicPr>
          <p:nvPr/>
        </p:nvPicPr>
        <p:blipFill>
          <a:blip r:embed="rId5"/>
          <a:stretch/>
        </p:blipFill>
        <p:spPr bwMode="auto">
          <a:xfrm>
            <a:off x="4004701" y="3992400"/>
            <a:ext cx="9425591" cy="631914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314596378" name="Group 2"/>
          <p:cNvGrpSpPr/>
          <p:nvPr/>
        </p:nvGrpSpPr>
        <p:grpSpPr bwMode="auto">
          <a:xfrm>
            <a:off x="1064353" y="360878"/>
            <a:ext cx="8452669" cy="1077583"/>
            <a:chOff x="0" y="0"/>
            <a:chExt cx="8452669" cy="1077583"/>
          </a:xfrm>
        </p:grpSpPr>
        <p:sp>
          <p:nvSpPr>
            <p:cNvPr id="342614942"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692815107" name="TextBox 34"/>
          <p:cNvSpPr txBox="1"/>
          <p:nvPr/>
        </p:nvSpPr>
        <p:spPr bwMode="auto">
          <a:xfrm>
            <a:off x="1122633" y="581141"/>
            <a:ext cx="812252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182485059" name="Image 2024762570"/>
          <p:cNvPicPr>
            <a:picLocks noChangeAspect="1"/>
          </p:cNvPicPr>
          <p:nvPr/>
        </p:nvPicPr>
        <p:blipFill>
          <a:blip r:embed="rId3"/>
          <a:stretch/>
        </p:blipFill>
        <p:spPr bwMode="auto">
          <a:xfrm>
            <a:off x="16804049" y="10018661"/>
            <a:ext cx="1464897" cy="220710"/>
          </a:xfrm>
          <a:prstGeom prst="rect">
            <a:avLst/>
          </a:prstGeom>
        </p:spPr>
      </p:pic>
      <p:pic>
        <p:nvPicPr>
          <p:cNvPr id="828995469" name="Image 505185037"/>
          <p:cNvPicPr>
            <a:picLocks noChangeAspect="1"/>
          </p:cNvPicPr>
          <p:nvPr/>
        </p:nvPicPr>
        <p:blipFill>
          <a:blip r:embed="rId4"/>
          <a:stretch/>
        </p:blipFill>
        <p:spPr bwMode="auto">
          <a:xfrm>
            <a:off x="0" y="323848"/>
            <a:ext cx="1063461" cy="1063461"/>
          </a:xfrm>
          <a:prstGeom prst="rect">
            <a:avLst/>
          </a:prstGeom>
        </p:spPr>
      </p:pic>
      <p:sp>
        <p:nvSpPr>
          <p:cNvPr id="1878693477" name=" 1062902586"/>
          <p:cNvSpPr/>
          <p:nvPr/>
        </p:nvSpPr>
        <p:spPr bwMode="auto">
          <a:xfrm>
            <a:off x="1216053" y="1849386"/>
            <a:ext cx="13110084" cy="640438"/>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i="0" u="none">
                <a:solidFill>
                  <a:srgbClr val="E72929"/>
                </a:solidFill>
                <a:latin typeface="Times New Roman"/>
                <a:ea typeface="Times New Roman"/>
                <a:cs typeface="Times New Roman"/>
              </a:rPr>
              <a:t> Le dépoiement distribué de MinIO </a:t>
            </a:r>
            <a:r>
              <a:rPr sz="3600" b="1" i="0" u="none">
                <a:solidFill>
                  <a:srgbClr val="E72929"/>
                </a:solidFill>
                <a:latin typeface="Times New Roman"/>
                <a:ea typeface="Times New Roman"/>
                <a:cs typeface="Times New Roman"/>
              </a:rPr>
              <a:t> </a:t>
            </a:r>
            <a:endParaRPr sz="2000"/>
          </a:p>
        </p:txBody>
      </p:sp>
      <p:sp>
        <p:nvSpPr>
          <p:cNvPr id="563657236" name=" 344832565"/>
          <p:cNvSpPr/>
          <p:nvPr/>
        </p:nvSpPr>
        <p:spPr bwMode="auto">
          <a:xfrm>
            <a:off x="859455" y="2875568"/>
            <a:ext cx="16586999" cy="411515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1" i="0" u="none">
                <a:solidFill>
                  <a:srgbClr val="271F7B"/>
                </a:solidFill>
                <a:latin typeface="Future"/>
                <a:ea typeface="Future"/>
                <a:cs typeface="Future"/>
              </a:rPr>
              <a:t>MinIO</a:t>
            </a:r>
            <a:r>
              <a:rPr sz="2400" b="0" i="0" u="none">
                <a:solidFill>
                  <a:srgbClr val="000000"/>
                </a:solidFill>
                <a:latin typeface="Future"/>
                <a:ea typeface="Future"/>
                <a:cs typeface="Future"/>
              </a:rPr>
              <a:t> utilise une </a:t>
            </a:r>
            <a:r>
              <a:rPr sz="2400" b="1" i="0" u="none">
                <a:solidFill>
                  <a:srgbClr val="C72C48"/>
                </a:solidFill>
                <a:latin typeface="Future"/>
                <a:ea typeface="Future"/>
                <a:cs typeface="Future"/>
              </a:rPr>
              <a:t>implémentation stricte de l’API S3</a:t>
            </a:r>
            <a:r>
              <a:rPr sz="2400" b="0" i="0" u="none">
                <a:solidFill>
                  <a:srgbClr val="C72C48"/>
                </a:solidFill>
                <a:latin typeface="Future"/>
                <a:ea typeface="Future"/>
                <a:cs typeface="Future"/>
              </a:rPr>
              <a:t>,</a:t>
            </a:r>
            <a:r>
              <a:rPr sz="2400" b="0" i="0" u="none">
                <a:solidFill>
                  <a:srgbClr val="000000"/>
                </a:solidFill>
                <a:latin typeface="Future"/>
                <a:ea typeface="Future"/>
                <a:cs typeface="Future"/>
              </a:rPr>
              <a:t> ce qui inclut l’exigence que les clients signent toutes les opérations en utilisant </a:t>
            </a:r>
            <a:r>
              <a:rPr sz="2400" b="1" i="0" u="none">
                <a:solidFill>
                  <a:srgbClr val="C72C48"/>
                </a:solidFill>
                <a:latin typeface="Future"/>
                <a:ea typeface="Future"/>
                <a:cs typeface="Future"/>
              </a:rPr>
              <a:t>AWS Signature V4</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ou l’ancienne </a:t>
            </a:r>
            <a:r>
              <a:rPr sz="2400" b="1" i="0" u="none">
                <a:solidFill>
                  <a:srgbClr val="C72C48"/>
                </a:solidFill>
                <a:latin typeface="Future"/>
                <a:ea typeface="Future"/>
                <a:cs typeface="Future"/>
              </a:rPr>
              <a:t>Signature V2</a:t>
            </a:r>
            <a:r>
              <a:rPr sz="2400" b="0" i="0" u="none">
                <a:solidFill>
                  <a:srgbClr val="C72C48"/>
                </a:solidFill>
                <a:latin typeface="Future"/>
                <a:ea typeface="Future"/>
                <a:cs typeface="Future"/>
              </a:rPr>
              <a:t>.</a:t>
            </a:r>
            <a:endParaRPr sz="2400">
              <a:latin typeface="Future"/>
              <a:cs typeface="Future"/>
            </a:endParaRPr>
          </a:p>
          <a:p>
            <a:pPr>
              <a:defRPr/>
            </a:pPr>
            <a:r>
              <a:rPr sz="2400" b="0" i="0" u="none">
                <a:solidFill>
                  <a:srgbClr val="000000"/>
                </a:solidFill>
                <a:latin typeface="Future"/>
                <a:ea typeface="Future"/>
                <a:cs typeface="Future"/>
              </a:rPr>
              <a:t>Le calcul de la signature AWS repose sur </a:t>
            </a:r>
            <a:r>
              <a:rPr sz="2400" b="0" i="0" u="none">
                <a:solidFill>
                  <a:srgbClr val="C72C48"/>
                </a:solidFill>
                <a:latin typeface="Future"/>
                <a:ea typeface="Future"/>
                <a:cs typeface="Future"/>
              </a:rPr>
              <a:t>les </a:t>
            </a:r>
            <a:r>
              <a:rPr sz="2400" b="1" i="0" u="none">
                <a:solidFill>
                  <a:srgbClr val="C72C48"/>
                </a:solidFill>
                <a:latin typeface="Future"/>
                <a:ea typeface="Future"/>
                <a:cs typeface="Future"/>
              </a:rPr>
              <a:t>en-têtes fournis par le client</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Par conséquent, </a:t>
            </a:r>
            <a:r>
              <a:rPr sz="2400" b="1" i="0" u="none">
                <a:solidFill>
                  <a:srgbClr val="C72C48"/>
                </a:solidFill>
                <a:latin typeface="Future"/>
                <a:ea typeface="Future"/>
                <a:cs typeface="Future"/>
              </a:rPr>
              <a:t>toute modification de ces en</a:t>
            </a:r>
            <a:r>
              <a:rPr sz="2400" b="1" i="0" u="none">
                <a:solidFill>
                  <a:srgbClr val="000000"/>
                </a:solidFill>
                <a:latin typeface="Future"/>
                <a:ea typeface="Future"/>
                <a:cs typeface="Future"/>
              </a:rPr>
              <a:t>-</a:t>
            </a:r>
            <a:r>
              <a:rPr sz="2400" b="1" i="0" u="none">
                <a:solidFill>
                  <a:srgbClr val="C72C48"/>
                </a:solidFill>
                <a:latin typeface="Future"/>
                <a:ea typeface="Future"/>
                <a:cs typeface="Future"/>
              </a:rPr>
              <a:t>têtes</a:t>
            </a:r>
            <a:r>
              <a:rPr sz="2400" b="0" i="0" u="none">
                <a:solidFill>
                  <a:srgbClr val="C72C48"/>
                </a:solidFill>
                <a:latin typeface="Future"/>
                <a:ea typeface="Future"/>
                <a:cs typeface="Future"/>
              </a:rPr>
              <a:t> par des </a:t>
            </a:r>
            <a:r>
              <a:rPr sz="2400" b="1" i="0" u="none">
                <a:solidFill>
                  <a:srgbClr val="C72C48"/>
                </a:solidFill>
                <a:latin typeface="Future"/>
                <a:ea typeface="Future"/>
                <a:cs typeface="Future"/>
              </a:rPr>
              <a:t>équilibreurs de charge</a:t>
            </a:r>
            <a:r>
              <a:rPr sz="2400" b="0" i="0" u="none">
                <a:solidFill>
                  <a:srgbClr val="C72C48"/>
                </a:solidFill>
                <a:latin typeface="Future"/>
                <a:ea typeface="Future"/>
                <a:cs typeface="Future"/>
              </a:rPr>
              <a:t>, </a:t>
            </a:r>
            <a:r>
              <a:rPr sz="2400" b="1" i="0" u="none">
                <a:solidFill>
                  <a:srgbClr val="C72C48"/>
                </a:solidFill>
                <a:latin typeface="Future"/>
                <a:ea typeface="Future"/>
                <a:cs typeface="Future"/>
              </a:rPr>
              <a:t>proxies</a:t>
            </a:r>
            <a:r>
              <a:rPr sz="2400" b="0" i="0" u="none">
                <a:solidFill>
                  <a:srgbClr val="C72C48"/>
                </a:solidFill>
                <a:latin typeface="Future"/>
                <a:ea typeface="Future"/>
                <a:cs typeface="Future"/>
              </a:rPr>
              <a:t>, </a:t>
            </a:r>
            <a:r>
              <a:rPr sz="2400" b="1" i="0" u="none">
                <a:solidFill>
                  <a:srgbClr val="C72C48"/>
                </a:solidFill>
                <a:latin typeface="Future"/>
                <a:ea typeface="Future"/>
                <a:cs typeface="Future"/>
              </a:rPr>
              <a:t>programmes de sécurité</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ou autres composants entraînera des </a:t>
            </a:r>
            <a:r>
              <a:rPr sz="2400" b="1" i="0" u="none">
                <a:solidFill>
                  <a:srgbClr val="C72C48"/>
                </a:solidFill>
                <a:latin typeface="Future"/>
                <a:ea typeface="Future"/>
                <a:cs typeface="Future"/>
              </a:rPr>
              <a:t>erreurs de signature</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et l’échec des requêtes. Il est donc essentiel que ces composants intermédiaires permettent </a:t>
            </a:r>
            <a:r>
              <a:rPr sz="2400" b="1" i="0" u="none">
                <a:solidFill>
                  <a:srgbClr val="C72C48"/>
                </a:solidFill>
                <a:latin typeface="Future"/>
                <a:ea typeface="Future"/>
                <a:cs typeface="Future"/>
              </a:rPr>
              <a:t>le passage des en-têtes</a:t>
            </a:r>
            <a:r>
              <a:rPr sz="2400" b="1" i="0" u="none">
                <a:solidFill>
                  <a:srgbClr val="000000"/>
                </a:solidFill>
                <a:latin typeface="Future"/>
                <a:ea typeface="Future"/>
                <a:cs typeface="Future"/>
              </a:rPr>
              <a:t> </a:t>
            </a:r>
            <a:r>
              <a:rPr sz="2400" b="1" i="0" u="none">
                <a:solidFill>
                  <a:srgbClr val="C72C48"/>
                </a:solidFill>
                <a:latin typeface="Future"/>
                <a:ea typeface="Future"/>
                <a:cs typeface="Future"/>
              </a:rPr>
              <a:t>sans altération</a:t>
            </a:r>
            <a:r>
              <a:rPr sz="2400" b="0" i="0" u="none">
                <a:solidFill>
                  <a:srgbClr val="000000"/>
                </a:solidFill>
                <a:latin typeface="Future"/>
                <a:ea typeface="Future"/>
                <a:cs typeface="Future"/>
              </a:rPr>
              <a:t> du client vers le serveur.</a:t>
            </a:r>
            <a:endParaRPr sz="2400">
              <a:latin typeface="Future"/>
              <a:cs typeface="Future"/>
            </a:endParaRPr>
          </a:p>
          <a:p>
            <a:pPr>
              <a:defRPr/>
            </a:pPr>
            <a:r>
              <a:rPr sz="2400" b="0" i="0" u="none">
                <a:solidFill>
                  <a:srgbClr val="000000"/>
                </a:solidFill>
                <a:latin typeface="Future"/>
                <a:ea typeface="Future"/>
                <a:cs typeface="Future"/>
              </a:rPr>
              <a:t>Bien que l’API S3 utilise des méthodes HTTP comme </a:t>
            </a:r>
            <a:r>
              <a:rPr sz="2400" b="1" i="0" u="none">
                <a:solidFill>
                  <a:srgbClr val="C72C48"/>
                </a:solidFill>
                <a:latin typeface="Future"/>
                <a:ea typeface="Future"/>
                <a:cs typeface="Future"/>
              </a:rPr>
              <a:t>GET</a:t>
            </a:r>
            <a:r>
              <a:rPr sz="2400" b="0" i="0" u="none">
                <a:solidFill>
                  <a:srgbClr val="000000"/>
                </a:solidFill>
                <a:latin typeface="Future"/>
                <a:ea typeface="Future"/>
                <a:cs typeface="Future"/>
              </a:rPr>
              <a:t> et </a:t>
            </a:r>
            <a:r>
              <a:rPr sz="2400" b="1" i="0" u="none">
                <a:solidFill>
                  <a:srgbClr val="C72C48"/>
                </a:solidFill>
                <a:latin typeface="Future"/>
                <a:ea typeface="Future"/>
                <a:cs typeface="Future"/>
              </a:rPr>
              <a:t>POST</a:t>
            </a:r>
            <a:r>
              <a:rPr sz="2400" b="0" i="0" u="none">
                <a:solidFill>
                  <a:srgbClr val="C72C48"/>
                </a:solidFill>
                <a:latin typeface="Future"/>
                <a:ea typeface="Future"/>
                <a:cs typeface="Future"/>
              </a:rPr>
              <a:t> </a:t>
            </a:r>
            <a:r>
              <a:rPr sz="2400" b="0" i="0" u="none">
                <a:solidFill>
                  <a:srgbClr val="000000"/>
                </a:solidFill>
                <a:latin typeface="Future"/>
                <a:ea typeface="Future"/>
                <a:cs typeface="Future"/>
              </a:rPr>
              <a:t>pour toutes les opérations, les applications utilisent généralement un </a:t>
            </a:r>
            <a:r>
              <a:rPr sz="2400" b="1" i="0" u="none">
                <a:solidFill>
                  <a:srgbClr val="C72C48"/>
                </a:solidFill>
                <a:latin typeface="Future"/>
                <a:ea typeface="Future"/>
                <a:cs typeface="Future"/>
              </a:rPr>
              <a:t>SDK pour les opérations S3</a:t>
            </a:r>
            <a:r>
              <a:rPr sz="2400" b="0" i="0" u="none">
                <a:solidFill>
                  <a:srgbClr val="000000"/>
                </a:solidFill>
                <a:latin typeface="Future"/>
                <a:ea typeface="Future"/>
                <a:cs typeface="Future"/>
              </a:rPr>
              <a:t>. En particulier, la complexité du calcul de signature rend l’utilisation d’outils comme curl ou d’autres clients REST</a:t>
            </a:r>
            <a:r>
              <a:rPr sz="2400" b="0" i="0" u="none">
                <a:solidFill>
                  <a:srgbClr val="C72C48"/>
                </a:solidFill>
                <a:latin typeface="Future"/>
                <a:ea typeface="Future"/>
                <a:cs typeface="Future"/>
              </a:rPr>
              <a:t> </a:t>
            </a:r>
            <a:r>
              <a:rPr sz="2400" b="1" i="0" u="none">
                <a:solidFill>
                  <a:srgbClr val="C72C48"/>
                </a:solidFill>
                <a:latin typeface="Future"/>
                <a:ea typeface="Future"/>
                <a:cs typeface="Future"/>
              </a:rPr>
              <a:t>impraticable</a:t>
            </a:r>
            <a:r>
              <a:rPr sz="2400" b="0" i="0" u="none">
                <a:solidFill>
                  <a:srgbClr val="C72C48"/>
                </a:solidFill>
                <a:latin typeface="Future"/>
                <a:ea typeface="Future"/>
                <a:cs typeface="Future"/>
              </a:rPr>
              <a:t>.</a:t>
            </a:r>
            <a:endParaRPr sz="2400">
              <a:latin typeface="Future"/>
              <a:cs typeface="Future"/>
            </a:endParaRPr>
          </a:p>
          <a:p>
            <a:pPr>
              <a:defRPr/>
            </a:pPr>
            <a:r>
              <a:rPr sz="2400" b="0" i="0" u="none">
                <a:solidFill>
                  <a:srgbClr val="000000"/>
                </a:solidFill>
                <a:latin typeface="Future"/>
                <a:ea typeface="Future"/>
                <a:cs typeface="Future"/>
              </a:rPr>
              <a:t>MinIO recommande donc d’utiliser des </a:t>
            </a:r>
            <a:r>
              <a:rPr sz="2400" b="1" i="0" u="none">
                <a:solidFill>
                  <a:srgbClr val="C72C48"/>
                </a:solidFill>
                <a:latin typeface="Future"/>
                <a:ea typeface="Future"/>
                <a:cs typeface="Future"/>
              </a:rPr>
              <a:t>SDK ou bibliothèques compatibles S3</a:t>
            </a:r>
            <a:r>
              <a:rPr sz="2400" b="0" i="0" u="none">
                <a:solidFill>
                  <a:srgbClr val="C72C48"/>
                </a:solidFill>
                <a:latin typeface="Future"/>
                <a:ea typeface="Future"/>
                <a:cs typeface="Future"/>
              </a:rPr>
              <a:t>,</a:t>
            </a:r>
            <a:r>
              <a:rPr sz="2400" b="0" i="0" u="none">
                <a:solidFill>
                  <a:srgbClr val="000000"/>
                </a:solidFill>
                <a:latin typeface="Future"/>
                <a:ea typeface="Future"/>
                <a:cs typeface="Future"/>
              </a:rPr>
              <a:t> qui effectuent automatiquement le </a:t>
            </a:r>
            <a:r>
              <a:rPr sz="2400" b="1" i="0" u="none">
                <a:solidFill>
                  <a:srgbClr val="C72C48"/>
                </a:solidFill>
                <a:latin typeface="Future"/>
                <a:ea typeface="Future"/>
                <a:cs typeface="Future"/>
              </a:rPr>
              <a:t>calcul de la</a:t>
            </a:r>
            <a:r>
              <a:rPr sz="2400" b="1" i="0" u="none">
                <a:solidFill>
                  <a:srgbClr val="000000"/>
                </a:solidFill>
                <a:latin typeface="Future"/>
                <a:ea typeface="Future"/>
                <a:cs typeface="Future"/>
              </a:rPr>
              <a:t> </a:t>
            </a:r>
            <a:r>
              <a:rPr sz="2400" b="1" i="0" u="none">
                <a:solidFill>
                  <a:srgbClr val="C72C48"/>
                </a:solidFill>
                <a:latin typeface="Future"/>
                <a:ea typeface="Future"/>
                <a:cs typeface="Future"/>
              </a:rPr>
              <a:t>signature</a:t>
            </a:r>
            <a:r>
              <a:rPr sz="2400" b="0" i="0" u="none">
                <a:solidFill>
                  <a:srgbClr val="000000"/>
                </a:solidFill>
                <a:latin typeface="Future"/>
                <a:ea typeface="Future"/>
                <a:cs typeface="Future"/>
              </a:rPr>
              <a:t> lors des opérations.</a:t>
            </a:r>
            <a:endParaRPr sz="2400">
              <a:latin typeface="Future"/>
              <a:cs typeface="Future"/>
            </a:endParaRPr>
          </a:p>
        </p:txBody>
      </p:sp>
      <p:sp>
        <p:nvSpPr>
          <p:cNvPr id="145825854" name="ZoneTexte 1359028543"/>
          <p:cNvSpPr txBox="1"/>
          <p:nvPr/>
        </p:nvSpPr>
        <p:spPr bwMode="auto">
          <a:xfrm>
            <a:off x="7435146" y="8497793"/>
            <a:ext cx="7754335" cy="6404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endParaRPr sz="3600" b="1">
              <a:solidFill>
                <a:srgbClr val="EA4848"/>
              </a:solidFill>
            </a:endParaRPr>
          </a:p>
        </p:txBody>
      </p:sp>
      <p:sp>
        <p:nvSpPr>
          <p:cNvPr id="103135185" name="ZoneTexte 2144759748"/>
          <p:cNvSpPr txBox="1"/>
          <p:nvPr/>
        </p:nvSpPr>
        <p:spPr bwMode="auto">
          <a:xfrm>
            <a:off x="6856176" y="7078382"/>
            <a:ext cx="6433188" cy="640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fr-FR" sz="3600" b="1" i="0" u="none">
                <a:solidFill>
                  <a:srgbClr val="EA4848"/>
                </a:solidFill>
                <a:latin typeface="Times New Roman"/>
                <a:ea typeface="Times New Roman"/>
                <a:cs typeface="Times New Roman"/>
              </a:rPr>
              <a:t>D</a:t>
            </a:r>
            <a:r>
              <a:rPr sz="3600" b="1" i="0" u="none">
                <a:solidFill>
                  <a:srgbClr val="EA4848"/>
                </a:solidFill>
                <a:latin typeface="Times New Roman"/>
                <a:ea typeface="Times New Roman"/>
                <a:cs typeface="Times New Roman"/>
              </a:rPr>
              <a:t>éploiements MinIO </a:t>
            </a:r>
            <a:r>
              <a:rPr lang="fr-FR" sz="3600" b="1">
                <a:solidFill>
                  <a:srgbClr val="EA4848"/>
                </a:solidFill>
              </a:rPr>
              <a:t> </a:t>
            </a:r>
            <a:r>
              <a:rPr sz="3600" b="1" i="0" u="none">
                <a:solidFill>
                  <a:srgbClr val="EA4848"/>
                </a:solidFill>
                <a:latin typeface="Times New Roman"/>
                <a:ea typeface="Times New Roman"/>
                <a:cs typeface="Times New Roman"/>
              </a:rPr>
              <a:t>Répliqués</a:t>
            </a:r>
            <a:endParaRPr sz="3600" b="1">
              <a:solidFill>
                <a:srgbClr val="EA4848"/>
              </a:solidFill>
            </a:endParaRPr>
          </a:p>
        </p:txBody>
      </p:sp>
      <p:sp>
        <p:nvSpPr>
          <p:cNvPr id="996914422" name=" 1824955666"/>
          <p:cNvSpPr/>
          <p:nvPr/>
        </p:nvSpPr>
        <p:spPr bwMode="auto">
          <a:xfrm>
            <a:off x="1002549" y="8177933"/>
            <a:ext cx="15803659" cy="192060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1" i="0" u="none">
                <a:solidFill>
                  <a:srgbClr val="C00000"/>
                </a:solidFill>
                <a:latin typeface="future"/>
                <a:ea typeface="future"/>
                <a:cs typeface="future"/>
              </a:rPr>
              <a:t>La réplication entre sites MinIO permet de synchroniser des déploiements distincts et indépendants.</a:t>
            </a:r>
            <a:endParaRPr sz="2400">
              <a:solidFill>
                <a:srgbClr val="C00000"/>
              </a:solidFill>
              <a:latin typeface="future"/>
              <a:cs typeface="future"/>
            </a:endParaRPr>
          </a:p>
          <a:p>
            <a:pPr>
              <a:defRPr/>
            </a:pPr>
            <a:r>
              <a:rPr sz="2400" b="0" i="0" u="none">
                <a:solidFill>
                  <a:srgbClr val="000000"/>
                </a:solidFill>
                <a:latin typeface="future"/>
                <a:ea typeface="future"/>
                <a:cs typeface="future"/>
              </a:rPr>
              <a:t>Vous pouvez déployer des sites pairs dans différents racks, centres de données ou régions géographiques afin de prendre en charge des fonctions telles que la </a:t>
            </a:r>
            <a:r>
              <a:rPr lang="en-US" sz="2400" b="1" i="0" u="none" strike="noStrike" cap="none" spc="0">
                <a:solidFill>
                  <a:srgbClr val="C00000"/>
                </a:solidFill>
                <a:latin typeface="future"/>
                <a:ea typeface="future"/>
                <a:cs typeface="future"/>
              </a:rPr>
              <a:t>continuité des activités et la reprise après sinistre (BC/DR)</a:t>
            </a:r>
            <a:r>
              <a:rPr lang="en-US" sz="2400" b="0" i="0" u="none" strike="noStrike" cap="none" spc="0">
                <a:solidFill>
                  <a:srgbClr val="C00000"/>
                </a:solidFill>
                <a:latin typeface="future"/>
                <a:ea typeface="future"/>
                <a:cs typeface="future"/>
              </a:rPr>
              <a:t> </a:t>
            </a:r>
            <a:r>
              <a:rPr sz="2400" b="0" i="0" u="none">
                <a:solidFill>
                  <a:srgbClr val="000000"/>
                </a:solidFill>
                <a:latin typeface="future"/>
                <a:ea typeface="future"/>
                <a:cs typeface="future"/>
              </a:rPr>
              <a:t>ou pour améliorer les performances de lecture/écriture géolocalisées dans un stockage d’objets MinIO distribué à l’échelle mondiale.</a:t>
            </a:r>
            <a:endParaRPr sz="2400">
              <a:latin typeface="future"/>
              <a:cs typeface="future"/>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440459194" name="Group 2"/>
          <p:cNvGrpSpPr/>
          <p:nvPr/>
        </p:nvGrpSpPr>
        <p:grpSpPr bwMode="auto">
          <a:xfrm>
            <a:off x="1064353" y="360878"/>
            <a:ext cx="8452669" cy="1077583"/>
            <a:chOff x="0" y="0"/>
            <a:chExt cx="8452669" cy="1077583"/>
          </a:xfrm>
        </p:grpSpPr>
        <p:sp>
          <p:nvSpPr>
            <p:cNvPr id="180766800"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147566828" name="TextBox 34"/>
          <p:cNvSpPr txBox="1"/>
          <p:nvPr/>
        </p:nvSpPr>
        <p:spPr bwMode="auto">
          <a:xfrm>
            <a:off x="1122633" y="581141"/>
            <a:ext cx="812252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1042705277" name="Image 606411293"/>
          <p:cNvPicPr>
            <a:picLocks noChangeAspect="1"/>
          </p:cNvPicPr>
          <p:nvPr/>
        </p:nvPicPr>
        <p:blipFill>
          <a:blip r:embed="rId3"/>
          <a:stretch/>
        </p:blipFill>
        <p:spPr bwMode="auto">
          <a:xfrm>
            <a:off x="16804049" y="10018661"/>
            <a:ext cx="1464897" cy="220710"/>
          </a:xfrm>
          <a:prstGeom prst="rect">
            <a:avLst/>
          </a:prstGeom>
        </p:spPr>
      </p:pic>
      <p:pic>
        <p:nvPicPr>
          <p:cNvPr id="576891879" name="Image 1357052325"/>
          <p:cNvPicPr>
            <a:picLocks noChangeAspect="1"/>
          </p:cNvPicPr>
          <p:nvPr/>
        </p:nvPicPr>
        <p:blipFill>
          <a:blip r:embed="rId4"/>
          <a:stretch/>
        </p:blipFill>
        <p:spPr bwMode="auto">
          <a:xfrm>
            <a:off x="0" y="323848"/>
            <a:ext cx="1063461" cy="1063461"/>
          </a:xfrm>
          <a:prstGeom prst="rect">
            <a:avLst/>
          </a:prstGeom>
        </p:spPr>
      </p:pic>
      <p:sp>
        <p:nvSpPr>
          <p:cNvPr id="1852125837" name="ZoneTexte 993303302"/>
          <p:cNvSpPr txBox="1"/>
          <p:nvPr/>
        </p:nvSpPr>
        <p:spPr bwMode="auto">
          <a:xfrm>
            <a:off x="7435146" y="8497793"/>
            <a:ext cx="7754334" cy="64043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endParaRPr sz="3600" b="1">
              <a:solidFill>
                <a:srgbClr val="EA4848"/>
              </a:solidFill>
            </a:endParaRPr>
          </a:p>
        </p:txBody>
      </p:sp>
      <p:pic>
        <p:nvPicPr>
          <p:cNvPr id="528523572" name="Image 523321874"/>
          <p:cNvPicPr>
            <a:picLocks noChangeAspect="1"/>
          </p:cNvPicPr>
          <p:nvPr/>
        </p:nvPicPr>
        <p:blipFill>
          <a:blip r:embed="rId5"/>
          <a:stretch/>
        </p:blipFill>
        <p:spPr bwMode="auto">
          <a:xfrm>
            <a:off x="4166720" y="2139202"/>
            <a:ext cx="10004776" cy="635859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883905532" name="Group 2"/>
          <p:cNvGrpSpPr/>
          <p:nvPr/>
        </p:nvGrpSpPr>
        <p:grpSpPr bwMode="auto">
          <a:xfrm>
            <a:off x="1064353" y="360878"/>
            <a:ext cx="8452669" cy="1077583"/>
            <a:chOff x="0" y="0"/>
            <a:chExt cx="8452669" cy="1077583"/>
          </a:xfrm>
        </p:grpSpPr>
        <p:sp>
          <p:nvSpPr>
            <p:cNvPr id="619033830"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1684292615" name="TextBox 34"/>
          <p:cNvSpPr txBox="1"/>
          <p:nvPr/>
        </p:nvSpPr>
        <p:spPr bwMode="auto">
          <a:xfrm>
            <a:off x="1122633" y="581141"/>
            <a:ext cx="812252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146045255" name="Image 1895418678"/>
          <p:cNvPicPr>
            <a:picLocks noChangeAspect="1"/>
          </p:cNvPicPr>
          <p:nvPr/>
        </p:nvPicPr>
        <p:blipFill>
          <a:blip r:embed="rId3"/>
          <a:stretch/>
        </p:blipFill>
        <p:spPr bwMode="auto">
          <a:xfrm>
            <a:off x="16804049" y="10018661"/>
            <a:ext cx="1464897" cy="220710"/>
          </a:xfrm>
          <a:prstGeom prst="rect">
            <a:avLst/>
          </a:prstGeom>
        </p:spPr>
      </p:pic>
      <p:pic>
        <p:nvPicPr>
          <p:cNvPr id="1705415724" name="Image 121329974"/>
          <p:cNvPicPr>
            <a:picLocks noChangeAspect="1"/>
          </p:cNvPicPr>
          <p:nvPr/>
        </p:nvPicPr>
        <p:blipFill>
          <a:blip r:embed="rId4"/>
          <a:stretch/>
        </p:blipFill>
        <p:spPr bwMode="auto">
          <a:xfrm>
            <a:off x="0" y="323848"/>
            <a:ext cx="1063461" cy="1063461"/>
          </a:xfrm>
          <a:prstGeom prst="rect">
            <a:avLst/>
          </a:prstGeom>
        </p:spPr>
      </p:pic>
      <p:sp>
        <p:nvSpPr>
          <p:cNvPr id="1910052813" name="ZoneTexte 312127970"/>
          <p:cNvSpPr txBox="1"/>
          <p:nvPr/>
        </p:nvSpPr>
        <p:spPr bwMode="auto">
          <a:xfrm>
            <a:off x="7435146" y="8497793"/>
            <a:ext cx="7754334" cy="64043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endParaRPr sz="3600" b="1">
              <a:solidFill>
                <a:srgbClr val="EA4848"/>
              </a:solidFill>
            </a:endParaRPr>
          </a:p>
        </p:txBody>
      </p:sp>
      <p:sp>
        <p:nvSpPr>
          <p:cNvPr id="656557540" name=" 2034397589"/>
          <p:cNvSpPr/>
          <p:nvPr/>
        </p:nvSpPr>
        <p:spPr bwMode="auto">
          <a:xfrm>
            <a:off x="1664117" y="1746324"/>
            <a:ext cx="15335542" cy="88427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600" b="0" i="0" u="none">
                <a:solidFill>
                  <a:srgbClr val="000000"/>
                </a:solidFill>
                <a:latin typeface="Future"/>
                <a:ea typeface="Future"/>
                <a:cs typeface="Future"/>
              </a:rPr>
              <a:t>Les performances de la </a:t>
            </a:r>
            <a:r>
              <a:rPr sz="2600" b="1" i="0" u="none">
                <a:solidFill>
                  <a:srgbClr val="C00000"/>
                </a:solidFill>
                <a:latin typeface="Future"/>
                <a:ea typeface="Future"/>
                <a:cs typeface="Future"/>
              </a:rPr>
              <a:t>réplication</a:t>
            </a:r>
            <a:r>
              <a:rPr sz="2600" b="0" i="0" u="none">
                <a:solidFill>
                  <a:srgbClr val="000000"/>
                </a:solidFill>
                <a:latin typeface="Future"/>
                <a:ea typeface="Future"/>
                <a:cs typeface="Future"/>
              </a:rPr>
              <a:t> dépendent principalement de la </a:t>
            </a:r>
            <a:r>
              <a:rPr sz="2600" b="1" i="0" u="none">
                <a:solidFill>
                  <a:srgbClr val="C00000"/>
                </a:solidFill>
                <a:latin typeface="Future"/>
                <a:ea typeface="Future"/>
                <a:cs typeface="Future"/>
              </a:rPr>
              <a:t>latence du réseau</a:t>
            </a:r>
            <a:r>
              <a:rPr sz="2600" b="0" i="0" u="none">
                <a:solidFill>
                  <a:srgbClr val="C00000"/>
                </a:solidFill>
                <a:latin typeface="Future"/>
                <a:ea typeface="Future"/>
                <a:cs typeface="Future"/>
              </a:rPr>
              <a:t> </a:t>
            </a:r>
            <a:r>
              <a:rPr sz="2600" b="0" i="0" u="none">
                <a:solidFill>
                  <a:srgbClr val="000000"/>
                </a:solidFill>
                <a:latin typeface="Future"/>
                <a:ea typeface="Future"/>
                <a:cs typeface="Future"/>
              </a:rPr>
              <a:t>entre chaque site pair.</a:t>
            </a:r>
            <a:endParaRPr sz="2600">
              <a:latin typeface="Future"/>
              <a:cs typeface="Future"/>
            </a:endParaRPr>
          </a:p>
        </p:txBody>
      </p:sp>
      <p:sp>
        <p:nvSpPr>
          <p:cNvPr id="597259978" name=" 308685465"/>
          <p:cNvSpPr/>
          <p:nvPr/>
        </p:nvSpPr>
        <p:spPr bwMode="auto">
          <a:xfrm>
            <a:off x="1664117" y="2943560"/>
            <a:ext cx="14904543" cy="15548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000000"/>
                </a:solidFill>
                <a:latin typeface="Future"/>
                <a:ea typeface="Future"/>
                <a:cs typeface="Future"/>
              </a:rPr>
              <a:t>Dans le cas de sites pairs répartis géographiquement, une </a:t>
            </a:r>
            <a:r>
              <a:rPr sz="2400" b="1" i="0" u="none">
                <a:solidFill>
                  <a:srgbClr val="C00000"/>
                </a:solidFill>
                <a:latin typeface="Future"/>
                <a:ea typeface="Future"/>
                <a:cs typeface="Future"/>
              </a:rPr>
              <a:t>latence élevée</a:t>
            </a:r>
            <a:r>
              <a:rPr sz="2400" b="0" i="0" u="none">
                <a:solidFill>
                  <a:srgbClr val="C00000"/>
                </a:solidFill>
                <a:latin typeface="Future"/>
                <a:ea typeface="Future"/>
                <a:cs typeface="Future"/>
              </a:rPr>
              <a:t> </a:t>
            </a:r>
            <a:r>
              <a:rPr sz="2400" b="0" i="0" u="none">
                <a:solidFill>
                  <a:srgbClr val="000000"/>
                </a:solidFill>
                <a:latin typeface="Future"/>
                <a:ea typeface="Future"/>
                <a:cs typeface="Future"/>
              </a:rPr>
              <a:t>entre les sites peut entraîner un </a:t>
            </a:r>
            <a:r>
              <a:rPr sz="2400" b="1" i="0" u="none">
                <a:solidFill>
                  <a:srgbClr val="C00000"/>
                </a:solidFill>
                <a:latin typeface="Future"/>
                <a:ea typeface="Future"/>
                <a:cs typeface="Future"/>
              </a:rPr>
              <a:t>retard important dans la réplication</a:t>
            </a:r>
            <a:r>
              <a:rPr sz="2400" b="0" i="0" u="none">
                <a:solidFill>
                  <a:srgbClr val="C00000"/>
                </a:solidFill>
                <a:latin typeface="Future"/>
                <a:ea typeface="Future"/>
                <a:cs typeface="Future"/>
              </a:rPr>
              <a:t>. </a:t>
            </a:r>
            <a:r>
              <a:rPr sz="2400" b="0" i="0" u="none">
                <a:solidFill>
                  <a:srgbClr val="000000"/>
                </a:solidFill>
                <a:latin typeface="Future"/>
                <a:ea typeface="Future"/>
                <a:cs typeface="Future"/>
              </a:rPr>
              <a:t>Ce retard peut s’aggraver si les charges de travail atteignent ou dépassent la </a:t>
            </a:r>
            <a:r>
              <a:rPr sz="2400" b="1" i="0" u="none">
                <a:solidFill>
                  <a:srgbClr val="C00000"/>
                </a:solidFill>
                <a:latin typeface="Future"/>
                <a:ea typeface="Future"/>
                <a:cs typeface="Future"/>
              </a:rPr>
              <a:t>capacité globale de performance</a:t>
            </a:r>
            <a:r>
              <a:rPr sz="2400" b="0" i="0" u="none">
                <a:solidFill>
                  <a:srgbClr val="C00000"/>
                </a:solidFill>
                <a:latin typeface="Future"/>
                <a:ea typeface="Future"/>
                <a:cs typeface="Future"/>
              </a:rPr>
              <a:t> </a:t>
            </a:r>
            <a:r>
              <a:rPr sz="2400" b="0" i="0" u="none">
                <a:solidFill>
                  <a:srgbClr val="000000"/>
                </a:solidFill>
                <a:latin typeface="Future"/>
                <a:ea typeface="Future"/>
                <a:cs typeface="Future"/>
              </a:rPr>
              <a:t>du déploiement, car le processus de réplication nécessite lui-même </a:t>
            </a:r>
            <a:r>
              <a:rPr sz="2400" b="1" i="0" u="none">
                <a:solidFill>
                  <a:srgbClr val="C00000"/>
                </a:solidFill>
                <a:latin typeface="Future"/>
                <a:ea typeface="Future"/>
                <a:cs typeface="Future"/>
              </a:rPr>
              <a:t>des ressources d’E/S disponibles</a:t>
            </a:r>
            <a:r>
              <a:rPr sz="2400" b="0" i="0" u="none">
                <a:solidFill>
                  <a:srgbClr val="C00000"/>
                </a:solidFill>
                <a:latin typeface="Future"/>
                <a:ea typeface="Future"/>
                <a:cs typeface="Future"/>
              </a:rPr>
              <a:t> </a:t>
            </a:r>
            <a:r>
              <a:rPr sz="2400" b="0" i="0" u="none">
                <a:solidFill>
                  <a:srgbClr val="000000"/>
                </a:solidFill>
                <a:latin typeface="Future"/>
                <a:ea typeface="Future"/>
                <a:cs typeface="Future"/>
              </a:rPr>
              <a:t>pour synchroniser les objets.</a:t>
            </a:r>
            <a:endParaRPr sz="2400">
              <a:latin typeface="Future"/>
              <a:cs typeface="Future"/>
            </a:endParaRPr>
          </a:p>
        </p:txBody>
      </p:sp>
      <p:pic>
        <p:nvPicPr>
          <p:cNvPr id="119063266" name="Image 354233553"/>
          <p:cNvPicPr>
            <a:picLocks noChangeAspect="1"/>
          </p:cNvPicPr>
          <p:nvPr/>
        </p:nvPicPr>
        <p:blipFill>
          <a:blip r:embed="rId5"/>
          <a:stretch/>
        </p:blipFill>
        <p:spPr bwMode="auto">
          <a:xfrm>
            <a:off x="3320769" y="4480652"/>
            <a:ext cx="10314965" cy="575872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85104412" name="Group 2"/>
          <p:cNvGrpSpPr/>
          <p:nvPr/>
        </p:nvGrpSpPr>
        <p:grpSpPr bwMode="auto">
          <a:xfrm>
            <a:off x="1064353" y="360878"/>
            <a:ext cx="8452669" cy="1077583"/>
            <a:chOff x="0" y="0"/>
            <a:chExt cx="8452669" cy="1077583"/>
          </a:xfrm>
        </p:grpSpPr>
        <p:sp>
          <p:nvSpPr>
            <p:cNvPr id="2098585732"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1380402699" name="TextBox 34"/>
          <p:cNvSpPr txBox="1"/>
          <p:nvPr/>
        </p:nvSpPr>
        <p:spPr bwMode="auto">
          <a:xfrm>
            <a:off x="1122633" y="581141"/>
            <a:ext cx="8122522" cy="548745"/>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Architecture et déploiement </a:t>
            </a:r>
            <a:endParaRPr/>
          </a:p>
        </p:txBody>
      </p:sp>
      <p:pic>
        <p:nvPicPr>
          <p:cNvPr id="168625525" name="Image 648784346"/>
          <p:cNvPicPr>
            <a:picLocks noChangeAspect="1"/>
          </p:cNvPicPr>
          <p:nvPr/>
        </p:nvPicPr>
        <p:blipFill>
          <a:blip r:embed="rId3"/>
          <a:stretch/>
        </p:blipFill>
        <p:spPr bwMode="auto">
          <a:xfrm>
            <a:off x="16804049" y="10018661"/>
            <a:ext cx="1464897" cy="220710"/>
          </a:xfrm>
          <a:prstGeom prst="rect">
            <a:avLst/>
          </a:prstGeom>
        </p:spPr>
      </p:pic>
      <p:pic>
        <p:nvPicPr>
          <p:cNvPr id="420477872" name="Image 1037384599"/>
          <p:cNvPicPr>
            <a:picLocks noChangeAspect="1"/>
          </p:cNvPicPr>
          <p:nvPr/>
        </p:nvPicPr>
        <p:blipFill>
          <a:blip r:embed="rId4"/>
          <a:stretch/>
        </p:blipFill>
        <p:spPr bwMode="auto">
          <a:xfrm>
            <a:off x="0" y="323848"/>
            <a:ext cx="1063461" cy="1063461"/>
          </a:xfrm>
          <a:prstGeom prst="rect">
            <a:avLst/>
          </a:prstGeom>
        </p:spPr>
      </p:pic>
      <p:sp>
        <p:nvSpPr>
          <p:cNvPr id="1422909717" name="ZoneTexte 1357996872"/>
          <p:cNvSpPr txBox="1"/>
          <p:nvPr/>
        </p:nvSpPr>
        <p:spPr bwMode="auto">
          <a:xfrm>
            <a:off x="7435146" y="8497793"/>
            <a:ext cx="7754334" cy="64043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endParaRPr sz="3600" b="1">
              <a:solidFill>
                <a:srgbClr val="EA4848"/>
              </a:solidFill>
            </a:endParaRPr>
          </a:p>
        </p:txBody>
      </p:sp>
      <p:sp>
        <p:nvSpPr>
          <p:cNvPr id="1364979237" name=" 643230653"/>
          <p:cNvSpPr/>
          <p:nvPr/>
        </p:nvSpPr>
        <p:spPr bwMode="auto">
          <a:xfrm>
            <a:off x="943603" y="1920240"/>
            <a:ext cx="7033880" cy="411515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000000"/>
                </a:solidFill>
                <a:latin typeface="future"/>
                <a:ea typeface="future"/>
                <a:cs typeface="future"/>
              </a:rPr>
              <a:t>Le déploiement d’un </a:t>
            </a:r>
            <a:r>
              <a:rPr sz="2400" b="1" i="0" u="none">
                <a:solidFill>
                  <a:srgbClr val="C00000"/>
                </a:solidFill>
                <a:latin typeface="future"/>
                <a:ea typeface="future"/>
                <a:cs typeface="future"/>
              </a:rPr>
              <a:t>équilibreur de charge global</a:t>
            </a:r>
            <a:r>
              <a:rPr sz="2400" b="0" i="0" u="none">
                <a:solidFill>
                  <a:srgbClr val="C00000"/>
                </a:solidFill>
                <a:latin typeface="future"/>
                <a:ea typeface="future"/>
                <a:cs typeface="future"/>
              </a:rPr>
              <a:t> </a:t>
            </a:r>
            <a:r>
              <a:rPr sz="2400" b="0" i="0" u="none">
                <a:solidFill>
                  <a:srgbClr val="000000"/>
                </a:solidFill>
                <a:latin typeface="future"/>
                <a:ea typeface="future"/>
                <a:cs typeface="future"/>
              </a:rPr>
              <a:t>ou d’un équipement réseau similaire prenant en charge les </a:t>
            </a:r>
            <a:r>
              <a:rPr sz="2400" b="1" i="0" u="none">
                <a:solidFill>
                  <a:srgbClr val="C00000"/>
                </a:solidFill>
                <a:latin typeface="future"/>
                <a:ea typeface="future"/>
                <a:cs typeface="future"/>
              </a:rPr>
              <a:t>protocoles de basculement entre sites</a:t>
            </a:r>
            <a:r>
              <a:rPr sz="2400" b="0" i="0" u="none">
                <a:solidFill>
                  <a:srgbClr val="000000"/>
                </a:solidFill>
                <a:latin typeface="future"/>
                <a:ea typeface="future"/>
                <a:cs typeface="future"/>
              </a:rPr>
              <a:t> est </a:t>
            </a:r>
            <a:r>
              <a:rPr sz="2400" b="1" i="0" u="none">
                <a:solidFill>
                  <a:srgbClr val="C00000"/>
                </a:solidFill>
                <a:latin typeface="future"/>
                <a:ea typeface="future"/>
                <a:cs typeface="future"/>
              </a:rPr>
              <a:t>essentiel</a:t>
            </a:r>
            <a:r>
              <a:rPr sz="2400" b="0" i="0" u="none">
                <a:solidFill>
                  <a:srgbClr val="C00000"/>
                </a:solidFill>
                <a:latin typeface="future"/>
                <a:ea typeface="future"/>
                <a:cs typeface="future"/>
              </a:rPr>
              <a:t> </a:t>
            </a:r>
            <a:r>
              <a:rPr sz="2400" b="0" i="0" u="none">
                <a:solidFill>
                  <a:srgbClr val="000000"/>
                </a:solidFill>
                <a:latin typeface="future"/>
                <a:ea typeface="future"/>
                <a:cs typeface="future"/>
              </a:rPr>
              <a:t>au bon fonctionnement des déploiements multi-sites.</a:t>
            </a:r>
            <a:endParaRPr sz="2400">
              <a:latin typeface="future"/>
              <a:cs typeface="future"/>
            </a:endParaRPr>
          </a:p>
          <a:p>
            <a:pPr>
              <a:defRPr/>
            </a:pPr>
            <a:r>
              <a:rPr sz="2400" b="0" i="0" u="none">
                <a:solidFill>
                  <a:srgbClr val="000000"/>
                </a:solidFill>
                <a:latin typeface="future"/>
                <a:ea typeface="future"/>
                <a:cs typeface="future"/>
              </a:rPr>
              <a:t>L’équilibreur de charge doit prendre en charge un </a:t>
            </a:r>
            <a:r>
              <a:rPr sz="2400" b="1" i="0" u="none">
                <a:solidFill>
                  <a:srgbClr val="C00000"/>
                </a:solidFill>
                <a:latin typeface="future"/>
                <a:ea typeface="future"/>
                <a:cs typeface="future"/>
              </a:rPr>
              <a:t>mécanisme de vérification de l’état de santé (health check/probe)</a:t>
            </a:r>
            <a:r>
              <a:rPr sz="2400" b="0" i="0" u="none">
                <a:solidFill>
                  <a:srgbClr val="000000"/>
                </a:solidFill>
                <a:latin typeface="future"/>
                <a:ea typeface="future"/>
                <a:cs typeface="future"/>
              </a:rPr>
              <a:t> afin de détecter la </a:t>
            </a:r>
            <a:r>
              <a:rPr sz="2400" b="1" i="0" u="none">
                <a:solidFill>
                  <a:srgbClr val="C00000"/>
                </a:solidFill>
                <a:latin typeface="future"/>
                <a:ea typeface="future"/>
                <a:cs typeface="future"/>
              </a:rPr>
              <a:t>défaillance d’un site et de rediriger automatiquement les applications </a:t>
            </a:r>
            <a:r>
              <a:rPr sz="2400" b="0" i="0" u="none">
                <a:solidFill>
                  <a:srgbClr val="000000"/>
                </a:solidFill>
                <a:latin typeface="future"/>
                <a:ea typeface="future"/>
                <a:cs typeface="future"/>
              </a:rPr>
              <a:t>vers un autre site pair toujours opérationnel.</a:t>
            </a:r>
            <a:endParaRPr sz="2400">
              <a:latin typeface="future"/>
              <a:cs typeface="future"/>
            </a:endParaRPr>
          </a:p>
        </p:txBody>
      </p:sp>
      <p:pic>
        <p:nvPicPr>
          <p:cNvPr id="1393126668" name="Image 163027532"/>
          <p:cNvPicPr>
            <a:picLocks noChangeAspect="1"/>
          </p:cNvPicPr>
          <p:nvPr/>
        </p:nvPicPr>
        <p:blipFill>
          <a:blip r:embed="rId5"/>
          <a:stretch/>
        </p:blipFill>
        <p:spPr bwMode="auto">
          <a:xfrm>
            <a:off x="8366573" y="1692956"/>
            <a:ext cx="9620778" cy="5609543"/>
          </a:xfrm>
          <a:prstGeom prst="rect">
            <a:avLst/>
          </a:prstGeom>
        </p:spPr>
      </p:pic>
      <p:sp>
        <p:nvSpPr>
          <p:cNvPr id="2071408611" name=" 139041526"/>
          <p:cNvSpPr/>
          <p:nvPr/>
        </p:nvSpPr>
        <p:spPr bwMode="auto">
          <a:xfrm>
            <a:off x="742201" y="8360812"/>
            <a:ext cx="15252344" cy="15548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C00000"/>
                </a:solidFill>
                <a:latin typeface="Future"/>
                <a:ea typeface="Future"/>
                <a:cs typeface="Future"/>
              </a:rPr>
              <a:t>L’</a:t>
            </a:r>
            <a:r>
              <a:rPr sz="2400" b="1" i="0" u="none">
                <a:solidFill>
                  <a:srgbClr val="C00000"/>
                </a:solidFill>
                <a:latin typeface="Future"/>
                <a:ea typeface="Future"/>
                <a:cs typeface="Future"/>
              </a:rPr>
              <a:t>équilibreur de charge</a:t>
            </a:r>
            <a:r>
              <a:rPr sz="2400" b="0" i="0" u="none">
                <a:solidFill>
                  <a:srgbClr val="000000"/>
                </a:solidFill>
                <a:latin typeface="Future"/>
                <a:ea typeface="Future"/>
                <a:cs typeface="Future"/>
              </a:rPr>
              <a:t> doit répondre aux </a:t>
            </a:r>
            <a:r>
              <a:rPr sz="2400" b="1" i="0" u="none">
                <a:solidFill>
                  <a:srgbClr val="C00000"/>
                </a:solidFill>
                <a:latin typeface="Future"/>
                <a:ea typeface="Future"/>
                <a:cs typeface="Future"/>
              </a:rPr>
              <a:t>mêmes exigences</a:t>
            </a:r>
            <a:r>
              <a:rPr sz="2400" b="0" i="0" u="none">
                <a:solidFill>
                  <a:srgbClr val="000000"/>
                </a:solidFill>
                <a:latin typeface="Future"/>
                <a:ea typeface="Future"/>
                <a:cs typeface="Future"/>
              </a:rPr>
              <a:t> que pour les déploiements </a:t>
            </a:r>
            <a:r>
              <a:rPr sz="2400" b="1" i="0" u="none">
                <a:solidFill>
                  <a:srgbClr val="C00000"/>
                </a:solidFill>
                <a:latin typeface="Future"/>
                <a:ea typeface="Future"/>
                <a:cs typeface="Future"/>
              </a:rPr>
              <a:t>mono-site</a:t>
            </a:r>
            <a:r>
              <a:rPr sz="2400" b="0" i="0" u="none">
                <a:solidFill>
                  <a:srgbClr val="C00000"/>
                </a:solidFill>
                <a:latin typeface="Future"/>
                <a:ea typeface="Future"/>
                <a:cs typeface="Future"/>
              </a:rPr>
              <a:t> </a:t>
            </a:r>
            <a:r>
              <a:rPr sz="2400" b="0" i="0" u="none">
                <a:solidFill>
                  <a:srgbClr val="000000"/>
                </a:solidFill>
                <a:latin typeface="Future"/>
                <a:ea typeface="Future"/>
                <a:cs typeface="Future"/>
              </a:rPr>
              <a:t>en ce qui concerne </a:t>
            </a:r>
            <a:r>
              <a:rPr sz="2400" b="1" i="0" u="none">
                <a:solidFill>
                  <a:srgbClr val="C00000"/>
                </a:solidFill>
                <a:latin typeface="Future"/>
                <a:ea typeface="Future"/>
                <a:cs typeface="Future"/>
              </a:rPr>
              <a:t>l’équilibrage des connexions</a:t>
            </a:r>
            <a:r>
              <a:rPr sz="2400" b="0" i="0" u="none">
                <a:solidFill>
                  <a:srgbClr val="C00000"/>
                </a:solidFill>
                <a:latin typeface="Future"/>
                <a:ea typeface="Future"/>
                <a:cs typeface="Future"/>
              </a:rPr>
              <a:t> </a:t>
            </a:r>
            <a:r>
              <a:rPr sz="2400" b="0" i="0" u="none">
                <a:solidFill>
                  <a:srgbClr val="000000"/>
                </a:solidFill>
                <a:latin typeface="Future"/>
                <a:ea typeface="Future"/>
                <a:cs typeface="Future"/>
              </a:rPr>
              <a:t>et la </a:t>
            </a:r>
            <a:r>
              <a:rPr sz="2400" b="1" i="0" u="none">
                <a:solidFill>
                  <a:srgbClr val="C00000"/>
                </a:solidFill>
                <a:latin typeface="Future"/>
                <a:ea typeface="Future"/>
                <a:cs typeface="Future"/>
              </a:rPr>
              <a:t>préservation des en-têtes</a:t>
            </a:r>
            <a:r>
              <a:rPr sz="2400" b="0" i="0" u="none">
                <a:solidFill>
                  <a:srgbClr val="C00000"/>
                </a:solidFill>
                <a:latin typeface="Future"/>
                <a:ea typeface="Future"/>
                <a:cs typeface="Future"/>
              </a:rPr>
              <a:t>.</a:t>
            </a:r>
            <a:endParaRPr sz="2400">
              <a:latin typeface="Future"/>
              <a:cs typeface="Future"/>
            </a:endParaRPr>
          </a:p>
          <a:p>
            <a:pPr>
              <a:defRPr/>
            </a:pPr>
            <a:r>
              <a:rPr sz="2400" b="0" i="0" u="none">
                <a:solidFill>
                  <a:srgbClr val="000000"/>
                </a:solidFill>
                <a:latin typeface="Future"/>
                <a:ea typeface="Future"/>
                <a:cs typeface="Future"/>
              </a:rPr>
              <a:t>La </a:t>
            </a:r>
            <a:r>
              <a:rPr sz="2400" b="1" i="0" u="none">
                <a:solidFill>
                  <a:srgbClr val="C00000"/>
                </a:solidFill>
                <a:latin typeface="Future"/>
                <a:ea typeface="Future"/>
                <a:cs typeface="Future"/>
              </a:rPr>
              <a:t>réplication MinIO</a:t>
            </a:r>
            <a:r>
              <a:rPr sz="2400" b="0" i="0" u="none">
                <a:solidFill>
                  <a:srgbClr val="C00000"/>
                </a:solidFill>
                <a:latin typeface="Future"/>
                <a:ea typeface="Future"/>
                <a:cs typeface="Future"/>
              </a:rPr>
              <a:t> </a:t>
            </a:r>
            <a:r>
              <a:rPr sz="2400" b="0" i="0" u="none">
                <a:solidFill>
                  <a:srgbClr val="000000"/>
                </a:solidFill>
                <a:latin typeface="Future"/>
                <a:ea typeface="Future"/>
                <a:cs typeface="Future"/>
              </a:rPr>
              <a:t>gère les </a:t>
            </a:r>
            <a:r>
              <a:rPr sz="2400" b="1" i="0" u="none">
                <a:solidFill>
                  <a:srgbClr val="C00000"/>
                </a:solidFill>
                <a:latin typeface="Future"/>
                <a:ea typeface="Future"/>
                <a:cs typeface="Future"/>
              </a:rPr>
              <a:t>pannes transitoires</a:t>
            </a:r>
            <a:r>
              <a:rPr sz="2400" b="0" i="0" u="none">
                <a:solidFill>
                  <a:srgbClr val="000000"/>
                </a:solidFill>
                <a:latin typeface="Future"/>
                <a:ea typeface="Future"/>
                <a:cs typeface="Future"/>
              </a:rPr>
              <a:t> en </a:t>
            </a:r>
            <a:r>
              <a:rPr sz="2400" b="1" i="0" u="none">
                <a:solidFill>
                  <a:srgbClr val="C00000"/>
                </a:solidFill>
                <a:latin typeface="Future"/>
                <a:ea typeface="Future"/>
                <a:cs typeface="Future"/>
              </a:rPr>
              <a:t>plaçant les objets en file d’attente</a:t>
            </a:r>
            <a:r>
              <a:rPr sz="2400" b="0" i="0" u="none">
                <a:solidFill>
                  <a:srgbClr val="000000"/>
                </a:solidFill>
                <a:latin typeface="Future"/>
                <a:ea typeface="Future"/>
                <a:cs typeface="Future"/>
              </a:rPr>
              <a:t> pour une réplication ultérieure.</a:t>
            </a:r>
            <a:endParaRPr sz="2400">
              <a:latin typeface="Future"/>
              <a:cs typeface="Future"/>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19891781" name="TextBox 4"/>
          <p:cNvSpPr txBox="1"/>
          <p:nvPr/>
        </p:nvSpPr>
        <p:spPr bwMode="auto">
          <a:xfrm>
            <a:off x="7576666" y="3570233"/>
            <a:ext cx="11911283" cy="3839950"/>
          </a:xfrm>
          <a:prstGeom prst="rect">
            <a:avLst/>
          </a:prstGeom>
        </p:spPr>
        <p:txBody>
          <a:bodyPr lIns="0" tIns="0" rIns="0" bIns="0" rtlCol="0" anchor="t">
            <a:spAutoFit/>
          </a:bodyPr>
          <a:lstStyle/>
          <a:p>
            <a:pPr algn="l">
              <a:lnSpc>
                <a:spcPts val="4318"/>
              </a:lnSpc>
              <a:defRPr/>
            </a:pPr>
            <a:endParaRPr sz="4800"/>
          </a:p>
          <a:p>
            <a:pPr algn="l">
              <a:lnSpc>
                <a:spcPts val="4318"/>
              </a:lnSpc>
              <a:defRPr/>
            </a:pPr>
            <a:r>
              <a:rPr lang="fr-FR" sz="4800" b="1">
                <a:solidFill>
                  <a:srgbClr val="000000"/>
                </a:solidFill>
                <a:latin typeface="Futura Ultra-Bold"/>
                <a:ea typeface="Futura Ultra-Bold"/>
                <a:cs typeface="Futura Ultra-Bold"/>
              </a:rPr>
              <a:t>Comparaison avec d’autres</a:t>
            </a:r>
            <a:endParaRPr/>
          </a:p>
          <a:p>
            <a:pPr algn="l">
              <a:lnSpc>
                <a:spcPts val="4318"/>
              </a:lnSpc>
              <a:defRPr/>
            </a:pPr>
            <a:endParaRPr lang="fr-FR" sz="4800" b="1">
              <a:solidFill>
                <a:srgbClr val="000000"/>
              </a:solidFill>
              <a:latin typeface="Futura Ultra-Bold"/>
              <a:ea typeface="Futura Ultra-Bold"/>
              <a:cs typeface="Futura Ultra-Bold"/>
            </a:endParaRPr>
          </a:p>
          <a:p>
            <a:pPr algn="l">
              <a:lnSpc>
                <a:spcPts val="4318"/>
              </a:lnSpc>
              <a:defRPr/>
            </a:pPr>
            <a:r>
              <a:rPr lang="fr-FR" sz="4800" b="1">
                <a:solidFill>
                  <a:srgbClr val="000000"/>
                </a:solidFill>
                <a:latin typeface="Futura Ultra-Bold"/>
                <a:ea typeface="Futura Ultra-Bold"/>
                <a:cs typeface="Futura Ultra-Bold"/>
              </a:rPr>
              <a:t>               solution</a:t>
            </a: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p:txBody>
      </p:sp>
      <p:pic>
        <p:nvPicPr>
          <p:cNvPr id="43606343" name="Image 188608511"/>
          <p:cNvPicPr>
            <a:picLocks noChangeAspect="1"/>
          </p:cNvPicPr>
          <p:nvPr/>
        </p:nvPicPr>
        <p:blipFill>
          <a:blip r:embed="rId3"/>
          <a:stretch/>
        </p:blipFill>
        <p:spPr bwMode="auto">
          <a:xfrm>
            <a:off x="16537347" y="9978480"/>
            <a:ext cx="1731600" cy="260892"/>
          </a:xfrm>
          <a:prstGeom prst="rect">
            <a:avLst/>
          </a:prstGeom>
        </p:spPr>
      </p:pic>
      <p:pic>
        <p:nvPicPr>
          <p:cNvPr id="1361483576" name="Image 2040753607"/>
          <p:cNvPicPr>
            <a:picLocks noChangeAspect="1"/>
          </p:cNvPicPr>
          <p:nvPr/>
        </p:nvPicPr>
        <p:blipFill>
          <a:blip r:embed="rId4"/>
          <a:stretch/>
        </p:blipFill>
        <p:spPr bwMode="auto">
          <a:xfrm>
            <a:off x="2241923" y="2440002"/>
            <a:ext cx="4876799" cy="48767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66850044" name="TextBox 4"/>
          <p:cNvSpPr txBox="1"/>
          <p:nvPr/>
        </p:nvSpPr>
        <p:spPr bwMode="auto">
          <a:xfrm>
            <a:off x="8343896" y="4842488"/>
            <a:ext cx="8959185" cy="548872"/>
          </a:xfrm>
          <a:prstGeom prst="rect">
            <a:avLst/>
          </a:prstGeom>
        </p:spPr>
        <p:txBody>
          <a:bodyPr lIns="0" tIns="0" rIns="0" bIns="0" rtlCol="0" anchor="t">
            <a:spAutoFit/>
          </a:bodyPr>
          <a:lstStyle/>
          <a:p>
            <a:pPr algn="l">
              <a:lnSpc>
                <a:spcPts val="4319"/>
              </a:lnSpc>
              <a:defRPr/>
            </a:pPr>
            <a:r>
              <a:rPr lang="en-US" sz="7200" b="1">
                <a:solidFill>
                  <a:srgbClr val="000000"/>
                </a:solidFill>
                <a:latin typeface="Futura Ultra-Bold"/>
                <a:ea typeface="Futura Ultra-Bold"/>
                <a:cs typeface="Futura Ultra-Bold"/>
              </a:rPr>
              <a:t>Introdu</a:t>
            </a:r>
            <a:r>
              <a:rPr lang="fr-FR" sz="7200" b="1">
                <a:solidFill>
                  <a:srgbClr val="000000"/>
                </a:solidFill>
                <a:latin typeface="Futura Ultra-Bold"/>
                <a:ea typeface="Futura Ultra-Bold"/>
                <a:cs typeface="Futura Ultra-Bold"/>
              </a:rPr>
              <a:t>ction</a:t>
            </a:r>
            <a:endParaRPr/>
          </a:p>
        </p:txBody>
      </p:sp>
      <p:pic>
        <p:nvPicPr>
          <p:cNvPr id="1972312174" name="Image 45460059"/>
          <p:cNvPicPr>
            <a:picLocks noChangeAspect="1"/>
          </p:cNvPicPr>
          <p:nvPr/>
        </p:nvPicPr>
        <p:blipFill>
          <a:blip r:embed="rId3"/>
          <a:stretch/>
        </p:blipFill>
        <p:spPr bwMode="auto">
          <a:xfrm>
            <a:off x="3414711" y="2884348"/>
            <a:ext cx="4321537" cy="3347226"/>
          </a:xfrm>
          <a:prstGeom prst="rect">
            <a:avLst/>
          </a:prstGeom>
        </p:spPr>
      </p:pic>
      <p:pic>
        <p:nvPicPr>
          <p:cNvPr id="594614515" name="Image 1938510425"/>
          <p:cNvPicPr>
            <a:picLocks noChangeAspect="1"/>
          </p:cNvPicPr>
          <p:nvPr/>
        </p:nvPicPr>
        <p:blipFill>
          <a:blip r:embed="rId4"/>
          <a:stretch/>
        </p:blipFill>
        <p:spPr bwMode="auto">
          <a:xfrm>
            <a:off x="16537348" y="9978480"/>
            <a:ext cx="1731600" cy="26089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413118368" name="Group 2"/>
          <p:cNvGrpSpPr/>
          <p:nvPr/>
        </p:nvGrpSpPr>
        <p:grpSpPr bwMode="auto">
          <a:xfrm>
            <a:off x="1064353" y="360878"/>
            <a:ext cx="8452669" cy="1077583"/>
            <a:chOff x="0" y="0"/>
            <a:chExt cx="8452669" cy="1077583"/>
          </a:xfrm>
        </p:grpSpPr>
        <p:sp>
          <p:nvSpPr>
            <p:cNvPr id="53063187"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1394939063" name="TextBox 34"/>
          <p:cNvSpPr txBox="1"/>
          <p:nvPr/>
        </p:nvSpPr>
        <p:spPr bwMode="auto">
          <a:xfrm>
            <a:off x="1122634" y="581142"/>
            <a:ext cx="8142683" cy="548872"/>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Comparaison avec d’autres solution</a:t>
            </a:r>
            <a:endParaRPr/>
          </a:p>
        </p:txBody>
      </p:sp>
      <p:pic>
        <p:nvPicPr>
          <p:cNvPr id="803089700" name="Image 1624503263"/>
          <p:cNvPicPr>
            <a:picLocks noChangeAspect="1"/>
          </p:cNvPicPr>
          <p:nvPr/>
        </p:nvPicPr>
        <p:blipFill>
          <a:blip r:embed="rId3"/>
          <a:stretch/>
        </p:blipFill>
        <p:spPr bwMode="auto">
          <a:xfrm>
            <a:off x="16804049" y="10018661"/>
            <a:ext cx="1464897" cy="220710"/>
          </a:xfrm>
          <a:prstGeom prst="rect">
            <a:avLst/>
          </a:prstGeom>
        </p:spPr>
      </p:pic>
      <p:pic>
        <p:nvPicPr>
          <p:cNvPr id="1395495767" name="Image 563737317"/>
          <p:cNvPicPr>
            <a:picLocks noChangeAspect="1"/>
          </p:cNvPicPr>
          <p:nvPr/>
        </p:nvPicPr>
        <p:blipFill>
          <a:blip r:embed="rId4"/>
          <a:stretch/>
        </p:blipFill>
        <p:spPr bwMode="auto">
          <a:xfrm>
            <a:off x="0" y="323848"/>
            <a:ext cx="1063461" cy="1063461"/>
          </a:xfrm>
          <a:prstGeom prst="rect">
            <a:avLst/>
          </a:prstGeom>
        </p:spPr>
      </p:pic>
      <p:sp>
        <p:nvSpPr>
          <p:cNvPr id="114111172" name="ZoneTexte 1621007992"/>
          <p:cNvSpPr txBox="1"/>
          <p:nvPr/>
        </p:nvSpPr>
        <p:spPr bwMode="auto">
          <a:xfrm>
            <a:off x="7435146" y="8497793"/>
            <a:ext cx="7754334" cy="64043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endParaRPr sz="3600" b="1">
              <a:solidFill>
                <a:srgbClr val="EA4848"/>
              </a:solidFill>
            </a:endParaRPr>
          </a:p>
        </p:txBody>
      </p:sp>
      <p:graphicFrame>
        <p:nvGraphicFramePr>
          <p:cNvPr id="2022143667" name="Tableau 904460343"/>
          <p:cNvGraphicFramePr>
            <a:graphicFrameLocks xmlns:a="http://schemas.openxmlformats.org/drawingml/2006/main"/>
          </p:cNvGraphicFramePr>
          <p:nvPr/>
        </p:nvGraphicFramePr>
        <p:xfrm>
          <a:off x="1580018" y="1499369"/>
          <a:ext cx="15034420" cy="8686800"/>
        </p:xfrm>
        <a:graphic>
          <a:graphicData uri="http://schemas.openxmlformats.org/drawingml/2006/table">
            <a:tbl>
              <a:tblPr firstRow="1" firstCol="1" lastRow="0" lastCol="0" bandRow="1" bandCol="0">
                <a:tableStyleId>{284E427A-3D55-4303-BF80-6455036E1DE7}</a:tableStyleId>
              </a:tblPr>
              <a:tblGrid>
                <a:gridCol w="2274675"/>
                <a:gridCol w="3445979"/>
                <a:gridCol w="3219635"/>
                <a:gridCol w="2892548"/>
                <a:gridCol w="3201583"/>
              </a:tblGrid>
              <a:tr h="201930">
                <a:tc>
                  <a:txBody>
                    <a:bodyPr/>
                    <a:p>
                      <a:pPr>
                        <a:defRPr/>
                      </a:pPr>
                      <a:r>
                        <a:rPr sz="2400" b="1" i="0" u="none">
                          <a:solidFill>
                            <a:schemeClr val="bg1"/>
                          </a:solidFill>
                          <a:latin typeface="Times New Roman"/>
                          <a:ea typeface="Times New Roman"/>
                          <a:cs typeface="Times New Roman"/>
                        </a:rPr>
                        <a:t>Critère</a:t>
                      </a:r>
                      <a:endParaRPr sz="2400">
                        <a:solidFill>
                          <a:schemeClr val="bg1"/>
                        </a:solidFill>
                      </a:endParaRPr>
                    </a:p>
                  </a:txBody>
                  <a:tcPr anchor="ctr">
                    <a:solidFill>
                      <a:srgbClr val="C00000"/>
                    </a:solidFill>
                  </a:tcPr>
                </a:tc>
                <a:tc>
                  <a:txBody>
                    <a:bodyPr/>
                    <a:p>
                      <a:pPr>
                        <a:defRPr/>
                      </a:pPr>
                      <a:r>
                        <a:rPr sz="2400" b="1" i="0" u="none">
                          <a:solidFill>
                            <a:schemeClr val="bg1"/>
                          </a:solidFill>
                          <a:latin typeface="Times New Roman"/>
                          <a:ea typeface="Times New Roman"/>
                          <a:cs typeface="Times New Roman"/>
                        </a:rPr>
                        <a:t>MinIO</a:t>
                      </a:r>
                      <a:endParaRPr sz="2400">
                        <a:solidFill>
                          <a:schemeClr val="bg1"/>
                        </a:solidFill>
                      </a:endParaRPr>
                    </a:p>
                  </a:txBody>
                  <a:tcPr anchor="ctr">
                    <a:solidFill>
                      <a:srgbClr val="C00000"/>
                    </a:solidFill>
                  </a:tcPr>
                </a:tc>
                <a:tc>
                  <a:txBody>
                    <a:bodyPr/>
                    <a:p>
                      <a:pPr>
                        <a:defRPr/>
                      </a:pPr>
                      <a:r>
                        <a:rPr sz="2400" b="1" i="0" u="none">
                          <a:solidFill>
                            <a:schemeClr val="bg1"/>
                          </a:solidFill>
                          <a:latin typeface="Times New Roman"/>
                          <a:ea typeface="Times New Roman"/>
                          <a:cs typeface="Times New Roman"/>
                        </a:rPr>
                        <a:t>AWS S3</a:t>
                      </a:r>
                      <a:endParaRPr sz="2400">
                        <a:solidFill>
                          <a:schemeClr val="bg1"/>
                        </a:solidFill>
                      </a:endParaRPr>
                    </a:p>
                  </a:txBody>
                  <a:tcPr anchor="ctr">
                    <a:solidFill>
                      <a:srgbClr val="C00000"/>
                    </a:solidFill>
                  </a:tcPr>
                </a:tc>
                <a:tc>
                  <a:txBody>
                    <a:bodyPr/>
                    <a:p>
                      <a:pPr>
                        <a:defRPr/>
                      </a:pPr>
                      <a:r>
                        <a:rPr sz="2400" b="1" i="0" u="none">
                          <a:solidFill>
                            <a:schemeClr val="bg1"/>
                          </a:solidFill>
                          <a:latin typeface="Times New Roman"/>
                          <a:ea typeface="Times New Roman"/>
                          <a:cs typeface="Times New Roman"/>
                        </a:rPr>
                        <a:t>Ceph (RADOS)</a:t>
                      </a:r>
                      <a:endParaRPr sz="2400">
                        <a:solidFill>
                          <a:schemeClr val="bg1"/>
                        </a:solidFill>
                      </a:endParaRPr>
                    </a:p>
                  </a:txBody>
                  <a:tcPr anchor="ctr">
                    <a:solidFill>
                      <a:srgbClr val="C00000"/>
                    </a:solidFill>
                  </a:tcPr>
                </a:tc>
                <a:tc>
                  <a:txBody>
                    <a:bodyPr/>
                    <a:p>
                      <a:pPr>
                        <a:defRPr/>
                      </a:pPr>
                      <a:r>
                        <a:rPr sz="2400" b="1" i="0" u="none">
                          <a:solidFill>
                            <a:schemeClr val="bg1"/>
                          </a:solidFill>
                          <a:latin typeface="Times New Roman"/>
                          <a:ea typeface="Times New Roman"/>
                          <a:cs typeface="Times New Roman"/>
                        </a:rPr>
                        <a:t>HDFS (Hadoop)</a:t>
                      </a:r>
                      <a:endParaRPr sz="2400">
                        <a:solidFill>
                          <a:schemeClr val="bg1"/>
                        </a:solidFill>
                      </a:endParaRPr>
                    </a:p>
                  </a:txBody>
                  <a:tcPr anchor="ctr">
                    <a:solidFill>
                      <a:srgbClr val="C00000"/>
                    </a:solidFill>
                  </a:tcPr>
                </a:tc>
              </a:tr>
              <a:tr h="384810">
                <a:tc>
                  <a:txBody>
                    <a:bodyPr/>
                    <a:p>
                      <a:pPr>
                        <a:defRPr/>
                      </a:pPr>
                      <a:r>
                        <a:rPr sz="2400" b="1" i="0" u="none">
                          <a:solidFill>
                            <a:schemeClr val="bg1"/>
                          </a:solidFill>
                          <a:latin typeface="Times New Roman"/>
                          <a:ea typeface="Times New Roman"/>
                          <a:cs typeface="Times New Roman"/>
                        </a:rPr>
                        <a:t>Type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Object storage distribué (auto-hébergeable)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Object storage (cloud public)</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Stockage distribué objet/bloc/fichier</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Stockage distribué orienté blocs</a:t>
                      </a:r>
                      <a:endParaRPr sz="2400">
                        <a:solidFill>
                          <a:schemeClr val="bg1"/>
                        </a:solidFill>
                      </a:endParaRPr>
                    </a:p>
                  </a:txBody>
                  <a:tcPr anchor="ctr">
                    <a:solidFill>
                      <a:srgbClr val="C00000"/>
                    </a:solidFill>
                  </a:tcPr>
                </a:tc>
              </a:tr>
              <a:tr h="384810">
                <a:tc>
                  <a:txBody>
                    <a:bodyPr/>
                    <a:p>
                      <a:pPr>
                        <a:defRPr/>
                      </a:pPr>
                      <a:r>
                        <a:rPr sz="2400" b="1" i="0" u="none">
                          <a:solidFill>
                            <a:schemeClr val="bg1"/>
                          </a:solidFill>
                          <a:latin typeface="Times New Roman"/>
                          <a:ea typeface="Times New Roman"/>
                          <a:cs typeface="Times New Roman"/>
                        </a:rPr>
                        <a:t>Déploiement</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Sur site, cloud privé/public, conteneurs</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Cloud AWS uniquement</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Sur site, cloud privé</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Sur site, clusters Hadoop</a:t>
                      </a:r>
                      <a:endParaRPr sz="2400">
                        <a:solidFill>
                          <a:schemeClr val="bg1"/>
                        </a:solidFill>
                      </a:endParaRPr>
                    </a:p>
                  </a:txBody>
                  <a:tcPr anchor="ctr">
                    <a:solidFill>
                      <a:srgbClr val="C00000"/>
                    </a:solidFill>
                  </a:tcPr>
                </a:tc>
              </a:tr>
              <a:tr h="384810">
                <a:tc>
                  <a:txBody>
                    <a:bodyPr/>
                    <a:p>
                      <a:pPr>
                        <a:defRPr/>
                      </a:pPr>
                      <a:r>
                        <a:rPr sz="2400" b="1" i="0" u="none">
                          <a:solidFill>
                            <a:schemeClr val="bg1"/>
                          </a:solidFill>
                          <a:latin typeface="Times New Roman"/>
                          <a:ea typeface="Times New Roman"/>
                          <a:cs typeface="Times New Roman"/>
                        </a:rPr>
                        <a:t>Performance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Très rapide (optimisé Go, SSD/NVMe)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Très bonne (gérée par AWS)</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Bonne mais plus complexe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Optimisé pour le traitement par lots</a:t>
                      </a:r>
                      <a:endParaRPr sz="2400">
                        <a:solidFill>
                          <a:schemeClr val="bg1"/>
                        </a:solidFill>
                      </a:endParaRPr>
                    </a:p>
                  </a:txBody>
                  <a:tcPr anchor="ctr">
                    <a:solidFill>
                      <a:srgbClr val="C00000"/>
                    </a:solidFill>
                  </a:tcPr>
                </a:tc>
              </a:tr>
              <a:tr h="384810">
                <a:tc>
                  <a:txBody>
                    <a:bodyPr/>
                    <a:p>
                      <a:pPr>
                        <a:defRPr/>
                      </a:pPr>
                      <a:r>
                        <a:rPr sz="2400" b="1" i="0" u="none">
                          <a:solidFill>
                            <a:schemeClr val="bg1"/>
                          </a:solidFill>
                          <a:latin typeface="Times New Roman"/>
                          <a:ea typeface="Times New Roman"/>
                          <a:cs typeface="Times New Roman"/>
                        </a:rPr>
                        <a:t>Simplicité de mise en place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Facile (binaire unique)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N/A (géré par AWS)</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Complexe (gestion cluster)</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Nécessite l'écosystème Hadoop</a:t>
                      </a:r>
                      <a:endParaRPr sz="2400">
                        <a:solidFill>
                          <a:schemeClr val="bg1"/>
                        </a:solidFill>
                      </a:endParaRPr>
                    </a:p>
                  </a:txBody>
                  <a:tcPr anchor="ctr">
                    <a:solidFill>
                      <a:srgbClr val="C00000"/>
                    </a:solidFill>
                  </a:tcPr>
                </a:tc>
              </a:tr>
              <a:tr h="384810">
                <a:tc>
                  <a:txBody>
                    <a:bodyPr/>
                    <a:p>
                      <a:pPr>
                        <a:defRPr/>
                      </a:pPr>
                      <a:r>
                        <a:rPr sz="2400" b="1" i="0" u="none">
                          <a:solidFill>
                            <a:schemeClr val="bg1"/>
                          </a:solidFill>
                          <a:latin typeface="Times New Roman"/>
                          <a:ea typeface="Times New Roman"/>
                          <a:cs typeface="Times New Roman"/>
                        </a:rPr>
                        <a:t>Coût</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Gratuit / open-source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Payant (coût stockage + bande passante)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Gratuit / open-source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Gratuit / open-source</a:t>
                      </a:r>
                      <a:endParaRPr sz="2400">
                        <a:solidFill>
                          <a:schemeClr val="bg1"/>
                        </a:solidFill>
                      </a:endParaRPr>
                    </a:p>
                  </a:txBody>
                  <a:tcPr anchor="ctr">
                    <a:solidFill>
                      <a:srgbClr val="C00000"/>
                    </a:solidFill>
                  </a:tcPr>
                </a:tc>
              </a:tr>
              <a:tr h="208686">
                <a:tc>
                  <a:txBody>
                    <a:bodyPr/>
                    <a:p>
                      <a:pPr>
                        <a:defRPr/>
                      </a:pPr>
                      <a:r>
                        <a:rPr sz="2400" b="1" i="0" u="none">
                          <a:solidFill>
                            <a:schemeClr val="bg1"/>
                          </a:solidFill>
                          <a:latin typeface="Times New Roman"/>
                          <a:ea typeface="Times New Roman"/>
                          <a:cs typeface="Times New Roman"/>
                        </a:rPr>
                        <a:t>Compatibilité S3</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 Oui (API S3 complète)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 Natif</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 Partiel via gateways</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 Aucune</a:t>
                      </a:r>
                      <a:endParaRPr sz="2400">
                        <a:solidFill>
                          <a:schemeClr val="bg1"/>
                        </a:solidFill>
                      </a:endParaRPr>
                    </a:p>
                  </a:txBody>
                  <a:tcPr anchor="ctr">
                    <a:solidFill>
                      <a:srgbClr val="C00000"/>
                    </a:solidFill>
                  </a:tcPr>
                </a:tc>
              </a:tr>
              <a:tr h="384810">
                <a:tc>
                  <a:txBody>
                    <a:bodyPr/>
                    <a:p>
                      <a:pPr>
                        <a:defRPr/>
                      </a:pPr>
                      <a:r>
                        <a:rPr sz="2400" b="1" i="0" u="none">
                          <a:solidFill>
                            <a:schemeClr val="bg1"/>
                          </a:solidFill>
                          <a:latin typeface="Times New Roman"/>
                          <a:ea typeface="Times New Roman"/>
                          <a:cs typeface="Times New Roman"/>
                        </a:rPr>
                        <a:t>Résilience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Erasure Coding intégré</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Multi-zone/region (automatique)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Réplication + Erasure Coding</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Réplication 3x</a:t>
                      </a:r>
                      <a:endParaRPr sz="2400">
                        <a:solidFill>
                          <a:schemeClr val="bg1"/>
                        </a:solidFill>
                      </a:endParaRPr>
                    </a:p>
                  </a:txBody>
                  <a:tcPr anchor="ctr">
                    <a:solidFill>
                      <a:srgbClr val="C00000"/>
                    </a:solidFill>
                  </a:tcPr>
                </a:tc>
              </a:tr>
              <a:tr h="384810">
                <a:tc>
                  <a:txBody>
                    <a:bodyPr/>
                    <a:p>
                      <a:pPr>
                        <a:defRPr/>
                      </a:pPr>
                      <a:r>
                        <a:rPr sz="2400" b="1" i="0" u="none">
                          <a:solidFill>
                            <a:schemeClr val="bg1"/>
                          </a:solidFill>
                          <a:latin typeface="Times New Roman"/>
                          <a:ea typeface="Times New Roman"/>
                          <a:cs typeface="Times New Roman"/>
                        </a:rPr>
                        <a:t>Cas d’usage idéal</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Edge computing, Cloud hybride, Dev/Test</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Production à grande échelle (SaaS)</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Cloud privé, stockage hétérogène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Big Data, MapReduce, batch processing</a:t>
                      </a:r>
                      <a:endParaRPr sz="2400">
                        <a:solidFill>
                          <a:schemeClr val="bg1"/>
                        </a:solidFill>
                      </a:endParaRPr>
                    </a:p>
                  </a:txBody>
                  <a:tcPr anchor="ctr">
                    <a:solidFill>
                      <a:srgbClr val="C00000"/>
                    </a:solidFill>
                  </a:tcPr>
                </a:tc>
              </a:tr>
              <a:tr h="384810">
                <a:tc>
                  <a:txBody>
                    <a:bodyPr/>
                    <a:p>
                      <a:pPr>
                        <a:defRPr/>
                      </a:pPr>
                      <a:r>
                        <a:rPr sz="2400" b="1" i="0" u="none">
                          <a:solidFill>
                            <a:schemeClr val="bg1"/>
                          </a:solidFill>
                          <a:latin typeface="Times New Roman"/>
                          <a:ea typeface="Times New Roman"/>
                          <a:cs typeface="Times New Roman"/>
                        </a:rPr>
                        <a:t>Scalabilité</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Horizontale (pool + erasure set)</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Très élevée (AWS auto-géré)</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Très élevée (mais plus lourde)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Bonne dans écosystème Hadoop</a:t>
                      </a:r>
                      <a:endParaRPr sz="2400">
                        <a:solidFill>
                          <a:schemeClr val="bg1"/>
                        </a:solidFill>
                      </a:endParaRPr>
                    </a:p>
                  </a:txBody>
                  <a:tcPr anchor="ctr">
                    <a:solidFill>
                      <a:srgbClr val="C00000"/>
                    </a:solidFill>
                  </a:tcPr>
                </a:tc>
              </a:tr>
              <a:tr h="384810">
                <a:tc>
                  <a:txBody>
                    <a:bodyPr/>
                    <a:p>
                      <a:pPr>
                        <a:defRPr/>
                      </a:pPr>
                      <a:r>
                        <a:rPr sz="2400" b="1" i="0" u="none">
                          <a:solidFill>
                            <a:schemeClr val="bg1"/>
                          </a:solidFill>
                          <a:latin typeface="Times New Roman"/>
                          <a:ea typeface="Times New Roman"/>
                          <a:cs typeface="Times New Roman"/>
                        </a:rPr>
                        <a:t>Sécurité</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Signatures V4, HTTPS, ACL, KMS</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IAM, KMS, ACL, très complète</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Basée sur Linux + configuration</a:t>
                      </a:r>
                      <a:endParaRPr sz="2400">
                        <a:solidFill>
                          <a:schemeClr val="bg1"/>
                        </a:solidFill>
                      </a:endParaRPr>
                    </a:p>
                  </a:txBody>
                  <a:tcPr anchor="ctr">
                    <a:solidFill>
                      <a:srgbClr val="C00000"/>
                    </a:solidFill>
                  </a:tcPr>
                </a:tc>
                <a:tc>
                  <a:txBody>
                    <a:bodyPr/>
                    <a:p>
                      <a:pPr>
                        <a:defRPr/>
                      </a:pPr>
                      <a:r>
                        <a:rPr sz="2400" b="0" i="0" u="none">
                          <a:solidFill>
                            <a:schemeClr val="bg1"/>
                          </a:solidFill>
                          <a:latin typeface="Times New Roman"/>
                          <a:ea typeface="Times New Roman"/>
                          <a:cs typeface="Times New Roman"/>
                        </a:rPr>
                        <a:t>Basique (HDFS permissions)</a:t>
                      </a:r>
                      <a:endParaRPr sz="2400">
                        <a:solidFill>
                          <a:schemeClr val="bg1"/>
                        </a:solidFill>
                      </a:endParaRPr>
                    </a:p>
                  </a:txBody>
                  <a:tcPr anchor="ctr">
                    <a:solidFill>
                      <a:srgbClr val="C00000"/>
                    </a:solid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50503559" name="TextBox 4"/>
          <p:cNvSpPr txBox="1"/>
          <p:nvPr/>
        </p:nvSpPr>
        <p:spPr bwMode="auto">
          <a:xfrm>
            <a:off x="7576666" y="3570233"/>
            <a:ext cx="11911283" cy="2798202"/>
          </a:xfrm>
          <a:prstGeom prst="rect">
            <a:avLst/>
          </a:prstGeom>
        </p:spPr>
        <p:txBody>
          <a:bodyPr lIns="0" tIns="0" rIns="0" bIns="0" rtlCol="0" anchor="t">
            <a:spAutoFit/>
          </a:bodyPr>
          <a:lstStyle/>
          <a:p>
            <a:pPr algn="l">
              <a:lnSpc>
                <a:spcPts val="4318"/>
              </a:lnSpc>
              <a:defRPr/>
            </a:pPr>
            <a:endParaRPr sz="4800"/>
          </a:p>
          <a:p>
            <a:pPr>
              <a:lnSpc>
                <a:spcPts val="4318"/>
              </a:lnSpc>
              <a:defRPr/>
            </a:pPr>
            <a:r>
              <a:rPr lang="fr-FR" sz="4800" b="1">
                <a:solidFill>
                  <a:srgbClr val="000000"/>
                </a:solidFill>
                <a:latin typeface="Futura Ultra-Bold"/>
                <a:ea typeface="Futura Ultra-Bold"/>
                <a:cs typeface="Futura Ultra-Bold"/>
              </a:rPr>
              <a:t>Cas d'usage concrets en BI</a:t>
            </a:r>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p:txBody>
      </p:sp>
      <p:pic>
        <p:nvPicPr>
          <p:cNvPr id="1568087677" name="Image 188608511"/>
          <p:cNvPicPr>
            <a:picLocks noChangeAspect="1"/>
          </p:cNvPicPr>
          <p:nvPr/>
        </p:nvPicPr>
        <p:blipFill>
          <a:blip r:embed="rId3"/>
          <a:stretch/>
        </p:blipFill>
        <p:spPr bwMode="auto">
          <a:xfrm>
            <a:off x="16537347" y="9978480"/>
            <a:ext cx="1731600" cy="260892"/>
          </a:xfrm>
          <a:prstGeom prst="rect">
            <a:avLst/>
          </a:prstGeom>
        </p:spPr>
      </p:pic>
      <p:pic>
        <p:nvPicPr>
          <p:cNvPr id="2103354156" name="Image 2" descr="icono de vector de estudio de caso que puede modificar o editar ..."/>
          <p:cNvPicPr>
            <a:picLocks noChangeAspect="1"/>
          </p:cNvPicPr>
          <p:nvPr/>
        </p:nvPicPr>
        <p:blipFill>
          <a:blip r:embed="rId4"/>
          <a:stretch/>
        </p:blipFill>
        <p:spPr bwMode="auto">
          <a:xfrm>
            <a:off x="4355519" y="3216729"/>
            <a:ext cx="3061863" cy="315141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603008073" name="Group 2"/>
          <p:cNvGrpSpPr/>
          <p:nvPr/>
        </p:nvGrpSpPr>
        <p:grpSpPr bwMode="auto">
          <a:xfrm>
            <a:off x="1064353" y="360878"/>
            <a:ext cx="8452669" cy="1077583"/>
            <a:chOff x="0" y="0"/>
            <a:chExt cx="8452669" cy="1077583"/>
          </a:xfrm>
        </p:grpSpPr>
        <p:sp>
          <p:nvSpPr>
            <p:cNvPr id="53063187"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1647805185" name="TextBox 34"/>
          <p:cNvSpPr txBox="1"/>
          <p:nvPr/>
        </p:nvSpPr>
        <p:spPr bwMode="auto">
          <a:xfrm>
            <a:off x="1122634" y="581142"/>
            <a:ext cx="8142683" cy="548872"/>
          </a:xfrm>
          <a:prstGeom prst="rect">
            <a:avLst/>
          </a:prstGeom>
        </p:spPr>
        <p:txBody>
          <a:bodyPr lIns="0" tIns="0" rIns="0" bIns="0" rtlCol="0" anchor="t">
            <a:spAutoFit/>
          </a:bodyPr>
          <a:lstStyle/>
          <a:p>
            <a:pPr>
              <a:lnSpc>
                <a:spcPts val="4318"/>
              </a:lnSpc>
              <a:defRPr/>
            </a:pPr>
            <a:r>
              <a:rPr lang="fr-FR" sz="3600">
                <a:ea typeface="+mn-lt"/>
                <a:cs typeface="+mn-lt"/>
              </a:rPr>
              <a:t>Cas d’usage concrets en BI</a:t>
            </a:r>
            <a:endParaRPr lang="fr-FR"/>
          </a:p>
        </p:txBody>
      </p:sp>
      <p:pic>
        <p:nvPicPr>
          <p:cNvPr id="691314064" name="Image 1624503263"/>
          <p:cNvPicPr>
            <a:picLocks noChangeAspect="1"/>
          </p:cNvPicPr>
          <p:nvPr/>
        </p:nvPicPr>
        <p:blipFill>
          <a:blip r:embed="rId3"/>
          <a:stretch/>
        </p:blipFill>
        <p:spPr bwMode="auto">
          <a:xfrm>
            <a:off x="16804049" y="10018661"/>
            <a:ext cx="1464897" cy="220710"/>
          </a:xfrm>
          <a:prstGeom prst="rect">
            <a:avLst/>
          </a:prstGeom>
        </p:spPr>
      </p:pic>
      <p:pic>
        <p:nvPicPr>
          <p:cNvPr id="869883416" name="Image 563737317"/>
          <p:cNvPicPr>
            <a:picLocks noChangeAspect="1"/>
          </p:cNvPicPr>
          <p:nvPr/>
        </p:nvPicPr>
        <p:blipFill>
          <a:blip r:embed="rId4"/>
          <a:stretch/>
        </p:blipFill>
        <p:spPr bwMode="auto">
          <a:xfrm>
            <a:off x="0" y="323848"/>
            <a:ext cx="1063461" cy="1063461"/>
          </a:xfrm>
          <a:prstGeom prst="rect">
            <a:avLst/>
          </a:prstGeom>
        </p:spPr>
      </p:pic>
      <p:sp>
        <p:nvSpPr>
          <p:cNvPr id="202953836" name="ZoneTexte 1621007992"/>
          <p:cNvSpPr txBox="1"/>
          <p:nvPr/>
        </p:nvSpPr>
        <p:spPr bwMode="auto">
          <a:xfrm>
            <a:off x="7435146" y="8497793"/>
            <a:ext cx="7754334" cy="64043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endParaRPr sz="3600" b="1">
              <a:solidFill>
                <a:srgbClr val="EA4848"/>
              </a:solidFill>
            </a:endParaRPr>
          </a:p>
        </p:txBody>
      </p:sp>
      <p:graphicFrame>
        <p:nvGraphicFramePr>
          <p:cNvPr id="2053441152" name="Tableau 6"/>
          <p:cNvGraphicFramePr>
            <a:graphicFrameLocks xmlns:a="http://schemas.openxmlformats.org/drawingml/2006/main" noGrp="1"/>
          </p:cNvGraphicFramePr>
          <p:nvPr/>
        </p:nvGraphicFramePr>
        <p:xfrm>
          <a:off x="2069004" y="2342197"/>
          <a:ext cx="14138630" cy="5602605"/>
        </p:xfrm>
        <a:graphic>
          <a:graphicData uri="http://schemas.openxmlformats.org/drawingml/2006/table">
            <a:tbl>
              <a:tblPr firstRow="0" firstCol="0" lastRow="0" lastCol="0" bandRow="1" bandCol="0">
                <a:tableStyleId>{284E427A-3D55-4303-BF80-6455036E1DE7}</a:tableStyleId>
              </a:tblPr>
              <a:tblGrid>
                <a:gridCol w="2827726"/>
                <a:gridCol w="2827726"/>
                <a:gridCol w="2827726"/>
                <a:gridCol w="2827726"/>
                <a:gridCol w="2827726"/>
              </a:tblGrid>
              <a:tr h="0">
                <a:tc>
                  <a:txBody>
                    <a:bodyPr/>
                    <a:p>
                      <a:pPr>
                        <a:lnSpc>
                          <a:spcPts val="2175"/>
                        </a:lnSpc>
                        <a:buNone/>
                        <a:defRPr/>
                      </a:pPr>
                      <a:r>
                        <a:rPr lang="fr-FR" sz="2400" b="1">
                          <a:latin typeface="Calibri"/>
                        </a:rPr>
                        <a:t>Cas d’usage</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b="1">
                          <a:latin typeface="Calibri"/>
                        </a:rPr>
                        <a:t>Contexte / Données</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b="1">
                          <a:latin typeface="Calibri"/>
                        </a:rPr>
                        <a:t>Objectif BI</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b="1">
                          <a:latin typeface="Calibri"/>
                        </a:rPr>
                        <a:t>Rôle de l’Object Storage</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b="1">
                          <a:latin typeface="Calibri"/>
                        </a:rPr>
                        <a:t>Bénéfices</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r>
              <a:tr h="0">
                <a:tc>
                  <a:txBody>
                    <a:bodyPr/>
                    <a:p>
                      <a:pPr>
                        <a:lnSpc>
                          <a:spcPts val="2175"/>
                        </a:lnSpc>
                        <a:buNone/>
                        <a:defRPr/>
                      </a:pPr>
                      <a:r>
                        <a:rPr lang="fr-FR" sz="2400">
                          <a:latin typeface="Calibri"/>
                        </a:rPr>
                        <a:t>Ingestion </a:t>
                      </a:r>
                      <a:r>
                        <a:rPr lang="fr-FR" sz="2400">
                          <a:latin typeface="Calibri"/>
                        </a:rPr>
                        <a:t>multi-formats</a:t>
                      </a:r>
                      <a:r>
                        <a:rPr lang="fr-FR" sz="2400">
                          <a:latin typeface="Calibri"/>
                        </a:rPr>
                        <a:t> dans un Data Lake</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CSV (ventes), JSON (logs), PDF (rapports)</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Centraliser les données brutes</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Stockage centralisé et non structuré</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Souplesse, support de tous formats, évolutif</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r>
              <a:tr h="0">
                <a:tc>
                  <a:txBody>
                    <a:bodyPr/>
                    <a:p>
                      <a:pPr>
                        <a:lnSpc>
                          <a:spcPts val="2175"/>
                        </a:lnSpc>
                        <a:buNone/>
                        <a:defRPr/>
                      </a:pPr>
                      <a:r>
                        <a:rPr lang="fr-FR" sz="2400">
                          <a:latin typeface="Calibri"/>
                        </a:rPr>
                        <a:t>Source pour moteur SQL (ex : Trino, </a:t>
                      </a:r>
                      <a:r>
                        <a:rPr lang="fr-FR" sz="2400">
                          <a:latin typeface="Calibri"/>
                        </a:rPr>
                        <a:t>Athena</a:t>
                      </a:r>
                      <a:r>
                        <a:rPr lang="fr-FR" sz="2400">
                          <a:latin typeface="Calibri"/>
                        </a:rPr>
                        <a:t>)</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Fichiers Parquet ou CSV stockés dans </a:t>
                      </a:r>
                      <a:r>
                        <a:rPr lang="fr-FR" sz="2400">
                          <a:latin typeface="Calibri"/>
                        </a:rPr>
                        <a:t>MinIO</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Requête interactive via SQL</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Fournisseur de données pour moteur SQL externe</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Pas besoin de base relationnelle, rapide et scalable</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r>
              <a:tr h="0">
                <a:tc>
                  <a:txBody>
                    <a:bodyPr/>
                    <a:p>
                      <a:pPr>
                        <a:lnSpc>
                          <a:spcPts val="2175"/>
                        </a:lnSpc>
                        <a:buNone/>
                        <a:defRPr/>
                      </a:pPr>
                      <a:r>
                        <a:rPr lang="fr-FR" sz="2400">
                          <a:latin typeface="Calibri"/>
                        </a:rPr>
                        <a:t>Archivage / historisation analytique</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Snapshots de </a:t>
                      </a:r>
                      <a:r>
                        <a:rPr lang="fr-FR" sz="2400">
                          <a:latin typeface="Calibri"/>
                        </a:rPr>
                        <a:t>dashboards</a:t>
                      </a:r>
                      <a:r>
                        <a:rPr lang="fr-FR" sz="2400">
                          <a:latin typeface="Calibri"/>
                        </a:rPr>
                        <a:t>, exports Excel, modèles ML</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Traçabilité et conformité</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Stockage versionné et durable</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Historique complet, peu coûteux, facile d’accès</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r>
              <a:tr h="0">
                <a:tc>
                  <a:txBody>
                    <a:bodyPr/>
                    <a:p>
                      <a:pPr>
                        <a:lnSpc>
                          <a:spcPts val="2175"/>
                        </a:lnSpc>
                        <a:buNone/>
                        <a:defRPr/>
                      </a:pPr>
                      <a:r>
                        <a:rPr lang="fr-FR" sz="2400">
                          <a:latin typeface="Calibri"/>
                        </a:rPr>
                        <a:t>Stockage intermédiaire dans pipeline ETL</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Données extraites de Salesforce, transformées via Spark</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Orchestration du traitement</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Zone tampon entre extraction et chargement</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Fiabilité, découplage des étapes, flexibilité de traitement</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r>
              <a:tr h="0">
                <a:tc>
                  <a:txBody>
                    <a:bodyPr/>
                    <a:p>
                      <a:pPr>
                        <a:lnSpc>
                          <a:spcPts val="2175"/>
                        </a:lnSpc>
                        <a:buNone/>
                        <a:defRPr/>
                      </a:pPr>
                      <a:r>
                        <a:rPr lang="fr-FR" sz="2400">
                          <a:latin typeface="Calibri"/>
                        </a:rPr>
                        <a:t>Stockage pour la Data Science / ML</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Jeux d’entraînement, modèles .</a:t>
                      </a:r>
                      <a:r>
                        <a:rPr lang="fr-FR" sz="2400">
                          <a:latin typeface="Calibri"/>
                        </a:rPr>
                        <a:t>pkl</a:t>
                      </a:r>
                      <a:r>
                        <a:rPr lang="fr-FR" sz="2400">
                          <a:latin typeface="Calibri"/>
                        </a:rPr>
                        <a:t>, notebooks</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Faciliter l’entraînement et le déploiement</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Référentiel de données et modèles</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Accès centralisé, compatible avec APIs Python/ML</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r>
              <a:tr h="0">
                <a:tc>
                  <a:txBody>
                    <a:bodyPr/>
                    <a:p>
                      <a:pPr>
                        <a:lnSpc>
                          <a:spcPts val="2175"/>
                        </a:lnSpc>
                        <a:buNone/>
                        <a:defRPr/>
                      </a:pPr>
                      <a:r>
                        <a:rPr lang="fr-FR" sz="2400">
                          <a:latin typeface="Calibri"/>
                        </a:rPr>
                        <a:t>Diffusion sécurisée de rapports</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Fichiers Excel ou PDF partagés via lien </a:t>
                      </a:r>
                      <a:r>
                        <a:rPr lang="fr-FR" sz="2400">
                          <a:latin typeface="Calibri"/>
                        </a:rPr>
                        <a:t>MinIO</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Publication automatisée de livrables BI</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Hébergement sécurisé, URL temporaires</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c>
                  <a:txBody>
                    <a:bodyPr/>
                    <a:p>
                      <a:pPr>
                        <a:lnSpc>
                          <a:spcPts val="2175"/>
                        </a:lnSpc>
                        <a:buNone/>
                        <a:defRPr/>
                      </a:pPr>
                      <a:r>
                        <a:rPr lang="fr-FR" sz="2400">
                          <a:latin typeface="Calibri"/>
                        </a:rPr>
                        <a:t>Accès contrôlé, alternative simple à SharePoint/FTP</a:t>
                      </a:r>
                      <a:endParaRPr lang="fr-FR" sz="2400">
                        <a:latin typeface="Calibri"/>
                      </a:endParaRPr>
                    </a:p>
                  </a:txBody>
                  <a:tcPr anchor="ctr">
                    <a:lnL w="9525" algn="ctr">
                      <a:solidFill>
                        <a:srgbClr val="000000"/>
                      </a:solidFill>
                    </a:lnL>
                    <a:lnR w="9525" algn="ctr">
                      <a:solidFill>
                        <a:srgbClr val="000000"/>
                      </a:solidFill>
                    </a:lnR>
                    <a:lnT w="9525" algn="ctr">
                      <a:solidFill>
                        <a:srgbClr val="000000"/>
                      </a:solidFill>
                    </a:lnT>
                    <a:lnB w="9525" algn="ctr">
                      <a:solidFill>
                        <a:srgbClr val="000000"/>
                      </a:solidFill>
                    </a:lnB>
                    <a:solidFill>
                      <a:srgbClr val="FFC000"/>
                    </a:solid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85491212" name="TextBox 4"/>
          <p:cNvSpPr txBox="1"/>
          <p:nvPr/>
        </p:nvSpPr>
        <p:spPr bwMode="auto">
          <a:xfrm>
            <a:off x="7119466" y="3570233"/>
            <a:ext cx="11911283" cy="2798202"/>
          </a:xfrm>
          <a:prstGeom prst="rect">
            <a:avLst/>
          </a:prstGeom>
        </p:spPr>
        <p:txBody>
          <a:bodyPr wrap="square" lIns="0" tIns="0" rIns="0" bIns="0" rtlCol="0" anchor="t">
            <a:spAutoFit/>
          </a:bodyPr>
          <a:lstStyle/>
          <a:p>
            <a:pPr algn="l">
              <a:lnSpc>
                <a:spcPts val="4318"/>
              </a:lnSpc>
              <a:defRPr/>
            </a:pPr>
            <a:endParaRPr sz="4800"/>
          </a:p>
          <a:p>
            <a:pPr>
              <a:lnSpc>
                <a:spcPts val="4318"/>
              </a:lnSpc>
              <a:defRPr/>
            </a:pPr>
            <a:r>
              <a:rPr lang="fr-FR" sz="4800" b="1">
                <a:solidFill>
                  <a:srgbClr val="000000"/>
                </a:solidFill>
                <a:latin typeface="Futura Ultra-Bold"/>
                <a:ea typeface="Futura Ultra-Bold"/>
                <a:cs typeface="Futura Ultra-Bold"/>
              </a:rPr>
              <a:t>Integration</a:t>
            </a:r>
            <a:r>
              <a:rPr lang="fr-FR" sz="4800" b="1">
                <a:solidFill>
                  <a:srgbClr val="000000"/>
                </a:solidFill>
                <a:latin typeface="Futura Ultra-Bold"/>
                <a:ea typeface="Futura Ultra-Bold"/>
                <a:cs typeface="Futura Ultra-Bold"/>
              </a:rPr>
              <a:t> de </a:t>
            </a:r>
            <a:r>
              <a:rPr lang="fr-FR" sz="4800" b="1">
                <a:solidFill>
                  <a:srgbClr val="000000"/>
                </a:solidFill>
                <a:latin typeface="Futura Ultra-Bold"/>
                <a:ea typeface="Futura Ultra-Bold"/>
                <a:cs typeface="Futura Ultra-Bold"/>
              </a:rPr>
              <a:t>MinIO</a:t>
            </a:r>
            <a:r>
              <a:rPr lang="fr-FR" sz="4800" b="1">
                <a:solidFill>
                  <a:srgbClr val="000000"/>
                </a:solidFill>
                <a:latin typeface="Futura Ultra-Bold"/>
                <a:ea typeface="Futura Ultra-Bold"/>
                <a:cs typeface="Futura Ultra-Bold"/>
              </a:rPr>
              <a:t> dans les outils BI</a:t>
            </a:r>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p:txBody>
      </p:sp>
      <p:pic>
        <p:nvPicPr>
          <p:cNvPr id="1406395898" name="Image 188608511"/>
          <p:cNvPicPr>
            <a:picLocks noChangeAspect="1"/>
          </p:cNvPicPr>
          <p:nvPr/>
        </p:nvPicPr>
        <p:blipFill>
          <a:blip r:embed="rId3"/>
          <a:stretch/>
        </p:blipFill>
        <p:spPr bwMode="auto">
          <a:xfrm>
            <a:off x="16537347" y="9978480"/>
            <a:ext cx="1731600" cy="260892"/>
          </a:xfrm>
          <a:prstGeom prst="rect">
            <a:avLst/>
          </a:prstGeom>
        </p:spPr>
      </p:pic>
      <p:pic>
        <p:nvPicPr>
          <p:cNvPr id="1210133350" name="Image 1" descr="Premium Vector | Integration icon simple element from business growth ..."/>
          <p:cNvPicPr>
            <a:picLocks noChangeAspect="1"/>
          </p:cNvPicPr>
          <p:nvPr/>
        </p:nvPicPr>
        <p:blipFill>
          <a:blip r:embed="rId4"/>
          <a:srcRect l="-5" t="-22222" r="-412" b="22222"/>
          <a:stretch/>
        </p:blipFill>
        <p:spPr bwMode="auto">
          <a:xfrm>
            <a:off x="2775858" y="2139043"/>
            <a:ext cx="3918867" cy="422910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074254217" name="Group 2"/>
          <p:cNvGrpSpPr/>
          <p:nvPr/>
        </p:nvGrpSpPr>
        <p:grpSpPr bwMode="auto">
          <a:xfrm>
            <a:off x="1064353" y="360878"/>
            <a:ext cx="8452669" cy="1077583"/>
            <a:chOff x="0" y="0"/>
            <a:chExt cx="8452669" cy="1077583"/>
          </a:xfrm>
        </p:grpSpPr>
        <p:sp>
          <p:nvSpPr>
            <p:cNvPr id="53063187"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355023728" name="TextBox 34"/>
          <p:cNvSpPr txBox="1"/>
          <p:nvPr/>
        </p:nvSpPr>
        <p:spPr bwMode="auto">
          <a:xfrm>
            <a:off x="1122634" y="581142"/>
            <a:ext cx="8142683" cy="551433"/>
          </a:xfrm>
          <a:prstGeom prst="rect">
            <a:avLst/>
          </a:prstGeom>
        </p:spPr>
        <p:txBody>
          <a:bodyPr lIns="0" tIns="0" rIns="0" bIns="0" rtlCol="0" anchor="t">
            <a:spAutoFit/>
          </a:bodyPr>
          <a:lstStyle/>
          <a:p>
            <a:pPr>
              <a:lnSpc>
                <a:spcPts val="4318"/>
              </a:lnSpc>
              <a:defRPr/>
            </a:pPr>
            <a:r>
              <a:rPr lang="fr-FR" sz="3600">
                <a:solidFill>
                  <a:srgbClr val="000000"/>
                </a:solidFill>
                <a:ea typeface="Calibri"/>
                <a:cs typeface="Calibri"/>
              </a:rPr>
              <a:t>Intégration de </a:t>
            </a:r>
            <a:r>
              <a:rPr lang="fr-FR" sz="3600">
                <a:solidFill>
                  <a:srgbClr val="000000"/>
                </a:solidFill>
                <a:ea typeface="Calibri"/>
                <a:cs typeface="Calibri"/>
              </a:rPr>
              <a:t>MinIO</a:t>
            </a:r>
            <a:r>
              <a:rPr lang="fr-FR" sz="3600">
                <a:solidFill>
                  <a:srgbClr val="000000"/>
                </a:solidFill>
                <a:ea typeface="Calibri"/>
                <a:cs typeface="Calibri"/>
              </a:rPr>
              <a:t> dans les outils BI</a:t>
            </a:r>
            <a:endParaRPr/>
          </a:p>
        </p:txBody>
      </p:sp>
      <p:pic>
        <p:nvPicPr>
          <p:cNvPr id="257612704" name="Image 1624503263"/>
          <p:cNvPicPr>
            <a:picLocks noChangeAspect="1"/>
          </p:cNvPicPr>
          <p:nvPr/>
        </p:nvPicPr>
        <p:blipFill>
          <a:blip r:embed="rId3"/>
          <a:stretch/>
        </p:blipFill>
        <p:spPr bwMode="auto">
          <a:xfrm>
            <a:off x="16804049" y="10018661"/>
            <a:ext cx="1464897" cy="220710"/>
          </a:xfrm>
          <a:prstGeom prst="rect">
            <a:avLst/>
          </a:prstGeom>
        </p:spPr>
      </p:pic>
      <p:pic>
        <p:nvPicPr>
          <p:cNvPr id="243086792" name="Image 563737317"/>
          <p:cNvPicPr>
            <a:picLocks noChangeAspect="1"/>
          </p:cNvPicPr>
          <p:nvPr/>
        </p:nvPicPr>
        <p:blipFill>
          <a:blip r:embed="rId4"/>
          <a:stretch/>
        </p:blipFill>
        <p:spPr bwMode="auto">
          <a:xfrm>
            <a:off x="0" y="323848"/>
            <a:ext cx="1063461" cy="1063461"/>
          </a:xfrm>
          <a:prstGeom prst="rect">
            <a:avLst/>
          </a:prstGeom>
        </p:spPr>
      </p:pic>
      <p:sp>
        <p:nvSpPr>
          <p:cNvPr id="1408441880" name="ZoneTexte 1621007992"/>
          <p:cNvSpPr txBox="1"/>
          <p:nvPr/>
        </p:nvSpPr>
        <p:spPr bwMode="auto">
          <a:xfrm>
            <a:off x="7435146" y="8497793"/>
            <a:ext cx="7754334" cy="64043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endParaRPr sz="3600" b="1">
              <a:solidFill>
                <a:srgbClr val="EA4848"/>
              </a:solidFill>
            </a:endParaRPr>
          </a:p>
        </p:txBody>
      </p:sp>
      <p:sp>
        <p:nvSpPr>
          <p:cNvPr id="1335881305" name="TextBox 3"/>
          <p:cNvSpPr txBox="1"/>
          <p:nvPr/>
        </p:nvSpPr>
        <p:spPr bwMode="auto">
          <a:xfrm>
            <a:off x="538843" y="2119448"/>
            <a:ext cx="5378011" cy="584775"/>
          </a:xfrm>
          <a:prstGeom prst="rect">
            <a:avLst/>
          </a:prstGeom>
          <a:noFill/>
        </p:spPr>
        <p:txBody>
          <a:bodyPr wrap="none" lIns="91440" tIns="45720" rIns="91440" bIns="45720" anchor="t">
            <a:spAutoFit/>
          </a:bodyPr>
          <a:ls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defRPr sz="1800" i="1"/>
            </a:pPr>
            <a:r>
              <a:rPr sz="3200" b="1">
                <a:solidFill>
                  <a:srgbClr val="FF0000"/>
                </a:solidFill>
              </a:rPr>
              <a:t>Ingestion &amp; ETL + </a:t>
            </a:r>
            <a:r>
              <a:rPr sz="3200" b="1">
                <a:solidFill>
                  <a:srgbClr val="FF0000"/>
                </a:solidFill>
              </a:rPr>
              <a:t>Moteurs</a:t>
            </a:r>
            <a:r>
              <a:rPr sz="3200" b="1">
                <a:solidFill>
                  <a:srgbClr val="FF0000"/>
                </a:solidFill>
              </a:rPr>
              <a:t> SQL</a:t>
            </a:r>
            <a:endParaRPr/>
          </a:p>
        </p:txBody>
      </p:sp>
      <p:graphicFrame>
        <p:nvGraphicFramePr>
          <p:cNvPr id="1600988075" name="Tableau 4"/>
          <p:cNvGraphicFramePr>
            <a:graphicFrameLocks xmlns:a="http://schemas.openxmlformats.org/drawingml/2006/main" noGrp="1"/>
          </p:cNvGraphicFramePr>
          <p:nvPr/>
        </p:nvGraphicFramePr>
        <p:xfrm>
          <a:off x="3135085" y="3200399"/>
          <a:ext cx="12014365" cy="5625717"/>
        </p:xfrm>
        <a:graphic>
          <a:graphicData uri="http://schemas.openxmlformats.org/drawingml/2006/table">
            <a:tbl>
              <a:tblPr firstRow="0" firstCol="0" lastRow="0" lastCol="0" bandRow="1" bandCol="0">
                <a:tableStyleId>{284E427A-3D55-4303-BF80-6455036E1DE7}</a:tableStyleId>
              </a:tblPr>
              <a:tblGrid>
                <a:gridCol w="6122789"/>
                <a:gridCol w="5891576"/>
              </a:tblGrid>
              <a:tr h="516120">
                <a:tc>
                  <a:txBody>
                    <a:bodyPr/>
                    <a:p>
                      <a:pPr algn="l">
                        <a:lnSpc>
                          <a:spcPts val="1499"/>
                        </a:lnSpc>
                        <a:buNone/>
                        <a:defRPr/>
                      </a:pPr>
                      <a:endParaRPr lang="en-US" sz="2400" b="1" i="0">
                        <a:solidFill>
                          <a:srgbClr val="FFFFFF"/>
                        </a:solidFill>
                        <a:latin typeface="Calibri"/>
                      </a:endParaRPr>
                    </a:p>
                    <a:p>
                      <a:pPr algn="l">
                        <a:lnSpc>
                          <a:spcPts val="1500"/>
                        </a:lnSpc>
                        <a:buNone/>
                        <a:defRPr/>
                      </a:pPr>
                      <a:r>
                        <a:rPr lang="fr-FR" sz="2400" b="1" i="0">
                          <a:solidFill>
                            <a:srgbClr val="FFFFFF"/>
                          </a:solidFill>
                          <a:latin typeface="Calibri"/>
                        </a:rPr>
                        <a:t>   </a:t>
                      </a:r>
                      <a:r>
                        <a:rPr lang="en-US" sz="2400" b="1" i="0">
                          <a:solidFill>
                            <a:srgbClr val="FFFFFF"/>
                          </a:solidFill>
                          <a:latin typeface="Calibri"/>
                        </a:rPr>
                        <a:t>Outil</a:t>
                      </a:r>
                      <a:endParaRPr lang="en-US" sz="2400" b="1" i="0">
                        <a:solidFill>
                          <a:srgbClr val="FFFFFF"/>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tx2">
                        <a:lumMod val="60000"/>
                        <a:lumOff val="40000"/>
                      </a:schemeClr>
                    </a:solidFill>
                  </a:tcPr>
                </a:tc>
                <a:tc>
                  <a:txBody>
                    <a:bodyPr/>
                    <a:p>
                      <a:pPr algn="l">
                        <a:lnSpc>
                          <a:spcPts val="1499"/>
                        </a:lnSpc>
                        <a:buNone/>
                        <a:defRPr/>
                      </a:pPr>
                      <a:endParaRPr lang="en-US" sz="2400" b="1" i="0">
                        <a:solidFill>
                          <a:srgbClr val="FFFFFF"/>
                        </a:solidFill>
                        <a:latin typeface="Calibri"/>
                      </a:endParaRPr>
                    </a:p>
                    <a:p>
                      <a:pPr algn="l">
                        <a:lnSpc>
                          <a:spcPts val="1500"/>
                        </a:lnSpc>
                        <a:buNone/>
                        <a:defRPr/>
                      </a:pPr>
                      <a:r>
                        <a:rPr lang="en-US" sz="2400" b="1" i="0">
                          <a:solidFill>
                            <a:srgbClr val="FFFFFF"/>
                          </a:solidFill>
                          <a:latin typeface="Calibri"/>
                        </a:rPr>
                        <a:t>I</a:t>
                      </a:r>
                      <a:r>
                        <a:rPr lang="en-US" sz="2400" b="1" i="0">
                          <a:solidFill>
                            <a:srgbClr val="FFFFFF"/>
                          </a:solidFill>
                          <a:latin typeface="Calibri"/>
                        </a:rPr>
                        <a:t>ntégration</a:t>
                      </a:r>
                      <a:endParaRPr lang="en-US" sz="2400" b="1" i="0">
                        <a:solidFill>
                          <a:srgbClr val="FFFFFF"/>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tx2">
                        <a:lumMod val="60000"/>
                        <a:lumOff val="40000"/>
                      </a:schemeClr>
                    </a:solidFill>
                  </a:tcPr>
                </a:tc>
              </a:tr>
              <a:tr h="696763">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Apache </a:t>
                      </a:r>
                      <a:r>
                        <a:rPr lang="en-US" sz="2400" b="0" i="0">
                          <a:solidFill>
                            <a:srgbClr val="000000"/>
                          </a:solidFill>
                          <a:latin typeface="Calibri"/>
                        </a:rPr>
                        <a:t>NiFi</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Connecteurs</a:t>
                      </a:r>
                      <a:r>
                        <a:rPr lang="en-US" sz="2400" b="0" i="0">
                          <a:solidFill>
                            <a:srgbClr val="000000"/>
                          </a:solidFill>
                          <a:latin typeface="Calibri"/>
                        </a:rPr>
                        <a:t> S3 pour lire/</a:t>
                      </a:r>
                      <a:r>
                        <a:rPr lang="en-US" sz="2400" b="0" i="0">
                          <a:solidFill>
                            <a:srgbClr val="000000"/>
                          </a:solidFill>
                          <a:latin typeface="Calibri"/>
                        </a:rPr>
                        <a:t>écrire</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96763">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Talend</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tS3Input / tS3Output</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96763">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Apache Airflow</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Hooks S3, </a:t>
                      </a:r>
                      <a:r>
                        <a:rPr lang="en-US" sz="2400" b="0" i="0">
                          <a:solidFill>
                            <a:srgbClr val="000000"/>
                          </a:solidFill>
                          <a:latin typeface="Calibri"/>
                        </a:rPr>
                        <a:t>opérateurs</a:t>
                      </a:r>
                      <a:r>
                        <a:rPr lang="en-US" sz="2400" b="0" i="0">
                          <a:solidFill>
                            <a:srgbClr val="000000"/>
                          </a:solidFill>
                          <a:latin typeface="Calibri"/>
                        </a:rPr>
                        <a:t> </a:t>
                      </a:r>
                      <a:r>
                        <a:rPr lang="en-US" sz="2400" b="0" i="0">
                          <a:solidFill>
                            <a:srgbClr val="000000"/>
                          </a:solidFill>
                          <a:latin typeface="Calibri"/>
                        </a:rPr>
                        <a:t>personnalisés</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96763">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Kafka Connect</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Stockage direct dans </a:t>
                      </a:r>
                      <a:r>
                        <a:rPr lang="en-US" sz="2400" b="0" i="0">
                          <a:solidFill>
                            <a:srgbClr val="000000"/>
                          </a:solidFill>
                          <a:latin typeface="Calibri"/>
                        </a:rPr>
                        <a:t>MinIO</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929019">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Presto / Trino</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Lecture Parquet/CSV/JSON via </a:t>
                      </a:r>
                      <a:r>
                        <a:rPr lang="en-US" sz="2400" b="0" i="0">
                          <a:solidFill>
                            <a:srgbClr val="000000"/>
                          </a:solidFill>
                          <a:latin typeface="Calibri"/>
                        </a:rPr>
                        <a:t>connecteur</a:t>
                      </a:r>
                      <a:r>
                        <a:rPr lang="en-US" sz="2400" b="0" i="0">
                          <a:solidFill>
                            <a:srgbClr val="000000"/>
                          </a:solidFill>
                          <a:latin typeface="Calibri"/>
                        </a:rPr>
                        <a:t> S3</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96763">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Amazon Athena</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Requêtes</a:t>
                      </a:r>
                      <a:r>
                        <a:rPr lang="en-US" sz="2400" b="0" i="0">
                          <a:solidFill>
                            <a:srgbClr val="000000"/>
                          </a:solidFill>
                          <a:latin typeface="Calibri"/>
                        </a:rPr>
                        <a:t> </a:t>
                      </a:r>
                      <a:r>
                        <a:rPr lang="en-US" sz="2400" b="0" i="0">
                          <a:solidFill>
                            <a:srgbClr val="000000"/>
                          </a:solidFill>
                          <a:latin typeface="Calibri"/>
                        </a:rPr>
                        <a:t>directes</a:t>
                      </a:r>
                      <a:r>
                        <a:rPr lang="en-US" sz="2400" b="0" i="0">
                          <a:solidFill>
                            <a:srgbClr val="000000"/>
                          </a:solidFill>
                          <a:latin typeface="Calibri"/>
                        </a:rPr>
                        <a:t> dans </a:t>
                      </a:r>
                      <a:r>
                        <a:rPr lang="en-US" sz="2400" b="0" i="0">
                          <a:solidFill>
                            <a:srgbClr val="000000"/>
                          </a:solidFill>
                          <a:latin typeface="Calibri"/>
                        </a:rPr>
                        <a:t>MinIO</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96763">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Apache Drill</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gn="l">
                        <a:lnSpc>
                          <a:spcPts val="1499"/>
                        </a:lnSpc>
                        <a:buNone/>
                        <a:defRPr/>
                      </a:pPr>
                      <a:endParaRPr lang="en-US" sz="2400" b="0" i="0">
                        <a:solidFill>
                          <a:srgbClr val="000000"/>
                        </a:solidFill>
                        <a:latin typeface="Calibri"/>
                      </a:endParaRPr>
                    </a:p>
                    <a:p>
                      <a:pPr algn="l">
                        <a:lnSpc>
                          <a:spcPts val="1500"/>
                        </a:lnSpc>
                        <a:buNone/>
                        <a:defRPr/>
                      </a:pPr>
                      <a:r>
                        <a:rPr lang="en-US" sz="2400" b="0" i="0">
                          <a:solidFill>
                            <a:srgbClr val="000000"/>
                          </a:solidFill>
                          <a:latin typeface="Calibri"/>
                        </a:rPr>
                        <a:t>Accès</a:t>
                      </a:r>
                      <a:r>
                        <a:rPr lang="en-US" sz="2400" b="0" i="0">
                          <a:solidFill>
                            <a:srgbClr val="000000"/>
                          </a:solidFill>
                          <a:latin typeface="Calibri"/>
                        </a:rPr>
                        <a:t> aux formats via </a:t>
                      </a:r>
                      <a:r>
                        <a:rPr lang="en-US" sz="2400" b="0" i="0">
                          <a:solidFill>
                            <a:srgbClr val="000000"/>
                          </a:solidFill>
                          <a:latin typeface="Calibri"/>
                        </a:rPr>
                        <a:t>connecteurs</a:t>
                      </a:r>
                      <a:endParaRPr lang="en-US" sz="2400" b="0" i="0">
                        <a:solidFill>
                          <a:srgbClr val="000000"/>
                        </a:solidFill>
                        <a:latin typeface="Calibri"/>
                      </a:endParaRPr>
                    </a:p>
                  </a:txBody>
                  <a:tcPr marL="64922" marR="64922" marT="32461" marB="32461">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900797393" name="Group 2"/>
          <p:cNvGrpSpPr/>
          <p:nvPr/>
        </p:nvGrpSpPr>
        <p:grpSpPr bwMode="auto">
          <a:xfrm>
            <a:off x="1064353" y="360878"/>
            <a:ext cx="8452669" cy="1077583"/>
            <a:chOff x="0" y="0"/>
            <a:chExt cx="8452669" cy="1077583"/>
          </a:xfrm>
        </p:grpSpPr>
        <p:sp>
          <p:nvSpPr>
            <p:cNvPr id="53063187"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sp>
        <p:nvSpPr>
          <p:cNvPr id="322135312" name="TextBox 34"/>
          <p:cNvSpPr txBox="1"/>
          <p:nvPr/>
        </p:nvSpPr>
        <p:spPr bwMode="auto">
          <a:xfrm>
            <a:off x="1122634" y="581142"/>
            <a:ext cx="8142683" cy="551433"/>
          </a:xfrm>
          <a:prstGeom prst="rect">
            <a:avLst/>
          </a:prstGeom>
        </p:spPr>
        <p:txBody>
          <a:bodyPr lIns="0" tIns="0" rIns="0" bIns="0" rtlCol="0" anchor="t">
            <a:spAutoFit/>
          </a:bodyPr>
          <a:lstStyle/>
          <a:p>
            <a:pPr>
              <a:lnSpc>
                <a:spcPts val="4318"/>
              </a:lnSpc>
              <a:defRPr/>
            </a:pPr>
            <a:r>
              <a:rPr lang="fr-FR" sz="3600">
                <a:solidFill>
                  <a:srgbClr val="000000"/>
                </a:solidFill>
                <a:ea typeface="Calibri"/>
                <a:cs typeface="Calibri"/>
              </a:rPr>
              <a:t>Intégration de </a:t>
            </a:r>
            <a:r>
              <a:rPr lang="fr-FR" sz="3600">
                <a:solidFill>
                  <a:srgbClr val="000000"/>
                </a:solidFill>
                <a:ea typeface="Calibri"/>
                <a:cs typeface="Calibri"/>
              </a:rPr>
              <a:t>MinIO</a:t>
            </a:r>
            <a:r>
              <a:rPr lang="fr-FR" sz="3600">
                <a:solidFill>
                  <a:srgbClr val="000000"/>
                </a:solidFill>
                <a:ea typeface="Calibri"/>
                <a:cs typeface="Calibri"/>
              </a:rPr>
              <a:t> dans les outils BI</a:t>
            </a:r>
            <a:endParaRPr/>
          </a:p>
        </p:txBody>
      </p:sp>
      <p:pic>
        <p:nvPicPr>
          <p:cNvPr id="1240444974" name="Image 1624503263"/>
          <p:cNvPicPr>
            <a:picLocks noChangeAspect="1"/>
          </p:cNvPicPr>
          <p:nvPr/>
        </p:nvPicPr>
        <p:blipFill>
          <a:blip r:embed="rId3"/>
          <a:stretch/>
        </p:blipFill>
        <p:spPr bwMode="auto">
          <a:xfrm>
            <a:off x="16804049" y="10018661"/>
            <a:ext cx="1464897" cy="220710"/>
          </a:xfrm>
          <a:prstGeom prst="rect">
            <a:avLst/>
          </a:prstGeom>
        </p:spPr>
      </p:pic>
      <p:pic>
        <p:nvPicPr>
          <p:cNvPr id="1368202516" name="Image 563737317"/>
          <p:cNvPicPr>
            <a:picLocks noChangeAspect="1"/>
          </p:cNvPicPr>
          <p:nvPr/>
        </p:nvPicPr>
        <p:blipFill>
          <a:blip r:embed="rId4"/>
          <a:stretch/>
        </p:blipFill>
        <p:spPr bwMode="auto">
          <a:xfrm>
            <a:off x="0" y="323848"/>
            <a:ext cx="1063461" cy="1063461"/>
          </a:xfrm>
          <a:prstGeom prst="rect">
            <a:avLst/>
          </a:prstGeom>
        </p:spPr>
      </p:pic>
      <p:sp>
        <p:nvSpPr>
          <p:cNvPr id="1199439459" name="ZoneTexte 1621007992"/>
          <p:cNvSpPr txBox="1"/>
          <p:nvPr/>
        </p:nvSpPr>
        <p:spPr bwMode="auto">
          <a:xfrm>
            <a:off x="7435146" y="8497793"/>
            <a:ext cx="7754334" cy="64043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endParaRPr sz="3600" b="1">
              <a:solidFill>
                <a:srgbClr val="EA4848"/>
              </a:solidFill>
            </a:endParaRPr>
          </a:p>
        </p:txBody>
      </p:sp>
      <p:sp>
        <p:nvSpPr>
          <p:cNvPr id="404859163" name="TextBox 3"/>
          <p:cNvSpPr txBox="1"/>
          <p:nvPr/>
        </p:nvSpPr>
        <p:spPr bwMode="auto">
          <a:xfrm>
            <a:off x="538843" y="2119448"/>
            <a:ext cx="6816097" cy="584775"/>
          </a:xfrm>
          <a:prstGeom prst="rect">
            <a:avLst/>
          </a:prstGeom>
          <a:noFill/>
        </p:spPr>
        <p:txBody>
          <a:bodyPr wrap="none" lIns="91440" tIns="45720" rIns="91440" bIns="45720" anchor="t">
            <a:spAutoFit/>
          </a:bodyPr>
          <a:ls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a:lstStyle>
          <a:p>
            <a:pPr>
              <a:defRPr sz="1800" i="1"/>
            </a:pPr>
            <a:r>
              <a:rPr lang="en-US" sz="3200" b="1">
                <a:solidFill>
                  <a:srgbClr val="FF0000"/>
                </a:solidFill>
                <a:ea typeface="Calibri"/>
                <a:cs typeface="Calibri"/>
              </a:rPr>
              <a:t>Lakehouse, </a:t>
            </a:r>
            <a:r>
              <a:rPr lang="en-US" sz="3200" b="1">
                <a:solidFill>
                  <a:srgbClr val="FF0000"/>
                </a:solidFill>
                <a:ea typeface="Calibri"/>
                <a:cs typeface="Calibri"/>
              </a:rPr>
              <a:t>Visualisation</a:t>
            </a:r>
            <a:r>
              <a:rPr lang="en-US" sz="3200" b="1">
                <a:solidFill>
                  <a:srgbClr val="FF0000"/>
                </a:solidFill>
                <a:ea typeface="Calibri"/>
                <a:cs typeface="Calibri"/>
              </a:rPr>
              <a:t>, </a:t>
            </a:r>
            <a:r>
              <a:rPr lang="en-US" sz="3200" b="1">
                <a:solidFill>
                  <a:srgbClr val="FF0000"/>
                </a:solidFill>
                <a:ea typeface="Calibri"/>
                <a:cs typeface="Calibri"/>
              </a:rPr>
              <a:t>Gouvernance</a:t>
            </a:r>
            <a:endParaRPr lang="fr-FR" sz="3200" b="1">
              <a:solidFill>
                <a:srgbClr val="FF0000"/>
              </a:solidFill>
            </a:endParaRPr>
          </a:p>
        </p:txBody>
      </p:sp>
      <p:graphicFrame>
        <p:nvGraphicFramePr>
          <p:cNvPr id="705433749" name="Tableau 10"/>
          <p:cNvGraphicFramePr>
            <a:graphicFrameLocks xmlns:a="http://schemas.openxmlformats.org/drawingml/2006/main" noGrp="1"/>
          </p:cNvGraphicFramePr>
          <p:nvPr/>
        </p:nvGraphicFramePr>
        <p:xfrm>
          <a:off x="3575957" y="3053442"/>
          <a:ext cx="11478945" cy="6686431"/>
        </p:xfrm>
        <a:graphic>
          <a:graphicData uri="http://schemas.openxmlformats.org/drawingml/2006/table">
            <a:tbl>
              <a:tblPr firstRow="0" firstCol="0" lastRow="0" lastCol="0" bandRow="1" bandCol="0">
                <a:tableStyleId>{284E427A-3D55-4303-BF80-6455036E1DE7}</a:tableStyleId>
              </a:tblPr>
              <a:tblGrid>
                <a:gridCol w="5770950"/>
                <a:gridCol w="5707995"/>
              </a:tblGrid>
              <a:tr h="737287">
                <a:tc>
                  <a:txBody>
                    <a:bodyPr/>
                    <a:p>
                      <a:pPr>
                        <a:lnSpc>
                          <a:spcPts val="2175"/>
                        </a:lnSpc>
                        <a:buNone/>
                        <a:defRPr/>
                      </a:pPr>
                      <a:r>
                        <a:rPr lang="en-US" sz="2400" b="1">
                          <a:solidFill>
                            <a:srgbClr val="FFFFFF"/>
                          </a:solidFill>
                          <a:latin typeface="Calibri"/>
                        </a:rPr>
                        <a:t>Outil</a:t>
                      </a:r>
                      <a:endParaRPr lang="en-US" sz="2400" b="1">
                        <a:solidFill>
                          <a:srgbClr val="FFFFFF"/>
                        </a:solidFill>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tx2">
                        <a:lumMod val="60000"/>
                        <a:lumOff val="40000"/>
                      </a:schemeClr>
                    </a:solidFill>
                  </a:tcPr>
                </a:tc>
                <a:tc>
                  <a:txBody>
                    <a:bodyPr/>
                    <a:p>
                      <a:pPr>
                        <a:lnSpc>
                          <a:spcPts val="2175"/>
                        </a:lnSpc>
                        <a:buNone/>
                        <a:defRPr/>
                      </a:pPr>
                      <a:r>
                        <a:rPr lang="en-US" sz="2400" b="1">
                          <a:solidFill>
                            <a:srgbClr val="FFFFFF"/>
                          </a:solidFill>
                          <a:latin typeface="Calibri"/>
                        </a:rPr>
                        <a:t>Intégration</a:t>
                      </a:r>
                      <a:endParaRPr lang="en-US" sz="2400" b="1">
                        <a:solidFill>
                          <a:srgbClr val="FFFFFF"/>
                        </a:solidFill>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tx2">
                        <a:lumMod val="60000"/>
                        <a:lumOff val="40000"/>
                      </a:schemeClr>
                    </a:solidFill>
                  </a:tcPr>
                </a:tc>
              </a:tr>
              <a:tr h="661016">
                <a:tc>
                  <a:txBody>
                    <a:bodyPr/>
                    <a:p>
                      <a:pPr>
                        <a:lnSpc>
                          <a:spcPts val="2175"/>
                        </a:lnSpc>
                        <a:buNone/>
                        <a:defRPr/>
                      </a:pPr>
                      <a:r>
                        <a:rPr lang="en-US" sz="2400">
                          <a:latin typeface="Calibri"/>
                        </a:rPr>
                        <a:t>Snowflake</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nSpc>
                          <a:spcPts val="2175"/>
                        </a:lnSpc>
                        <a:buNone/>
                        <a:defRPr/>
                      </a:pPr>
                      <a:r>
                        <a:rPr lang="en-US" sz="2400">
                          <a:latin typeface="Calibri"/>
                        </a:rPr>
                        <a:t>Tables externes via S3</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61016">
                <a:tc>
                  <a:txBody>
                    <a:bodyPr/>
                    <a:p>
                      <a:pPr>
                        <a:lnSpc>
                          <a:spcPts val="2175"/>
                        </a:lnSpc>
                        <a:buNone/>
                        <a:defRPr/>
                      </a:pPr>
                      <a:r>
                        <a:rPr lang="en-US" sz="2400">
                          <a:latin typeface="Calibri"/>
                        </a:rPr>
                        <a:t>Databricks</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nSpc>
                          <a:spcPts val="2175"/>
                        </a:lnSpc>
                        <a:buNone/>
                        <a:defRPr/>
                      </a:pPr>
                      <a:r>
                        <a:rPr lang="en-US" sz="2400">
                          <a:latin typeface="Calibri"/>
                        </a:rPr>
                        <a:t>Lecture/</a:t>
                      </a:r>
                      <a:r>
                        <a:rPr lang="en-US" sz="2400">
                          <a:latin typeface="Calibri"/>
                        </a:rPr>
                        <a:t>écriture</a:t>
                      </a:r>
                      <a:r>
                        <a:rPr lang="en-US" sz="2400">
                          <a:latin typeface="Calibri"/>
                        </a:rPr>
                        <a:t> via bucket</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61016">
                <a:tc>
                  <a:txBody>
                    <a:bodyPr/>
                    <a:p>
                      <a:pPr>
                        <a:lnSpc>
                          <a:spcPts val="2175"/>
                        </a:lnSpc>
                        <a:buNone/>
                        <a:defRPr/>
                      </a:pPr>
                      <a:r>
                        <a:rPr lang="en-US" sz="2400">
                          <a:latin typeface="Calibri"/>
                        </a:rPr>
                        <a:t>Dremio</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nSpc>
                          <a:spcPts val="2175"/>
                        </a:lnSpc>
                        <a:buNone/>
                        <a:defRPr/>
                      </a:pPr>
                      <a:r>
                        <a:rPr lang="en-US" sz="2400">
                          <a:latin typeface="Calibri"/>
                        </a:rPr>
                        <a:t>Lecture Data Lakehouse</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61016">
                <a:tc>
                  <a:txBody>
                    <a:bodyPr/>
                    <a:p>
                      <a:pPr>
                        <a:lnSpc>
                          <a:spcPts val="2175"/>
                        </a:lnSpc>
                        <a:buNone/>
                        <a:defRPr/>
                      </a:pPr>
                      <a:r>
                        <a:rPr lang="en-US" sz="2400">
                          <a:latin typeface="Calibri"/>
                        </a:rPr>
                        <a:t>Tableau</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nSpc>
                          <a:spcPts val="2175"/>
                        </a:lnSpc>
                        <a:buNone/>
                        <a:defRPr/>
                      </a:pPr>
                      <a:r>
                        <a:rPr lang="en-US" sz="2400">
                          <a:latin typeface="Calibri"/>
                        </a:rPr>
                        <a:t>Via Trino, Athena</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61016">
                <a:tc>
                  <a:txBody>
                    <a:bodyPr/>
                    <a:p>
                      <a:pPr>
                        <a:lnSpc>
                          <a:spcPts val="2175"/>
                        </a:lnSpc>
                        <a:buNone/>
                        <a:defRPr/>
                      </a:pPr>
                      <a:r>
                        <a:rPr lang="en-US" sz="2400">
                          <a:latin typeface="Calibri"/>
                        </a:rPr>
                        <a:t>Power BI</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nSpc>
                          <a:spcPts val="2175"/>
                        </a:lnSpc>
                        <a:buNone/>
                        <a:defRPr/>
                      </a:pPr>
                      <a:r>
                        <a:rPr lang="en-US" sz="2400">
                          <a:latin typeface="Calibri"/>
                        </a:rPr>
                        <a:t>Via Athena </a:t>
                      </a:r>
                      <a:r>
                        <a:rPr lang="en-US" sz="2400">
                          <a:latin typeface="Calibri"/>
                        </a:rPr>
                        <a:t>ou</a:t>
                      </a:r>
                      <a:r>
                        <a:rPr lang="en-US" sz="2400">
                          <a:latin typeface="Calibri"/>
                        </a:rPr>
                        <a:t> base </a:t>
                      </a:r>
                      <a:r>
                        <a:rPr lang="en-US" sz="2400">
                          <a:latin typeface="Calibri"/>
                        </a:rPr>
                        <a:t>intermédiaire</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61016">
                <a:tc>
                  <a:txBody>
                    <a:bodyPr/>
                    <a:p>
                      <a:pPr>
                        <a:lnSpc>
                          <a:spcPts val="2175"/>
                        </a:lnSpc>
                        <a:buNone/>
                        <a:defRPr/>
                      </a:pPr>
                      <a:r>
                        <a:rPr lang="en-US" sz="2400">
                          <a:latin typeface="Calibri"/>
                        </a:rPr>
                        <a:t>Superset / </a:t>
                      </a:r>
                      <a:r>
                        <a:rPr lang="en-US" sz="2400">
                          <a:latin typeface="Calibri"/>
                        </a:rPr>
                        <a:t>Metabase</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nSpc>
                          <a:spcPts val="2175"/>
                        </a:lnSpc>
                        <a:buNone/>
                        <a:defRPr/>
                      </a:pPr>
                      <a:r>
                        <a:rPr lang="en-US" sz="2400">
                          <a:latin typeface="Calibri"/>
                        </a:rPr>
                        <a:t>Connecté</a:t>
                      </a:r>
                      <a:r>
                        <a:rPr lang="en-US" sz="2400">
                          <a:latin typeface="Calibri"/>
                        </a:rPr>
                        <a:t> à Trino/Drill</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61016">
                <a:tc>
                  <a:txBody>
                    <a:bodyPr/>
                    <a:p>
                      <a:pPr>
                        <a:lnSpc>
                          <a:spcPts val="2175"/>
                        </a:lnSpc>
                        <a:buNone/>
                        <a:defRPr/>
                      </a:pPr>
                      <a:r>
                        <a:rPr lang="en-US" sz="2400">
                          <a:latin typeface="Calibri"/>
                        </a:rPr>
                        <a:t>AWS Glue / Hive</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nSpc>
                          <a:spcPts val="2175"/>
                        </a:lnSpc>
                        <a:buNone/>
                        <a:defRPr/>
                      </a:pPr>
                      <a:r>
                        <a:rPr lang="en-US" sz="2400">
                          <a:latin typeface="Calibri"/>
                        </a:rPr>
                        <a:t>Catalogues sur Parquet/CSV</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61016">
                <a:tc>
                  <a:txBody>
                    <a:bodyPr/>
                    <a:p>
                      <a:pPr>
                        <a:lnSpc>
                          <a:spcPts val="2175"/>
                        </a:lnSpc>
                        <a:buNone/>
                        <a:defRPr/>
                      </a:pPr>
                      <a:r>
                        <a:rPr lang="en-US" sz="2400">
                          <a:latin typeface="Calibri"/>
                        </a:rPr>
                        <a:t>Apache Atlas</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nSpc>
                          <a:spcPts val="2175"/>
                        </a:lnSpc>
                        <a:buNone/>
                        <a:defRPr/>
                      </a:pPr>
                      <a:r>
                        <a:rPr lang="en-US" sz="2400">
                          <a:latin typeface="Calibri"/>
                        </a:rPr>
                        <a:t>Métadonnées</a:t>
                      </a:r>
                      <a:r>
                        <a:rPr lang="en-US" sz="2400">
                          <a:latin typeface="Calibri"/>
                        </a:rPr>
                        <a:t> sur </a:t>
                      </a:r>
                      <a:r>
                        <a:rPr lang="en-US" sz="2400">
                          <a:latin typeface="Calibri"/>
                        </a:rPr>
                        <a:t>objets</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r h="661016">
                <a:tc>
                  <a:txBody>
                    <a:bodyPr/>
                    <a:p>
                      <a:pPr>
                        <a:lnSpc>
                          <a:spcPts val="2175"/>
                        </a:lnSpc>
                        <a:buNone/>
                        <a:defRPr/>
                      </a:pPr>
                      <a:r>
                        <a:rPr lang="en-US" sz="2400">
                          <a:latin typeface="Calibri"/>
                        </a:rPr>
                        <a:t>DataHub</a:t>
                      </a:r>
                      <a:r>
                        <a:rPr lang="en-US" sz="2400">
                          <a:latin typeface="Calibri"/>
                        </a:rPr>
                        <a:t> / Amundsen</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c>
                  <a:txBody>
                    <a:bodyPr/>
                    <a:p>
                      <a:pPr>
                        <a:lnSpc>
                          <a:spcPts val="2175"/>
                        </a:lnSpc>
                        <a:buNone/>
                        <a:defRPr/>
                      </a:pPr>
                      <a:r>
                        <a:rPr lang="en-US" sz="2400">
                          <a:latin typeface="Calibri"/>
                        </a:rPr>
                        <a:t>Catalogage</a:t>
                      </a:r>
                      <a:r>
                        <a:rPr lang="en-US" sz="2400">
                          <a:latin typeface="Calibri"/>
                        </a:rPr>
                        <a:t> </a:t>
                      </a:r>
                      <a:r>
                        <a:rPr lang="en-US" sz="2400">
                          <a:latin typeface="Calibri"/>
                        </a:rPr>
                        <a:t>automatique</a:t>
                      </a:r>
                      <a:endParaRPr lang="en-US" sz="2400">
                        <a:latin typeface="Calibri"/>
                      </a:endParaRPr>
                    </a:p>
                  </a:txBody>
                  <a:tcPr>
                    <a:lnL w="12700" algn="ctr">
                      <a:solidFill>
                        <a:schemeClr val="tx1"/>
                      </a:solidFill>
                    </a:lnL>
                    <a:lnR w="12700" algn="ctr">
                      <a:solidFill>
                        <a:schemeClr val="tx1"/>
                      </a:solidFill>
                    </a:lnR>
                    <a:lnT w="12700" algn="ctr">
                      <a:solidFill>
                        <a:schemeClr val="tx1"/>
                      </a:solidFill>
                    </a:lnT>
                    <a:lnB w="12700" algn="ctr">
                      <a:solidFill>
                        <a:schemeClr val="tx1"/>
                      </a:solidFill>
                    </a:lnB>
                    <a:solidFill>
                      <a:schemeClr val="accent1">
                        <a:lumMod val="60000"/>
                        <a:lumOff val="40000"/>
                      </a:schemeClr>
                    </a:solid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26253777" name="TextBox 4"/>
          <p:cNvSpPr txBox="1"/>
          <p:nvPr/>
        </p:nvSpPr>
        <p:spPr bwMode="auto">
          <a:xfrm>
            <a:off x="8566520" y="3933264"/>
            <a:ext cx="11367505" cy="2742924"/>
          </a:xfrm>
          <a:prstGeom prst="rect">
            <a:avLst/>
          </a:prstGeom>
        </p:spPr>
        <p:txBody>
          <a:bodyPr lIns="0" tIns="0" rIns="0" bIns="0" rtlCol="0" anchor="t">
            <a:spAutoFit/>
          </a:bodyPr>
          <a:lstStyle/>
          <a:p>
            <a:pPr algn="l">
              <a:lnSpc>
                <a:spcPts val="4318"/>
              </a:lnSpc>
              <a:defRPr/>
            </a:pPr>
            <a:endParaRPr sz="6400"/>
          </a:p>
          <a:p>
            <a:pPr algn="l">
              <a:lnSpc>
                <a:spcPts val="4318"/>
              </a:lnSpc>
              <a:defRPr/>
            </a:pPr>
            <a:r>
              <a:rPr lang="en-US" sz="6400" b="1">
                <a:solidFill>
                  <a:srgbClr val="000000"/>
                </a:solidFill>
                <a:latin typeface="Futura Ultra-Bold"/>
                <a:ea typeface="Futura Ultra-Bold"/>
                <a:cs typeface="Futura Ultra-Bold"/>
              </a:rPr>
              <a:t>I</a:t>
            </a:r>
            <a:r>
              <a:rPr lang="fr-FR" sz="6400" b="1">
                <a:solidFill>
                  <a:srgbClr val="000000"/>
                </a:solidFill>
                <a:latin typeface="Futura Ultra-Bold"/>
                <a:ea typeface="Futura Ultra-Bold"/>
                <a:cs typeface="Futura Ultra-Bold"/>
              </a:rPr>
              <a:t>nstallation </a:t>
            </a:r>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a:p>
            <a:pPr algn="l">
              <a:lnSpc>
                <a:spcPts val="4318"/>
              </a:lnSpc>
              <a:defRPr/>
            </a:pPr>
            <a:endParaRPr lang="fr-FR" sz="6400" b="1">
              <a:solidFill>
                <a:srgbClr val="000000"/>
              </a:solidFill>
              <a:latin typeface="Futura Ultra-Bold"/>
              <a:ea typeface="Futura Ultra-Bold"/>
              <a:cs typeface="Futura Ultra-Bold"/>
            </a:endParaRPr>
          </a:p>
        </p:txBody>
      </p:sp>
      <p:pic>
        <p:nvPicPr>
          <p:cNvPr id="60498074" name="Image 1795166297"/>
          <p:cNvPicPr>
            <a:picLocks noChangeAspect="1"/>
          </p:cNvPicPr>
          <p:nvPr/>
        </p:nvPicPr>
        <p:blipFill>
          <a:blip r:embed="rId3"/>
          <a:stretch/>
        </p:blipFill>
        <p:spPr bwMode="auto">
          <a:xfrm>
            <a:off x="16537347" y="9978480"/>
            <a:ext cx="1731600" cy="260892"/>
          </a:xfrm>
          <a:prstGeom prst="rect">
            <a:avLst/>
          </a:prstGeom>
        </p:spPr>
      </p:pic>
      <p:pic>
        <p:nvPicPr>
          <p:cNvPr id="1672150407" name="Image 332144339"/>
          <p:cNvPicPr>
            <a:picLocks noChangeAspect="1"/>
          </p:cNvPicPr>
          <p:nvPr/>
        </p:nvPicPr>
        <p:blipFill>
          <a:blip r:embed="rId4"/>
          <a:stretch/>
        </p:blipFill>
        <p:spPr bwMode="auto">
          <a:xfrm>
            <a:off x="1693022" y="2685214"/>
            <a:ext cx="6572250" cy="39909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310867955" name="Group 2"/>
          <p:cNvGrpSpPr/>
          <p:nvPr/>
        </p:nvGrpSpPr>
        <p:grpSpPr bwMode="auto">
          <a:xfrm>
            <a:off x="0" y="519744"/>
            <a:ext cx="9144000" cy="1165716"/>
            <a:chOff x="0" y="0"/>
            <a:chExt cx="12191998" cy="1554287"/>
          </a:xfrm>
        </p:grpSpPr>
        <p:sp>
          <p:nvSpPr>
            <p:cNvPr id="1319362273" name="Freeform 3"/>
            <p:cNvSpPr/>
            <p:nvPr/>
          </p:nvSpPr>
          <p:spPr bwMode="auto">
            <a:xfrm>
              <a:off x="0" y="0"/>
              <a:ext cx="12191998" cy="1554224"/>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1682781789" name="Group 4"/>
          <p:cNvGrpSpPr/>
          <p:nvPr/>
        </p:nvGrpSpPr>
        <p:grpSpPr bwMode="auto">
          <a:xfrm>
            <a:off x="0" y="519744"/>
            <a:ext cx="936306" cy="1165716"/>
            <a:chOff x="0" y="0"/>
            <a:chExt cx="1248407" cy="1554287"/>
          </a:xfrm>
        </p:grpSpPr>
        <p:sp>
          <p:nvSpPr>
            <p:cNvPr id="512553181" name="Freeform 5"/>
            <p:cNvSpPr/>
            <p:nvPr/>
          </p:nvSpPr>
          <p:spPr bwMode="auto">
            <a:xfrm>
              <a:off x="0" y="0"/>
              <a:ext cx="1248407" cy="1554351"/>
            </a:xfrm>
            <a:custGeom>
              <a:avLst/>
              <a:gdLst/>
              <a:ahLst/>
              <a:cxnLst/>
              <a:rect l="l" t="t" r="r" b="b"/>
              <a:pathLst>
                <a:path w="1248410" h="1554353" fill="norm" stroke="1" extrusionOk="0">
                  <a:moveTo>
                    <a:pt x="0" y="0"/>
                  </a:moveTo>
                  <a:lnTo>
                    <a:pt x="471297" y="0"/>
                  </a:lnTo>
                  <a:lnTo>
                    <a:pt x="1248410" y="777113"/>
                  </a:lnTo>
                  <a:lnTo>
                    <a:pt x="471297" y="1554353"/>
                  </a:lnTo>
                  <a:lnTo>
                    <a:pt x="0" y="1554353"/>
                  </a:lnTo>
                  <a:lnTo>
                    <a:pt x="0" y="0"/>
                  </a:lnTo>
                  <a:close/>
                </a:path>
              </a:pathLst>
            </a:custGeom>
            <a:solidFill>
              <a:srgbClr val="E72929"/>
            </a:solidFill>
          </p:spPr>
        </p:sp>
      </p:grpSp>
      <p:sp>
        <p:nvSpPr>
          <p:cNvPr id="1286126537" name="TextBox 18"/>
          <p:cNvSpPr txBox="1"/>
          <p:nvPr/>
        </p:nvSpPr>
        <p:spPr bwMode="auto">
          <a:xfrm>
            <a:off x="1028700" y="754940"/>
            <a:ext cx="6416118" cy="548872"/>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Installation</a:t>
            </a:r>
            <a:endParaRPr/>
          </a:p>
        </p:txBody>
      </p:sp>
      <p:pic>
        <p:nvPicPr>
          <p:cNvPr id="1040282850" name="Image 1382418426"/>
          <p:cNvPicPr>
            <a:picLocks noChangeAspect="1"/>
          </p:cNvPicPr>
          <p:nvPr/>
        </p:nvPicPr>
        <p:blipFill>
          <a:blip r:embed="rId3"/>
          <a:stretch/>
        </p:blipFill>
        <p:spPr bwMode="auto">
          <a:xfrm>
            <a:off x="16537347" y="9978480"/>
            <a:ext cx="1731600" cy="260892"/>
          </a:xfrm>
          <a:prstGeom prst="rect">
            <a:avLst/>
          </a:prstGeom>
        </p:spPr>
      </p:pic>
      <p:sp>
        <p:nvSpPr>
          <p:cNvPr id="1981315402" name="ZoneTexte 1187057753"/>
          <p:cNvSpPr txBox="1"/>
          <p:nvPr/>
        </p:nvSpPr>
        <p:spPr bwMode="auto">
          <a:xfrm>
            <a:off x="7850549" y="4648199"/>
            <a:ext cx="4713269" cy="8233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fr-FR" sz="4800" b="1"/>
              <a:t>EN LIGNE</a:t>
            </a:r>
            <a:endParaRPr sz="4800"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6306451" name="TextBox 4"/>
          <p:cNvSpPr txBox="1"/>
          <p:nvPr/>
        </p:nvSpPr>
        <p:spPr bwMode="auto">
          <a:xfrm>
            <a:off x="9687107" y="3981115"/>
            <a:ext cx="11376144" cy="2742924"/>
          </a:xfrm>
          <a:prstGeom prst="rect">
            <a:avLst/>
          </a:prstGeom>
        </p:spPr>
        <p:txBody>
          <a:bodyPr lIns="0" tIns="0" rIns="0" bIns="0" rtlCol="0" anchor="t">
            <a:spAutoFit/>
          </a:bodyPr>
          <a:lstStyle/>
          <a:p>
            <a:pPr algn="l">
              <a:lnSpc>
                <a:spcPts val="4318"/>
              </a:lnSpc>
              <a:defRPr/>
            </a:pPr>
            <a:endParaRPr sz="4800"/>
          </a:p>
          <a:p>
            <a:pPr algn="l">
              <a:lnSpc>
                <a:spcPts val="4318"/>
              </a:lnSpc>
              <a:defRPr/>
            </a:pPr>
            <a:r>
              <a:rPr lang="fr-FR" sz="4800" b="1">
                <a:solidFill>
                  <a:srgbClr val="000000"/>
                </a:solidFill>
                <a:latin typeface="Futura Ultra-Bold"/>
                <a:ea typeface="Futura Ultra-Bold"/>
                <a:cs typeface="Futura Ultra-Bold"/>
              </a:rPr>
              <a:t>Avantages et Limites</a:t>
            </a:r>
            <a:endParaRPr/>
          </a:p>
          <a:p>
            <a:pPr algn="l">
              <a:lnSpc>
                <a:spcPts val="4318"/>
              </a:lnSpc>
              <a:defRPr/>
            </a:pPr>
            <a:endParaRPr lang="fr-FR" sz="4800" b="1">
              <a:solidFill>
                <a:srgbClr val="000000"/>
              </a:solidFill>
              <a:latin typeface="Futura Ultra-Bold"/>
              <a:ea typeface="Futura Ultra-Bold"/>
              <a:cs typeface="Futura Ultra-Bold"/>
            </a:endParaRPr>
          </a:p>
          <a:p>
            <a:pPr algn="l">
              <a:lnSpc>
                <a:spcPts val="4318"/>
              </a:lnSpc>
              <a:defRPr/>
            </a:pPr>
            <a:endParaRPr lang="fr-FR" sz="4800" b="1">
              <a:solidFill>
                <a:srgbClr val="000000"/>
              </a:solidFill>
              <a:latin typeface="Futura Ultra-Bold"/>
              <a:ea typeface="Futura Ultra-Bold"/>
              <a:cs typeface="Futura Ultra-Bold"/>
            </a:endParaRPr>
          </a:p>
          <a:p>
            <a:pPr algn="l">
              <a:lnSpc>
                <a:spcPts val="4318"/>
              </a:lnSpc>
              <a:defRPr/>
            </a:pPr>
            <a:endParaRPr lang="fr-FR" sz="4800" b="1">
              <a:solidFill>
                <a:srgbClr val="000000"/>
              </a:solidFill>
              <a:latin typeface="Futura Ultra-Bold"/>
              <a:ea typeface="Futura Ultra-Bold"/>
              <a:cs typeface="Futura Ultra-Bold"/>
            </a:endParaRPr>
          </a:p>
        </p:txBody>
      </p:sp>
      <p:pic>
        <p:nvPicPr>
          <p:cNvPr id="414883342" name="Image 1693796939"/>
          <p:cNvPicPr>
            <a:picLocks noChangeAspect="1"/>
          </p:cNvPicPr>
          <p:nvPr/>
        </p:nvPicPr>
        <p:blipFill>
          <a:blip r:embed="rId3"/>
          <a:stretch/>
        </p:blipFill>
        <p:spPr bwMode="auto">
          <a:xfrm>
            <a:off x="16537347" y="9978480"/>
            <a:ext cx="1731600" cy="260892"/>
          </a:xfrm>
          <a:prstGeom prst="rect">
            <a:avLst/>
          </a:prstGeom>
        </p:spPr>
      </p:pic>
      <p:pic>
        <p:nvPicPr>
          <p:cNvPr id="546547247" name="Image 526678396"/>
          <p:cNvPicPr>
            <a:picLocks noChangeAspect="1"/>
          </p:cNvPicPr>
          <p:nvPr/>
        </p:nvPicPr>
        <p:blipFill>
          <a:blip r:embed="rId4"/>
          <a:stretch/>
        </p:blipFill>
        <p:spPr bwMode="auto">
          <a:xfrm>
            <a:off x="1215882" y="3159457"/>
            <a:ext cx="8471225" cy="44332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628715226" name="Group 2"/>
          <p:cNvGrpSpPr/>
          <p:nvPr/>
        </p:nvGrpSpPr>
        <p:grpSpPr bwMode="auto">
          <a:xfrm>
            <a:off x="0" y="519746"/>
            <a:ext cx="9144000" cy="1165718"/>
            <a:chOff x="0" y="0"/>
            <a:chExt cx="12192000" cy="1554290"/>
          </a:xfrm>
        </p:grpSpPr>
        <p:sp>
          <p:nvSpPr>
            <p:cNvPr id="3" name="Freeform 3"/>
            <p:cNvSpPr/>
            <p:nvPr/>
          </p:nvSpPr>
          <p:spPr bwMode="auto">
            <a:xfrm>
              <a:off x="0" y="0"/>
              <a:ext cx="12192000" cy="1554226"/>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1025319908" name="Group 4"/>
          <p:cNvGrpSpPr/>
          <p:nvPr/>
        </p:nvGrpSpPr>
        <p:grpSpPr bwMode="auto">
          <a:xfrm>
            <a:off x="0" y="519746"/>
            <a:ext cx="936307" cy="1165718"/>
            <a:chOff x="0" y="0"/>
            <a:chExt cx="1248409" cy="1554290"/>
          </a:xfrm>
        </p:grpSpPr>
        <p:sp>
          <p:nvSpPr>
            <p:cNvPr id="5" name="Freeform 5"/>
            <p:cNvSpPr/>
            <p:nvPr/>
          </p:nvSpPr>
          <p:spPr bwMode="auto">
            <a:xfrm>
              <a:off x="0" y="0"/>
              <a:ext cx="1248409" cy="1554353"/>
            </a:xfrm>
            <a:custGeom>
              <a:avLst/>
              <a:gdLst/>
              <a:ahLst/>
              <a:cxnLst/>
              <a:rect l="l" t="t" r="r" b="b"/>
              <a:pathLst>
                <a:path w="1248410" h="1554353" fill="norm" stroke="1" extrusionOk="0">
                  <a:moveTo>
                    <a:pt x="0" y="0"/>
                  </a:moveTo>
                  <a:lnTo>
                    <a:pt x="471297" y="0"/>
                  </a:lnTo>
                  <a:lnTo>
                    <a:pt x="1248410" y="777113"/>
                  </a:lnTo>
                  <a:lnTo>
                    <a:pt x="471297" y="1554353"/>
                  </a:lnTo>
                  <a:lnTo>
                    <a:pt x="0" y="1554353"/>
                  </a:lnTo>
                  <a:lnTo>
                    <a:pt x="0" y="0"/>
                  </a:lnTo>
                  <a:close/>
                </a:path>
              </a:pathLst>
            </a:custGeom>
            <a:solidFill>
              <a:srgbClr val="E72929"/>
            </a:solidFill>
          </p:spPr>
        </p:sp>
      </p:grpSp>
      <p:sp>
        <p:nvSpPr>
          <p:cNvPr id="399444194" name="TextBox 18"/>
          <p:cNvSpPr txBox="1"/>
          <p:nvPr/>
        </p:nvSpPr>
        <p:spPr bwMode="auto">
          <a:xfrm>
            <a:off x="1028700" y="754941"/>
            <a:ext cx="6394521" cy="549000"/>
          </a:xfrm>
          <a:prstGeom prst="rect">
            <a:avLst/>
          </a:prstGeom>
        </p:spPr>
        <p:txBody>
          <a:bodyPr lIns="0" tIns="0" rIns="0" bIns="0" rtlCol="0" anchor="t">
            <a:spAutoFit/>
          </a:bodyPr>
          <a:lstStyle/>
          <a:p>
            <a:pPr algn="l">
              <a:lnSpc>
                <a:spcPts val="4320"/>
              </a:lnSpc>
              <a:defRPr/>
            </a:pPr>
            <a:r>
              <a:rPr lang="fr-FR" sz="3600" b="1">
                <a:solidFill>
                  <a:srgbClr val="000000"/>
                </a:solidFill>
                <a:latin typeface="Futura Ultra-Bold"/>
                <a:ea typeface="Futura Ultra-Bold"/>
                <a:cs typeface="Futura Ultra-Bold"/>
              </a:rPr>
              <a:t>Avantages et Limites</a:t>
            </a:r>
            <a:endParaRPr/>
          </a:p>
        </p:txBody>
      </p:sp>
      <p:pic>
        <p:nvPicPr>
          <p:cNvPr id="202439185" name="Image 596549049"/>
          <p:cNvPicPr>
            <a:picLocks noChangeAspect="1"/>
          </p:cNvPicPr>
          <p:nvPr/>
        </p:nvPicPr>
        <p:blipFill>
          <a:blip r:embed="rId3"/>
          <a:stretch/>
        </p:blipFill>
        <p:spPr bwMode="auto">
          <a:xfrm>
            <a:off x="16537347" y="9978480"/>
            <a:ext cx="1731600" cy="260892"/>
          </a:xfrm>
          <a:prstGeom prst="rect">
            <a:avLst/>
          </a:prstGeom>
        </p:spPr>
      </p:pic>
      <p:sp>
        <p:nvSpPr>
          <p:cNvPr id="666531139" name="Organigramme : Alternative 317632722"/>
          <p:cNvSpPr/>
          <p:nvPr/>
        </p:nvSpPr>
        <p:spPr bwMode="auto">
          <a:xfrm>
            <a:off x="1812989" y="3268382"/>
            <a:ext cx="5341470" cy="6368676"/>
          </a:xfrm>
          <a:prstGeom prst="flowChartAlternateProcess">
            <a:avLst/>
          </a:prstGeom>
          <a:solidFill>
            <a:srgbClr val="00B050"/>
          </a:solidFill>
          <a:ln w="25400" cap="flat" cmpd="sng" algn="ctr">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p>
        </p:txBody>
      </p:sp>
      <p:sp>
        <p:nvSpPr>
          <p:cNvPr id="2080112006" name="Organigramme : Alternative 450070104"/>
          <p:cNvSpPr/>
          <p:nvPr/>
        </p:nvSpPr>
        <p:spPr bwMode="auto">
          <a:xfrm>
            <a:off x="1943724" y="2035735"/>
            <a:ext cx="5079999" cy="1045882"/>
          </a:xfrm>
          <a:prstGeom prst="flowChartAlternateProcess">
            <a:avLst/>
          </a:prstGeom>
          <a:solidFill>
            <a:srgbClr val="00B050"/>
          </a:solidFill>
          <a:ln w="25400" cap="flat" cmpd="sng" algn="ctr">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p>
          <a:p>
            <a:pPr>
              <a:defRPr/>
            </a:pPr>
            <a:r>
              <a:rPr lang="fr-FR" sz="2400"/>
              <a:t>              </a:t>
            </a:r>
            <a:r>
              <a:rPr lang="fr-FR" sz="2800"/>
              <a:t> </a:t>
            </a:r>
            <a:r>
              <a:rPr lang="fr-FR" sz="2800" b="1"/>
              <a:t>       Avantages</a:t>
            </a:r>
            <a:endParaRPr sz="2400"/>
          </a:p>
        </p:txBody>
      </p:sp>
      <p:sp>
        <p:nvSpPr>
          <p:cNvPr id="1087743707" name="Organigramme : Alternative 653485569"/>
          <p:cNvSpPr/>
          <p:nvPr/>
        </p:nvSpPr>
        <p:spPr bwMode="auto">
          <a:xfrm>
            <a:off x="10389017" y="3268382"/>
            <a:ext cx="5341469" cy="6368675"/>
          </a:xfrm>
          <a:prstGeom prst="flowChartAlternateProcess">
            <a:avLst/>
          </a:prstGeom>
          <a:solidFill>
            <a:srgbClr val="C00000"/>
          </a:solidFill>
          <a:ln w="25400" cap="flat" cmpd="sng" algn="ctr">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p>
        </p:txBody>
      </p:sp>
      <p:sp>
        <p:nvSpPr>
          <p:cNvPr id="1193841884" name="Organigramme : Alternative 505661746"/>
          <p:cNvSpPr/>
          <p:nvPr/>
        </p:nvSpPr>
        <p:spPr bwMode="auto">
          <a:xfrm>
            <a:off x="10519752" y="2035735"/>
            <a:ext cx="5079998" cy="1045881"/>
          </a:xfrm>
          <a:prstGeom prst="flowChartAlternateProcess">
            <a:avLst/>
          </a:prstGeom>
          <a:solidFill>
            <a:srgbClr val="C00000"/>
          </a:solidFill>
          <a:ln w="25400" cap="flat" cmpd="sng" algn="ctr">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p>
          <a:p>
            <a:pPr>
              <a:defRPr/>
            </a:pPr>
            <a:r>
              <a:rPr lang="fr-FR"/>
              <a:t>                                </a:t>
            </a:r>
            <a:r>
              <a:rPr lang="fr-FR" sz="2800">
                <a:latin typeface="Future"/>
                <a:ea typeface="Future"/>
                <a:cs typeface="Future"/>
              </a:rPr>
              <a:t> Limites</a:t>
            </a:r>
            <a:endParaRPr lang="fr-FR"/>
          </a:p>
        </p:txBody>
      </p:sp>
      <p:sp>
        <p:nvSpPr>
          <p:cNvPr id="1025456884" name=" 906127325"/>
          <p:cNvSpPr/>
          <p:nvPr/>
        </p:nvSpPr>
        <p:spPr bwMode="auto">
          <a:xfrm>
            <a:off x="2073559" y="3327338"/>
            <a:ext cx="4820689" cy="630972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marL="349965" indent="-349965">
              <a:buFont typeface="Wingdings"/>
              <a:buChar char="v"/>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Léger et performant</a:t>
            </a:r>
            <a:r>
              <a:rPr sz="2400" b="0" i="0" u="none">
                <a:solidFill>
                  <a:schemeClr val="bg1"/>
                </a:solidFill>
                <a:latin typeface="Times New Roman"/>
                <a:ea typeface="Times New Roman"/>
                <a:cs typeface="Times New Roman"/>
              </a:rPr>
              <a:t> : démarre rapidement et consomme peu de ressources système.</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Facile à intégrer</a:t>
            </a:r>
            <a:r>
              <a:rPr sz="2400" b="0" i="0" u="none">
                <a:solidFill>
                  <a:schemeClr val="bg1"/>
                </a:solidFill>
                <a:latin typeface="Times New Roman"/>
                <a:ea typeface="Times New Roman"/>
                <a:cs typeface="Times New Roman"/>
              </a:rPr>
              <a:t> : simple à déployer dans des environnements variés (Docker, Kubernetes, VMs…).</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Compatible avec l’écosystème S3</a:t>
            </a:r>
            <a:r>
              <a:rPr sz="2400" b="0" i="0" u="none">
                <a:solidFill>
                  <a:schemeClr val="bg1"/>
                </a:solidFill>
                <a:latin typeface="Times New Roman"/>
                <a:ea typeface="Times New Roman"/>
                <a:cs typeface="Times New Roman"/>
              </a:rPr>
              <a:t> : fonctionne avec AWS CLI, boto3, Spark, Presto, etc.</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Idéal pour l’auto-hébergement</a:t>
            </a:r>
            <a:r>
              <a:rPr sz="2400" b="0" i="0" u="none">
                <a:solidFill>
                  <a:schemeClr val="bg1"/>
                </a:solidFill>
                <a:latin typeface="Times New Roman"/>
                <a:ea typeface="Times New Roman"/>
                <a:cs typeface="Times New Roman"/>
              </a:rPr>
              <a:t> : permet un contrôle total des données sans dépendre d’un cloud public.</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Open source et gratuit</a:t>
            </a:r>
            <a:r>
              <a:rPr sz="2400" b="0" i="0" u="none">
                <a:solidFill>
                  <a:schemeClr val="bg1"/>
                </a:solidFill>
                <a:latin typeface="Times New Roman"/>
                <a:ea typeface="Times New Roman"/>
                <a:cs typeface="Times New Roman"/>
              </a:rPr>
              <a:t> : le code source est disponible et la communauté est active.</a:t>
            </a:r>
            <a:endParaRPr sz="2400">
              <a:solidFill>
                <a:schemeClr val="bg1"/>
              </a:solidFill>
            </a:endParaRPr>
          </a:p>
        </p:txBody>
      </p:sp>
      <p:sp>
        <p:nvSpPr>
          <p:cNvPr id="385720216" name=" 230442773"/>
          <p:cNvSpPr/>
          <p:nvPr/>
        </p:nvSpPr>
        <p:spPr bwMode="auto">
          <a:xfrm>
            <a:off x="10470302" y="5475998"/>
            <a:ext cx="4418195" cy="740700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endParaRPr/>
          </a:p>
        </p:txBody>
      </p:sp>
      <p:sp>
        <p:nvSpPr>
          <p:cNvPr id="512365094" name="ZoneTexte 1426652122"/>
          <p:cNvSpPr txBox="1"/>
          <p:nvPr/>
        </p:nvSpPr>
        <p:spPr bwMode="auto">
          <a:xfrm>
            <a:off x="10388476" y="3510218"/>
            <a:ext cx="5342550" cy="59439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Ø"/>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Pas un système de fichiers classique</a:t>
            </a:r>
            <a:r>
              <a:rPr sz="2400" b="0" i="0" u="none">
                <a:solidFill>
                  <a:schemeClr val="bg1"/>
                </a:solidFill>
                <a:latin typeface="Times New Roman"/>
                <a:ea typeface="Times New Roman"/>
                <a:cs typeface="Times New Roman"/>
              </a:rPr>
              <a:t> : fonctionne comme un stockage objet, pas comme un disque dur.</a:t>
            </a:r>
            <a:endParaRPr sz="2400">
              <a:solidFill>
                <a:schemeClr val="bg1"/>
              </a:solidFill>
            </a:endParaRPr>
          </a:p>
          <a:p>
            <a:pPr marL="349965" indent="-349965" algn="l">
              <a:buFont typeface="Wingdings"/>
              <a:buChar char="Ø"/>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Nécessite une configuration réseau solide</a:t>
            </a:r>
            <a:r>
              <a:rPr sz="2400" b="0" i="0" u="none">
                <a:solidFill>
                  <a:schemeClr val="bg1"/>
                </a:solidFill>
                <a:latin typeface="Times New Roman"/>
                <a:ea typeface="Times New Roman"/>
                <a:cs typeface="Times New Roman"/>
              </a:rPr>
              <a:t> : surtout en mode distribué ou multi-sites.</a:t>
            </a:r>
            <a:endParaRPr sz="2400">
              <a:solidFill>
                <a:schemeClr val="bg1"/>
              </a:solidFill>
            </a:endParaRPr>
          </a:p>
          <a:p>
            <a:pPr marL="349965" indent="-349965" algn="l">
              <a:buFont typeface="Wingdings"/>
              <a:buChar char="Ø"/>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Clustering avancé non trivial</a:t>
            </a:r>
            <a:r>
              <a:rPr sz="2400" b="0" i="0" u="none">
                <a:solidFill>
                  <a:schemeClr val="bg1"/>
                </a:solidFill>
                <a:latin typeface="Times New Roman"/>
                <a:ea typeface="Times New Roman"/>
                <a:cs typeface="Times New Roman"/>
              </a:rPr>
              <a:t> : le déploiement distribué demande des compétences techniques.</a:t>
            </a:r>
            <a:endParaRPr sz="2400">
              <a:solidFill>
                <a:schemeClr val="bg1"/>
              </a:solidFill>
            </a:endParaRPr>
          </a:p>
          <a:p>
            <a:pPr marL="349965" indent="-349965" algn="l">
              <a:buFont typeface="Wingdings"/>
              <a:buChar char="Ø"/>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Pas de gestion native des métadonnées complexes</a:t>
            </a:r>
            <a:r>
              <a:rPr sz="2400" b="0" i="0" u="none">
                <a:solidFill>
                  <a:schemeClr val="bg1"/>
                </a:solidFill>
                <a:latin typeface="Times New Roman"/>
                <a:ea typeface="Times New Roman"/>
                <a:cs typeface="Times New Roman"/>
              </a:rPr>
              <a:t> : comparé à certains systèmes de fichiers.</a:t>
            </a:r>
            <a:endParaRPr sz="2400">
              <a:solidFill>
                <a:schemeClr val="bg1"/>
              </a:solidFill>
            </a:endParaRPr>
          </a:p>
          <a:p>
            <a:pPr marL="349965" indent="-349965" algn="l">
              <a:buFont typeface="Wingdings"/>
              <a:buChar char="Ø"/>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Peut nécessiter un load balancer externe</a:t>
            </a:r>
            <a:r>
              <a:rPr sz="2400" b="0" i="0" u="none">
                <a:solidFill>
                  <a:schemeClr val="bg1"/>
                </a:solidFill>
                <a:latin typeface="Times New Roman"/>
                <a:ea typeface="Times New Roman"/>
                <a:cs typeface="Times New Roman"/>
              </a:rPr>
              <a:t> : pour gérer le trafic dans les déploiements à grande échelle.</a:t>
            </a:r>
            <a:endParaRPr sz="2400">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001639462" name="Group 2"/>
          <p:cNvGrpSpPr/>
          <p:nvPr/>
        </p:nvGrpSpPr>
        <p:grpSpPr bwMode="auto">
          <a:xfrm>
            <a:off x="1064353" y="360878"/>
            <a:ext cx="8452669" cy="1077583"/>
            <a:chOff x="0" y="0"/>
            <a:chExt cx="8452669" cy="1077583"/>
          </a:xfrm>
        </p:grpSpPr>
        <p:sp>
          <p:nvSpPr>
            <p:cNvPr id="623223062"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499721583" name="Group 8"/>
          <p:cNvGrpSpPr/>
          <p:nvPr/>
        </p:nvGrpSpPr>
        <p:grpSpPr bwMode="auto">
          <a:xfrm>
            <a:off x="7189915" y="3944761"/>
            <a:ext cx="1314002" cy="1314002"/>
            <a:chOff x="0" y="0"/>
            <a:chExt cx="1752003" cy="1752003"/>
          </a:xfrm>
        </p:grpSpPr>
        <p:sp>
          <p:nvSpPr>
            <p:cNvPr id="352780806" name="Freeform 9"/>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424575461" name="Group 14"/>
          <p:cNvGrpSpPr/>
          <p:nvPr/>
        </p:nvGrpSpPr>
        <p:grpSpPr bwMode="auto">
          <a:xfrm>
            <a:off x="7189915" y="6893701"/>
            <a:ext cx="1314002" cy="1314002"/>
            <a:chOff x="0" y="0"/>
            <a:chExt cx="1752003" cy="1752003"/>
          </a:xfrm>
        </p:grpSpPr>
        <p:sp>
          <p:nvSpPr>
            <p:cNvPr id="1667550904" name="Freeform 15"/>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395787350" name="Group 20"/>
          <p:cNvGrpSpPr/>
          <p:nvPr/>
        </p:nvGrpSpPr>
        <p:grpSpPr bwMode="auto">
          <a:xfrm>
            <a:off x="15931012" y="3944761"/>
            <a:ext cx="1314002" cy="1314002"/>
            <a:chOff x="0" y="0"/>
            <a:chExt cx="1752003" cy="1752003"/>
          </a:xfrm>
        </p:grpSpPr>
        <p:sp>
          <p:nvSpPr>
            <p:cNvPr id="407972494" name="Freeform 21"/>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1989422762" name="Group 26"/>
          <p:cNvGrpSpPr/>
          <p:nvPr/>
        </p:nvGrpSpPr>
        <p:grpSpPr bwMode="auto">
          <a:xfrm>
            <a:off x="15931012" y="6893701"/>
            <a:ext cx="1314002" cy="1314002"/>
            <a:chOff x="0" y="0"/>
            <a:chExt cx="1752003" cy="1752003"/>
          </a:xfrm>
        </p:grpSpPr>
        <p:sp>
          <p:nvSpPr>
            <p:cNvPr id="1030627066" name="Freeform 27"/>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sp>
        <p:nvSpPr>
          <p:cNvPr id="513817049" name="Freeform 30"/>
          <p:cNvSpPr/>
          <p:nvPr/>
        </p:nvSpPr>
        <p:spPr bwMode="auto">
          <a:xfrm>
            <a:off x="16286605" y="7249293"/>
            <a:ext cx="602816" cy="602816"/>
          </a:xfrm>
          <a:custGeom>
            <a:avLst/>
            <a:gdLst/>
            <a:ahLst/>
            <a:cxnLst/>
            <a:rect l="l" t="t" r="r" b="b"/>
            <a:pathLst>
              <a:path w="602818" h="602818" fill="norm" stroke="1" extrusionOk="0">
                <a:moveTo>
                  <a:pt x="0" y="0"/>
                </a:moveTo>
                <a:lnTo>
                  <a:pt x="602819" y="0"/>
                </a:lnTo>
                <a:lnTo>
                  <a:pt x="602819" y="602818"/>
                </a:lnTo>
                <a:lnTo>
                  <a:pt x="0" y="602818"/>
                </a:lnTo>
                <a:lnTo>
                  <a:pt x="0" y="0"/>
                </a:lnTo>
                <a:close/>
              </a:path>
            </a:pathLst>
          </a:custGeom>
          <a:blipFill>
            <a:blip r:embed="rId3"/>
            <a:stretch/>
          </a:blipFill>
        </p:spPr>
      </p:sp>
      <p:sp>
        <p:nvSpPr>
          <p:cNvPr id="1633659031" name="TextBox 34"/>
          <p:cNvSpPr txBox="1"/>
          <p:nvPr/>
        </p:nvSpPr>
        <p:spPr bwMode="auto">
          <a:xfrm>
            <a:off x="1884636" y="549448"/>
            <a:ext cx="5905129" cy="549000"/>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Introduction</a:t>
            </a:r>
            <a:endParaRPr/>
          </a:p>
        </p:txBody>
      </p:sp>
      <p:sp>
        <p:nvSpPr>
          <p:cNvPr id="614111039" name="TextBox 35"/>
          <p:cNvSpPr txBox="1"/>
          <p:nvPr/>
        </p:nvSpPr>
        <p:spPr bwMode="auto">
          <a:xfrm>
            <a:off x="2889532" y="3083990"/>
            <a:ext cx="4712347" cy="457560"/>
          </a:xfrm>
          <a:prstGeom prst="rect">
            <a:avLst/>
          </a:prstGeom>
        </p:spPr>
        <p:txBody>
          <a:bodyPr lIns="0" tIns="0" rIns="0" bIns="0" rtlCol="0" anchor="t">
            <a:spAutoFit/>
          </a:bodyPr>
          <a:lstStyle/>
          <a:p>
            <a:pPr algn="l">
              <a:lnSpc>
                <a:spcPts val="3598"/>
              </a:lnSpc>
              <a:defRPr/>
            </a:pPr>
            <a:r>
              <a:rPr lang="fr-FR" sz="3000" b="1">
                <a:solidFill>
                  <a:srgbClr val="FFFFFF"/>
                </a:solidFill>
                <a:latin typeface="Futura Ultra-Bold"/>
                <a:ea typeface="Futura Ultra-Bold"/>
                <a:cs typeface="Futura Ultra-Bold"/>
              </a:rPr>
              <a:t>Stockage Objet</a:t>
            </a:r>
            <a:endParaRPr/>
          </a:p>
        </p:txBody>
      </p:sp>
      <p:sp>
        <p:nvSpPr>
          <p:cNvPr id="1506833148" name="TextBox 40"/>
          <p:cNvSpPr txBox="1"/>
          <p:nvPr/>
        </p:nvSpPr>
        <p:spPr bwMode="auto">
          <a:xfrm>
            <a:off x="1351818" y="6957339"/>
            <a:ext cx="5529261" cy="1644014"/>
          </a:xfrm>
          <a:prstGeom prst="rect">
            <a:avLst/>
          </a:prstGeom>
        </p:spPr>
        <p:txBody>
          <a:bodyPr lIns="0" tIns="0" rIns="0" bIns="0" rtlCol="0" anchor="t">
            <a:spAutoFit/>
          </a:bodyPr>
          <a:lstStyle/>
          <a:p>
            <a:pPr algn="l">
              <a:lnSpc>
                <a:spcPts val="3239"/>
              </a:lnSpc>
              <a:defRPr/>
            </a:pPr>
            <a:r>
              <a:rPr lang="en-US" sz="1800">
                <a:solidFill>
                  <a:srgbClr val="FFFFFF"/>
                </a:solidFill>
                <a:latin typeface="Futura"/>
                <a:ea typeface="Futura"/>
                <a:cs typeface="Futura"/>
              </a:rPr>
              <a:t>To become a leading enterprise in the industry, win the trust of global customers with innovative solutions and high - quality services, and promote the development and progress of the industry.</a:t>
            </a:r>
            <a:endParaRPr/>
          </a:p>
        </p:txBody>
      </p:sp>
      <p:pic>
        <p:nvPicPr>
          <p:cNvPr id="1351554401" name="Image 988509559"/>
          <p:cNvPicPr>
            <a:picLocks noChangeAspect="1"/>
          </p:cNvPicPr>
          <p:nvPr/>
        </p:nvPicPr>
        <p:blipFill>
          <a:blip r:embed="rId4"/>
          <a:stretch/>
        </p:blipFill>
        <p:spPr bwMode="auto">
          <a:xfrm>
            <a:off x="16537348" y="9978480"/>
            <a:ext cx="1731600" cy="260893"/>
          </a:xfrm>
          <a:prstGeom prst="rect">
            <a:avLst/>
          </a:prstGeom>
        </p:spPr>
      </p:pic>
      <p:pic>
        <p:nvPicPr>
          <p:cNvPr id="2095654696" name="Image 608216358"/>
          <p:cNvPicPr>
            <a:picLocks noChangeAspect="1"/>
          </p:cNvPicPr>
          <p:nvPr/>
        </p:nvPicPr>
        <p:blipFill>
          <a:blip r:embed="rId5"/>
          <a:stretch/>
        </p:blipFill>
        <p:spPr bwMode="auto">
          <a:xfrm>
            <a:off x="0" y="323848"/>
            <a:ext cx="1063461" cy="1063461"/>
          </a:xfrm>
          <a:prstGeom prst="rect">
            <a:avLst/>
          </a:prstGeom>
        </p:spPr>
      </p:pic>
      <p:sp>
        <p:nvSpPr>
          <p:cNvPr id="588435235" name=" 733185252"/>
          <p:cNvSpPr/>
          <p:nvPr/>
        </p:nvSpPr>
        <p:spPr bwMode="auto">
          <a:xfrm>
            <a:off x="4673637" y="1718309"/>
            <a:ext cx="8878620" cy="51851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600" b="1" i="0" u="none">
                <a:solidFill>
                  <a:srgbClr val="E72929"/>
                </a:solidFill>
                <a:latin typeface="Times New Roman"/>
                <a:ea typeface="Times New Roman"/>
                <a:cs typeface="Times New Roman"/>
              </a:rPr>
              <a:t>🌐</a:t>
            </a:r>
            <a:r>
              <a:rPr sz="2800" b="1" i="0" u="none">
                <a:solidFill>
                  <a:srgbClr val="C72C48"/>
                </a:solidFill>
                <a:latin typeface="Times New Roman"/>
                <a:ea typeface="Times New Roman"/>
                <a:cs typeface="Times New Roman"/>
              </a:rPr>
              <a:t> </a:t>
            </a:r>
            <a:r>
              <a:rPr sz="2800" b="1" i="0" u="none">
                <a:solidFill>
                  <a:srgbClr val="FF0000"/>
                </a:solidFill>
                <a:latin typeface="Times New Roman"/>
                <a:ea typeface="Times New Roman"/>
                <a:cs typeface="Times New Roman"/>
              </a:rPr>
              <a:t>Définition du stockage objet</a:t>
            </a:r>
            <a:r>
              <a:rPr lang="fr-FR" sz="2800" b="1" i="0" u="none">
                <a:solidFill>
                  <a:srgbClr val="FF0000"/>
                </a:solidFill>
                <a:latin typeface="Times New Roman"/>
                <a:ea typeface="Times New Roman"/>
                <a:cs typeface="Times New Roman"/>
              </a:rPr>
              <a:t> </a:t>
            </a:r>
            <a:r>
              <a:rPr sz="2800" b="1" i="0" u="none">
                <a:solidFill>
                  <a:srgbClr val="FF0000"/>
                </a:solidFill>
                <a:latin typeface="Times New Roman"/>
                <a:ea typeface="Times New Roman"/>
                <a:cs typeface="Times New Roman"/>
              </a:rPr>
              <a:t>vs stockage fichier vs bloc</a:t>
            </a:r>
            <a:endParaRPr sz="4800" b="1">
              <a:solidFill>
                <a:srgbClr val="FF0000"/>
              </a:solidFill>
            </a:endParaRPr>
          </a:p>
        </p:txBody>
      </p:sp>
      <p:grpSp>
        <p:nvGrpSpPr>
          <p:cNvPr id="858773366" name="Group 12"/>
          <p:cNvGrpSpPr/>
          <p:nvPr/>
        </p:nvGrpSpPr>
        <p:grpSpPr bwMode="auto">
          <a:xfrm>
            <a:off x="13741765" y="3655987"/>
            <a:ext cx="1586768" cy="1586768"/>
            <a:chOff x="0" y="0"/>
            <a:chExt cx="2115691" cy="2115691"/>
          </a:xfrm>
        </p:grpSpPr>
        <p:sp>
          <p:nvSpPr>
            <p:cNvPr id="983241407" name="Freeform 13"/>
            <p:cNvSpPr/>
            <p:nvPr/>
          </p:nvSpPr>
          <p:spPr bwMode="auto">
            <a:xfrm>
              <a:off x="0" y="0"/>
              <a:ext cx="2115565" cy="2115565"/>
            </a:xfrm>
            <a:custGeom>
              <a:avLst/>
              <a:gdLst/>
              <a:ahLst/>
              <a:cxnLst/>
              <a:rect l="l" t="t" r="r" b="b"/>
              <a:pathLst>
                <a:path w="2115566" h="2115566" fill="norm" stroke="1" extrusionOk="0">
                  <a:moveTo>
                    <a:pt x="0" y="1057783"/>
                  </a:moveTo>
                  <a:cubicBezTo>
                    <a:pt x="0" y="473583"/>
                    <a:pt x="473583" y="0"/>
                    <a:pt x="1057783" y="0"/>
                  </a:cubicBezTo>
                  <a:cubicBezTo>
                    <a:pt x="1641983" y="0"/>
                    <a:pt x="2115566" y="473583"/>
                    <a:pt x="2115566" y="1057783"/>
                  </a:cubicBezTo>
                  <a:cubicBezTo>
                    <a:pt x="2115566" y="1641983"/>
                    <a:pt x="1641983" y="2115566"/>
                    <a:pt x="1057783" y="2115566"/>
                  </a:cubicBezTo>
                  <a:cubicBezTo>
                    <a:pt x="473583" y="2115566"/>
                    <a:pt x="0" y="1642110"/>
                    <a:pt x="0" y="1057783"/>
                  </a:cubicBezTo>
                  <a:close/>
                </a:path>
              </a:pathLst>
            </a:custGeom>
            <a:solidFill>
              <a:srgbClr val="FFFFFF"/>
            </a:solidFill>
          </p:spPr>
        </p:sp>
      </p:grpSp>
      <p:sp>
        <p:nvSpPr>
          <p:cNvPr id="1148460887" name="TextBox 25"/>
          <p:cNvSpPr txBox="1"/>
          <p:nvPr/>
        </p:nvSpPr>
        <p:spPr bwMode="auto">
          <a:xfrm>
            <a:off x="12404881" y="5490690"/>
            <a:ext cx="4279979" cy="457560"/>
          </a:xfrm>
          <a:prstGeom prst="rect">
            <a:avLst/>
          </a:prstGeom>
        </p:spPr>
        <p:txBody>
          <a:bodyPr lIns="0" tIns="0" rIns="0" bIns="0" rtlCol="0" anchor="t">
            <a:spAutoFit/>
          </a:bodyPr>
          <a:lstStyle/>
          <a:p>
            <a:pPr algn="ctr">
              <a:lnSpc>
                <a:spcPts val="3598"/>
              </a:lnSpc>
              <a:defRPr/>
            </a:pPr>
            <a:r>
              <a:rPr lang="fr-FR" sz="3000" b="1">
                <a:solidFill>
                  <a:srgbClr val="FFFFFF"/>
                </a:solidFill>
                <a:latin typeface="Futura Ultra-Bold"/>
                <a:ea typeface="Futura Ultra-Bold"/>
                <a:cs typeface="Futura Ultra-Bold"/>
              </a:rPr>
              <a:t>Stockage Objet</a:t>
            </a:r>
            <a:endParaRPr/>
          </a:p>
        </p:txBody>
      </p:sp>
      <p:pic>
        <p:nvPicPr>
          <p:cNvPr id="1772851133" name="Image 1560672397"/>
          <p:cNvPicPr>
            <a:picLocks noChangeAspect="1"/>
          </p:cNvPicPr>
          <p:nvPr/>
        </p:nvPicPr>
        <p:blipFill>
          <a:blip r:embed="rId6"/>
          <a:stretch/>
        </p:blipFill>
        <p:spPr bwMode="auto">
          <a:xfrm>
            <a:off x="1397518" y="3176295"/>
            <a:ext cx="15430500" cy="5086350"/>
          </a:xfrm>
          <a:prstGeom prst="rect">
            <a:avLst/>
          </a:prstGeom>
        </p:spPr>
      </p:pic>
      <p:pic>
        <p:nvPicPr>
          <p:cNvPr id="451540458" name="Image 509654738"/>
          <p:cNvPicPr>
            <a:picLocks noChangeAspect="1"/>
          </p:cNvPicPr>
          <p:nvPr/>
        </p:nvPicPr>
        <p:blipFill>
          <a:blip r:embed="rId5"/>
          <a:stretch/>
        </p:blipFill>
        <p:spPr bwMode="auto">
          <a:xfrm>
            <a:off x="4205768" y="1611337"/>
            <a:ext cx="732462" cy="73246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75883104" name="TextBox 4"/>
          <p:cNvSpPr txBox="1"/>
          <p:nvPr/>
        </p:nvSpPr>
        <p:spPr bwMode="auto">
          <a:xfrm>
            <a:off x="10434164" y="3759503"/>
            <a:ext cx="7273758" cy="3839950"/>
          </a:xfrm>
          <a:prstGeom prst="rect">
            <a:avLst/>
          </a:prstGeom>
        </p:spPr>
        <p:txBody>
          <a:bodyPr lIns="0" tIns="0" rIns="0" bIns="0" rtlCol="0" anchor="t">
            <a:spAutoFit/>
          </a:bodyPr>
          <a:lstStyle/>
          <a:p>
            <a:pPr algn="l">
              <a:lnSpc>
                <a:spcPts val="4318"/>
              </a:lnSpc>
              <a:defRPr/>
            </a:pPr>
            <a:endParaRPr sz="7200"/>
          </a:p>
          <a:p>
            <a:pPr algn="l">
              <a:lnSpc>
                <a:spcPts val="4318"/>
              </a:lnSpc>
              <a:defRPr/>
            </a:pPr>
            <a:r>
              <a:rPr lang="fr-FR" sz="7200" b="1">
                <a:solidFill>
                  <a:srgbClr val="000000"/>
                </a:solidFill>
                <a:latin typeface="Futura Ultra-Bold"/>
                <a:ea typeface="Futura Ultra-Bold"/>
                <a:cs typeface="Futura Ultra-Bold"/>
              </a:rPr>
              <a:t>Conclusion</a:t>
            </a:r>
            <a:endParaRPr/>
          </a:p>
          <a:p>
            <a:pPr algn="l">
              <a:lnSpc>
                <a:spcPts val="4318"/>
              </a:lnSpc>
              <a:defRPr/>
            </a:pPr>
            <a:endParaRPr lang="fr-FR" sz="7200" b="1">
              <a:solidFill>
                <a:srgbClr val="000000"/>
              </a:solidFill>
              <a:latin typeface="Futura Ultra-Bold"/>
              <a:ea typeface="Futura Ultra-Bold"/>
              <a:cs typeface="Futura Ultra-Bold"/>
            </a:endParaRPr>
          </a:p>
          <a:p>
            <a:pPr algn="l">
              <a:lnSpc>
                <a:spcPts val="4318"/>
              </a:lnSpc>
              <a:defRPr/>
            </a:pPr>
            <a:r>
              <a:rPr lang="fr-FR" sz="7200" b="1">
                <a:solidFill>
                  <a:srgbClr val="000000"/>
                </a:solidFill>
                <a:latin typeface="Futura Ultra-Bold"/>
                <a:ea typeface="Futura Ultra-Bold"/>
                <a:cs typeface="Futura Ultra-Bold"/>
              </a:rPr>
              <a:t>               </a:t>
            </a:r>
            <a:endParaRPr/>
          </a:p>
          <a:p>
            <a:pPr algn="l">
              <a:lnSpc>
                <a:spcPts val="4318"/>
              </a:lnSpc>
              <a:defRPr/>
            </a:pPr>
            <a:endParaRPr lang="fr-FR" sz="7200" b="1">
              <a:solidFill>
                <a:srgbClr val="000000"/>
              </a:solidFill>
              <a:latin typeface="Futura Ultra-Bold"/>
              <a:ea typeface="Futura Ultra-Bold"/>
              <a:cs typeface="Futura Ultra-Bold"/>
            </a:endParaRPr>
          </a:p>
          <a:p>
            <a:pPr algn="l">
              <a:lnSpc>
                <a:spcPts val="4318"/>
              </a:lnSpc>
              <a:defRPr/>
            </a:pPr>
            <a:endParaRPr lang="fr-FR" sz="7200" b="1">
              <a:solidFill>
                <a:srgbClr val="000000"/>
              </a:solidFill>
              <a:latin typeface="Futura Ultra-Bold"/>
              <a:ea typeface="Futura Ultra-Bold"/>
              <a:cs typeface="Futura Ultra-Bold"/>
            </a:endParaRPr>
          </a:p>
          <a:p>
            <a:pPr algn="l">
              <a:lnSpc>
                <a:spcPts val="4318"/>
              </a:lnSpc>
              <a:defRPr/>
            </a:pPr>
            <a:endParaRPr lang="fr-FR" sz="7200" b="1">
              <a:solidFill>
                <a:srgbClr val="000000"/>
              </a:solidFill>
              <a:latin typeface="Futura Ultra-Bold"/>
              <a:ea typeface="Futura Ultra-Bold"/>
              <a:cs typeface="Futura Ultra-Bold"/>
            </a:endParaRPr>
          </a:p>
        </p:txBody>
      </p:sp>
      <p:pic>
        <p:nvPicPr>
          <p:cNvPr id="248173320" name="Image 859162205"/>
          <p:cNvPicPr>
            <a:picLocks noChangeAspect="1"/>
          </p:cNvPicPr>
          <p:nvPr/>
        </p:nvPicPr>
        <p:blipFill>
          <a:blip r:embed="rId3"/>
          <a:stretch/>
        </p:blipFill>
        <p:spPr bwMode="auto">
          <a:xfrm>
            <a:off x="16537347" y="9978480"/>
            <a:ext cx="1731600" cy="260892"/>
          </a:xfrm>
          <a:prstGeom prst="rect">
            <a:avLst/>
          </a:prstGeom>
        </p:spPr>
      </p:pic>
      <p:pic>
        <p:nvPicPr>
          <p:cNvPr id="1983292233" name="Image 68071883"/>
          <p:cNvPicPr>
            <a:picLocks noChangeAspect="1"/>
          </p:cNvPicPr>
          <p:nvPr/>
        </p:nvPicPr>
        <p:blipFill>
          <a:blip r:embed="rId4"/>
          <a:stretch/>
        </p:blipFill>
        <p:spPr bwMode="auto">
          <a:xfrm>
            <a:off x="1553459" y="2542779"/>
            <a:ext cx="8880705" cy="444035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28776146" name="Group 2"/>
          <p:cNvGrpSpPr/>
          <p:nvPr/>
        </p:nvGrpSpPr>
        <p:grpSpPr bwMode="auto">
          <a:xfrm>
            <a:off x="0" y="519745"/>
            <a:ext cx="9144000" cy="1165717"/>
            <a:chOff x="0" y="0"/>
            <a:chExt cx="12191999" cy="1554288"/>
          </a:xfrm>
        </p:grpSpPr>
        <p:sp>
          <p:nvSpPr>
            <p:cNvPr id="394339679" name="Freeform 3"/>
            <p:cNvSpPr/>
            <p:nvPr/>
          </p:nvSpPr>
          <p:spPr bwMode="auto">
            <a:xfrm>
              <a:off x="0" y="0"/>
              <a:ext cx="12191999" cy="1554225"/>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1717442784" name="Group 4"/>
          <p:cNvGrpSpPr/>
          <p:nvPr/>
        </p:nvGrpSpPr>
        <p:grpSpPr bwMode="auto">
          <a:xfrm>
            <a:off x="0" y="519745"/>
            <a:ext cx="936306" cy="1165717"/>
            <a:chOff x="0" y="0"/>
            <a:chExt cx="1248408" cy="1554288"/>
          </a:xfrm>
        </p:grpSpPr>
        <p:sp>
          <p:nvSpPr>
            <p:cNvPr id="796521080" name="Freeform 5"/>
            <p:cNvSpPr/>
            <p:nvPr/>
          </p:nvSpPr>
          <p:spPr bwMode="auto">
            <a:xfrm>
              <a:off x="0" y="0"/>
              <a:ext cx="1248408" cy="1554352"/>
            </a:xfrm>
            <a:custGeom>
              <a:avLst/>
              <a:gdLst/>
              <a:ahLst/>
              <a:cxnLst/>
              <a:rect l="l" t="t" r="r" b="b"/>
              <a:pathLst>
                <a:path w="1248410" h="1554353" fill="norm" stroke="1" extrusionOk="0">
                  <a:moveTo>
                    <a:pt x="0" y="0"/>
                  </a:moveTo>
                  <a:lnTo>
                    <a:pt x="471297" y="0"/>
                  </a:lnTo>
                  <a:lnTo>
                    <a:pt x="1248410" y="777113"/>
                  </a:lnTo>
                  <a:lnTo>
                    <a:pt x="471297" y="1554353"/>
                  </a:lnTo>
                  <a:lnTo>
                    <a:pt x="0" y="1554353"/>
                  </a:lnTo>
                  <a:lnTo>
                    <a:pt x="0" y="0"/>
                  </a:lnTo>
                  <a:close/>
                </a:path>
              </a:pathLst>
            </a:custGeom>
            <a:solidFill>
              <a:srgbClr val="E72929"/>
            </a:solidFill>
          </p:spPr>
        </p:sp>
      </p:grpSp>
      <p:grpSp>
        <p:nvGrpSpPr>
          <p:cNvPr id="1923103535" name="Group 8"/>
          <p:cNvGrpSpPr/>
          <p:nvPr/>
        </p:nvGrpSpPr>
        <p:grpSpPr bwMode="auto">
          <a:xfrm>
            <a:off x="1533381" y="2541553"/>
            <a:ext cx="14791763" cy="7012657"/>
            <a:chOff x="0" y="0"/>
            <a:chExt cx="14791763" cy="7012657"/>
          </a:xfrm>
        </p:grpSpPr>
        <p:sp>
          <p:nvSpPr>
            <p:cNvPr id="1695901914" name="Freeform 9"/>
            <p:cNvSpPr/>
            <p:nvPr/>
          </p:nvSpPr>
          <p:spPr bwMode="auto">
            <a:xfrm>
              <a:off x="0" y="0"/>
              <a:ext cx="14791763" cy="7012657"/>
            </a:xfrm>
            <a:custGeom>
              <a:avLst/>
              <a:gdLst/>
              <a:ahLst/>
              <a:cxnLst/>
              <a:rect l="l" t="t" r="r" b="b"/>
              <a:pathLst>
                <a:path w="3479673" h="3479673" fill="norm" stroke="1" extrusionOk="0">
                  <a:moveTo>
                    <a:pt x="3479673" y="0"/>
                  </a:moveTo>
                  <a:lnTo>
                    <a:pt x="0" y="0"/>
                  </a:lnTo>
                  <a:lnTo>
                    <a:pt x="0" y="3479673"/>
                  </a:lnTo>
                  <a:lnTo>
                    <a:pt x="3479673" y="3479673"/>
                  </a:lnTo>
                  <a:close/>
                </a:path>
              </a:pathLst>
            </a:custGeom>
            <a:solidFill>
              <a:srgbClr val="E72929"/>
            </a:solidFill>
          </p:spPr>
        </p:sp>
      </p:grpSp>
      <p:sp>
        <p:nvSpPr>
          <p:cNvPr id="2108307332" name="TextBox 18"/>
          <p:cNvSpPr txBox="1"/>
          <p:nvPr/>
        </p:nvSpPr>
        <p:spPr bwMode="auto">
          <a:xfrm>
            <a:off x="1028700" y="754941"/>
            <a:ext cx="6406039" cy="549000"/>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Conclusion</a:t>
            </a:r>
            <a:endParaRPr/>
          </a:p>
        </p:txBody>
      </p:sp>
      <p:sp>
        <p:nvSpPr>
          <p:cNvPr id="1206361996" name=" 1201927458"/>
          <p:cNvSpPr/>
          <p:nvPr/>
        </p:nvSpPr>
        <p:spPr bwMode="auto">
          <a:xfrm>
            <a:off x="3192237" y="4444998"/>
            <a:ext cx="12019902" cy="3261718"/>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600" b="0" i="0" u="none">
                <a:solidFill>
                  <a:schemeClr val="bg1"/>
                </a:solidFill>
                <a:latin typeface="Future"/>
                <a:ea typeface="Future"/>
                <a:cs typeface="Future"/>
              </a:rPr>
              <a:t>MinIO s'impose comme une solution de stockage objet moderne, légère et performante, parfaitement adaptée aux environnements cloud hybrides, edge computing et auto-hébergés. Grâce à sa compatibilité totale avec l’API S3, il s’intègre facilement dans les écosystèmes existants et permet une migration fluide des applications. Son architecture distribuée, basée sur l’Erasure Coding, garantit à la fois haute disponibilité, résilience et scalabilité. Open-source et facile à déployer, MinIO est une alternative sérieuse aux solutions propriétaires pour les entreprises recherchant un contrôle total sur leurs données.</a:t>
            </a:r>
            <a:endParaRPr sz="4800">
              <a:solidFill>
                <a:schemeClr val="bg1"/>
              </a:solidFill>
              <a:latin typeface="Future"/>
              <a:cs typeface="Future"/>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55780601" name="TextBox 13"/>
          <p:cNvSpPr txBox="1"/>
          <p:nvPr/>
        </p:nvSpPr>
        <p:spPr bwMode="auto">
          <a:xfrm>
            <a:off x="4670611" y="3429000"/>
            <a:ext cx="10329585" cy="2194920"/>
          </a:xfrm>
          <a:prstGeom prst="rect">
            <a:avLst/>
          </a:prstGeom>
        </p:spPr>
        <p:txBody>
          <a:bodyPr lIns="0" tIns="0" rIns="0" bIns="0" rtlCol="0" anchor="t">
            <a:spAutoFit/>
          </a:bodyPr>
          <a:lstStyle/>
          <a:p>
            <a:pPr algn="l">
              <a:lnSpc>
                <a:spcPts val="4320"/>
              </a:lnSpc>
              <a:defRPr/>
            </a:pPr>
            <a:r>
              <a:rPr lang="fr-FR" sz="8000" b="1">
                <a:solidFill>
                  <a:srgbClr val="000000"/>
                </a:solidFill>
                <a:latin typeface="Futura Ultra-Bold"/>
                <a:ea typeface="Futura Ultra-Bold"/>
                <a:cs typeface="Futura Ultra-Bold"/>
              </a:rPr>
              <a:t> </a:t>
            </a:r>
            <a:endParaRPr/>
          </a:p>
          <a:p>
            <a:pPr algn="l">
              <a:lnSpc>
                <a:spcPts val="4319"/>
              </a:lnSpc>
              <a:defRPr/>
            </a:pPr>
            <a:r>
              <a:rPr lang="fr-FR" sz="8000" b="1">
                <a:solidFill>
                  <a:srgbClr val="000000"/>
                </a:solidFill>
                <a:latin typeface="Futura Ultra-Bold"/>
                <a:ea typeface="Futura Ultra-Bold"/>
                <a:cs typeface="Futura Ultra-Bold"/>
              </a:rPr>
              <a:t>Merci de Votre </a:t>
            </a:r>
            <a:endParaRPr/>
          </a:p>
          <a:p>
            <a:pPr algn="l">
              <a:lnSpc>
                <a:spcPts val="4319"/>
              </a:lnSpc>
              <a:defRPr/>
            </a:pPr>
            <a:endParaRPr lang="fr-FR" sz="8000" b="1">
              <a:solidFill>
                <a:srgbClr val="000000"/>
              </a:solidFill>
              <a:latin typeface="Futura Ultra-Bold"/>
              <a:ea typeface="Futura Ultra-Bold"/>
              <a:cs typeface="Futura Ultra-Bold"/>
            </a:endParaRPr>
          </a:p>
          <a:p>
            <a:pPr algn="l">
              <a:lnSpc>
                <a:spcPts val="4319"/>
              </a:lnSpc>
              <a:defRPr/>
            </a:pPr>
            <a:r>
              <a:rPr lang="fr-FR" sz="8000" b="1">
                <a:solidFill>
                  <a:srgbClr val="000000"/>
                </a:solidFill>
                <a:latin typeface="Futura Ultra-Bold"/>
                <a:ea typeface="Futura Ultra-Bold"/>
                <a:cs typeface="Futura Ultra-Bold"/>
              </a:rPr>
              <a:t>    Attention</a:t>
            </a:r>
            <a:endParaRPr/>
          </a:p>
        </p:txBody>
      </p:sp>
      <p:grpSp>
        <p:nvGrpSpPr>
          <p:cNvPr id="198171827" name="Group 14"/>
          <p:cNvGrpSpPr/>
          <p:nvPr/>
        </p:nvGrpSpPr>
        <p:grpSpPr bwMode="auto">
          <a:xfrm>
            <a:off x="0" y="519746"/>
            <a:ext cx="936307" cy="1165718"/>
            <a:chOff x="0" y="0"/>
            <a:chExt cx="1248409" cy="1554290"/>
          </a:xfrm>
        </p:grpSpPr>
        <p:sp>
          <p:nvSpPr>
            <p:cNvPr id="15" name="Freeform 15"/>
            <p:cNvSpPr/>
            <p:nvPr/>
          </p:nvSpPr>
          <p:spPr bwMode="auto">
            <a:xfrm>
              <a:off x="0" y="0"/>
              <a:ext cx="1248409" cy="1554353"/>
            </a:xfrm>
            <a:custGeom>
              <a:avLst/>
              <a:gdLst/>
              <a:ahLst/>
              <a:cxnLst/>
              <a:rect l="l" t="t" r="r" b="b"/>
              <a:pathLst>
                <a:path w="1248410" h="1554353" fill="norm" stroke="1" extrusionOk="0">
                  <a:moveTo>
                    <a:pt x="0" y="0"/>
                  </a:moveTo>
                  <a:lnTo>
                    <a:pt x="471297" y="0"/>
                  </a:lnTo>
                  <a:lnTo>
                    <a:pt x="1248410" y="777113"/>
                  </a:lnTo>
                  <a:lnTo>
                    <a:pt x="471297" y="1554353"/>
                  </a:lnTo>
                  <a:lnTo>
                    <a:pt x="0" y="1554353"/>
                  </a:lnTo>
                  <a:lnTo>
                    <a:pt x="0" y="0"/>
                  </a:lnTo>
                  <a:close/>
                </a:path>
              </a:pathLst>
            </a:custGeom>
            <a:solidFill>
              <a:srgbClr val="E72929"/>
            </a:solidFill>
          </p:spPr>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423202418" name="Group 2"/>
          <p:cNvGrpSpPr/>
          <p:nvPr/>
        </p:nvGrpSpPr>
        <p:grpSpPr bwMode="auto">
          <a:xfrm>
            <a:off x="1064353" y="360878"/>
            <a:ext cx="8452669" cy="1077583"/>
            <a:chOff x="0" y="0"/>
            <a:chExt cx="8452669" cy="1077583"/>
          </a:xfrm>
        </p:grpSpPr>
        <p:sp>
          <p:nvSpPr>
            <p:cNvPr id="509598585"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1958184168" name="Group 8"/>
          <p:cNvGrpSpPr/>
          <p:nvPr/>
        </p:nvGrpSpPr>
        <p:grpSpPr bwMode="auto">
          <a:xfrm>
            <a:off x="7189915" y="3944761"/>
            <a:ext cx="1314002" cy="1314002"/>
            <a:chOff x="0" y="0"/>
            <a:chExt cx="1752003" cy="1752003"/>
          </a:xfrm>
        </p:grpSpPr>
        <p:sp>
          <p:nvSpPr>
            <p:cNvPr id="1256852152" name="Freeform 9"/>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1455773178" name="Group 14"/>
          <p:cNvGrpSpPr/>
          <p:nvPr/>
        </p:nvGrpSpPr>
        <p:grpSpPr bwMode="auto">
          <a:xfrm>
            <a:off x="7189915" y="6893701"/>
            <a:ext cx="1314002" cy="1314002"/>
            <a:chOff x="0" y="0"/>
            <a:chExt cx="1752003" cy="1752003"/>
          </a:xfrm>
        </p:grpSpPr>
        <p:sp>
          <p:nvSpPr>
            <p:cNvPr id="1176868266" name="Freeform 15"/>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1733678722" name="Group 20"/>
          <p:cNvGrpSpPr/>
          <p:nvPr/>
        </p:nvGrpSpPr>
        <p:grpSpPr bwMode="auto">
          <a:xfrm>
            <a:off x="15931012" y="3944761"/>
            <a:ext cx="1314002" cy="1314002"/>
            <a:chOff x="0" y="0"/>
            <a:chExt cx="1752003" cy="1752003"/>
          </a:xfrm>
        </p:grpSpPr>
        <p:sp>
          <p:nvSpPr>
            <p:cNvPr id="953325262" name="Freeform 21"/>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733319305" name="Group 26"/>
          <p:cNvGrpSpPr/>
          <p:nvPr/>
        </p:nvGrpSpPr>
        <p:grpSpPr bwMode="auto">
          <a:xfrm>
            <a:off x="15931012" y="6893701"/>
            <a:ext cx="1314002" cy="1314002"/>
            <a:chOff x="0" y="0"/>
            <a:chExt cx="1752003" cy="1752003"/>
          </a:xfrm>
        </p:grpSpPr>
        <p:sp>
          <p:nvSpPr>
            <p:cNvPr id="1099469283" name="Freeform 27"/>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sp>
        <p:nvSpPr>
          <p:cNvPr id="161712740" name="Freeform 30"/>
          <p:cNvSpPr/>
          <p:nvPr/>
        </p:nvSpPr>
        <p:spPr bwMode="auto">
          <a:xfrm>
            <a:off x="16286605" y="7249293"/>
            <a:ext cx="602816" cy="602816"/>
          </a:xfrm>
          <a:custGeom>
            <a:avLst/>
            <a:gdLst/>
            <a:ahLst/>
            <a:cxnLst/>
            <a:rect l="l" t="t" r="r" b="b"/>
            <a:pathLst>
              <a:path w="602818" h="602818" fill="norm" stroke="1" extrusionOk="0">
                <a:moveTo>
                  <a:pt x="0" y="0"/>
                </a:moveTo>
                <a:lnTo>
                  <a:pt x="602819" y="0"/>
                </a:lnTo>
                <a:lnTo>
                  <a:pt x="602819" y="602818"/>
                </a:lnTo>
                <a:lnTo>
                  <a:pt x="0" y="602818"/>
                </a:lnTo>
                <a:lnTo>
                  <a:pt x="0" y="0"/>
                </a:lnTo>
                <a:close/>
              </a:path>
            </a:pathLst>
          </a:custGeom>
          <a:blipFill>
            <a:blip r:embed="rId3"/>
            <a:stretch/>
          </a:blipFill>
        </p:spPr>
      </p:sp>
      <p:sp>
        <p:nvSpPr>
          <p:cNvPr id="1217547912" name="TextBox 34"/>
          <p:cNvSpPr txBox="1"/>
          <p:nvPr/>
        </p:nvSpPr>
        <p:spPr bwMode="auto">
          <a:xfrm>
            <a:off x="1884636" y="549448"/>
            <a:ext cx="5905129" cy="549000"/>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Introduction</a:t>
            </a:r>
            <a:endParaRPr/>
          </a:p>
        </p:txBody>
      </p:sp>
      <p:sp>
        <p:nvSpPr>
          <p:cNvPr id="1035941742" name="TextBox 35"/>
          <p:cNvSpPr txBox="1"/>
          <p:nvPr/>
        </p:nvSpPr>
        <p:spPr bwMode="auto">
          <a:xfrm>
            <a:off x="2889532" y="3083990"/>
            <a:ext cx="4712347" cy="457560"/>
          </a:xfrm>
          <a:prstGeom prst="rect">
            <a:avLst/>
          </a:prstGeom>
        </p:spPr>
        <p:txBody>
          <a:bodyPr lIns="0" tIns="0" rIns="0" bIns="0" rtlCol="0" anchor="t">
            <a:spAutoFit/>
          </a:bodyPr>
          <a:lstStyle/>
          <a:p>
            <a:pPr algn="l">
              <a:lnSpc>
                <a:spcPts val="3598"/>
              </a:lnSpc>
              <a:defRPr/>
            </a:pPr>
            <a:r>
              <a:rPr lang="fr-FR" sz="3000" b="1">
                <a:solidFill>
                  <a:srgbClr val="FFFFFF"/>
                </a:solidFill>
                <a:latin typeface="Futura Ultra-Bold"/>
                <a:ea typeface="Futura Ultra-Bold"/>
                <a:cs typeface="Futura Ultra-Bold"/>
              </a:rPr>
              <a:t>Stockage Objet</a:t>
            </a:r>
            <a:endParaRPr/>
          </a:p>
        </p:txBody>
      </p:sp>
      <p:pic>
        <p:nvPicPr>
          <p:cNvPr id="562031241" name="Image 233220497"/>
          <p:cNvPicPr>
            <a:picLocks noChangeAspect="1"/>
          </p:cNvPicPr>
          <p:nvPr/>
        </p:nvPicPr>
        <p:blipFill>
          <a:blip r:embed="rId4"/>
          <a:stretch/>
        </p:blipFill>
        <p:spPr bwMode="auto">
          <a:xfrm>
            <a:off x="16537348" y="9978480"/>
            <a:ext cx="1731600" cy="260893"/>
          </a:xfrm>
          <a:prstGeom prst="rect">
            <a:avLst/>
          </a:prstGeom>
        </p:spPr>
      </p:pic>
      <p:pic>
        <p:nvPicPr>
          <p:cNvPr id="803540378" name="Image 444692709"/>
          <p:cNvPicPr>
            <a:picLocks noChangeAspect="1"/>
          </p:cNvPicPr>
          <p:nvPr/>
        </p:nvPicPr>
        <p:blipFill>
          <a:blip r:embed="rId5"/>
          <a:stretch/>
        </p:blipFill>
        <p:spPr bwMode="auto">
          <a:xfrm>
            <a:off x="0" y="323848"/>
            <a:ext cx="1063461" cy="1063461"/>
          </a:xfrm>
          <a:prstGeom prst="rect">
            <a:avLst/>
          </a:prstGeom>
        </p:spPr>
      </p:pic>
      <p:sp>
        <p:nvSpPr>
          <p:cNvPr id="1052418623" name=" 718673045"/>
          <p:cNvSpPr/>
          <p:nvPr/>
        </p:nvSpPr>
        <p:spPr bwMode="auto">
          <a:xfrm>
            <a:off x="4673637" y="1718309"/>
            <a:ext cx="12012663" cy="6404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800" b="1" i="0" u="none">
                <a:solidFill>
                  <a:srgbClr val="FF0000"/>
                </a:solidFill>
                <a:latin typeface="Times New Roman"/>
                <a:ea typeface="Times New Roman"/>
                <a:cs typeface="Times New Roman"/>
              </a:rPr>
              <a:t>🌐</a:t>
            </a:r>
            <a:r>
              <a:rPr sz="3600" b="1" i="0" u="none">
                <a:solidFill>
                  <a:srgbClr val="FF0000"/>
                </a:solidFill>
                <a:latin typeface="Calibri"/>
                <a:ea typeface="Calibri"/>
                <a:cs typeface="Calibri"/>
              </a:rPr>
              <a:t> Définition du stockage objet</a:t>
            </a:r>
            <a:r>
              <a:rPr lang="fr-FR" sz="3600" b="1" i="0" u="none">
                <a:solidFill>
                  <a:srgbClr val="FF0000"/>
                </a:solidFill>
                <a:latin typeface="Calibri"/>
                <a:ea typeface="Calibri"/>
                <a:cs typeface="Calibri"/>
              </a:rPr>
              <a:t> </a:t>
            </a:r>
            <a:r>
              <a:rPr sz="3600" b="1" i="0" u="none">
                <a:solidFill>
                  <a:srgbClr val="FF0000"/>
                </a:solidFill>
                <a:latin typeface="Calibri"/>
                <a:ea typeface="Calibri"/>
                <a:cs typeface="Calibri"/>
              </a:rPr>
              <a:t>vs stockage fichier vs bloc</a:t>
            </a:r>
            <a:endParaRPr sz="7200" b="1">
              <a:solidFill>
                <a:srgbClr val="E72929"/>
              </a:solidFill>
            </a:endParaRPr>
          </a:p>
        </p:txBody>
      </p:sp>
      <p:grpSp>
        <p:nvGrpSpPr>
          <p:cNvPr id="1301089570" name="Group 12"/>
          <p:cNvGrpSpPr/>
          <p:nvPr/>
        </p:nvGrpSpPr>
        <p:grpSpPr bwMode="auto">
          <a:xfrm>
            <a:off x="13741765" y="3655987"/>
            <a:ext cx="1586768" cy="1586768"/>
            <a:chOff x="0" y="0"/>
            <a:chExt cx="2115691" cy="2115691"/>
          </a:xfrm>
        </p:grpSpPr>
        <p:sp>
          <p:nvSpPr>
            <p:cNvPr id="1208615886" name="Freeform 13"/>
            <p:cNvSpPr/>
            <p:nvPr/>
          </p:nvSpPr>
          <p:spPr bwMode="auto">
            <a:xfrm>
              <a:off x="0" y="0"/>
              <a:ext cx="2115565" cy="2115565"/>
            </a:xfrm>
            <a:custGeom>
              <a:avLst/>
              <a:gdLst/>
              <a:ahLst/>
              <a:cxnLst/>
              <a:rect l="l" t="t" r="r" b="b"/>
              <a:pathLst>
                <a:path w="2115566" h="2115566" fill="norm" stroke="1" extrusionOk="0">
                  <a:moveTo>
                    <a:pt x="0" y="1057783"/>
                  </a:moveTo>
                  <a:cubicBezTo>
                    <a:pt x="0" y="473583"/>
                    <a:pt x="473583" y="0"/>
                    <a:pt x="1057783" y="0"/>
                  </a:cubicBezTo>
                  <a:cubicBezTo>
                    <a:pt x="1641983" y="0"/>
                    <a:pt x="2115566" y="473583"/>
                    <a:pt x="2115566" y="1057783"/>
                  </a:cubicBezTo>
                  <a:cubicBezTo>
                    <a:pt x="2115566" y="1641983"/>
                    <a:pt x="1641983" y="2115566"/>
                    <a:pt x="1057783" y="2115566"/>
                  </a:cubicBezTo>
                  <a:cubicBezTo>
                    <a:pt x="473583" y="2115566"/>
                    <a:pt x="0" y="1642110"/>
                    <a:pt x="0" y="1057783"/>
                  </a:cubicBezTo>
                  <a:close/>
                </a:path>
              </a:pathLst>
            </a:custGeom>
            <a:solidFill>
              <a:srgbClr val="FFFFFF"/>
            </a:solidFill>
          </p:spPr>
        </p:sp>
      </p:grpSp>
      <p:sp>
        <p:nvSpPr>
          <p:cNvPr id="1297449052" name="TextBox 25"/>
          <p:cNvSpPr txBox="1"/>
          <p:nvPr/>
        </p:nvSpPr>
        <p:spPr bwMode="auto">
          <a:xfrm>
            <a:off x="12404881" y="5490690"/>
            <a:ext cx="4279979" cy="457560"/>
          </a:xfrm>
          <a:prstGeom prst="rect">
            <a:avLst/>
          </a:prstGeom>
        </p:spPr>
        <p:txBody>
          <a:bodyPr lIns="0" tIns="0" rIns="0" bIns="0" rtlCol="0" anchor="t">
            <a:spAutoFit/>
          </a:bodyPr>
          <a:lstStyle/>
          <a:p>
            <a:pPr algn="ctr">
              <a:lnSpc>
                <a:spcPts val="3598"/>
              </a:lnSpc>
              <a:defRPr/>
            </a:pPr>
            <a:r>
              <a:rPr lang="fr-FR" sz="3000" b="1">
                <a:solidFill>
                  <a:srgbClr val="FFFFFF"/>
                </a:solidFill>
                <a:latin typeface="Futura Ultra-Bold"/>
                <a:ea typeface="Futura Ultra-Bold"/>
                <a:cs typeface="Futura Ultra-Bold"/>
              </a:rPr>
              <a:t>Stockage Objet</a:t>
            </a:r>
            <a:endParaRPr/>
          </a:p>
        </p:txBody>
      </p:sp>
      <p:pic>
        <p:nvPicPr>
          <p:cNvPr id="1897701498" name="Image 1389482766"/>
          <p:cNvPicPr>
            <a:picLocks noChangeAspect="1"/>
          </p:cNvPicPr>
          <p:nvPr/>
        </p:nvPicPr>
        <p:blipFill>
          <a:blip r:embed="rId6"/>
          <a:stretch/>
        </p:blipFill>
        <p:spPr bwMode="auto">
          <a:xfrm>
            <a:off x="2889532" y="3271545"/>
            <a:ext cx="13103598" cy="4895849"/>
          </a:xfrm>
          <a:prstGeom prst="rect">
            <a:avLst/>
          </a:prstGeom>
        </p:spPr>
      </p:pic>
      <p:pic>
        <p:nvPicPr>
          <p:cNvPr id="1262155129" name="Image 50253223"/>
          <p:cNvPicPr>
            <a:picLocks noChangeAspect="1"/>
          </p:cNvPicPr>
          <p:nvPr/>
        </p:nvPicPr>
        <p:blipFill>
          <a:blip r:embed="rId5"/>
          <a:stretch/>
        </p:blipFill>
        <p:spPr bwMode="auto">
          <a:xfrm>
            <a:off x="4202194" y="1668724"/>
            <a:ext cx="739611" cy="73961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966606953" name="Group 2"/>
          <p:cNvGrpSpPr/>
          <p:nvPr/>
        </p:nvGrpSpPr>
        <p:grpSpPr bwMode="auto">
          <a:xfrm>
            <a:off x="1064353" y="360878"/>
            <a:ext cx="8452669" cy="1077583"/>
            <a:chOff x="0" y="0"/>
            <a:chExt cx="8452669" cy="1077583"/>
          </a:xfrm>
        </p:grpSpPr>
        <p:sp>
          <p:nvSpPr>
            <p:cNvPr id="1889880735" name="Freeform 3"/>
            <p:cNvSpPr/>
            <p:nvPr/>
          </p:nvSpPr>
          <p:spPr bwMode="auto">
            <a:xfrm>
              <a:off x="0" y="0"/>
              <a:ext cx="8452669" cy="1077538"/>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656120030" name="Group 14"/>
          <p:cNvGrpSpPr/>
          <p:nvPr/>
        </p:nvGrpSpPr>
        <p:grpSpPr bwMode="auto">
          <a:xfrm>
            <a:off x="7189915" y="6893701"/>
            <a:ext cx="1314002" cy="1314002"/>
            <a:chOff x="0" y="0"/>
            <a:chExt cx="1752003" cy="1752003"/>
          </a:xfrm>
        </p:grpSpPr>
        <p:sp>
          <p:nvSpPr>
            <p:cNvPr id="217578346" name="Freeform 15"/>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872424319" name="Group 20"/>
          <p:cNvGrpSpPr/>
          <p:nvPr/>
        </p:nvGrpSpPr>
        <p:grpSpPr bwMode="auto">
          <a:xfrm>
            <a:off x="15931012" y="3944761"/>
            <a:ext cx="1314002" cy="1314002"/>
            <a:chOff x="0" y="0"/>
            <a:chExt cx="1752003" cy="1752003"/>
          </a:xfrm>
        </p:grpSpPr>
        <p:sp>
          <p:nvSpPr>
            <p:cNvPr id="338120338" name="Freeform 21"/>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1011357148" name="Group 26"/>
          <p:cNvGrpSpPr/>
          <p:nvPr/>
        </p:nvGrpSpPr>
        <p:grpSpPr bwMode="auto">
          <a:xfrm>
            <a:off x="15931012" y="6893701"/>
            <a:ext cx="1314002" cy="1314002"/>
            <a:chOff x="0" y="0"/>
            <a:chExt cx="1752003" cy="1752003"/>
          </a:xfrm>
        </p:grpSpPr>
        <p:sp>
          <p:nvSpPr>
            <p:cNvPr id="958313192" name="Freeform 27"/>
            <p:cNvSpPr/>
            <p:nvPr/>
          </p:nvSpPr>
          <p:spPr bwMode="auto">
            <a:xfrm>
              <a:off x="0" y="0"/>
              <a:ext cx="1752091" cy="1752091"/>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sp>
        <p:nvSpPr>
          <p:cNvPr id="1897225686" name="Freeform 30"/>
          <p:cNvSpPr/>
          <p:nvPr/>
        </p:nvSpPr>
        <p:spPr bwMode="auto">
          <a:xfrm>
            <a:off x="16286605" y="7249293"/>
            <a:ext cx="602816" cy="602816"/>
          </a:xfrm>
          <a:custGeom>
            <a:avLst/>
            <a:gdLst/>
            <a:ahLst/>
            <a:cxnLst/>
            <a:rect l="l" t="t" r="r" b="b"/>
            <a:pathLst>
              <a:path w="602818" h="602818" fill="norm" stroke="1" extrusionOk="0">
                <a:moveTo>
                  <a:pt x="0" y="0"/>
                </a:moveTo>
                <a:lnTo>
                  <a:pt x="602819" y="0"/>
                </a:lnTo>
                <a:lnTo>
                  <a:pt x="602819" y="602818"/>
                </a:lnTo>
                <a:lnTo>
                  <a:pt x="0" y="602818"/>
                </a:lnTo>
                <a:lnTo>
                  <a:pt x="0" y="0"/>
                </a:lnTo>
                <a:close/>
              </a:path>
            </a:pathLst>
          </a:custGeom>
          <a:blipFill>
            <a:blip r:embed="rId3"/>
            <a:stretch/>
          </a:blipFill>
        </p:spPr>
      </p:sp>
      <p:sp>
        <p:nvSpPr>
          <p:cNvPr id="1586860133" name="TextBox 34"/>
          <p:cNvSpPr txBox="1"/>
          <p:nvPr/>
        </p:nvSpPr>
        <p:spPr bwMode="auto">
          <a:xfrm>
            <a:off x="1884636" y="549448"/>
            <a:ext cx="5905129" cy="549000"/>
          </a:xfrm>
          <a:prstGeom prst="rect">
            <a:avLst/>
          </a:prstGeom>
        </p:spPr>
        <p:txBody>
          <a:bodyPr lIns="0" tIns="0" rIns="0" bIns="0" rtlCol="0" anchor="t">
            <a:spAutoFit/>
          </a:bodyPr>
          <a:lstStyle/>
          <a:p>
            <a:pPr algn="l">
              <a:lnSpc>
                <a:spcPts val="4319"/>
              </a:lnSpc>
              <a:defRPr/>
            </a:pPr>
            <a:r>
              <a:rPr lang="fr-FR" sz="3600" b="1">
                <a:solidFill>
                  <a:srgbClr val="000000"/>
                </a:solidFill>
                <a:latin typeface="Futura Ultra-Bold"/>
                <a:ea typeface="Futura Ultra-Bold"/>
                <a:cs typeface="Futura Ultra-Bold"/>
              </a:rPr>
              <a:t>Introduction</a:t>
            </a:r>
            <a:endParaRPr/>
          </a:p>
        </p:txBody>
      </p:sp>
      <p:sp>
        <p:nvSpPr>
          <p:cNvPr id="888997345" name="TextBox 35"/>
          <p:cNvSpPr txBox="1"/>
          <p:nvPr/>
        </p:nvSpPr>
        <p:spPr bwMode="auto">
          <a:xfrm>
            <a:off x="2889532" y="3083990"/>
            <a:ext cx="4712347" cy="457560"/>
          </a:xfrm>
          <a:prstGeom prst="rect">
            <a:avLst/>
          </a:prstGeom>
        </p:spPr>
        <p:txBody>
          <a:bodyPr lIns="0" tIns="0" rIns="0" bIns="0" rtlCol="0" anchor="t">
            <a:spAutoFit/>
          </a:bodyPr>
          <a:lstStyle/>
          <a:p>
            <a:pPr algn="l">
              <a:lnSpc>
                <a:spcPts val="3598"/>
              </a:lnSpc>
              <a:defRPr/>
            </a:pPr>
            <a:r>
              <a:rPr lang="fr-FR" sz="3000" b="1">
                <a:solidFill>
                  <a:srgbClr val="FFFFFF"/>
                </a:solidFill>
                <a:latin typeface="Futura Ultra-Bold"/>
                <a:ea typeface="Futura Ultra-Bold"/>
                <a:cs typeface="Futura Ultra-Bold"/>
              </a:rPr>
              <a:t>Stockage Objet</a:t>
            </a:r>
            <a:endParaRPr/>
          </a:p>
        </p:txBody>
      </p:sp>
      <p:sp>
        <p:nvSpPr>
          <p:cNvPr id="417642505" name="TextBox 40"/>
          <p:cNvSpPr txBox="1"/>
          <p:nvPr/>
        </p:nvSpPr>
        <p:spPr bwMode="auto">
          <a:xfrm>
            <a:off x="1351818" y="6957339"/>
            <a:ext cx="5529261" cy="1644014"/>
          </a:xfrm>
          <a:prstGeom prst="rect">
            <a:avLst/>
          </a:prstGeom>
        </p:spPr>
        <p:txBody>
          <a:bodyPr lIns="0" tIns="0" rIns="0" bIns="0" rtlCol="0" anchor="t">
            <a:spAutoFit/>
          </a:bodyPr>
          <a:lstStyle/>
          <a:p>
            <a:pPr algn="l">
              <a:lnSpc>
                <a:spcPts val="3239"/>
              </a:lnSpc>
              <a:defRPr/>
            </a:pPr>
            <a:r>
              <a:rPr lang="en-US" sz="1800">
                <a:solidFill>
                  <a:srgbClr val="FFFFFF"/>
                </a:solidFill>
                <a:latin typeface="Futura"/>
                <a:ea typeface="Futura"/>
                <a:cs typeface="Futura"/>
              </a:rPr>
              <a:t>To become a leading enterprise in the industry, win the trust of global customers with innovative solutions and high - quality services, and promote the development and progress of the industry.</a:t>
            </a:r>
            <a:endParaRPr/>
          </a:p>
        </p:txBody>
      </p:sp>
      <p:pic>
        <p:nvPicPr>
          <p:cNvPr id="1661664146" name="Image 580688078"/>
          <p:cNvPicPr>
            <a:picLocks noChangeAspect="1"/>
          </p:cNvPicPr>
          <p:nvPr/>
        </p:nvPicPr>
        <p:blipFill>
          <a:blip r:embed="rId4"/>
          <a:stretch/>
        </p:blipFill>
        <p:spPr bwMode="auto">
          <a:xfrm>
            <a:off x="16537348" y="9978480"/>
            <a:ext cx="1731600" cy="260893"/>
          </a:xfrm>
          <a:prstGeom prst="rect">
            <a:avLst/>
          </a:prstGeom>
        </p:spPr>
      </p:pic>
      <p:pic>
        <p:nvPicPr>
          <p:cNvPr id="1194560844" name="Image 108543934"/>
          <p:cNvPicPr>
            <a:picLocks noChangeAspect="1"/>
          </p:cNvPicPr>
          <p:nvPr/>
        </p:nvPicPr>
        <p:blipFill>
          <a:blip r:embed="rId5"/>
          <a:stretch/>
        </p:blipFill>
        <p:spPr bwMode="auto">
          <a:xfrm>
            <a:off x="0" y="323848"/>
            <a:ext cx="1063461" cy="1063461"/>
          </a:xfrm>
          <a:prstGeom prst="rect">
            <a:avLst/>
          </a:prstGeom>
        </p:spPr>
      </p:pic>
      <p:sp>
        <p:nvSpPr>
          <p:cNvPr id="1359303147" name=" 1756980245"/>
          <p:cNvSpPr/>
          <p:nvPr/>
        </p:nvSpPr>
        <p:spPr bwMode="auto">
          <a:xfrm>
            <a:off x="4116449" y="1661159"/>
            <a:ext cx="12015903" cy="6404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a:solidFill>
                  <a:srgbClr val="C72C48"/>
                </a:solidFill>
              </a:rPr>
              <a:t>Pourquoi le stockage Objet est important pour Big Data,IA...</a:t>
            </a:r>
            <a:r>
              <a:rPr lang="fr-FR" sz="3600" b="1">
                <a:solidFill>
                  <a:srgbClr val="E72929"/>
                </a:solidFill>
              </a:rPr>
              <a:t> ?</a:t>
            </a:r>
            <a:endParaRPr sz="3600" b="1">
              <a:solidFill>
                <a:srgbClr val="E72929"/>
              </a:solidFill>
            </a:endParaRPr>
          </a:p>
        </p:txBody>
      </p:sp>
      <p:sp>
        <p:nvSpPr>
          <p:cNvPr id="1233912177" name="TextBox 25"/>
          <p:cNvSpPr txBox="1"/>
          <p:nvPr/>
        </p:nvSpPr>
        <p:spPr bwMode="auto">
          <a:xfrm>
            <a:off x="12404881" y="5490690"/>
            <a:ext cx="4279979" cy="457560"/>
          </a:xfrm>
          <a:prstGeom prst="rect">
            <a:avLst/>
          </a:prstGeom>
        </p:spPr>
        <p:txBody>
          <a:bodyPr lIns="0" tIns="0" rIns="0" bIns="0" rtlCol="0" anchor="t">
            <a:spAutoFit/>
          </a:bodyPr>
          <a:lstStyle/>
          <a:p>
            <a:pPr algn="ctr">
              <a:lnSpc>
                <a:spcPts val="3598"/>
              </a:lnSpc>
              <a:defRPr/>
            </a:pPr>
            <a:r>
              <a:rPr lang="fr-FR" sz="3000" b="1">
                <a:solidFill>
                  <a:srgbClr val="FFFFFF"/>
                </a:solidFill>
                <a:latin typeface="Futura Ultra-Bold"/>
                <a:ea typeface="Futura Ultra-Bold"/>
                <a:cs typeface="Futura Ultra-Bold"/>
              </a:rPr>
              <a:t>Stockage Objet</a:t>
            </a:r>
            <a:endParaRPr/>
          </a:p>
        </p:txBody>
      </p:sp>
      <p:sp>
        <p:nvSpPr>
          <p:cNvPr id="747608087" name="Organigramme : Alternative 686870885"/>
          <p:cNvSpPr/>
          <p:nvPr/>
        </p:nvSpPr>
        <p:spPr bwMode="auto">
          <a:xfrm>
            <a:off x="471370" y="2952749"/>
            <a:ext cx="5016979" cy="6248399"/>
          </a:xfrm>
          <a:prstGeom prst="flowChartAlternateProcess">
            <a:avLst/>
          </a:prstGeom>
          <a:solidFill>
            <a:srgbClr val="E72929"/>
          </a:solidFill>
          <a:ln w="254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252617724" name="ZoneTexte 1188537519"/>
          <p:cNvSpPr txBox="1"/>
          <p:nvPr/>
        </p:nvSpPr>
        <p:spPr bwMode="auto">
          <a:xfrm>
            <a:off x="667847" y="3257134"/>
            <a:ext cx="4766419" cy="56391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2600" b="1" i="0" u="none">
                <a:solidFill>
                  <a:schemeClr val="bg1"/>
                </a:solidFill>
                <a:latin typeface="Times New Roman"/>
                <a:ea typeface="Times New Roman"/>
                <a:cs typeface="Times New Roman"/>
              </a:rPr>
              <a:t>1. Stockage de données massives (Big Data)</a:t>
            </a:r>
            <a:endParaRPr sz="2400">
              <a:solidFill>
                <a:schemeClr val="bg1"/>
              </a:solidFill>
            </a:endParaRPr>
          </a:p>
          <a:p>
            <a:pPr>
              <a:defRPr/>
            </a:pPr>
            <a:r>
              <a:rPr sz="2400" b="0" i="0" u="none">
                <a:solidFill>
                  <a:schemeClr val="bg1"/>
                </a:solidFill>
                <a:latin typeface="Times New Roman"/>
                <a:ea typeface="Times New Roman"/>
                <a:cs typeface="Times New Roman"/>
              </a:rPr>
              <a:t>Le </a:t>
            </a:r>
            <a:r>
              <a:rPr sz="2400" b="1" i="0" u="none">
                <a:solidFill>
                  <a:schemeClr val="bg1"/>
                </a:solidFill>
                <a:latin typeface="Times New Roman"/>
                <a:ea typeface="Times New Roman"/>
                <a:cs typeface="Times New Roman"/>
              </a:rPr>
              <a:t>Big Data</a:t>
            </a:r>
            <a:r>
              <a:rPr sz="2400" b="0" i="0" u="none">
                <a:solidFill>
                  <a:schemeClr val="bg1"/>
                </a:solidFill>
                <a:latin typeface="Times New Roman"/>
                <a:ea typeface="Times New Roman"/>
                <a:cs typeface="Times New Roman"/>
              </a:rPr>
              <a:t> implique de gérer des volumes énormes de données, souvent non structurées (images, vidéos, logs, fichiers JSON, etc.).</a:t>
            </a:r>
            <a:endParaRPr sz="2400">
              <a:solidFill>
                <a:schemeClr val="bg1"/>
              </a:solidFill>
            </a:endParaRPr>
          </a:p>
          <a:p>
            <a:pPr>
              <a:defRPr/>
            </a:pPr>
            <a:r>
              <a:rPr sz="2400" b="0" i="0" u="none">
                <a:solidFill>
                  <a:schemeClr val="bg1"/>
                </a:solidFill>
                <a:latin typeface="Times New Roman"/>
                <a:ea typeface="Times New Roman"/>
                <a:cs typeface="Times New Roman"/>
              </a:rPr>
              <a:t>Le </a:t>
            </a:r>
            <a:r>
              <a:rPr sz="2400" b="1" i="0" u="none">
                <a:solidFill>
                  <a:schemeClr val="bg1"/>
                </a:solidFill>
                <a:latin typeface="Times New Roman"/>
                <a:ea typeface="Times New Roman"/>
                <a:cs typeface="Times New Roman"/>
              </a:rPr>
              <a:t>stockage objet</a:t>
            </a:r>
            <a:r>
              <a:rPr sz="2400" b="0" i="0" u="none">
                <a:solidFill>
                  <a:schemeClr val="bg1"/>
                </a:solidFill>
                <a:latin typeface="Times New Roman"/>
                <a:ea typeface="Times New Roman"/>
                <a:cs typeface="Times New Roman"/>
              </a:rPr>
              <a:t> est idéal car :</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Il gère </a:t>
            </a:r>
            <a:r>
              <a:rPr sz="2400" b="1" i="0" u="none">
                <a:solidFill>
                  <a:schemeClr val="bg1"/>
                </a:solidFill>
                <a:latin typeface="Times New Roman"/>
                <a:ea typeface="Times New Roman"/>
                <a:cs typeface="Times New Roman"/>
              </a:rPr>
              <a:t>des fichiers de toutes tailles</a:t>
            </a:r>
            <a:r>
              <a:rPr sz="2400" b="0" i="0" u="none">
                <a:solidFill>
                  <a:schemeClr val="bg1"/>
                </a:solidFill>
                <a:latin typeface="Times New Roman"/>
                <a:ea typeface="Times New Roman"/>
                <a:cs typeface="Times New Roman"/>
              </a:rPr>
              <a:t>, sans structure rigide.</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Il permet de </a:t>
            </a:r>
            <a:r>
              <a:rPr sz="2400" b="1" i="0" u="none">
                <a:solidFill>
                  <a:schemeClr val="bg1"/>
                </a:solidFill>
                <a:latin typeface="Times New Roman"/>
                <a:ea typeface="Times New Roman"/>
                <a:cs typeface="Times New Roman"/>
              </a:rPr>
              <a:t>scaler horizontalement</a:t>
            </a:r>
            <a:r>
              <a:rPr sz="2400" b="0" i="0" u="none">
                <a:solidFill>
                  <a:schemeClr val="bg1"/>
                </a:solidFill>
                <a:latin typeface="Times New Roman"/>
                <a:ea typeface="Times New Roman"/>
                <a:cs typeface="Times New Roman"/>
              </a:rPr>
              <a:t> (on peut ajouter des nœuds à volonté).</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Il conserve les </a:t>
            </a:r>
            <a:r>
              <a:rPr sz="2400" b="1" i="0" u="none">
                <a:solidFill>
                  <a:schemeClr val="bg1"/>
                </a:solidFill>
                <a:latin typeface="Times New Roman"/>
                <a:ea typeface="Times New Roman"/>
                <a:cs typeface="Times New Roman"/>
              </a:rPr>
              <a:t>métadonnées</a:t>
            </a:r>
            <a:r>
              <a:rPr sz="2400" b="0" i="0" u="none">
                <a:solidFill>
                  <a:schemeClr val="bg1"/>
                </a:solidFill>
                <a:latin typeface="Times New Roman"/>
                <a:ea typeface="Times New Roman"/>
                <a:cs typeface="Times New Roman"/>
              </a:rPr>
              <a:t> associées à chaque objet, utiles pour le traitement et la recherche.</a:t>
            </a:r>
            <a:endParaRPr/>
          </a:p>
        </p:txBody>
      </p:sp>
      <p:sp>
        <p:nvSpPr>
          <p:cNvPr id="2100920349" name="Organigramme : Alternative 488594368"/>
          <p:cNvSpPr/>
          <p:nvPr/>
        </p:nvSpPr>
        <p:spPr bwMode="auto">
          <a:xfrm>
            <a:off x="6586132" y="3081432"/>
            <a:ext cx="5004429" cy="6066678"/>
          </a:xfrm>
          <a:prstGeom prst="flowChartAlternateProcess">
            <a:avLst/>
          </a:prstGeom>
          <a:solidFill>
            <a:srgbClr val="E72929"/>
          </a:solidFill>
          <a:ln w="254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237387820" name=" 1551943764"/>
          <p:cNvSpPr/>
          <p:nvPr/>
        </p:nvSpPr>
        <p:spPr bwMode="auto">
          <a:xfrm>
            <a:off x="6956410" y="3083990"/>
            <a:ext cx="4850634" cy="600491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600" b="1" i="0" u="none">
                <a:solidFill>
                  <a:schemeClr val="bg1"/>
                </a:solidFill>
                <a:latin typeface="Times New Roman"/>
                <a:ea typeface="Times New Roman"/>
                <a:cs typeface="Times New Roman"/>
              </a:rPr>
              <a:t> 2. Adapté au Cloud et à l’architecture moderne</a:t>
            </a:r>
            <a:endParaRPr sz="2400">
              <a:solidFill>
                <a:schemeClr val="bg1"/>
              </a:solidFill>
            </a:endParaRPr>
          </a:p>
          <a:p>
            <a:pPr>
              <a:defRPr/>
            </a:pPr>
            <a:r>
              <a:rPr sz="2400" b="0" i="0" u="none">
                <a:solidFill>
                  <a:schemeClr val="bg1"/>
                </a:solidFill>
                <a:latin typeface="Times New Roman"/>
                <a:ea typeface="Times New Roman"/>
                <a:cs typeface="Times New Roman"/>
              </a:rPr>
              <a:t>Le </a:t>
            </a:r>
            <a:r>
              <a:rPr sz="2400" b="1" i="0" u="none">
                <a:solidFill>
                  <a:schemeClr val="bg1"/>
                </a:solidFill>
                <a:latin typeface="Times New Roman"/>
                <a:ea typeface="Times New Roman"/>
                <a:cs typeface="Times New Roman"/>
              </a:rPr>
              <a:t>cloud computing</a:t>
            </a:r>
            <a:r>
              <a:rPr sz="2400" b="0" i="0" u="none">
                <a:solidFill>
                  <a:schemeClr val="bg1"/>
                </a:solidFill>
                <a:latin typeface="Times New Roman"/>
                <a:ea typeface="Times New Roman"/>
                <a:cs typeface="Times New Roman"/>
              </a:rPr>
              <a:t> repose sur la </a:t>
            </a:r>
            <a:r>
              <a:rPr sz="2400" b="1" i="0" u="none">
                <a:solidFill>
                  <a:schemeClr val="bg1"/>
                </a:solidFill>
                <a:latin typeface="Times New Roman"/>
                <a:ea typeface="Times New Roman"/>
                <a:cs typeface="Times New Roman"/>
              </a:rPr>
              <a:t>flexibilité</a:t>
            </a:r>
            <a:r>
              <a:rPr sz="2400" b="0" i="0" u="none">
                <a:solidFill>
                  <a:schemeClr val="bg1"/>
                </a:solidFill>
                <a:latin typeface="Times New Roman"/>
                <a:ea typeface="Times New Roman"/>
                <a:cs typeface="Times New Roman"/>
              </a:rPr>
              <a:t> et la </a:t>
            </a:r>
            <a:r>
              <a:rPr sz="2400" b="1" i="0" u="none">
                <a:solidFill>
                  <a:schemeClr val="bg1"/>
                </a:solidFill>
                <a:latin typeface="Times New Roman"/>
                <a:ea typeface="Times New Roman"/>
                <a:cs typeface="Times New Roman"/>
              </a:rPr>
              <a:t>disponibilité permanente des données</a:t>
            </a:r>
            <a:r>
              <a:rPr sz="2400" b="0" i="0" u="none">
                <a:solidFill>
                  <a:schemeClr val="bg1"/>
                </a:solidFill>
                <a:latin typeface="Times New Roman"/>
                <a:ea typeface="Times New Roman"/>
                <a:cs typeface="Times New Roman"/>
              </a:rPr>
              <a:t>.</a:t>
            </a:r>
            <a:endParaRPr sz="2400">
              <a:solidFill>
                <a:schemeClr val="bg1"/>
              </a:solidFill>
            </a:endParaRPr>
          </a:p>
          <a:p>
            <a:pPr>
              <a:defRPr/>
            </a:pPr>
            <a:r>
              <a:rPr sz="2400" b="0" i="0" u="none">
                <a:solidFill>
                  <a:schemeClr val="bg1"/>
                </a:solidFill>
                <a:latin typeface="Times New Roman"/>
                <a:ea typeface="Times New Roman"/>
                <a:cs typeface="Times New Roman"/>
              </a:rPr>
              <a:t>Le stockage objet est :</a:t>
            </a:r>
            <a:endParaRPr sz="2400">
              <a:solidFill>
                <a:schemeClr val="bg1"/>
              </a:solidFill>
            </a:endParaRPr>
          </a:p>
          <a:p>
            <a:pPr marL="349965" indent="-349965">
              <a:buFont typeface="Wingdings"/>
              <a:buChar char="v"/>
              <a:defRPr/>
            </a:pPr>
            <a:r>
              <a:rPr sz="2400" b="1" i="0" u="none">
                <a:solidFill>
                  <a:schemeClr val="bg1"/>
                </a:solidFill>
                <a:latin typeface="Times New Roman"/>
                <a:ea typeface="Times New Roman"/>
                <a:cs typeface="Times New Roman"/>
              </a:rPr>
              <a:t>Accessible via HTTP/HTTPS</a:t>
            </a:r>
            <a:r>
              <a:rPr sz="2400" b="0" i="0" u="none">
                <a:solidFill>
                  <a:schemeClr val="bg1"/>
                </a:solidFill>
                <a:latin typeface="Times New Roman"/>
                <a:ea typeface="Times New Roman"/>
                <a:cs typeface="Times New Roman"/>
              </a:rPr>
              <a:t> → facile à intégrer dans des applications web, microservices, API REST.</a:t>
            </a:r>
            <a:endParaRPr sz="2400">
              <a:solidFill>
                <a:schemeClr val="bg1"/>
              </a:solidFill>
            </a:endParaRPr>
          </a:p>
          <a:p>
            <a:pPr marL="349965" indent="-349965">
              <a:buFont typeface="Wingdings"/>
              <a:buChar char="v"/>
              <a:defRPr/>
            </a:pPr>
            <a:r>
              <a:rPr sz="2400" b="1" i="0" u="none">
                <a:solidFill>
                  <a:schemeClr val="bg1"/>
                </a:solidFill>
                <a:latin typeface="Times New Roman"/>
                <a:ea typeface="Times New Roman"/>
                <a:cs typeface="Times New Roman"/>
              </a:rPr>
              <a:t>Résilient</a:t>
            </a:r>
            <a:r>
              <a:rPr sz="2400" b="0" i="0" u="none">
                <a:solidFill>
                  <a:schemeClr val="bg1"/>
                </a:solidFill>
                <a:latin typeface="Times New Roman"/>
                <a:ea typeface="Times New Roman"/>
                <a:cs typeface="Times New Roman"/>
              </a:rPr>
              <a:t> → les objets sont souvent répliqués sur plusieurs nœuds.</a:t>
            </a:r>
            <a:endParaRPr sz="2400">
              <a:solidFill>
                <a:schemeClr val="bg1"/>
              </a:solidFill>
            </a:endParaRPr>
          </a:p>
          <a:p>
            <a:pPr marL="349965" indent="-349965">
              <a:buFont typeface="Wingdings"/>
              <a:buChar char="v"/>
              <a:defRPr/>
            </a:pPr>
            <a:r>
              <a:rPr sz="2400" b="1" i="0" u="none">
                <a:solidFill>
                  <a:schemeClr val="bg1"/>
                </a:solidFill>
                <a:latin typeface="Times New Roman"/>
                <a:ea typeface="Times New Roman"/>
                <a:cs typeface="Times New Roman"/>
              </a:rPr>
              <a:t>Pay-as-you-go</a:t>
            </a:r>
            <a:r>
              <a:rPr sz="2400" b="0" i="0" u="none">
                <a:solidFill>
                  <a:schemeClr val="bg1"/>
                </a:solidFill>
                <a:latin typeface="Times New Roman"/>
                <a:ea typeface="Times New Roman"/>
                <a:cs typeface="Times New Roman"/>
              </a:rPr>
              <a:t> dans les services managés comme AWS S3, ou </a:t>
            </a:r>
            <a:r>
              <a:rPr sz="2400" b="1" i="0" u="none">
                <a:solidFill>
                  <a:schemeClr val="bg1"/>
                </a:solidFill>
                <a:latin typeface="Times New Roman"/>
                <a:ea typeface="Times New Roman"/>
                <a:cs typeface="Times New Roman"/>
              </a:rPr>
              <a:t>self-hosted</a:t>
            </a:r>
            <a:r>
              <a:rPr sz="2400" b="0" i="0" u="none">
                <a:solidFill>
                  <a:schemeClr val="bg1"/>
                </a:solidFill>
                <a:latin typeface="Times New Roman"/>
                <a:ea typeface="Times New Roman"/>
                <a:cs typeface="Times New Roman"/>
              </a:rPr>
              <a:t> avec MinIO.</a:t>
            </a:r>
            <a:endParaRPr sz="2400"/>
          </a:p>
        </p:txBody>
      </p:sp>
      <p:sp>
        <p:nvSpPr>
          <p:cNvPr id="1750716773" name="Organigramme : Alternative 404788302"/>
          <p:cNvSpPr/>
          <p:nvPr/>
        </p:nvSpPr>
        <p:spPr bwMode="auto">
          <a:xfrm>
            <a:off x="12961668" y="3081432"/>
            <a:ext cx="5004429" cy="6066678"/>
          </a:xfrm>
          <a:prstGeom prst="flowChartAlternateProcess">
            <a:avLst/>
          </a:prstGeom>
          <a:solidFill>
            <a:srgbClr val="E72929"/>
          </a:solidFill>
          <a:ln w="254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635762089" name=" 1344112435"/>
          <p:cNvSpPr/>
          <p:nvPr/>
        </p:nvSpPr>
        <p:spPr bwMode="auto">
          <a:xfrm>
            <a:off x="13135059" y="3196229"/>
            <a:ext cx="4657646" cy="600491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600" b="1" i="0" u="none">
                <a:solidFill>
                  <a:schemeClr val="bg1"/>
                </a:solidFill>
                <a:latin typeface="Times New Roman"/>
                <a:ea typeface="Times New Roman"/>
                <a:cs typeface="Times New Roman"/>
              </a:rPr>
              <a:t> 3. Essentiel pour les projets d’IA et de machine learning</a:t>
            </a:r>
            <a:endParaRPr sz="2400">
              <a:solidFill>
                <a:schemeClr val="bg1"/>
              </a:solidFill>
            </a:endParaRPr>
          </a:p>
          <a:p>
            <a:pPr>
              <a:defRPr/>
            </a:pPr>
            <a:r>
              <a:rPr sz="2400" b="0" i="0" u="none">
                <a:solidFill>
                  <a:schemeClr val="bg1"/>
                </a:solidFill>
                <a:latin typeface="Times New Roman"/>
                <a:ea typeface="Times New Roman"/>
                <a:cs typeface="Times New Roman"/>
              </a:rPr>
              <a:t>Les projets d’</a:t>
            </a:r>
            <a:r>
              <a:rPr sz="2400" b="1" i="0" u="none">
                <a:solidFill>
                  <a:schemeClr val="bg1"/>
                </a:solidFill>
                <a:latin typeface="Times New Roman"/>
                <a:ea typeface="Times New Roman"/>
                <a:cs typeface="Times New Roman"/>
              </a:rPr>
              <a:t>IA</a:t>
            </a:r>
            <a:r>
              <a:rPr sz="2400" b="0" i="0" u="none">
                <a:solidFill>
                  <a:schemeClr val="bg1"/>
                </a:solidFill>
                <a:latin typeface="Times New Roman"/>
                <a:ea typeface="Times New Roman"/>
                <a:cs typeface="Times New Roman"/>
              </a:rPr>
              <a:t> ont besoin d’accéder à </a:t>
            </a:r>
            <a:r>
              <a:rPr sz="2400" b="1" i="0" u="none">
                <a:solidFill>
                  <a:schemeClr val="bg1"/>
                </a:solidFill>
                <a:latin typeface="Times New Roman"/>
                <a:ea typeface="Times New Roman"/>
                <a:cs typeface="Times New Roman"/>
              </a:rPr>
              <a:t>d’énormes volumes de données brutes</a:t>
            </a:r>
            <a:r>
              <a:rPr sz="2400" b="0" i="0" u="none">
                <a:solidFill>
                  <a:schemeClr val="bg1"/>
                </a:solidFill>
                <a:latin typeface="Times New Roman"/>
                <a:ea typeface="Times New Roman"/>
                <a:cs typeface="Times New Roman"/>
              </a:rPr>
              <a:t> : images, vidéos, fichiers audio, textes, etc.</a:t>
            </a:r>
            <a:endParaRPr sz="2400">
              <a:solidFill>
                <a:schemeClr val="bg1"/>
              </a:solidFill>
            </a:endParaRPr>
          </a:p>
          <a:p>
            <a:pPr>
              <a:defRPr/>
            </a:pPr>
            <a:r>
              <a:rPr sz="2400" b="0" i="0" u="none">
                <a:solidFill>
                  <a:schemeClr val="bg1"/>
                </a:solidFill>
                <a:latin typeface="Times New Roman"/>
                <a:ea typeface="Times New Roman"/>
                <a:cs typeface="Times New Roman"/>
              </a:rPr>
              <a:t>Le stockage objet permet :</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De stocker les </a:t>
            </a:r>
            <a:r>
              <a:rPr sz="2400" b="1" i="0" u="none">
                <a:solidFill>
                  <a:schemeClr val="bg1"/>
                </a:solidFill>
                <a:latin typeface="Times New Roman"/>
                <a:ea typeface="Times New Roman"/>
                <a:cs typeface="Times New Roman"/>
              </a:rPr>
              <a:t>datasets d’entraînement</a:t>
            </a:r>
            <a:r>
              <a:rPr sz="2400" b="0" i="0" u="none">
                <a:solidFill>
                  <a:schemeClr val="bg1"/>
                </a:solidFill>
                <a:latin typeface="Times New Roman"/>
                <a:ea typeface="Times New Roman"/>
                <a:cs typeface="Times New Roman"/>
              </a:rPr>
              <a:t> (souvent en plusieurs To).</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De gérer les </a:t>
            </a:r>
            <a:r>
              <a:rPr sz="2400" b="1" i="0" u="none">
                <a:solidFill>
                  <a:schemeClr val="bg1"/>
                </a:solidFill>
                <a:latin typeface="Times New Roman"/>
                <a:ea typeface="Times New Roman"/>
                <a:cs typeface="Times New Roman"/>
              </a:rPr>
              <a:t>versions de modèles ou de résultats d’expériences</a:t>
            </a:r>
            <a:r>
              <a:rPr sz="2400" b="0" i="0" u="none">
                <a:solidFill>
                  <a:schemeClr val="bg1"/>
                </a:solidFill>
                <a:latin typeface="Times New Roman"/>
                <a:ea typeface="Times New Roman"/>
                <a:cs typeface="Times New Roman"/>
              </a:rPr>
              <a:t>.</a:t>
            </a:r>
            <a:endParaRPr sz="2400">
              <a:solidFill>
                <a:schemeClr val="bg1"/>
              </a:solidFill>
            </a:endParaRPr>
          </a:p>
          <a:p>
            <a:pPr marL="349965" indent="-349965">
              <a:buFont typeface="Wingdings"/>
              <a:buChar char="v"/>
              <a:defRPr/>
            </a:pPr>
            <a:r>
              <a:rPr sz="2400" b="0" i="0" u="none">
                <a:solidFill>
                  <a:schemeClr val="bg1"/>
                </a:solidFill>
                <a:latin typeface="Times New Roman"/>
                <a:ea typeface="Times New Roman"/>
                <a:cs typeface="Times New Roman"/>
              </a:rPr>
              <a:t>Une intégration facile avec des frameworks comme </a:t>
            </a:r>
            <a:r>
              <a:rPr sz="2400" b="1" i="0" u="none">
                <a:solidFill>
                  <a:schemeClr val="bg1"/>
                </a:solidFill>
                <a:latin typeface="Times New Roman"/>
                <a:ea typeface="Times New Roman"/>
                <a:cs typeface="Times New Roman"/>
              </a:rPr>
              <a:t>TensorFlow, PyTorch, Spark, Hadoop</a:t>
            </a:r>
            <a:r>
              <a:rPr sz="2400" b="0" i="0" u="none">
                <a:solidFill>
                  <a:schemeClr val="bg1"/>
                </a:solidFill>
                <a:latin typeface="Times New Roman"/>
                <a:ea typeface="Times New Roman"/>
                <a:cs typeface="Times New Roman"/>
              </a:rPr>
              <a:t>.</a:t>
            </a:r>
            <a:endParaRPr/>
          </a:p>
        </p:txBody>
      </p:sp>
      <p:pic>
        <p:nvPicPr>
          <p:cNvPr id="1021038910" name="Image 279413904"/>
          <p:cNvPicPr>
            <a:picLocks noChangeAspect="1"/>
          </p:cNvPicPr>
          <p:nvPr/>
        </p:nvPicPr>
        <p:blipFill>
          <a:blip r:embed="rId5"/>
          <a:stretch/>
        </p:blipFill>
        <p:spPr bwMode="auto">
          <a:xfrm>
            <a:off x="3294590" y="1584376"/>
            <a:ext cx="717222" cy="71722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742968744" name="Group 2"/>
          <p:cNvGrpSpPr/>
          <p:nvPr/>
        </p:nvGrpSpPr>
        <p:grpSpPr bwMode="auto">
          <a:xfrm>
            <a:off x="1064352" y="360877"/>
            <a:ext cx="8452668" cy="1077582"/>
            <a:chOff x="0" y="0"/>
            <a:chExt cx="8452668" cy="1077582"/>
          </a:xfrm>
        </p:grpSpPr>
        <p:sp>
          <p:nvSpPr>
            <p:cNvPr id="1119592299" name="Freeform 3"/>
            <p:cNvSpPr/>
            <p:nvPr/>
          </p:nvSpPr>
          <p:spPr bwMode="auto">
            <a:xfrm>
              <a:off x="0" y="0"/>
              <a:ext cx="8452668" cy="1077537"/>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207071689" name="Group 14"/>
          <p:cNvGrpSpPr/>
          <p:nvPr/>
        </p:nvGrpSpPr>
        <p:grpSpPr bwMode="auto">
          <a:xfrm>
            <a:off x="7189914" y="6893700"/>
            <a:ext cx="1314001" cy="1314001"/>
            <a:chOff x="0" y="0"/>
            <a:chExt cx="1752003" cy="1752003"/>
          </a:xfrm>
        </p:grpSpPr>
        <p:sp>
          <p:nvSpPr>
            <p:cNvPr id="1476846097" name="Freeform 15"/>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1912779066" name="Group 20"/>
          <p:cNvGrpSpPr/>
          <p:nvPr/>
        </p:nvGrpSpPr>
        <p:grpSpPr bwMode="auto">
          <a:xfrm>
            <a:off x="15931011" y="3944760"/>
            <a:ext cx="1314001" cy="1314001"/>
            <a:chOff x="0" y="0"/>
            <a:chExt cx="1752003" cy="1752003"/>
          </a:xfrm>
        </p:grpSpPr>
        <p:sp>
          <p:nvSpPr>
            <p:cNvPr id="557550039" name="Freeform 21"/>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1535586596" name="Group 26"/>
          <p:cNvGrpSpPr/>
          <p:nvPr/>
        </p:nvGrpSpPr>
        <p:grpSpPr bwMode="auto">
          <a:xfrm>
            <a:off x="15931011" y="6893700"/>
            <a:ext cx="1314001" cy="1314001"/>
            <a:chOff x="0" y="0"/>
            <a:chExt cx="1752003" cy="1752003"/>
          </a:xfrm>
        </p:grpSpPr>
        <p:sp>
          <p:nvSpPr>
            <p:cNvPr id="373006373" name="Freeform 27"/>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sp>
        <p:nvSpPr>
          <p:cNvPr id="1667514380" name="Freeform 30"/>
          <p:cNvSpPr/>
          <p:nvPr/>
        </p:nvSpPr>
        <p:spPr bwMode="auto">
          <a:xfrm>
            <a:off x="16286604" y="7249293"/>
            <a:ext cx="602815" cy="602815"/>
          </a:xfrm>
          <a:custGeom>
            <a:avLst/>
            <a:gdLst/>
            <a:ahLst/>
            <a:cxnLst/>
            <a:rect l="l" t="t" r="r" b="b"/>
            <a:pathLst>
              <a:path w="602818" h="602818" fill="norm" stroke="1" extrusionOk="0">
                <a:moveTo>
                  <a:pt x="0" y="0"/>
                </a:moveTo>
                <a:lnTo>
                  <a:pt x="602819" y="0"/>
                </a:lnTo>
                <a:lnTo>
                  <a:pt x="602819" y="602818"/>
                </a:lnTo>
                <a:lnTo>
                  <a:pt x="0" y="602818"/>
                </a:lnTo>
                <a:lnTo>
                  <a:pt x="0" y="0"/>
                </a:lnTo>
                <a:close/>
              </a:path>
            </a:pathLst>
          </a:custGeom>
          <a:blipFill>
            <a:blip r:embed="rId3"/>
            <a:stretch/>
          </a:blipFill>
        </p:spPr>
      </p:sp>
      <p:sp>
        <p:nvSpPr>
          <p:cNvPr id="1465714657" name="TextBox 34"/>
          <p:cNvSpPr txBox="1"/>
          <p:nvPr/>
        </p:nvSpPr>
        <p:spPr bwMode="auto">
          <a:xfrm>
            <a:off x="1884636" y="549447"/>
            <a:ext cx="5905128" cy="549000"/>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Introduction</a:t>
            </a:r>
            <a:endParaRPr/>
          </a:p>
        </p:txBody>
      </p:sp>
      <p:sp>
        <p:nvSpPr>
          <p:cNvPr id="405649708" name="TextBox 35"/>
          <p:cNvSpPr txBox="1"/>
          <p:nvPr/>
        </p:nvSpPr>
        <p:spPr bwMode="auto">
          <a:xfrm>
            <a:off x="2889531" y="3083989"/>
            <a:ext cx="4712346" cy="457560"/>
          </a:xfrm>
          <a:prstGeom prst="rect">
            <a:avLst/>
          </a:prstGeom>
        </p:spPr>
        <p:txBody>
          <a:bodyPr lIns="0" tIns="0" rIns="0" bIns="0" rtlCol="0" anchor="t">
            <a:spAutoFit/>
          </a:bodyPr>
          <a:lstStyle/>
          <a:p>
            <a:pPr algn="l">
              <a:lnSpc>
                <a:spcPts val="3597"/>
              </a:lnSpc>
              <a:defRPr/>
            </a:pPr>
            <a:r>
              <a:rPr lang="fr-FR" sz="3000" b="1">
                <a:solidFill>
                  <a:srgbClr val="FFFFFF"/>
                </a:solidFill>
                <a:latin typeface="Futura Ultra-Bold"/>
                <a:ea typeface="Futura Ultra-Bold"/>
                <a:cs typeface="Futura Ultra-Bold"/>
              </a:rPr>
              <a:t>Stockage Objet</a:t>
            </a:r>
            <a:endParaRPr/>
          </a:p>
        </p:txBody>
      </p:sp>
      <p:sp>
        <p:nvSpPr>
          <p:cNvPr id="506748462" name="TextBox 40"/>
          <p:cNvSpPr txBox="1"/>
          <p:nvPr/>
        </p:nvSpPr>
        <p:spPr bwMode="auto">
          <a:xfrm>
            <a:off x="1351818" y="6957338"/>
            <a:ext cx="5529260" cy="1644013"/>
          </a:xfrm>
          <a:prstGeom prst="rect">
            <a:avLst/>
          </a:prstGeom>
        </p:spPr>
        <p:txBody>
          <a:bodyPr lIns="0" tIns="0" rIns="0" bIns="0" rtlCol="0" anchor="t">
            <a:spAutoFit/>
          </a:bodyPr>
          <a:lstStyle/>
          <a:p>
            <a:pPr algn="l">
              <a:lnSpc>
                <a:spcPts val="3238"/>
              </a:lnSpc>
              <a:defRPr/>
            </a:pPr>
            <a:r>
              <a:rPr lang="en-US" sz="1800">
                <a:solidFill>
                  <a:srgbClr val="FFFFFF"/>
                </a:solidFill>
                <a:latin typeface="Futura"/>
                <a:ea typeface="Futura"/>
                <a:cs typeface="Futura"/>
              </a:rPr>
              <a:t>To become a leading enterprise in the industry, win the trust of global customers with innovative solutions and high - quality services, and promote the development and progress of the industry.</a:t>
            </a:r>
            <a:endParaRPr/>
          </a:p>
        </p:txBody>
      </p:sp>
      <p:pic>
        <p:nvPicPr>
          <p:cNvPr id="745587116" name="Image 235164102"/>
          <p:cNvPicPr>
            <a:picLocks noChangeAspect="1"/>
          </p:cNvPicPr>
          <p:nvPr/>
        </p:nvPicPr>
        <p:blipFill>
          <a:blip r:embed="rId4"/>
          <a:stretch/>
        </p:blipFill>
        <p:spPr bwMode="auto">
          <a:xfrm>
            <a:off x="16537347" y="9978480"/>
            <a:ext cx="1731600" cy="260892"/>
          </a:xfrm>
          <a:prstGeom prst="rect">
            <a:avLst/>
          </a:prstGeom>
        </p:spPr>
      </p:pic>
      <p:pic>
        <p:nvPicPr>
          <p:cNvPr id="833228527" name="Image 1992216157"/>
          <p:cNvPicPr>
            <a:picLocks noChangeAspect="1"/>
          </p:cNvPicPr>
          <p:nvPr/>
        </p:nvPicPr>
        <p:blipFill>
          <a:blip r:embed="rId5"/>
          <a:stretch/>
        </p:blipFill>
        <p:spPr bwMode="auto">
          <a:xfrm>
            <a:off x="0" y="323847"/>
            <a:ext cx="1063460" cy="1063460"/>
          </a:xfrm>
          <a:prstGeom prst="rect">
            <a:avLst/>
          </a:prstGeom>
        </p:spPr>
      </p:pic>
      <p:sp>
        <p:nvSpPr>
          <p:cNvPr id="633455490" name=" 1870857768"/>
          <p:cNvSpPr/>
          <p:nvPr/>
        </p:nvSpPr>
        <p:spPr bwMode="auto">
          <a:xfrm>
            <a:off x="4116448" y="1661158"/>
            <a:ext cx="12033182" cy="6404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a:solidFill>
                  <a:srgbClr val="C72C48"/>
                </a:solidFill>
              </a:rPr>
              <a:t>Pourquoi le stockage Objet pour la BI</a:t>
            </a:r>
            <a:r>
              <a:rPr lang="fr-FR" sz="3600" b="1">
                <a:solidFill>
                  <a:srgbClr val="E72929"/>
                </a:solidFill>
              </a:rPr>
              <a:t>?</a:t>
            </a:r>
            <a:endParaRPr sz="3600" b="1">
              <a:solidFill>
                <a:srgbClr val="E72929"/>
              </a:solidFill>
            </a:endParaRPr>
          </a:p>
        </p:txBody>
      </p:sp>
      <p:sp>
        <p:nvSpPr>
          <p:cNvPr id="1615904847" name="TextBox 25"/>
          <p:cNvSpPr txBox="1"/>
          <p:nvPr/>
        </p:nvSpPr>
        <p:spPr bwMode="auto">
          <a:xfrm>
            <a:off x="12404880" y="5490688"/>
            <a:ext cx="4279978" cy="457560"/>
          </a:xfrm>
          <a:prstGeom prst="rect">
            <a:avLst/>
          </a:prstGeom>
        </p:spPr>
        <p:txBody>
          <a:bodyPr lIns="0" tIns="0" rIns="0" bIns="0" rtlCol="0" anchor="t">
            <a:spAutoFit/>
          </a:bodyPr>
          <a:lstStyle/>
          <a:p>
            <a:pPr algn="ctr">
              <a:lnSpc>
                <a:spcPts val="3597"/>
              </a:lnSpc>
              <a:defRPr/>
            </a:pPr>
            <a:r>
              <a:rPr lang="fr-FR" sz="3000" b="1">
                <a:solidFill>
                  <a:srgbClr val="FFFFFF"/>
                </a:solidFill>
                <a:latin typeface="Futura Ultra-Bold"/>
                <a:ea typeface="Futura Ultra-Bold"/>
                <a:cs typeface="Futura Ultra-Bold"/>
              </a:rPr>
              <a:t>Stockage Objet</a:t>
            </a:r>
            <a:endParaRPr/>
          </a:p>
        </p:txBody>
      </p:sp>
      <p:sp>
        <p:nvSpPr>
          <p:cNvPr id="1314322191" name="Organigramme : Alternative 315084602"/>
          <p:cNvSpPr/>
          <p:nvPr/>
        </p:nvSpPr>
        <p:spPr bwMode="auto">
          <a:xfrm>
            <a:off x="471369" y="2952748"/>
            <a:ext cx="5016978" cy="6248398"/>
          </a:xfrm>
          <a:prstGeom prst="flowChartAlternateProcess">
            <a:avLst/>
          </a:prstGeom>
          <a:solidFill>
            <a:srgbClr val="E72929"/>
          </a:solidFill>
          <a:ln w="25400" cap="flat" cmpd="sng" algn="ctr">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968280625" name="Organigramme : Alternative 1002104104"/>
          <p:cNvSpPr/>
          <p:nvPr/>
        </p:nvSpPr>
        <p:spPr bwMode="auto">
          <a:xfrm>
            <a:off x="6586131" y="3081431"/>
            <a:ext cx="5004428" cy="6066677"/>
          </a:xfrm>
          <a:prstGeom prst="flowChartAlternateProcess">
            <a:avLst/>
          </a:prstGeom>
          <a:solidFill>
            <a:srgbClr val="FFFF00"/>
          </a:solidFill>
          <a:ln w="25400" cap="flat" cmpd="sng" algn="ctr">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388169479" name="Organigramme : Alternative 333523302"/>
          <p:cNvSpPr/>
          <p:nvPr/>
        </p:nvSpPr>
        <p:spPr bwMode="auto">
          <a:xfrm>
            <a:off x="12463152" y="3081431"/>
            <a:ext cx="5449037" cy="6066677"/>
          </a:xfrm>
          <a:prstGeom prst="flowChartAlternateProcess">
            <a:avLst/>
          </a:prstGeom>
          <a:solidFill>
            <a:srgbClr val="2B2281"/>
          </a:solidFill>
          <a:ln w="25400" cap="flat" cmpd="sng" algn="ctr">
            <a:solidFill>
              <a:srgbClr val="26207B"/>
            </a:solid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775117737" name="Image 2048642743"/>
          <p:cNvPicPr>
            <a:picLocks noChangeAspect="1"/>
          </p:cNvPicPr>
          <p:nvPr/>
        </p:nvPicPr>
        <p:blipFill>
          <a:blip r:embed="rId5"/>
          <a:stretch/>
        </p:blipFill>
        <p:spPr bwMode="auto">
          <a:xfrm>
            <a:off x="3294589" y="1584375"/>
            <a:ext cx="717221" cy="717221"/>
          </a:xfrm>
          <a:prstGeom prst="rect">
            <a:avLst/>
          </a:prstGeom>
        </p:spPr>
      </p:pic>
      <p:sp>
        <p:nvSpPr>
          <p:cNvPr id="760274132" name=" 1841342082"/>
          <p:cNvSpPr/>
          <p:nvPr/>
        </p:nvSpPr>
        <p:spPr bwMode="auto">
          <a:xfrm>
            <a:off x="713428" y="3218990"/>
            <a:ext cx="4832791" cy="557820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1" i="0" u="none">
                <a:solidFill>
                  <a:schemeClr val="bg1"/>
                </a:solidFill>
                <a:latin typeface="Times New Roman"/>
                <a:ea typeface="Times New Roman"/>
                <a:cs typeface="Times New Roman"/>
              </a:rPr>
              <a:t>1. Les défis actuels de la Business Intelligence (BI)</a:t>
            </a:r>
            <a:endParaRPr sz="3600">
              <a:solidFill>
                <a:schemeClr val="bg1"/>
              </a:solidFill>
            </a:endParaRPr>
          </a:p>
          <a:p>
            <a:pPr marL="349965" indent="-349965">
              <a:buFont typeface="Wingdings"/>
              <a:buChar char="v"/>
              <a:defRPr/>
            </a:pPr>
            <a:r>
              <a:rPr sz="2400" b="1" i="0" u="none">
                <a:solidFill>
                  <a:schemeClr val="bg1"/>
                </a:solidFill>
                <a:latin typeface="Times New Roman"/>
                <a:ea typeface="Times New Roman"/>
                <a:cs typeface="Times New Roman"/>
              </a:rPr>
              <a:t>Volume</a:t>
            </a:r>
            <a:r>
              <a:rPr sz="2400" b="0" i="0" u="none">
                <a:solidFill>
                  <a:schemeClr val="bg1"/>
                </a:solidFill>
                <a:latin typeface="Times New Roman"/>
                <a:ea typeface="Times New Roman"/>
                <a:cs typeface="Times New Roman"/>
              </a:rPr>
              <a:t> : explosion des données issues des applications, capteurs, logs, etc.</a:t>
            </a:r>
            <a:endParaRPr sz="3600">
              <a:solidFill>
                <a:schemeClr val="bg1"/>
              </a:solidFill>
            </a:endParaRPr>
          </a:p>
          <a:p>
            <a:pPr marL="349965" indent="-349965">
              <a:buFont typeface="Wingdings"/>
              <a:buChar char="v"/>
              <a:defRPr/>
            </a:pPr>
            <a:r>
              <a:rPr sz="2400" b="1" i="0" u="none">
                <a:solidFill>
                  <a:schemeClr val="bg1"/>
                </a:solidFill>
                <a:latin typeface="Times New Roman"/>
                <a:ea typeface="Times New Roman"/>
                <a:cs typeface="Times New Roman"/>
              </a:rPr>
              <a:t>Variété</a:t>
            </a:r>
            <a:r>
              <a:rPr sz="2400" b="0" i="0" u="none">
                <a:solidFill>
                  <a:schemeClr val="bg1"/>
                </a:solidFill>
                <a:latin typeface="Times New Roman"/>
                <a:ea typeface="Times New Roman"/>
                <a:cs typeface="Times New Roman"/>
              </a:rPr>
              <a:t> : données structurées (SQL), semi-structurées (JSON, XML), non structurées (images, vidéos).</a:t>
            </a:r>
            <a:endParaRPr sz="3600">
              <a:solidFill>
                <a:schemeClr val="bg1"/>
              </a:solidFill>
            </a:endParaRPr>
          </a:p>
          <a:p>
            <a:pPr marL="349965" indent="-349965">
              <a:buFont typeface="Wingdings"/>
              <a:buChar char="v"/>
              <a:defRPr/>
            </a:pPr>
            <a:r>
              <a:rPr sz="2400" b="1" i="0" u="none">
                <a:solidFill>
                  <a:schemeClr val="bg1"/>
                </a:solidFill>
                <a:latin typeface="Times New Roman"/>
                <a:ea typeface="Times New Roman"/>
                <a:cs typeface="Times New Roman"/>
              </a:rPr>
              <a:t>Vélocité</a:t>
            </a:r>
            <a:r>
              <a:rPr sz="2400" b="0" i="0" u="none">
                <a:solidFill>
                  <a:schemeClr val="bg1"/>
                </a:solidFill>
                <a:latin typeface="Times New Roman"/>
                <a:ea typeface="Times New Roman"/>
                <a:cs typeface="Times New Roman"/>
              </a:rPr>
              <a:t> : besoin d’analyser des flux en temps réel ou quasi temps réel.</a:t>
            </a:r>
            <a:endParaRPr sz="3600">
              <a:solidFill>
                <a:schemeClr val="bg1"/>
              </a:solidFill>
            </a:endParaRPr>
          </a:p>
          <a:p>
            <a:pPr marL="349965" indent="-349965">
              <a:buFont typeface="Wingdings"/>
              <a:buChar char="v"/>
              <a:defRPr/>
            </a:pPr>
            <a:r>
              <a:rPr sz="2400" b="1" i="0" u="none">
                <a:solidFill>
                  <a:schemeClr val="bg1"/>
                </a:solidFill>
                <a:latin typeface="Times New Roman"/>
                <a:ea typeface="Times New Roman"/>
                <a:cs typeface="Times New Roman"/>
              </a:rPr>
              <a:t>Silos de données</a:t>
            </a:r>
            <a:r>
              <a:rPr sz="2400" b="0" i="0" u="none">
                <a:solidFill>
                  <a:schemeClr val="bg1"/>
                </a:solidFill>
                <a:latin typeface="Times New Roman"/>
                <a:ea typeface="Times New Roman"/>
                <a:cs typeface="Times New Roman"/>
              </a:rPr>
              <a:t> : sources multiples et dispersées, difficilement interopérables.</a:t>
            </a:r>
            <a:endParaRPr sz="3600">
              <a:solidFill>
                <a:schemeClr val="bg1"/>
              </a:solidFill>
            </a:endParaRPr>
          </a:p>
        </p:txBody>
      </p:sp>
      <p:sp>
        <p:nvSpPr>
          <p:cNvPr id="1057517011" name=" 1623402590"/>
          <p:cNvSpPr/>
          <p:nvPr/>
        </p:nvSpPr>
        <p:spPr bwMode="auto">
          <a:xfrm>
            <a:off x="6983242" y="3342029"/>
            <a:ext cx="4432177" cy="557820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1" i="0" u="none">
                <a:solidFill>
                  <a:schemeClr val="tx1"/>
                </a:solidFill>
                <a:latin typeface="Times New Roman"/>
                <a:ea typeface="Times New Roman"/>
                <a:cs typeface="Times New Roman"/>
              </a:rPr>
              <a:t>Limites du stockage traditionnel (NAS/SAN, bases relationnelles)</a:t>
            </a:r>
            <a:endParaRPr sz="2400">
              <a:solidFill>
                <a:schemeClr val="tx1"/>
              </a:solidFill>
            </a:endParaRPr>
          </a:p>
          <a:p>
            <a:pPr marL="349965" indent="-349965">
              <a:buFont typeface="Wingdings"/>
              <a:buChar char="Ø"/>
              <a:defRPr/>
            </a:pPr>
            <a:r>
              <a:rPr sz="2400" b="1" i="0" u="none">
                <a:solidFill>
                  <a:schemeClr val="tx1"/>
                </a:solidFill>
                <a:latin typeface="Times New Roman"/>
                <a:ea typeface="Times New Roman"/>
                <a:cs typeface="Times New Roman"/>
              </a:rPr>
              <a:t>Coûts élevés</a:t>
            </a:r>
            <a:r>
              <a:rPr sz="2400" b="0" i="0" u="none">
                <a:solidFill>
                  <a:schemeClr val="tx1"/>
                </a:solidFill>
                <a:latin typeface="Times New Roman"/>
                <a:ea typeface="Times New Roman"/>
                <a:cs typeface="Times New Roman"/>
              </a:rPr>
              <a:t> pour le stockage de données massives sur le long terme.</a:t>
            </a:r>
            <a:endParaRPr sz="2400">
              <a:solidFill>
                <a:schemeClr val="tx1"/>
              </a:solidFill>
            </a:endParaRPr>
          </a:p>
          <a:p>
            <a:pPr marL="349965" indent="-349965">
              <a:buFont typeface="Wingdings"/>
              <a:buChar char="Ø"/>
              <a:defRPr/>
            </a:pPr>
            <a:r>
              <a:rPr sz="2400" b="1" i="0" u="none">
                <a:solidFill>
                  <a:schemeClr val="tx1"/>
                </a:solidFill>
                <a:latin typeface="Times New Roman"/>
                <a:ea typeface="Times New Roman"/>
                <a:cs typeface="Times New Roman"/>
              </a:rPr>
              <a:t>Rigidité des schémas</a:t>
            </a:r>
            <a:r>
              <a:rPr sz="2400" b="0" i="0" u="none">
                <a:solidFill>
                  <a:schemeClr val="tx1"/>
                </a:solidFill>
                <a:latin typeface="Times New Roman"/>
                <a:ea typeface="Times New Roman"/>
                <a:cs typeface="Times New Roman"/>
              </a:rPr>
              <a:t> : difficile d’intégrer des données non structurées.</a:t>
            </a:r>
            <a:endParaRPr sz="2400">
              <a:solidFill>
                <a:schemeClr val="tx1"/>
              </a:solidFill>
            </a:endParaRPr>
          </a:p>
          <a:p>
            <a:pPr marL="349965" indent="-349965">
              <a:buFont typeface="Wingdings"/>
              <a:buChar char="Ø"/>
              <a:defRPr/>
            </a:pPr>
            <a:r>
              <a:rPr sz="2400" b="1" i="0" u="none">
                <a:solidFill>
                  <a:schemeClr val="tx1"/>
                </a:solidFill>
                <a:latin typeface="Times New Roman"/>
                <a:ea typeface="Times New Roman"/>
                <a:cs typeface="Times New Roman"/>
              </a:rPr>
              <a:t>Scalabilité limitée</a:t>
            </a:r>
            <a:r>
              <a:rPr sz="2400" b="0" i="0" u="none">
                <a:solidFill>
                  <a:schemeClr val="tx1"/>
                </a:solidFill>
                <a:latin typeface="Times New Roman"/>
                <a:ea typeface="Times New Roman"/>
                <a:cs typeface="Times New Roman"/>
              </a:rPr>
              <a:t> : architectures classiques peu adaptées aux volumes croissants.</a:t>
            </a:r>
            <a:endParaRPr sz="2400">
              <a:solidFill>
                <a:schemeClr val="tx1"/>
              </a:solidFill>
            </a:endParaRPr>
          </a:p>
          <a:p>
            <a:pPr marL="349965" indent="-349965">
              <a:buFont typeface="Wingdings"/>
              <a:buChar char="Ø"/>
              <a:defRPr/>
            </a:pPr>
            <a:r>
              <a:rPr sz="2400" b="1" i="0" u="none">
                <a:solidFill>
                  <a:schemeClr val="tx1"/>
                </a:solidFill>
                <a:latin typeface="Times New Roman"/>
                <a:ea typeface="Times New Roman"/>
                <a:cs typeface="Times New Roman"/>
              </a:rPr>
              <a:t>Complexité d’intégration</a:t>
            </a:r>
            <a:r>
              <a:rPr sz="2400" b="0" i="0" u="none">
                <a:solidFill>
                  <a:schemeClr val="tx1"/>
                </a:solidFill>
                <a:latin typeface="Times New Roman"/>
                <a:ea typeface="Times New Roman"/>
                <a:cs typeface="Times New Roman"/>
              </a:rPr>
              <a:t> avec des outils modernes de BI et de data science.</a:t>
            </a:r>
            <a:endParaRPr sz="2400">
              <a:solidFill>
                <a:schemeClr val="tx1"/>
              </a:solidFill>
            </a:endParaRPr>
          </a:p>
        </p:txBody>
      </p:sp>
      <p:sp>
        <p:nvSpPr>
          <p:cNvPr id="558493666" name=" 294398609"/>
          <p:cNvSpPr/>
          <p:nvPr/>
        </p:nvSpPr>
        <p:spPr bwMode="auto">
          <a:xfrm>
            <a:off x="12569943" y="3218990"/>
            <a:ext cx="5342246" cy="630972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1" i="0" u="none">
                <a:solidFill>
                  <a:schemeClr val="bg1"/>
                </a:solidFill>
                <a:latin typeface="Times New Roman"/>
                <a:ea typeface="Times New Roman"/>
                <a:cs typeface="Times New Roman"/>
              </a:rPr>
              <a:t>Avantages de l’Object Storage pour la BI</a:t>
            </a:r>
            <a:endParaRPr sz="2400">
              <a:solidFill>
                <a:schemeClr val="bg1"/>
              </a:solidFill>
            </a:endParaRPr>
          </a:p>
          <a:p>
            <a:pPr marL="349965" indent="-349965">
              <a:buFont typeface="Wingdings"/>
              <a:buChar char="§"/>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Scalabilité horizontale</a:t>
            </a:r>
            <a:r>
              <a:rPr sz="2400" b="0" i="0" u="none">
                <a:solidFill>
                  <a:schemeClr val="bg1"/>
                </a:solidFill>
                <a:latin typeface="Times New Roman"/>
                <a:ea typeface="Times New Roman"/>
                <a:cs typeface="Times New Roman"/>
              </a:rPr>
              <a:t> : capacité à gérer des volumes massifs sans refonte.</a:t>
            </a:r>
            <a:endParaRPr sz="2400">
              <a:solidFill>
                <a:schemeClr val="bg1"/>
              </a:solidFill>
            </a:endParaRPr>
          </a:p>
          <a:p>
            <a:pPr marL="349965" indent="-349965">
              <a:buFont typeface="Wingdings"/>
              <a:buChar char="§"/>
              <a:defRPr/>
            </a:pPr>
            <a:r>
              <a:rPr sz="2400" b="1" i="0" u="none">
                <a:solidFill>
                  <a:schemeClr val="bg1"/>
                </a:solidFill>
                <a:latin typeface="Times New Roman"/>
                <a:ea typeface="Times New Roman"/>
                <a:cs typeface="Times New Roman"/>
              </a:rPr>
              <a:t>Flexibilité des formats</a:t>
            </a:r>
            <a:r>
              <a:rPr sz="2400" b="0" i="0" u="none">
                <a:solidFill>
                  <a:schemeClr val="bg1"/>
                </a:solidFill>
                <a:latin typeface="Times New Roman"/>
                <a:ea typeface="Times New Roman"/>
                <a:cs typeface="Times New Roman"/>
              </a:rPr>
              <a:t> : prise en charge native de CSV, JSON, Parquet, images, vidéos...</a:t>
            </a:r>
            <a:endParaRPr sz="2400">
              <a:solidFill>
                <a:schemeClr val="bg1"/>
              </a:solidFill>
            </a:endParaRPr>
          </a:p>
          <a:p>
            <a:pPr marL="349965" indent="-349965">
              <a:buFont typeface="Wingdings"/>
              <a:buChar char="§"/>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Coût optimisé</a:t>
            </a:r>
            <a:r>
              <a:rPr sz="2400" b="0" i="0" u="none">
                <a:solidFill>
                  <a:schemeClr val="bg1"/>
                </a:solidFill>
                <a:latin typeface="Times New Roman"/>
                <a:ea typeface="Times New Roman"/>
                <a:cs typeface="Times New Roman"/>
              </a:rPr>
              <a:t> : stockage sur disques bon marché, gestion fine du cycle de vie.</a:t>
            </a:r>
            <a:endParaRPr sz="2400">
              <a:solidFill>
                <a:schemeClr val="bg1"/>
              </a:solidFill>
            </a:endParaRPr>
          </a:p>
          <a:p>
            <a:pPr marL="349965" indent="-349965">
              <a:buFont typeface="Wingdings"/>
              <a:buChar char="§"/>
              <a:defRPr/>
            </a:pPr>
            <a:r>
              <a:rPr sz="2400" b="1" i="0" u="none">
                <a:solidFill>
                  <a:schemeClr val="bg1"/>
                </a:solidFill>
                <a:latin typeface="Times New Roman"/>
                <a:ea typeface="Times New Roman"/>
                <a:cs typeface="Times New Roman"/>
              </a:rPr>
              <a:t>Architecture distribuée</a:t>
            </a:r>
            <a:r>
              <a:rPr sz="2400" b="0" i="0" u="none">
                <a:solidFill>
                  <a:schemeClr val="bg1"/>
                </a:solidFill>
                <a:latin typeface="Times New Roman"/>
                <a:ea typeface="Times New Roman"/>
                <a:cs typeface="Times New Roman"/>
              </a:rPr>
              <a:t> : haute disponibilité, redondance, tolérance aux pannes.</a:t>
            </a:r>
            <a:endParaRPr sz="2400">
              <a:solidFill>
                <a:schemeClr val="bg1"/>
              </a:solidFill>
            </a:endParaRPr>
          </a:p>
          <a:p>
            <a:pPr marL="349965" indent="-349965">
              <a:buFont typeface="Wingdings"/>
              <a:buChar char="§"/>
              <a:defRPr/>
            </a:pPr>
            <a:r>
              <a:rPr sz="2400" b="0" i="0" u="none">
                <a:solidFill>
                  <a:schemeClr val="bg1"/>
                </a:solidFill>
                <a:latin typeface="Times New Roman"/>
                <a:ea typeface="Times New Roman"/>
                <a:cs typeface="Times New Roman"/>
              </a:rPr>
              <a:t>✅ </a:t>
            </a:r>
            <a:r>
              <a:rPr sz="2400" b="1" i="0" u="none">
                <a:solidFill>
                  <a:schemeClr val="bg1"/>
                </a:solidFill>
                <a:latin typeface="Times New Roman"/>
                <a:ea typeface="Times New Roman"/>
                <a:cs typeface="Times New Roman"/>
              </a:rPr>
              <a:t>Compatible cloud &amp; big data</a:t>
            </a:r>
            <a:r>
              <a:rPr sz="2400" b="0" i="0" u="none">
                <a:solidFill>
                  <a:schemeClr val="bg1"/>
                </a:solidFill>
                <a:latin typeface="Times New Roman"/>
                <a:ea typeface="Times New Roman"/>
                <a:cs typeface="Times New Roman"/>
              </a:rPr>
              <a:t> : intégration facile avec Spark, Presto, Hive, etc.</a:t>
            </a:r>
            <a:endParaRPr sz="2400">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098423955" name="Group 2"/>
          <p:cNvGrpSpPr/>
          <p:nvPr/>
        </p:nvGrpSpPr>
        <p:grpSpPr bwMode="auto">
          <a:xfrm>
            <a:off x="1064352" y="360877"/>
            <a:ext cx="8452668" cy="1077582"/>
            <a:chOff x="0" y="0"/>
            <a:chExt cx="8452668" cy="1077582"/>
          </a:xfrm>
        </p:grpSpPr>
        <p:sp>
          <p:nvSpPr>
            <p:cNvPr id="2017990771" name="Freeform 3"/>
            <p:cNvSpPr/>
            <p:nvPr/>
          </p:nvSpPr>
          <p:spPr bwMode="auto">
            <a:xfrm>
              <a:off x="0" y="0"/>
              <a:ext cx="8452668" cy="1077537"/>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1658878306" name="Group 14"/>
          <p:cNvGrpSpPr/>
          <p:nvPr/>
        </p:nvGrpSpPr>
        <p:grpSpPr bwMode="auto">
          <a:xfrm>
            <a:off x="7189914" y="6893700"/>
            <a:ext cx="1314001" cy="1314001"/>
            <a:chOff x="0" y="0"/>
            <a:chExt cx="1752003" cy="1752003"/>
          </a:xfrm>
        </p:grpSpPr>
        <p:sp>
          <p:nvSpPr>
            <p:cNvPr id="934469940" name="Freeform 15"/>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2050970091" name="Group 20"/>
          <p:cNvGrpSpPr/>
          <p:nvPr/>
        </p:nvGrpSpPr>
        <p:grpSpPr bwMode="auto">
          <a:xfrm>
            <a:off x="15931011" y="3944760"/>
            <a:ext cx="1314001" cy="1314001"/>
            <a:chOff x="0" y="0"/>
            <a:chExt cx="1752003" cy="1752003"/>
          </a:xfrm>
        </p:grpSpPr>
        <p:sp>
          <p:nvSpPr>
            <p:cNvPr id="371187920" name="Freeform 21"/>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2087547051" name="Group 26"/>
          <p:cNvGrpSpPr/>
          <p:nvPr/>
        </p:nvGrpSpPr>
        <p:grpSpPr bwMode="auto">
          <a:xfrm>
            <a:off x="15931011" y="6893700"/>
            <a:ext cx="1314001" cy="1314001"/>
            <a:chOff x="0" y="0"/>
            <a:chExt cx="1752003" cy="1752003"/>
          </a:xfrm>
        </p:grpSpPr>
        <p:sp>
          <p:nvSpPr>
            <p:cNvPr id="522749193" name="Freeform 27"/>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sp>
        <p:nvSpPr>
          <p:cNvPr id="638665706" name="Freeform 30"/>
          <p:cNvSpPr/>
          <p:nvPr/>
        </p:nvSpPr>
        <p:spPr bwMode="auto">
          <a:xfrm>
            <a:off x="16286604" y="7249293"/>
            <a:ext cx="602815" cy="602815"/>
          </a:xfrm>
          <a:custGeom>
            <a:avLst/>
            <a:gdLst/>
            <a:ahLst/>
            <a:cxnLst/>
            <a:rect l="l" t="t" r="r" b="b"/>
            <a:pathLst>
              <a:path w="602818" h="602818" fill="norm" stroke="1" extrusionOk="0">
                <a:moveTo>
                  <a:pt x="0" y="0"/>
                </a:moveTo>
                <a:lnTo>
                  <a:pt x="602819" y="0"/>
                </a:lnTo>
                <a:lnTo>
                  <a:pt x="602819" y="602818"/>
                </a:lnTo>
                <a:lnTo>
                  <a:pt x="0" y="602818"/>
                </a:lnTo>
                <a:lnTo>
                  <a:pt x="0" y="0"/>
                </a:lnTo>
                <a:close/>
              </a:path>
            </a:pathLst>
          </a:custGeom>
          <a:blipFill>
            <a:blip r:embed="rId3"/>
            <a:stretch/>
          </a:blipFill>
        </p:spPr>
      </p:sp>
      <p:sp>
        <p:nvSpPr>
          <p:cNvPr id="265480380" name="TextBox 34"/>
          <p:cNvSpPr txBox="1"/>
          <p:nvPr/>
        </p:nvSpPr>
        <p:spPr bwMode="auto">
          <a:xfrm>
            <a:off x="1884636" y="549447"/>
            <a:ext cx="5905128" cy="549000"/>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Introduction</a:t>
            </a:r>
            <a:endParaRPr/>
          </a:p>
        </p:txBody>
      </p:sp>
      <p:sp>
        <p:nvSpPr>
          <p:cNvPr id="102253303" name="TextBox 35"/>
          <p:cNvSpPr txBox="1"/>
          <p:nvPr/>
        </p:nvSpPr>
        <p:spPr bwMode="auto">
          <a:xfrm>
            <a:off x="2889531" y="3083989"/>
            <a:ext cx="4712346" cy="457560"/>
          </a:xfrm>
          <a:prstGeom prst="rect">
            <a:avLst/>
          </a:prstGeom>
        </p:spPr>
        <p:txBody>
          <a:bodyPr lIns="0" tIns="0" rIns="0" bIns="0" rtlCol="0" anchor="t">
            <a:spAutoFit/>
          </a:bodyPr>
          <a:lstStyle/>
          <a:p>
            <a:pPr algn="l">
              <a:lnSpc>
                <a:spcPts val="3597"/>
              </a:lnSpc>
              <a:defRPr/>
            </a:pPr>
            <a:r>
              <a:rPr lang="fr-FR" sz="3000" b="1">
                <a:solidFill>
                  <a:srgbClr val="FFFFFF"/>
                </a:solidFill>
                <a:latin typeface="Futura Ultra-Bold"/>
                <a:ea typeface="Futura Ultra-Bold"/>
                <a:cs typeface="Futura Ultra-Bold"/>
              </a:rPr>
              <a:t>Stockage Objet</a:t>
            </a:r>
            <a:endParaRPr/>
          </a:p>
        </p:txBody>
      </p:sp>
      <p:sp>
        <p:nvSpPr>
          <p:cNvPr id="2008228498" name="TextBox 40"/>
          <p:cNvSpPr txBox="1"/>
          <p:nvPr/>
        </p:nvSpPr>
        <p:spPr bwMode="auto">
          <a:xfrm>
            <a:off x="1351818" y="6957338"/>
            <a:ext cx="5529260" cy="1644013"/>
          </a:xfrm>
          <a:prstGeom prst="rect">
            <a:avLst/>
          </a:prstGeom>
        </p:spPr>
        <p:txBody>
          <a:bodyPr lIns="0" tIns="0" rIns="0" bIns="0" rtlCol="0" anchor="t">
            <a:spAutoFit/>
          </a:bodyPr>
          <a:lstStyle/>
          <a:p>
            <a:pPr algn="l">
              <a:lnSpc>
                <a:spcPts val="3238"/>
              </a:lnSpc>
              <a:defRPr/>
            </a:pPr>
            <a:r>
              <a:rPr lang="en-US" sz="1800">
                <a:solidFill>
                  <a:srgbClr val="FFFFFF"/>
                </a:solidFill>
                <a:latin typeface="Futura"/>
                <a:ea typeface="Futura"/>
                <a:cs typeface="Futura"/>
              </a:rPr>
              <a:t>To become a leading enterprise in the industry, win the trust of global customers with innovative solutions and high - quality services, and promote the development and progress of the industry.</a:t>
            </a:r>
            <a:endParaRPr/>
          </a:p>
        </p:txBody>
      </p:sp>
      <p:pic>
        <p:nvPicPr>
          <p:cNvPr id="888021981" name="Image 1282670124"/>
          <p:cNvPicPr>
            <a:picLocks noChangeAspect="1"/>
          </p:cNvPicPr>
          <p:nvPr/>
        </p:nvPicPr>
        <p:blipFill>
          <a:blip r:embed="rId4"/>
          <a:stretch/>
        </p:blipFill>
        <p:spPr bwMode="auto">
          <a:xfrm>
            <a:off x="16537347" y="9978480"/>
            <a:ext cx="1731600" cy="260892"/>
          </a:xfrm>
          <a:prstGeom prst="rect">
            <a:avLst/>
          </a:prstGeom>
        </p:spPr>
      </p:pic>
      <p:pic>
        <p:nvPicPr>
          <p:cNvPr id="2008391983" name="Image 1284048871"/>
          <p:cNvPicPr>
            <a:picLocks noChangeAspect="1"/>
          </p:cNvPicPr>
          <p:nvPr/>
        </p:nvPicPr>
        <p:blipFill>
          <a:blip r:embed="rId5"/>
          <a:stretch/>
        </p:blipFill>
        <p:spPr bwMode="auto">
          <a:xfrm>
            <a:off x="0" y="323847"/>
            <a:ext cx="1063460" cy="1063460"/>
          </a:xfrm>
          <a:prstGeom prst="rect">
            <a:avLst/>
          </a:prstGeom>
        </p:spPr>
      </p:pic>
      <p:sp>
        <p:nvSpPr>
          <p:cNvPr id="2028326504" name=" 56396322"/>
          <p:cNvSpPr/>
          <p:nvPr/>
        </p:nvSpPr>
        <p:spPr bwMode="auto">
          <a:xfrm>
            <a:off x="4116448" y="1661158"/>
            <a:ext cx="12101941" cy="6404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a:solidFill>
                  <a:srgbClr val="C72C48"/>
                </a:solidFill>
              </a:rPr>
              <a:t>    Data Lake                              Object Storage</a:t>
            </a:r>
            <a:endParaRPr sz="3600" b="1">
              <a:solidFill>
                <a:srgbClr val="E72929"/>
              </a:solidFill>
            </a:endParaRPr>
          </a:p>
        </p:txBody>
      </p:sp>
      <p:sp>
        <p:nvSpPr>
          <p:cNvPr id="1319767719" name="TextBox 25"/>
          <p:cNvSpPr txBox="1"/>
          <p:nvPr/>
        </p:nvSpPr>
        <p:spPr bwMode="auto">
          <a:xfrm>
            <a:off x="12404880" y="5490688"/>
            <a:ext cx="4279978" cy="457560"/>
          </a:xfrm>
          <a:prstGeom prst="rect">
            <a:avLst/>
          </a:prstGeom>
        </p:spPr>
        <p:txBody>
          <a:bodyPr lIns="0" tIns="0" rIns="0" bIns="0" rtlCol="0" anchor="t">
            <a:spAutoFit/>
          </a:bodyPr>
          <a:lstStyle/>
          <a:p>
            <a:pPr algn="ctr">
              <a:lnSpc>
                <a:spcPts val="3597"/>
              </a:lnSpc>
              <a:defRPr/>
            </a:pPr>
            <a:r>
              <a:rPr lang="fr-FR" sz="3000" b="1">
                <a:solidFill>
                  <a:srgbClr val="FFFFFF"/>
                </a:solidFill>
                <a:latin typeface="Futura Ultra-Bold"/>
                <a:ea typeface="Futura Ultra-Bold"/>
                <a:cs typeface="Futura Ultra-Bold"/>
              </a:rPr>
              <a:t>Stockage Objet</a:t>
            </a:r>
            <a:endParaRPr/>
          </a:p>
        </p:txBody>
      </p:sp>
      <p:pic>
        <p:nvPicPr>
          <p:cNvPr id="1192800854" name="Image 1489782548"/>
          <p:cNvPicPr>
            <a:picLocks noChangeAspect="1"/>
          </p:cNvPicPr>
          <p:nvPr/>
        </p:nvPicPr>
        <p:blipFill>
          <a:blip r:embed="rId5"/>
          <a:stretch/>
        </p:blipFill>
        <p:spPr bwMode="auto">
          <a:xfrm>
            <a:off x="3294589" y="1584375"/>
            <a:ext cx="717221" cy="717221"/>
          </a:xfrm>
          <a:prstGeom prst="rect">
            <a:avLst/>
          </a:prstGeom>
        </p:spPr>
      </p:pic>
      <p:pic>
        <p:nvPicPr>
          <p:cNvPr id="1935558524" name="Image 1304983022"/>
          <p:cNvPicPr>
            <a:picLocks noChangeAspect="1"/>
          </p:cNvPicPr>
          <p:nvPr/>
        </p:nvPicPr>
        <p:blipFill>
          <a:blip r:embed="rId6"/>
          <a:stretch/>
        </p:blipFill>
        <p:spPr bwMode="auto">
          <a:xfrm>
            <a:off x="8096178" y="1544842"/>
            <a:ext cx="873072" cy="873072"/>
          </a:xfrm>
          <a:prstGeom prst="rect">
            <a:avLst/>
          </a:prstGeom>
        </p:spPr>
      </p:pic>
      <p:pic>
        <p:nvPicPr>
          <p:cNvPr id="1944640327" name="Image 1955166668"/>
          <p:cNvPicPr>
            <a:picLocks noChangeAspect="1"/>
          </p:cNvPicPr>
          <p:nvPr/>
        </p:nvPicPr>
        <p:blipFill>
          <a:blip r:embed="rId7"/>
          <a:stretch/>
        </p:blipFill>
        <p:spPr bwMode="auto">
          <a:xfrm>
            <a:off x="3823136" y="3198469"/>
            <a:ext cx="9018513" cy="636426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642410838" name="Group 2"/>
          <p:cNvGrpSpPr/>
          <p:nvPr/>
        </p:nvGrpSpPr>
        <p:grpSpPr bwMode="auto">
          <a:xfrm>
            <a:off x="1064352" y="360877"/>
            <a:ext cx="8452668" cy="1077582"/>
            <a:chOff x="0" y="0"/>
            <a:chExt cx="8452668" cy="1077582"/>
          </a:xfrm>
        </p:grpSpPr>
        <p:sp>
          <p:nvSpPr>
            <p:cNvPr id="578278392" name="Freeform 3"/>
            <p:cNvSpPr/>
            <p:nvPr/>
          </p:nvSpPr>
          <p:spPr bwMode="auto">
            <a:xfrm>
              <a:off x="0" y="0"/>
              <a:ext cx="8452668" cy="1077537"/>
            </a:xfrm>
            <a:custGeom>
              <a:avLst/>
              <a:gdLst/>
              <a:ahLst/>
              <a:cxnLst/>
              <a:rect l="l" t="t" r="r" b="b"/>
              <a:pathLst>
                <a:path w="12192000" h="1554226" fill="norm" stroke="1" extrusionOk="0">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sp>
      </p:grpSp>
      <p:grpSp>
        <p:nvGrpSpPr>
          <p:cNvPr id="95853624" name="Group 14"/>
          <p:cNvGrpSpPr/>
          <p:nvPr/>
        </p:nvGrpSpPr>
        <p:grpSpPr bwMode="auto">
          <a:xfrm>
            <a:off x="7189914" y="6893700"/>
            <a:ext cx="1314001" cy="1314001"/>
            <a:chOff x="0" y="0"/>
            <a:chExt cx="1752003" cy="1752003"/>
          </a:xfrm>
        </p:grpSpPr>
        <p:sp>
          <p:nvSpPr>
            <p:cNvPr id="676900411" name="Freeform 15"/>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grpSp>
        <p:nvGrpSpPr>
          <p:cNvPr id="989047076" name="Group 26"/>
          <p:cNvGrpSpPr/>
          <p:nvPr/>
        </p:nvGrpSpPr>
        <p:grpSpPr bwMode="auto">
          <a:xfrm>
            <a:off x="15931011" y="6893700"/>
            <a:ext cx="1314001" cy="1314001"/>
            <a:chOff x="0" y="0"/>
            <a:chExt cx="1752003" cy="1752003"/>
          </a:xfrm>
        </p:grpSpPr>
        <p:sp>
          <p:nvSpPr>
            <p:cNvPr id="987008480" name="Freeform 27"/>
            <p:cNvSpPr/>
            <p:nvPr/>
          </p:nvSpPr>
          <p:spPr bwMode="auto">
            <a:xfrm>
              <a:off x="0" y="0"/>
              <a:ext cx="1752090" cy="1752090"/>
            </a:xfrm>
            <a:custGeom>
              <a:avLst/>
              <a:gdLst/>
              <a:ahLst/>
              <a:cxnLst/>
              <a:rect l="l" t="t" r="r" b="b"/>
              <a:pathLst>
                <a:path w="1752092" h="1752092" fill="norm" stroke="1" extrusionOk="0">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sp>
      </p:grpSp>
      <p:sp>
        <p:nvSpPr>
          <p:cNvPr id="549341444" name="Freeform 30"/>
          <p:cNvSpPr/>
          <p:nvPr/>
        </p:nvSpPr>
        <p:spPr bwMode="auto">
          <a:xfrm>
            <a:off x="16286604" y="7249293"/>
            <a:ext cx="602815" cy="602815"/>
          </a:xfrm>
          <a:custGeom>
            <a:avLst/>
            <a:gdLst/>
            <a:ahLst/>
            <a:cxnLst/>
            <a:rect l="l" t="t" r="r" b="b"/>
            <a:pathLst>
              <a:path w="602818" h="602818" fill="norm" stroke="1" extrusionOk="0">
                <a:moveTo>
                  <a:pt x="0" y="0"/>
                </a:moveTo>
                <a:lnTo>
                  <a:pt x="602819" y="0"/>
                </a:lnTo>
                <a:lnTo>
                  <a:pt x="602819" y="602818"/>
                </a:lnTo>
                <a:lnTo>
                  <a:pt x="0" y="602818"/>
                </a:lnTo>
                <a:lnTo>
                  <a:pt x="0" y="0"/>
                </a:lnTo>
                <a:close/>
              </a:path>
            </a:pathLst>
          </a:custGeom>
          <a:blipFill>
            <a:blip r:embed="rId3"/>
            <a:stretch/>
          </a:blipFill>
        </p:spPr>
      </p:sp>
      <p:sp>
        <p:nvSpPr>
          <p:cNvPr id="1679894852" name="TextBox 34"/>
          <p:cNvSpPr txBox="1"/>
          <p:nvPr/>
        </p:nvSpPr>
        <p:spPr bwMode="auto">
          <a:xfrm>
            <a:off x="1884636" y="549447"/>
            <a:ext cx="5905128" cy="549000"/>
          </a:xfrm>
          <a:prstGeom prst="rect">
            <a:avLst/>
          </a:prstGeom>
        </p:spPr>
        <p:txBody>
          <a:bodyPr lIns="0" tIns="0" rIns="0" bIns="0" rtlCol="0" anchor="t">
            <a:spAutoFit/>
          </a:bodyPr>
          <a:lstStyle/>
          <a:p>
            <a:pPr algn="l">
              <a:lnSpc>
                <a:spcPts val="4318"/>
              </a:lnSpc>
              <a:defRPr/>
            </a:pPr>
            <a:r>
              <a:rPr lang="fr-FR" sz="3600" b="1">
                <a:solidFill>
                  <a:srgbClr val="000000"/>
                </a:solidFill>
                <a:latin typeface="Futura Ultra-Bold"/>
                <a:ea typeface="Futura Ultra-Bold"/>
                <a:cs typeface="Futura Ultra-Bold"/>
              </a:rPr>
              <a:t>Introduction</a:t>
            </a:r>
            <a:endParaRPr/>
          </a:p>
        </p:txBody>
      </p:sp>
      <p:sp>
        <p:nvSpPr>
          <p:cNvPr id="1124677394" name="TextBox 35"/>
          <p:cNvSpPr txBox="1"/>
          <p:nvPr/>
        </p:nvSpPr>
        <p:spPr bwMode="auto">
          <a:xfrm>
            <a:off x="2889531" y="3083989"/>
            <a:ext cx="4712346" cy="457560"/>
          </a:xfrm>
          <a:prstGeom prst="rect">
            <a:avLst/>
          </a:prstGeom>
        </p:spPr>
        <p:txBody>
          <a:bodyPr lIns="0" tIns="0" rIns="0" bIns="0" rtlCol="0" anchor="t">
            <a:spAutoFit/>
          </a:bodyPr>
          <a:lstStyle/>
          <a:p>
            <a:pPr algn="l">
              <a:lnSpc>
                <a:spcPts val="3597"/>
              </a:lnSpc>
              <a:defRPr/>
            </a:pPr>
            <a:r>
              <a:rPr lang="fr-FR" sz="3000" b="1">
                <a:solidFill>
                  <a:srgbClr val="FFFFFF"/>
                </a:solidFill>
                <a:latin typeface="Futura Ultra-Bold"/>
                <a:ea typeface="Futura Ultra-Bold"/>
                <a:cs typeface="Futura Ultra-Bold"/>
              </a:rPr>
              <a:t>Stockage Objet</a:t>
            </a:r>
            <a:endParaRPr/>
          </a:p>
        </p:txBody>
      </p:sp>
      <p:pic>
        <p:nvPicPr>
          <p:cNvPr id="1969123025" name="Image 2026405126"/>
          <p:cNvPicPr>
            <a:picLocks noChangeAspect="1"/>
          </p:cNvPicPr>
          <p:nvPr/>
        </p:nvPicPr>
        <p:blipFill>
          <a:blip r:embed="rId4"/>
          <a:stretch/>
        </p:blipFill>
        <p:spPr bwMode="auto">
          <a:xfrm>
            <a:off x="16537347" y="9978480"/>
            <a:ext cx="1731600" cy="260892"/>
          </a:xfrm>
          <a:prstGeom prst="rect">
            <a:avLst/>
          </a:prstGeom>
        </p:spPr>
      </p:pic>
      <p:pic>
        <p:nvPicPr>
          <p:cNvPr id="1442646270" name="Image 1086041535"/>
          <p:cNvPicPr>
            <a:picLocks noChangeAspect="1"/>
          </p:cNvPicPr>
          <p:nvPr/>
        </p:nvPicPr>
        <p:blipFill>
          <a:blip r:embed="rId5"/>
          <a:stretch/>
        </p:blipFill>
        <p:spPr bwMode="auto">
          <a:xfrm>
            <a:off x="0" y="323847"/>
            <a:ext cx="1063460" cy="1063460"/>
          </a:xfrm>
          <a:prstGeom prst="rect">
            <a:avLst/>
          </a:prstGeom>
        </p:spPr>
      </p:pic>
      <p:sp>
        <p:nvSpPr>
          <p:cNvPr id="261221336" name=" 920795837"/>
          <p:cNvSpPr/>
          <p:nvPr/>
        </p:nvSpPr>
        <p:spPr bwMode="auto">
          <a:xfrm>
            <a:off x="4116448" y="1661158"/>
            <a:ext cx="12101940" cy="64044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fr-FR" sz="3600" b="1">
                <a:solidFill>
                  <a:srgbClr val="C72C48"/>
                </a:solidFill>
              </a:rPr>
              <a:t>    Data Lake                              Object Storage</a:t>
            </a:r>
            <a:endParaRPr sz="3600" b="1">
              <a:solidFill>
                <a:srgbClr val="E72929"/>
              </a:solidFill>
            </a:endParaRPr>
          </a:p>
        </p:txBody>
      </p:sp>
      <p:sp>
        <p:nvSpPr>
          <p:cNvPr id="494657337" name="TextBox 25"/>
          <p:cNvSpPr txBox="1"/>
          <p:nvPr/>
        </p:nvSpPr>
        <p:spPr bwMode="auto">
          <a:xfrm>
            <a:off x="12404880" y="5490688"/>
            <a:ext cx="4279978" cy="457560"/>
          </a:xfrm>
          <a:prstGeom prst="rect">
            <a:avLst/>
          </a:prstGeom>
        </p:spPr>
        <p:txBody>
          <a:bodyPr lIns="0" tIns="0" rIns="0" bIns="0" rtlCol="0" anchor="t">
            <a:spAutoFit/>
          </a:bodyPr>
          <a:lstStyle/>
          <a:p>
            <a:pPr algn="ctr">
              <a:lnSpc>
                <a:spcPts val="3597"/>
              </a:lnSpc>
              <a:defRPr/>
            </a:pPr>
            <a:r>
              <a:rPr lang="fr-FR" sz="3000" b="1">
                <a:solidFill>
                  <a:srgbClr val="FFFFFF"/>
                </a:solidFill>
                <a:latin typeface="Futura Ultra-Bold"/>
                <a:ea typeface="Futura Ultra-Bold"/>
                <a:cs typeface="Futura Ultra-Bold"/>
              </a:rPr>
              <a:t>Stockage Objet</a:t>
            </a:r>
            <a:endParaRPr/>
          </a:p>
        </p:txBody>
      </p:sp>
      <p:pic>
        <p:nvPicPr>
          <p:cNvPr id="93442860" name="Image 493183103"/>
          <p:cNvPicPr>
            <a:picLocks noChangeAspect="1"/>
          </p:cNvPicPr>
          <p:nvPr/>
        </p:nvPicPr>
        <p:blipFill>
          <a:blip r:embed="rId5"/>
          <a:stretch/>
        </p:blipFill>
        <p:spPr bwMode="auto">
          <a:xfrm>
            <a:off x="3294589" y="1584375"/>
            <a:ext cx="717221" cy="717221"/>
          </a:xfrm>
          <a:prstGeom prst="rect">
            <a:avLst/>
          </a:prstGeom>
        </p:spPr>
      </p:pic>
      <p:pic>
        <p:nvPicPr>
          <p:cNvPr id="1870499942" name="Image 1544466915"/>
          <p:cNvPicPr>
            <a:picLocks noChangeAspect="1"/>
          </p:cNvPicPr>
          <p:nvPr/>
        </p:nvPicPr>
        <p:blipFill>
          <a:blip r:embed="rId6"/>
          <a:stretch/>
        </p:blipFill>
        <p:spPr bwMode="auto">
          <a:xfrm>
            <a:off x="8096177" y="1544841"/>
            <a:ext cx="873072" cy="873072"/>
          </a:xfrm>
          <a:prstGeom prst="rect">
            <a:avLst/>
          </a:prstGeom>
        </p:spPr>
      </p:pic>
      <p:sp>
        <p:nvSpPr>
          <p:cNvPr id="131664373" name="Organigramme : Alternative 2078633007"/>
          <p:cNvSpPr/>
          <p:nvPr/>
        </p:nvSpPr>
        <p:spPr bwMode="auto">
          <a:xfrm>
            <a:off x="2266815" y="2930684"/>
            <a:ext cx="13951573" cy="5844629"/>
          </a:xfrm>
          <a:prstGeom prst="flowChartAlternateProcess">
            <a:avLst/>
          </a:prstGeom>
          <a:solidFill>
            <a:srgbClr val="2B2281"/>
          </a:solidFill>
          <a:ln w="25400" cap="flat" cmpd="sng" algn="ctr">
            <a:solidFill>
              <a:srgbClr val="26207B"/>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473375298" name="ZoneTexte 2126700537"/>
          <p:cNvSpPr txBox="1"/>
          <p:nvPr/>
        </p:nvSpPr>
        <p:spPr bwMode="auto">
          <a:xfrm>
            <a:off x="2770427" y="4176369"/>
            <a:ext cx="12202101" cy="37493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400" b="0" i="0" u="none">
                <a:solidFill>
                  <a:schemeClr val="bg1"/>
                </a:solidFill>
                <a:latin typeface="Futura"/>
                <a:ea typeface="Futura"/>
                <a:cs typeface="Futura"/>
              </a:rPr>
              <a:t>L’</a:t>
            </a:r>
            <a:r>
              <a:rPr sz="2400" b="1" i="0" u="none">
                <a:solidFill>
                  <a:schemeClr val="bg1"/>
                </a:solidFill>
                <a:latin typeface="Futura"/>
                <a:ea typeface="Futura"/>
                <a:cs typeface="Futura"/>
              </a:rPr>
              <a:t>Object Storage</a:t>
            </a:r>
            <a:r>
              <a:rPr sz="2400" b="0" i="0" u="none">
                <a:solidFill>
                  <a:schemeClr val="bg1"/>
                </a:solidFill>
                <a:latin typeface="Futura"/>
                <a:ea typeface="Futura"/>
                <a:cs typeface="Futura"/>
              </a:rPr>
              <a:t> est souvent utilisé </a:t>
            </a:r>
            <a:r>
              <a:rPr sz="2400" b="1" i="0" u="none">
                <a:solidFill>
                  <a:schemeClr val="bg1"/>
                </a:solidFill>
                <a:latin typeface="Futura"/>
                <a:ea typeface="Futura"/>
                <a:cs typeface="Futura"/>
              </a:rPr>
              <a:t>comme fondation technique du Data Lake</a:t>
            </a:r>
            <a:r>
              <a:rPr sz="2400" b="0" i="0" u="none">
                <a:solidFill>
                  <a:schemeClr val="bg1"/>
                </a:solidFill>
                <a:latin typeface="Futura"/>
                <a:ea typeface="Futura"/>
                <a:cs typeface="Futura"/>
              </a:rPr>
              <a:t>, car il répond aux besoins fondamentaux :</a:t>
            </a:r>
            <a:endParaRPr sz="3600">
              <a:solidFill>
                <a:schemeClr val="bg1"/>
              </a:solidFill>
              <a:latin typeface="Futura"/>
              <a:cs typeface="Futura"/>
            </a:endParaRPr>
          </a:p>
          <a:p>
            <a:pPr marL="349965" indent="-349965" algn="l">
              <a:buFont typeface="Wingdings"/>
              <a:buChar char="v"/>
              <a:defRPr/>
            </a:pPr>
            <a:r>
              <a:rPr sz="2400" b="1" i="0" u="none">
                <a:solidFill>
                  <a:schemeClr val="bg1"/>
                </a:solidFill>
                <a:latin typeface="Futura"/>
                <a:ea typeface="Futura"/>
                <a:cs typeface="Futura"/>
              </a:rPr>
              <a:t>Stockage illimité et scalable horizontalement</a:t>
            </a:r>
            <a:r>
              <a:rPr sz="2400" b="0" i="0" u="none">
                <a:solidFill>
                  <a:schemeClr val="bg1"/>
                </a:solidFill>
                <a:latin typeface="Futura"/>
                <a:ea typeface="Futura"/>
                <a:cs typeface="Futura"/>
              </a:rPr>
              <a:t> : on peut ajouter des nœuds à mesure que les données augmentent.</a:t>
            </a:r>
            <a:endParaRPr sz="3600">
              <a:solidFill>
                <a:schemeClr val="bg1"/>
              </a:solidFill>
              <a:latin typeface="Futura"/>
              <a:cs typeface="Futura"/>
            </a:endParaRPr>
          </a:p>
          <a:p>
            <a:pPr marL="349965" indent="-349965" algn="l">
              <a:buFont typeface="Wingdings"/>
              <a:buChar char="v"/>
              <a:defRPr/>
            </a:pPr>
            <a:r>
              <a:rPr sz="2400" b="1" i="0" u="none">
                <a:solidFill>
                  <a:schemeClr val="bg1"/>
                </a:solidFill>
                <a:latin typeface="Futura"/>
                <a:ea typeface="Futura"/>
                <a:cs typeface="Futura"/>
              </a:rPr>
              <a:t>Formats multiples</a:t>
            </a:r>
            <a:r>
              <a:rPr sz="2400" b="0" i="0" u="none">
                <a:solidFill>
                  <a:schemeClr val="bg1"/>
                </a:solidFill>
                <a:latin typeface="Futura"/>
                <a:ea typeface="Futura"/>
                <a:cs typeface="Futura"/>
              </a:rPr>
              <a:t> supportés : vidéos, logs, fichiers plats, données issues d’IoT, etc.</a:t>
            </a:r>
            <a:endParaRPr sz="3600">
              <a:solidFill>
                <a:schemeClr val="bg1"/>
              </a:solidFill>
              <a:latin typeface="Futura"/>
              <a:cs typeface="Futura"/>
            </a:endParaRPr>
          </a:p>
          <a:p>
            <a:pPr marL="349965" indent="-349965" algn="l">
              <a:buFont typeface="Wingdings"/>
              <a:buChar char="v"/>
              <a:defRPr/>
            </a:pPr>
            <a:r>
              <a:rPr sz="2400" b="1" i="0" u="none">
                <a:solidFill>
                  <a:schemeClr val="bg1"/>
                </a:solidFill>
                <a:latin typeface="Futura"/>
                <a:ea typeface="Futura"/>
                <a:cs typeface="Futura"/>
              </a:rPr>
              <a:t>Architecture distribuée</a:t>
            </a:r>
            <a:r>
              <a:rPr sz="2400" b="0" i="0" u="none">
                <a:solidFill>
                  <a:schemeClr val="bg1"/>
                </a:solidFill>
                <a:latin typeface="Futura"/>
                <a:ea typeface="Futura"/>
                <a:cs typeface="Futura"/>
              </a:rPr>
              <a:t> : assure la </a:t>
            </a:r>
            <a:r>
              <a:rPr sz="2400" b="1" i="0" u="none">
                <a:solidFill>
                  <a:schemeClr val="bg1"/>
                </a:solidFill>
                <a:latin typeface="Futura"/>
                <a:ea typeface="Futura"/>
                <a:cs typeface="Futura"/>
              </a:rPr>
              <a:t>haute disponibilité</a:t>
            </a:r>
            <a:r>
              <a:rPr sz="2400" b="0" i="0" u="none">
                <a:solidFill>
                  <a:schemeClr val="bg1"/>
                </a:solidFill>
                <a:latin typeface="Futura"/>
                <a:ea typeface="Futura"/>
                <a:cs typeface="Futura"/>
              </a:rPr>
              <a:t> et la </a:t>
            </a:r>
            <a:r>
              <a:rPr sz="2400" b="1" i="0" u="none">
                <a:solidFill>
                  <a:schemeClr val="bg1"/>
                </a:solidFill>
                <a:latin typeface="Futura"/>
                <a:ea typeface="Futura"/>
                <a:cs typeface="Futura"/>
              </a:rPr>
              <a:t>résilience</a:t>
            </a:r>
            <a:r>
              <a:rPr sz="2400" b="0" i="0" u="none">
                <a:solidFill>
                  <a:schemeClr val="bg1"/>
                </a:solidFill>
                <a:latin typeface="Futura"/>
                <a:ea typeface="Futura"/>
                <a:cs typeface="Futura"/>
              </a:rPr>
              <a:t>.</a:t>
            </a:r>
            <a:endParaRPr sz="3600">
              <a:solidFill>
                <a:schemeClr val="bg1"/>
              </a:solidFill>
              <a:latin typeface="Futura"/>
              <a:cs typeface="Futura"/>
            </a:endParaRPr>
          </a:p>
          <a:p>
            <a:pPr marL="349965" indent="-349965" algn="l">
              <a:buFont typeface="Wingdings"/>
              <a:buChar char="v"/>
              <a:defRPr/>
            </a:pPr>
            <a:r>
              <a:rPr sz="2400" b="1" i="0" u="none">
                <a:solidFill>
                  <a:schemeClr val="bg1"/>
                </a:solidFill>
                <a:latin typeface="Futura"/>
                <a:ea typeface="Futura"/>
                <a:cs typeface="Futura"/>
              </a:rPr>
              <a:t>Coût réduit</a:t>
            </a:r>
            <a:r>
              <a:rPr sz="2400" b="0" i="0" u="none">
                <a:solidFill>
                  <a:schemeClr val="bg1"/>
                </a:solidFill>
                <a:latin typeface="Futura"/>
                <a:ea typeface="Futura"/>
                <a:cs typeface="Futura"/>
              </a:rPr>
              <a:t> : comparé aux SAN/NAS traditionnels, l’Object Storage est </a:t>
            </a:r>
            <a:r>
              <a:rPr sz="2400" b="1" i="0" u="none">
                <a:solidFill>
                  <a:schemeClr val="bg1"/>
                </a:solidFill>
                <a:latin typeface="Futura"/>
                <a:ea typeface="Futura"/>
                <a:cs typeface="Futura"/>
              </a:rPr>
              <a:t>économique</a:t>
            </a:r>
            <a:r>
              <a:rPr sz="2400" b="0" i="0" u="none">
                <a:solidFill>
                  <a:schemeClr val="bg1"/>
                </a:solidFill>
                <a:latin typeface="Futura"/>
                <a:ea typeface="Futura"/>
                <a:cs typeface="Futura"/>
              </a:rPr>
              <a:t> à grande échelle.</a:t>
            </a:r>
            <a:endParaRPr sz="3600">
              <a:solidFill>
                <a:schemeClr val="bg1"/>
              </a:solidFill>
              <a:latin typeface="Futura"/>
              <a:cs typeface="Futura"/>
            </a:endParaRPr>
          </a:p>
          <a:p>
            <a:pPr marL="349965" indent="-349965" algn="l">
              <a:buFont typeface="Wingdings"/>
              <a:buChar char="v"/>
              <a:defRPr/>
            </a:pPr>
            <a:r>
              <a:rPr sz="2400" b="1" i="0" u="none">
                <a:solidFill>
                  <a:schemeClr val="bg1"/>
                </a:solidFill>
                <a:latin typeface="Futura"/>
                <a:ea typeface="Futura"/>
                <a:cs typeface="Futura"/>
              </a:rPr>
              <a:t>Accès par API standard (S3)</a:t>
            </a:r>
            <a:r>
              <a:rPr sz="2400" b="0" i="0" u="none">
                <a:solidFill>
                  <a:schemeClr val="bg1"/>
                </a:solidFill>
                <a:latin typeface="Futura"/>
                <a:ea typeface="Futura"/>
                <a:cs typeface="Futura"/>
              </a:rPr>
              <a:t> : simplifie l’intégration avec les outils de traitement comme </a:t>
            </a:r>
            <a:r>
              <a:rPr sz="2400" b="1" i="0" u="none">
                <a:solidFill>
                  <a:schemeClr val="bg1"/>
                </a:solidFill>
                <a:latin typeface="Futura"/>
                <a:ea typeface="Futura"/>
                <a:cs typeface="Futura"/>
              </a:rPr>
              <a:t>Spark, Hive, Presto, Dremio</a:t>
            </a:r>
            <a:r>
              <a:rPr sz="2400" b="0" i="0" u="none">
                <a:solidFill>
                  <a:schemeClr val="bg1"/>
                </a:solidFill>
                <a:latin typeface="Futura"/>
                <a:ea typeface="Futura"/>
                <a:cs typeface="Futura"/>
              </a:rPr>
              <a:t>, etc.</a:t>
            </a:r>
            <a:endParaRPr sz="3600">
              <a:solidFill>
                <a:schemeClr val="bg1"/>
              </a:solidFill>
              <a:latin typeface="Futura"/>
              <a:cs typeface="Futura"/>
            </a:endParaRPr>
          </a:p>
        </p:txBody>
      </p:sp>
      <p:sp>
        <p:nvSpPr>
          <p:cNvPr id="2022996514" name=" 1371969785"/>
          <p:cNvSpPr/>
          <p:nvPr/>
        </p:nvSpPr>
        <p:spPr bwMode="auto">
          <a:xfrm>
            <a:off x="5898793" y="3136959"/>
            <a:ext cx="8045954" cy="51851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800" b="1" i="0" u="none">
                <a:solidFill>
                  <a:schemeClr val="bg1"/>
                </a:solidFill>
                <a:latin typeface="Times New Roman"/>
                <a:ea typeface="Times New Roman"/>
                <a:cs typeface="Times New Roman"/>
              </a:rPr>
              <a:t>Rôle de l’Object Storage dans un Data Lake</a:t>
            </a:r>
            <a:endParaRPr sz="7200" b="1">
              <a:solidFill>
                <a:schemeClr val="bg1"/>
              </a:solidFill>
            </a:endParaRPr>
          </a:p>
        </p:txBody>
      </p:sp>
      <p:sp>
        <p:nvSpPr>
          <p:cNvPr id="439040132" name=" 84290746"/>
          <p:cNvSpPr/>
          <p:nvPr/>
        </p:nvSpPr>
        <p:spPr bwMode="auto">
          <a:xfrm>
            <a:off x="1362327" y="9078959"/>
            <a:ext cx="15469319" cy="823320"/>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2400" b="0" i="0" u="none">
                <a:solidFill>
                  <a:srgbClr val="000000"/>
                </a:solidFill>
                <a:latin typeface="FUutra"/>
                <a:ea typeface="FUutra"/>
                <a:cs typeface="FUutra"/>
              </a:rPr>
              <a:t>Le </a:t>
            </a:r>
            <a:r>
              <a:rPr sz="2400" b="1" i="0" u="none">
                <a:solidFill>
                  <a:srgbClr val="29217E"/>
                </a:solidFill>
                <a:latin typeface="FUutra"/>
                <a:ea typeface="FUutra"/>
                <a:cs typeface="FUutra"/>
              </a:rPr>
              <a:t>Data Lake repose sur l’Object Storage</a:t>
            </a:r>
            <a:r>
              <a:rPr sz="2400" b="0" i="0" u="none">
                <a:solidFill>
                  <a:srgbClr val="29217E"/>
                </a:solidFill>
                <a:latin typeface="FUutra"/>
                <a:ea typeface="FUutra"/>
                <a:cs typeface="FUutra"/>
              </a:rPr>
              <a:t> </a:t>
            </a:r>
            <a:r>
              <a:rPr sz="2400" b="0" i="0" u="none">
                <a:solidFill>
                  <a:srgbClr val="000000"/>
                </a:solidFill>
                <a:latin typeface="FUutra"/>
                <a:ea typeface="FUutra"/>
                <a:cs typeface="FUutra"/>
              </a:rPr>
              <a:t>comme brique essentielle. Ensemble, ils permettent de </a:t>
            </a:r>
            <a:r>
              <a:rPr sz="2400" b="1" i="0" u="none">
                <a:solidFill>
                  <a:srgbClr val="000000"/>
                </a:solidFill>
                <a:latin typeface="FUutra"/>
                <a:ea typeface="FUutra"/>
                <a:cs typeface="FUutra"/>
              </a:rPr>
              <a:t>construire une plateforme analytique moderne,</a:t>
            </a:r>
            <a:r>
              <a:rPr sz="2400" b="0" i="0" u="none">
                <a:solidFill>
                  <a:srgbClr val="000000"/>
                </a:solidFill>
                <a:latin typeface="FUutra"/>
                <a:ea typeface="FUutra"/>
                <a:cs typeface="FUutra"/>
              </a:rPr>
              <a:t> souple, évolutive et adaptée à la réalité des données d’aujourd’hui.</a:t>
            </a:r>
            <a:endParaRPr sz="3600">
              <a:latin typeface="FUutra"/>
              <a:cs typeface="FUutr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ONLYOFFICE/8.3.3.21</Application>
  <PresentationFormat>On-screen Show (4:3)</PresentationFormat>
  <Paragraphs>0</Paragraphs>
  <Slides>42</Slides>
  <Notes>42</Notes>
  <HiddenSlides>0</HiddenSlides>
  <MMClips>2</MMClips>
  <ScaleCrop>0</ScaleCrop>
  <HeadingPairs>
    <vt:vector size="4" baseType="variant">
      <vt:variant>
        <vt:lpstr>Theme</vt:lpstr>
      </vt:variant>
      <vt:variant>
        <vt:i4>1</vt:i4>
      </vt:variant>
      <vt:variant>
        <vt:lpstr>Slide Titles</vt:lpstr>
      </vt:variant>
      <vt:variant>
        <vt:i4>42</vt:i4>
      </vt:variant>
    </vt:vector>
  </HeadingPairs>
  <TitlesOfParts>
    <vt:vector size="4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Geometric Classy Work Performance Report Presentation</dc:title>
  <dc:identifier>DAGn-mAeDAU</dc:identifier>
  <cp:lastModifiedBy/>
  <cp:revision>198</cp:revision>
  <dcterms:created xsi:type="dcterms:W3CDTF">2006-08-16T00:00:00Z</dcterms:created>
  <dcterms:modified xsi:type="dcterms:W3CDTF">2025-06-03T10:20:59Z</dcterms:modified>
</cp:coreProperties>
</file>