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1" r:id="rId15"/>
    <p:sldId id="273" r:id="rId16"/>
    <p:sldId id="270" r:id="rId17"/>
    <p:sldId id="272" r:id="rId18"/>
    <p:sldId id="275" r:id="rId19"/>
    <p:sldId id="274" r:id="rId20"/>
    <p:sldId id="276" r:id="rId21"/>
    <p:sldId id="277" r:id="rId22"/>
    <p:sldId id="278"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74" autoAdjust="0"/>
    <p:restoredTop sz="94660"/>
  </p:normalViewPr>
  <p:slideViewPr>
    <p:cSldViewPr snapToGrid="0">
      <p:cViewPr varScale="1">
        <p:scale>
          <a:sx n="69" d="100"/>
          <a:sy n="69" d="100"/>
        </p:scale>
        <p:origin x="-524"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62C6D1-C594-4917-A167-BD3D88A9A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 xmlns:a16="http://schemas.microsoft.com/office/drawing/2014/main" id="{ADA3EF76-BBC8-4969-8324-60ADD5D48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 xmlns:a16="http://schemas.microsoft.com/office/drawing/2014/main" id="{B8F08977-40D9-4FE5-9D36-BB8A09E01346}"/>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5" name="Footer Placeholder 4">
            <a:extLst>
              <a:ext uri="{FF2B5EF4-FFF2-40B4-BE49-F238E27FC236}">
                <a16:creationId xmlns="" xmlns:a16="http://schemas.microsoft.com/office/drawing/2014/main" id="{A98E9C6F-E963-4381-9142-C93A920D90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CD2EF671-ECD4-4753-B9B4-15A2A8EB2F27}"/>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98961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D084C9-125F-446B-9113-32DFDC74346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19FED955-EBCD-4E21-8C89-2E782D7EFB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C29AE046-5FF9-4DD8-BB07-CE5B51708242}"/>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5" name="Footer Placeholder 4">
            <a:extLst>
              <a:ext uri="{FF2B5EF4-FFF2-40B4-BE49-F238E27FC236}">
                <a16:creationId xmlns="" xmlns:a16="http://schemas.microsoft.com/office/drawing/2014/main" id="{B17CD70B-00EA-4557-BD17-6CEC8B4F09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A235E473-3DA1-4107-821D-D2F0E0A7536A}"/>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279993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F9B8AC5-C939-4FBD-91F4-A0D1D2ADE3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9D2A93A2-5D0F-4877-97A8-2744C5C1AC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F9110DDF-2B68-4BC9-9683-A148CE7A526F}"/>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5" name="Footer Placeholder 4">
            <a:extLst>
              <a:ext uri="{FF2B5EF4-FFF2-40B4-BE49-F238E27FC236}">
                <a16:creationId xmlns="" xmlns:a16="http://schemas.microsoft.com/office/drawing/2014/main" id="{C487D93A-BCC6-49E7-B76E-D057B5E4CB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17691346-833C-4A2D-9293-B7D2ED16977A}"/>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408149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003FAB-101D-4A6E-AC02-EBE7D8BCA1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A270FCA9-AB37-48F1-8772-9E3B3550B9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39BA9F5B-462F-4B81-8794-1B82F1565CE1}"/>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5" name="Footer Placeholder 4">
            <a:extLst>
              <a:ext uri="{FF2B5EF4-FFF2-40B4-BE49-F238E27FC236}">
                <a16:creationId xmlns="" xmlns:a16="http://schemas.microsoft.com/office/drawing/2014/main" id="{0BAC2A06-DFC0-474B-815E-FE5F48D0B1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C1B470B9-225C-459D-A332-100058F7E102}"/>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377736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DE32B5-32D4-4874-A92B-9DAD4169A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 xmlns:a16="http://schemas.microsoft.com/office/drawing/2014/main" id="{825DA3C9-C471-4354-92AB-BC7F639D4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9588744-64E1-4659-98A7-6EF480E7D447}"/>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5" name="Footer Placeholder 4">
            <a:extLst>
              <a:ext uri="{FF2B5EF4-FFF2-40B4-BE49-F238E27FC236}">
                <a16:creationId xmlns="" xmlns:a16="http://schemas.microsoft.com/office/drawing/2014/main" id="{2EF667AF-72D4-4A74-BAFB-3AD8C9DBBB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B11FBC52-795A-462A-8533-16CADBA39A12}"/>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46201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8492A7-78CA-4EDC-8F25-85A758A371B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8091C2BE-24C4-433A-9971-C834FDE7B0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 xmlns:a16="http://schemas.microsoft.com/office/drawing/2014/main" id="{772AB309-AF39-4F9A-BB21-861447C1D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 xmlns:a16="http://schemas.microsoft.com/office/drawing/2014/main" id="{4C906373-B146-4B8C-A34A-92B570FB9FE2}"/>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6" name="Footer Placeholder 5">
            <a:extLst>
              <a:ext uri="{FF2B5EF4-FFF2-40B4-BE49-F238E27FC236}">
                <a16:creationId xmlns="" xmlns:a16="http://schemas.microsoft.com/office/drawing/2014/main" id="{75E6801F-1172-45D0-A935-DB0C3D72A26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2519C97B-DDA6-4C7D-904D-1F00B8A8F96F}"/>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96368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98590-7C70-47C5-B717-D720EBEA164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BB117C64-6A9E-47BC-88A9-4187C67EC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94CCEE71-8212-4A01-9D33-58B69BADAB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 xmlns:a16="http://schemas.microsoft.com/office/drawing/2014/main" id="{6E1C761C-F145-417E-9E10-5AAD53BD0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1FF84B1-1726-445D-A7C5-435E38BB4A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 xmlns:a16="http://schemas.microsoft.com/office/drawing/2014/main" id="{8D86F858-DF63-4E17-897C-9A7C32FF0E96}"/>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8" name="Footer Placeholder 7">
            <a:extLst>
              <a:ext uri="{FF2B5EF4-FFF2-40B4-BE49-F238E27FC236}">
                <a16:creationId xmlns="" xmlns:a16="http://schemas.microsoft.com/office/drawing/2014/main" id="{3F3C646B-691C-4E7B-A91D-2AF8C4D5B1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 xmlns:a16="http://schemas.microsoft.com/office/drawing/2014/main" id="{1A588A9B-D35C-4E2E-AEFD-9D1A2DAE9A69}"/>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60146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486FB9-2CEE-4BF8-AF73-F340F27C4EA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 xmlns:a16="http://schemas.microsoft.com/office/drawing/2014/main" id="{151EE691-ACD0-41AF-BB47-B18976567CAB}"/>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4" name="Footer Placeholder 3">
            <a:extLst>
              <a:ext uri="{FF2B5EF4-FFF2-40B4-BE49-F238E27FC236}">
                <a16:creationId xmlns="" xmlns:a16="http://schemas.microsoft.com/office/drawing/2014/main" id="{D2706429-47DA-4713-9FA2-062F964BAC7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 xmlns:a16="http://schemas.microsoft.com/office/drawing/2014/main" id="{BA241671-9D78-49F5-BE9E-A2C1542F0951}"/>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141878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68779DD-5EC0-4541-9795-DFE68C4071B8}"/>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3" name="Footer Placeholder 2">
            <a:extLst>
              <a:ext uri="{FF2B5EF4-FFF2-40B4-BE49-F238E27FC236}">
                <a16:creationId xmlns="" xmlns:a16="http://schemas.microsoft.com/office/drawing/2014/main" id="{1EA9BA85-80C2-4057-8C83-3FD2891FBD3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 xmlns:a16="http://schemas.microsoft.com/office/drawing/2014/main" id="{7A740915-3548-40C2-84D1-61BEAE0F69AD}"/>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407491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583AD-4871-44E8-A0E9-6A55DF239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F81E3D29-18BD-4E08-B19D-65ED367F9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 xmlns:a16="http://schemas.microsoft.com/office/drawing/2014/main" id="{FC143DA7-CD78-421C-A261-6109B5CA0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1BA5A43-C548-4DE9-AADB-DA3DBEC390CD}"/>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6" name="Footer Placeholder 5">
            <a:extLst>
              <a:ext uri="{FF2B5EF4-FFF2-40B4-BE49-F238E27FC236}">
                <a16:creationId xmlns="" xmlns:a16="http://schemas.microsoft.com/office/drawing/2014/main" id="{D5A2588C-9240-42FA-B66A-ACF003B9F4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E0E1AF9D-69D9-400E-8493-ABDC2D552DD6}"/>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59043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87921-85BB-4073-A3BA-EFCF50937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 xmlns:a16="http://schemas.microsoft.com/office/drawing/2014/main" id="{74001F88-F5CD-42C0-AAC3-762C0FC7C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 xmlns:a16="http://schemas.microsoft.com/office/drawing/2014/main" id="{75195A7A-5322-4216-A1BC-7805241A8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B33C0C5-A300-46EB-AA52-D862C3CE58B6}"/>
              </a:ext>
            </a:extLst>
          </p:cNvPr>
          <p:cNvSpPr>
            <a:spLocks noGrp="1"/>
          </p:cNvSpPr>
          <p:nvPr>
            <p:ph type="dt" sz="half" idx="10"/>
          </p:nvPr>
        </p:nvSpPr>
        <p:spPr/>
        <p:txBody>
          <a:bodyPr/>
          <a:lstStyle/>
          <a:p>
            <a:fld id="{33784B2C-E8B2-4DEF-9AA3-FB1E0C442AAD}" type="datetimeFigureOut">
              <a:rPr lang="en-CA" smtClean="0"/>
              <a:pPr/>
              <a:t>2021-01-02</a:t>
            </a:fld>
            <a:endParaRPr lang="en-CA"/>
          </a:p>
        </p:txBody>
      </p:sp>
      <p:sp>
        <p:nvSpPr>
          <p:cNvPr id="6" name="Footer Placeholder 5">
            <a:extLst>
              <a:ext uri="{FF2B5EF4-FFF2-40B4-BE49-F238E27FC236}">
                <a16:creationId xmlns="" xmlns:a16="http://schemas.microsoft.com/office/drawing/2014/main" id="{95122A51-BF70-4A61-AE56-45BB03CB46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79235DEC-5321-48DC-9ABC-10DA25678A7B}"/>
              </a:ext>
            </a:extLst>
          </p:cNvPr>
          <p:cNvSpPr>
            <a:spLocks noGrp="1"/>
          </p:cNvSpPr>
          <p:nvPr>
            <p:ph type="sldNum" sz="quarter" idx="12"/>
          </p:nvPr>
        </p:nvSpPr>
        <p:spPr/>
        <p:txBody>
          <a:body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116474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DFB6F24-1C6B-4F92-BBB4-6384BF1BD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721FD871-AF1F-4641-9FF1-968AD1FD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11162853-49D8-4930-A535-A7D7E9C6E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84B2C-E8B2-4DEF-9AA3-FB1E0C442AAD}" type="datetimeFigureOut">
              <a:rPr lang="en-CA" smtClean="0"/>
              <a:pPr/>
              <a:t>2021-01-02</a:t>
            </a:fld>
            <a:endParaRPr lang="en-CA"/>
          </a:p>
        </p:txBody>
      </p:sp>
      <p:sp>
        <p:nvSpPr>
          <p:cNvPr id="5" name="Footer Placeholder 4">
            <a:extLst>
              <a:ext uri="{FF2B5EF4-FFF2-40B4-BE49-F238E27FC236}">
                <a16:creationId xmlns="" xmlns:a16="http://schemas.microsoft.com/office/drawing/2014/main" id="{E4089427-58A7-4466-905D-44E3ED266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 xmlns:a16="http://schemas.microsoft.com/office/drawing/2014/main" id="{4EF93F00-9BB3-46E5-8EB4-D94CA577D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440C5-7BF3-4DF4-B035-32EC1891E6E2}" type="slidenum">
              <a:rPr lang="en-CA" smtClean="0"/>
              <a:pPr/>
              <a:t>‹#›</a:t>
            </a:fld>
            <a:endParaRPr lang="en-CA"/>
          </a:p>
        </p:txBody>
      </p:sp>
    </p:spTree>
    <p:extLst>
      <p:ext uri="{BB962C8B-B14F-4D97-AF65-F5344CB8AC3E}">
        <p14:creationId xmlns="" xmlns:p14="http://schemas.microsoft.com/office/powerpoint/2010/main" val="2866780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US" b="1" dirty="0" smtClean="0"/>
              <a:t>Texas </a:t>
            </a:r>
            <a:r>
              <a:rPr lang="en-US" b="1" dirty="0"/>
              <a:t>Restaurant "Likes" Prediction Using Foursquare API and Machine Learning</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r>
              <a:rPr lang="it-IT" b="1" dirty="0" smtClean="0"/>
              <a:t>Hafsah Ahmed</a:t>
            </a:r>
            <a:r>
              <a:rPr lang="it-IT" dirty="0"/>
              <a:t> </a:t>
            </a:r>
            <a:br>
              <a:rPr lang="it-IT" dirty="0"/>
            </a:br>
            <a:r>
              <a:rPr lang="it-IT" dirty="0"/>
              <a:t>Capstone Project </a:t>
            </a:r>
            <a:br>
              <a:rPr lang="it-IT" dirty="0"/>
            </a:br>
            <a:r>
              <a:rPr lang="it-IT" dirty="0"/>
              <a:t>IBM Data Science Professional Certificate </a:t>
            </a:r>
            <a:endParaRPr lang="en-CA" dirty="0"/>
          </a:p>
        </p:txBody>
      </p:sp>
    </p:spTree>
    <p:extLst>
      <p:ext uri="{BB962C8B-B14F-4D97-AF65-F5344CB8AC3E}">
        <p14:creationId xmlns="" xmlns:p14="http://schemas.microsoft.com/office/powerpoint/2010/main" val="150597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3. Methodology</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 xmlns:p14="http://schemas.microsoft.com/office/powerpoint/2010/main" val="231111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US" b="1" dirty="0"/>
              <a:t>3. Methodology</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p:txBody>
          <a:bodyPr>
            <a:normAutofit/>
          </a:bodyPr>
          <a:lstStyle/>
          <a:p>
            <a:r>
              <a:rPr lang="en-US" dirty="0" smtClean="0"/>
              <a:t>1. In our analysis, we will compare two machine learning models; linear and logistic regression. We will use the linear regression to attempt to predict the number of "likes" a new restaurant will have.</a:t>
            </a:r>
          </a:p>
          <a:p>
            <a:endParaRPr lang="en-US" dirty="0" smtClean="0"/>
          </a:p>
          <a:p>
            <a:r>
              <a:rPr lang="en-US" dirty="0" smtClean="0"/>
              <a:t>2. The logistic regression will be used as a classification method to possibly predict range of "likes" a new restaurant will have. Since we have </a:t>
            </a:r>
            <a:r>
              <a:rPr lang="en-US" dirty="0" err="1" smtClean="0"/>
              <a:t>mulitple</a:t>
            </a:r>
            <a:r>
              <a:rPr lang="en-US" dirty="0" smtClean="0"/>
              <a:t> categories, we will use multinomial regression.</a:t>
            </a:r>
            <a:endParaRPr lang="en-US" dirty="0"/>
          </a:p>
          <a:p>
            <a:endParaRPr lang="en-CA" dirty="0"/>
          </a:p>
        </p:txBody>
      </p:sp>
    </p:spTree>
    <p:extLst>
      <p:ext uri="{BB962C8B-B14F-4D97-AF65-F5344CB8AC3E}">
        <p14:creationId xmlns="" xmlns:p14="http://schemas.microsoft.com/office/powerpoint/2010/main" val="32536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4. Results</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 xmlns:p14="http://schemas.microsoft.com/office/powerpoint/2010/main" val="179500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4.1 Linear Regression Results</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 xmlns:p14="http://schemas.microsoft.com/office/powerpoint/2010/main" val="412627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CA" b="1" dirty="0"/>
              <a:t>4.1 Linear Regression </a:t>
            </a:r>
            <a:r>
              <a:rPr lang="en-CA" b="1" dirty="0" smtClean="0"/>
              <a:t>Results</a:t>
            </a:r>
            <a:endParaRPr lang="en-CA" b="1" dirty="0"/>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p:txBody>
          <a:bodyPr>
            <a:normAutofit/>
          </a:bodyPr>
          <a:lstStyle/>
          <a:p>
            <a:r>
              <a:rPr lang="en-US" dirty="0" smtClean="0"/>
              <a:t>The linear regression model was trained on a random subsample of 80% and tested on the remaining 20%. </a:t>
            </a:r>
            <a:r>
              <a:rPr lang="en-US" dirty="0"/>
              <a:t/>
            </a:r>
            <a:br>
              <a:rPr lang="en-US" dirty="0"/>
            </a:br>
            <a:endParaRPr lang="en-US" dirty="0"/>
          </a:p>
          <a:p>
            <a:r>
              <a:rPr lang="en-US" dirty="0"/>
              <a:t>To see if this is a reasonable </a:t>
            </a:r>
            <a:r>
              <a:rPr lang="en-US" dirty="0" smtClean="0"/>
              <a:t>model, </a:t>
            </a:r>
            <a:r>
              <a:rPr lang="en-US" dirty="0"/>
              <a:t>the residual sum of squares score and variance score were both calculated </a:t>
            </a:r>
            <a:r>
              <a:rPr lang="en-US" dirty="0" smtClean="0"/>
              <a:t>(</a:t>
            </a:r>
            <a:r>
              <a:rPr lang="en-US" dirty="0" smtClean="0"/>
              <a:t>6905.32</a:t>
            </a:r>
            <a:r>
              <a:rPr lang="en-US" dirty="0" smtClean="0"/>
              <a:t> </a:t>
            </a:r>
            <a:r>
              <a:rPr lang="en-US" dirty="0"/>
              <a:t>and </a:t>
            </a:r>
            <a:r>
              <a:rPr lang="en-US" dirty="0" smtClean="0"/>
              <a:t>-0.09 respectively</a:t>
            </a:r>
            <a:r>
              <a:rPr lang="en-US" dirty="0"/>
              <a:t>).</a:t>
            </a:r>
            <a:br>
              <a:rPr lang="en-US" dirty="0"/>
            </a:br>
            <a:endParaRPr lang="en-US" dirty="0"/>
          </a:p>
          <a:p>
            <a:r>
              <a:rPr lang="en-US" dirty="0"/>
              <a:t>Given the low variance score, this is probably not a valid/good way of modelling the data.</a:t>
            </a:r>
          </a:p>
          <a:p>
            <a:pPr marL="0" indent="0">
              <a:buNone/>
            </a:pPr>
            <a:endParaRPr lang="en-US" dirty="0"/>
          </a:p>
          <a:p>
            <a:pPr>
              <a:buNone/>
            </a:pPr>
            <a:endParaRPr lang="en-CA" dirty="0"/>
          </a:p>
        </p:txBody>
      </p:sp>
    </p:spTree>
    <p:extLst>
      <p:ext uri="{BB962C8B-B14F-4D97-AF65-F5344CB8AC3E}">
        <p14:creationId xmlns="" xmlns:p14="http://schemas.microsoft.com/office/powerpoint/2010/main" val="216824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CA" b="1" dirty="0"/>
              <a:t>4.1 Linear Regression </a:t>
            </a:r>
            <a:r>
              <a:rPr lang="en-CA" b="1" dirty="0" smtClean="0"/>
              <a:t>Results</a:t>
            </a:r>
            <a:endParaRPr lang="en-CA" b="1" dirty="0"/>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p:txBody>
          <a:bodyPr>
            <a:normAutofit/>
          </a:bodyPr>
          <a:lstStyle/>
          <a:p>
            <a:pPr marL="0" indent="0">
              <a:buNone/>
            </a:pPr>
            <a:endParaRPr lang="en-US" dirty="0"/>
          </a:p>
          <a:p>
            <a:endParaRPr lang="en-CA" dirty="0"/>
          </a:p>
        </p:txBody>
      </p:sp>
      <p:pic>
        <p:nvPicPr>
          <p:cNvPr id="5" name="Picture 4" descr="linear regression.png"/>
          <p:cNvPicPr>
            <a:picLocks noChangeAspect="1"/>
          </p:cNvPicPr>
          <p:nvPr/>
        </p:nvPicPr>
        <p:blipFill>
          <a:blip r:embed="rId2"/>
          <a:stretch>
            <a:fillRect/>
          </a:stretch>
        </p:blipFill>
        <p:spPr>
          <a:xfrm>
            <a:off x="1016000" y="1237674"/>
            <a:ext cx="10159999" cy="4895272"/>
          </a:xfrm>
          <a:prstGeom prst="rect">
            <a:avLst/>
          </a:prstGeom>
        </p:spPr>
      </p:pic>
    </p:spTree>
    <p:extLst>
      <p:ext uri="{BB962C8B-B14F-4D97-AF65-F5344CB8AC3E}">
        <p14:creationId xmlns="" xmlns:p14="http://schemas.microsoft.com/office/powerpoint/2010/main" val="305424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4.2 Logistic Regression Results</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 xmlns:p14="http://schemas.microsoft.com/office/powerpoint/2010/main" val="143119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CA" b="1" dirty="0"/>
              <a:t>4.2 Logistic Regression Results</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p:txBody>
          <a:bodyPr>
            <a:normAutofit/>
          </a:bodyPr>
          <a:lstStyle/>
          <a:p>
            <a:r>
              <a:rPr lang="en-US" dirty="0" smtClean="0"/>
              <a:t>A </a:t>
            </a:r>
            <a:r>
              <a:rPr lang="en-US" dirty="0" smtClean="0"/>
              <a:t>multinomial ordinal </a:t>
            </a:r>
            <a:r>
              <a:rPr lang="en-US" dirty="0" smtClean="0"/>
              <a:t>logistic </a:t>
            </a:r>
            <a:r>
              <a:rPr lang="en-US" dirty="0" smtClean="0"/>
              <a:t>regression model was trained on a random subsample of 80% of the sample and then tested on the other 20%.</a:t>
            </a:r>
          </a:p>
          <a:p>
            <a:pPr>
              <a:buNone/>
            </a:pPr>
            <a:r>
              <a:rPr lang="en-US" dirty="0"/>
              <a:t/>
            </a:r>
            <a:br>
              <a:rPr lang="en-US" dirty="0"/>
            </a:br>
            <a:endParaRPr lang="en-US" dirty="0"/>
          </a:p>
          <a:p>
            <a:r>
              <a:rPr lang="en-US" dirty="0"/>
              <a:t>To see if this is a reasonable model, </a:t>
            </a:r>
            <a:r>
              <a:rPr lang="en-US" dirty="0" err="1" smtClean="0"/>
              <a:t>J</a:t>
            </a:r>
            <a:r>
              <a:rPr lang="en-US" dirty="0" err="1" smtClean="0"/>
              <a:t>accard</a:t>
            </a:r>
            <a:r>
              <a:rPr lang="en-US" dirty="0" smtClean="0"/>
              <a:t> score </a:t>
            </a:r>
            <a:r>
              <a:rPr lang="en-US" dirty="0"/>
              <a:t>and log-loss were calculated </a:t>
            </a:r>
            <a:r>
              <a:rPr lang="en-US" dirty="0" smtClean="0"/>
              <a:t>(</a:t>
            </a:r>
            <a:r>
              <a:rPr lang="en-US" dirty="0" smtClean="0"/>
              <a:t>75</a:t>
            </a:r>
            <a:r>
              <a:rPr lang="en-US" dirty="0" smtClean="0"/>
              <a:t>% </a:t>
            </a:r>
            <a:r>
              <a:rPr lang="en-US" dirty="0"/>
              <a:t>and </a:t>
            </a:r>
            <a:r>
              <a:rPr lang="en-US" dirty="0" smtClean="0"/>
              <a:t>0.39</a:t>
            </a:r>
            <a:r>
              <a:rPr lang="en-US" dirty="0" smtClean="0"/>
              <a:t> </a:t>
            </a:r>
            <a:r>
              <a:rPr lang="en-US" dirty="0"/>
              <a:t>respectively</a:t>
            </a:r>
            <a:r>
              <a:rPr lang="en-US" dirty="0" smtClean="0"/>
              <a:t>).</a:t>
            </a:r>
            <a:r>
              <a:rPr lang="en-US" dirty="0"/>
              <a:t/>
            </a:r>
            <a:br>
              <a:rPr lang="en-US" dirty="0"/>
            </a:br>
            <a:endParaRPr lang="en-US" dirty="0"/>
          </a:p>
          <a:p>
            <a:r>
              <a:rPr lang="en-US" dirty="0"/>
              <a:t>Given the </a:t>
            </a:r>
            <a:r>
              <a:rPr lang="en-US" dirty="0" smtClean="0"/>
              <a:t>better</a:t>
            </a:r>
            <a:r>
              <a:rPr lang="en-US" dirty="0" smtClean="0"/>
              <a:t> </a:t>
            </a:r>
            <a:r>
              <a:rPr lang="en-US" dirty="0"/>
              <a:t>accurate ability of this </a:t>
            </a:r>
            <a:r>
              <a:rPr lang="en-US" dirty="0" smtClean="0"/>
              <a:t>model compared to the linear regression model, </a:t>
            </a:r>
            <a:r>
              <a:rPr lang="en-US" dirty="0"/>
              <a:t>we </a:t>
            </a:r>
            <a:r>
              <a:rPr lang="en-US" dirty="0" smtClean="0"/>
              <a:t>can </a:t>
            </a:r>
            <a:r>
              <a:rPr lang="en-US" dirty="0"/>
              <a:t>run the model on the full dataset. </a:t>
            </a:r>
          </a:p>
          <a:p>
            <a:pPr marL="0" indent="0">
              <a:buNone/>
            </a:pPr>
            <a:endParaRPr lang="en-US" dirty="0"/>
          </a:p>
          <a:p>
            <a:endParaRPr lang="en-CA" dirty="0"/>
          </a:p>
        </p:txBody>
      </p:sp>
    </p:spTree>
    <p:extLst>
      <p:ext uri="{BB962C8B-B14F-4D97-AF65-F5344CB8AC3E}">
        <p14:creationId xmlns="" xmlns:p14="http://schemas.microsoft.com/office/powerpoint/2010/main" val="3506256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CA" b="1" dirty="0"/>
              <a:t>4.2 Logistic Regression Results</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p:txBody>
          <a:bodyPr>
            <a:normAutofit/>
          </a:bodyPr>
          <a:lstStyle/>
          <a:p>
            <a:pPr marL="0" indent="0">
              <a:buNone/>
            </a:pPr>
            <a:endParaRPr lang="en-US" dirty="0"/>
          </a:p>
          <a:p>
            <a:endParaRPr lang="en-CA" dirty="0"/>
          </a:p>
        </p:txBody>
      </p:sp>
      <p:pic>
        <p:nvPicPr>
          <p:cNvPr id="5" name="Picture 4" descr="jaccard&amp;logloss.png"/>
          <p:cNvPicPr>
            <a:picLocks noChangeAspect="1"/>
          </p:cNvPicPr>
          <p:nvPr/>
        </p:nvPicPr>
        <p:blipFill>
          <a:blip r:embed="rId2"/>
          <a:stretch>
            <a:fillRect/>
          </a:stretch>
        </p:blipFill>
        <p:spPr>
          <a:xfrm>
            <a:off x="480291" y="1320800"/>
            <a:ext cx="11388436" cy="4978399"/>
          </a:xfrm>
          <a:prstGeom prst="rect">
            <a:avLst/>
          </a:prstGeom>
        </p:spPr>
      </p:pic>
    </p:spTree>
    <p:extLst>
      <p:ext uri="{BB962C8B-B14F-4D97-AF65-F5344CB8AC3E}">
        <p14:creationId xmlns="" xmlns:p14="http://schemas.microsoft.com/office/powerpoint/2010/main" val="292548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CA" b="1" dirty="0"/>
              <a:t>4.2 </a:t>
            </a:r>
            <a:r>
              <a:rPr lang="en-CA" b="1" dirty="0" smtClean="0"/>
              <a:t>Exploring coefficient magnitudes on full dataset</a:t>
            </a:r>
            <a:r>
              <a:rPr lang="en-CA" b="1" dirty="0" smtClean="0"/>
              <a:t> </a:t>
            </a:r>
            <a:endParaRPr lang="en-CA" b="1" dirty="0"/>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a:xfrm>
            <a:off x="1315872" y="3329315"/>
            <a:ext cx="8427779" cy="2671355"/>
          </a:xfrm>
        </p:spPr>
        <p:txBody>
          <a:bodyPr>
            <a:normAutofit/>
          </a:bodyPr>
          <a:lstStyle/>
          <a:p>
            <a:pPr marL="0" indent="0">
              <a:buNone/>
            </a:pPr>
            <a:endParaRPr lang="en-US" dirty="0"/>
          </a:p>
          <a:p>
            <a:endParaRPr lang="en-CA" dirty="0"/>
          </a:p>
        </p:txBody>
      </p:sp>
      <p:pic>
        <p:nvPicPr>
          <p:cNvPr id="5" name="Picture 4" descr="exploration on full dataset.png"/>
          <p:cNvPicPr>
            <a:picLocks noChangeAspect="1"/>
          </p:cNvPicPr>
          <p:nvPr/>
        </p:nvPicPr>
        <p:blipFill>
          <a:blip r:embed="rId2"/>
          <a:stretch>
            <a:fillRect/>
          </a:stretch>
        </p:blipFill>
        <p:spPr>
          <a:xfrm>
            <a:off x="674255" y="1711236"/>
            <a:ext cx="10501745" cy="4403237"/>
          </a:xfrm>
          <a:prstGeom prst="rect">
            <a:avLst/>
          </a:prstGeom>
        </p:spPr>
      </p:pic>
    </p:spTree>
    <p:extLst>
      <p:ext uri="{BB962C8B-B14F-4D97-AF65-F5344CB8AC3E}">
        <p14:creationId xmlns="" xmlns:p14="http://schemas.microsoft.com/office/powerpoint/2010/main" val="53554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1. Introduction</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a:xfrm>
            <a:off x="1524000" y="3075709"/>
            <a:ext cx="9144000" cy="2182091"/>
          </a:xfrm>
        </p:spPr>
        <p:txBody>
          <a:bodyPr>
            <a:normAutofit fontScale="85000" lnSpcReduction="10000"/>
          </a:bodyPr>
          <a:lstStyle/>
          <a:p>
            <a:r>
              <a:rPr lang="en-CA" dirty="0" smtClean="0"/>
              <a:t> </a:t>
            </a:r>
            <a:r>
              <a:rPr lang="en-US" dirty="0" smtClean="0"/>
              <a:t>An important aspect of marketing for a modern restaurant or any business for that matter is </a:t>
            </a:r>
            <a:r>
              <a:rPr lang="en-US" b="1" dirty="0" smtClean="0"/>
              <a:t>social media </a:t>
            </a:r>
            <a:r>
              <a:rPr lang="en-US" dirty="0" smtClean="0"/>
              <a:t>where the number of "</a:t>
            </a:r>
            <a:r>
              <a:rPr lang="en-US" b="1" dirty="0" smtClean="0"/>
              <a:t>likes</a:t>
            </a:r>
            <a:r>
              <a:rPr lang="en-US" dirty="0" smtClean="0"/>
              <a:t>" determines a company's public image, reputation and success (in terms of customer satisfaction). For a business owner planning to open a new restaurant (or expanding an existing one) in a new city, knowing the </a:t>
            </a:r>
            <a:r>
              <a:rPr lang="en-US" b="1" dirty="0" smtClean="0"/>
              <a:t>restaurant type</a:t>
            </a:r>
            <a:r>
              <a:rPr lang="en-US" dirty="0" smtClean="0"/>
              <a:t>, </a:t>
            </a:r>
            <a:r>
              <a:rPr lang="en-US" b="1" dirty="0" smtClean="0"/>
              <a:t>cuisine</a:t>
            </a:r>
            <a:r>
              <a:rPr lang="en-US" dirty="0" smtClean="0"/>
              <a:t> and </a:t>
            </a:r>
            <a:r>
              <a:rPr lang="en-US" b="1" dirty="0" smtClean="0"/>
              <a:t>location</a:t>
            </a:r>
            <a:r>
              <a:rPr lang="en-US" dirty="0" smtClean="0"/>
              <a:t> with the potential to do well both physically and in social media ahead of time can be a game changer. This is because it could solve the problem of uncertainty surrounding performance when breaking into new markets.</a:t>
            </a:r>
          </a:p>
          <a:p>
            <a:endParaRPr lang="en-CA" dirty="0"/>
          </a:p>
        </p:txBody>
      </p:sp>
    </p:spTree>
    <p:extLst>
      <p:ext uri="{BB962C8B-B14F-4D97-AF65-F5344CB8AC3E}">
        <p14:creationId xmlns="" xmlns:p14="http://schemas.microsoft.com/office/powerpoint/2010/main" val="407409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a:xfrm>
            <a:off x="838200" y="365125"/>
            <a:ext cx="10515600" cy="1325563"/>
          </a:xfrm>
        </p:spPr>
        <p:txBody>
          <a:bodyPr/>
          <a:lstStyle/>
          <a:p>
            <a:r>
              <a:rPr lang="en-CA" b="1" dirty="0"/>
              <a:t>4.2 Logistic Regression Results</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a:xfrm>
            <a:off x="1315872" y="3329315"/>
            <a:ext cx="8427779" cy="2671355"/>
          </a:xfrm>
        </p:spPr>
        <p:txBody>
          <a:bodyPr>
            <a:normAutofit/>
          </a:bodyPr>
          <a:lstStyle/>
          <a:p>
            <a:pPr marL="0" indent="0">
              <a:buNone/>
            </a:pPr>
            <a:endParaRPr lang="en-US"/>
          </a:p>
          <a:p>
            <a:endParaRPr lang="en-CA" dirty="0"/>
          </a:p>
        </p:txBody>
      </p:sp>
      <p:pic>
        <p:nvPicPr>
          <p:cNvPr id="5" name="Picture 4" descr="precision.png"/>
          <p:cNvPicPr>
            <a:picLocks noChangeAspect="1"/>
          </p:cNvPicPr>
          <p:nvPr/>
        </p:nvPicPr>
        <p:blipFill>
          <a:blip r:embed="rId2"/>
          <a:stretch>
            <a:fillRect/>
          </a:stretch>
        </p:blipFill>
        <p:spPr>
          <a:xfrm>
            <a:off x="1256146" y="1745673"/>
            <a:ext cx="9301018" cy="3214254"/>
          </a:xfrm>
          <a:prstGeom prst="rect">
            <a:avLst/>
          </a:prstGeom>
        </p:spPr>
      </p:pic>
    </p:spTree>
    <p:extLst>
      <p:ext uri="{BB962C8B-B14F-4D97-AF65-F5344CB8AC3E}">
        <p14:creationId xmlns="" xmlns:p14="http://schemas.microsoft.com/office/powerpoint/2010/main" val="381459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5. Discussion</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 xmlns:p14="http://schemas.microsoft.com/office/powerpoint/2010/main" val="95050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CA" b="1" dirty="0"/>
              <a:t>5. Discussion</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p:txBody>
          <a:bodyPr>
            <a:normAutofit fontScale="92500" lnSpcReduction="20000"/>
          </a:bodyPr>
          <a:lstStyle/>
          <a:p>
            <a:r>
              <a:rPr lang="en-US" dirty="0" smtClean="0"/>
              <a:t>For the purpose of this project, we are assuming that 'likes' are a good proxy to show how well a new restaurant will do in a certain location, with a certain type of cuisine. Whether or not this assumption holds in real life scenario is subjective to the data available. It is Important to note however, that this analysis is limited in scope as far as the amount of data that can be fetched from the </a:t>
            </a:r>
            <a:r>
              <a:rPr lang="en-US" dirty="0" err="1" smtClean="0"/>
              <a:t>FourSquare</a:t>
            </a:r>
            <a:r>
              <a:rPr lang="en-US" dirty="0" smtClean="0"/>
              <a:t> API.</a:t>
            </a:r>
          </a:p>
          <a:p>
            <a:endParaRPr lang="en-US" dirty="0" smtClean="0"/>
          </a:p>
          <a:p>
            <a:r>
              <a:rPr lang="en-US" dirty="0" smtClean="0"/>
              <a:t>Using logistic regression we were able to obtain a </a:t>
            </a:r>
            <a:r>
              <a:rPr lang="en-US" dirty="0" err="1" smtClean="0"/>
              <a:t>Jaccard</a:t>
            </a:r>
            <a:r>
              <a:rPr lang="en-US" dirty="0" smtClean="0"/>
              <a:t> Similarity Score of 75%, which although not perfect, is more reasonable than the low variance score obtained from the linear regression. Therefore, given the data, logistic regression presents a better fit for the data over linear regression. Different binning methods for the classes were attempted, but the use of 2 bins by far yielded the best </a:t>
            </a:r>
            <a:r>
              <a:rPr lang="en-US" dirty="0" err="1" smtClean="0"/>
              <a:t>Jaccard</a:t>
            </a:r>
            <a:r>
              <a:rPr lang="en-US" dirty="0" smtClean="0"/>
              <a:t> Similarity Score.</a:t>
            </a:r>
          </a:p>
          <a:p>
            <a:pPr marL="0" indent="0">
              <a:buNone/>
            </a:pPr>
            <a:endParaRPr lang="en-US" dirty="0"/>
          </a:p>
          <a:p>
            <a:endParaRPr lang="en-CA" dirty="0"/>
          </a:p>
        </p:txBody>
      </p:sp>
    </p:spTree>
    <p:extLst>
      <p:ext uri="{BB962C8B-B14F-4D97-AF65-F5344CB8AC3E}">
        <p14:creationId xmlns="" xmlns:p14="http://schemas.microsoft.com/office/powerpoint/2010/main" val="390465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6. Conclusion</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 xmlns:p14="http://schemas.microsoft.com/office/powerpoint/2010/main" val="2922628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CA" b="1" dirty="0"/>
              <a:t>6. Conclusion</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a:xfrm>
            <a:off x="838200" y="1403927"/>
            <a:ext cx="10515600" cy="4773036"/>
          </a:xfrm>
        </p:spPr>
        <p:txBody>
          <a:bodyPr>
            <a:normAutofit fontScale="85000" lnSpcReduction="20000"/>
          </a:bodyPr>
          <a:lstStyle/>
          <a:p>
            <a:r>
              <a:rPr lang="en-US" dirty="0" smtClean="0"/>
              <a:t>In conclusion, after analyzing restaurant "likes" from 300 restaurants in Texas 3 largest cities of Houston, San Antonio &amp; Dallas, we can conclude that the best approach to take in regards to maximizing business performance (as measured by "likes") is to set up an </a:t>
            </a:r>
            <a:r>
              <a:rPr lang="en-US" dirty="0" smtClean="0"/>
              <a:t>'American</a:t>
            </a:r>
            <a:r>
              <a:rPr lang="en-US" dirty="0" smtClean="0"/>
              <a:t>' style restaurant in either Houston or San Antonio. </a:t>
            </a:r>
            <a:endParaRPr lang="en-US" dirty="0" smtClean="0"/>
          </a:p>
          <a:p>
            <a:pPr>
              <a:buNone/>
            </a:pPr>
            <a:endParaRPr lang="en-US" dirty="0" smtClean="0"/>
          </a:p>
          <a:p>
            <a:r>
              <a:rPr lang="en-US" dirty="0" smtClean="0"/>
              <a:t>However</a:t>
            </a:r>
            <a:r>
              <a:rPr lang="en-US" dirty="0" smtClean="0"/>
              <a:t>, the bar style </a:t>
            </a:r>
            <a:r>
              <a:rPr lang="en-US" dirty="0" smtClean="0"/>
              <a:t>restaurant </a:t>
            </a:r>
            <a:r>
              <a:rPr lang="en-US" dirty="0" smtClean="0"/>
              <a:t>also performed exceptionally well in Houston and San Antonio, so it could be a viable second option. </a:t>
            </a:r>
            <a:endParaRPr lang="en-US" dirty="0" smtClean="0"/>
          </a:p>
          <a:p>
            <a:pPr>
              <a:buNone/>
            </a:pPr>
            <a:endParaRPr lang="en-US" dirty="0" smtClean="0"/>
          </a:p>
          <a:p>
            <a:r>
              <a:rPr lang="en-US" dirty="0" smtClean="0"/>
              <a:t>Dallas </a:t>
            </a:r>
            <a:r>
              <a:rPr lang="en-US" dirty="0" smtClean="0"/>
              <a:t>had the lowest 'likes' in any cuisine and therefore would not recommend to set up there. </a:t>
            </a:r>
            <a:endParaRPr lang="en-US" dirty="0" smtClean="0"/>
          </a:p>
          <a:p>
            <a:pPr>
              <a:buNone/>
            </a:pPr>
            <a:endParaRPr lang="en-US" dirty="0" smtClean="0"/>
          </a:p>
          <a:p>
            <a:r>
              <a:rPr lang="en-US" dirty="0" smtClean="0"/>
              <a:t>Additionally</a:t>
            </a:r>
            <a:r>
              <a:rPr lang="en-US" dirty="0" smtClean="0"/>
              <a:t>, the predictive capabilities of the logistic regression prediction model are most accurate for classifying whether a restaurant will fall in either the best or worst classes when the data is binned into 2 classes.</a:t>
            </a:r>
            <a:endParaRPr lang="en-US" dirty="0"/>
          </a:p>
          <a:p>
            <a:endParaRPr lang="en-CA" dirty="0"/>
          </a:p>
        </p:txBody>
      </p:sp>
    </p:spTree>
    <p:extLst>
      <p:ext uri="{BB962C8B-B14F-4D97-AF65-F5344CB8AC3E}">
        <p14:creationId xmlns="" xmlns:p14="http://schemas.microsoft.com/office/powerpoint/2010/main" val="310268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a:xfrm>
            <a:off x="838200" y="365126"/>
            <a:ext cx="10515600" cy="623166"/>
          </a:xfrm>
        </p:spPr>
        <p:txBody>
          <a:bodyPr>
            <a:normAutofit fontScale="90000"/>
          </a:bodyPr>
          <a:lstStyle/>
          <a:p>
            <a:r>
              <a:rPr lang="en-CA" dirty="0"/>
              <a:t>1. Introduction</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a:xfrm>
            <a:off x="838200" y="895927"/>
            <a:ext cx="10515600" cy="5791200"/>
          </a:xfrm>
        </p:spPr>
        <p:txBody>
          <a:bodyPr>
            <a:noAutofit/>
          </a:bodyPr>
          <a:lstStyle/>
          <a:p>
            <a:pPr>
              <a:buNone/>
            </a:pPr>
            <a:endParaRPr lang="en-US" sz="2000" dirty="0" smtClean="0"/>
          </a:p>
          <a:p>
            <a:r>
              <a:rPr lang="en-US" sz="2000" dirty="0" smtClean="0"/>
              <a:t>In this analysis we will solve this uncertainty by </a:t>
            </a:r>
            <a:r>
              <a:rPr lang="en-US" sz="2000" b="1" dirty="0" smtClean="0"/>
              <a:t>leveraging data gathered from </a:t>
            </a:r>
            <a:r>
              <a:rPr lang="en-US" sz="2000" b="1" dirty="0" smtClean="0"/>
              <a:t>Four Square's </a:t>
            </a:r>
            <a:r>
              <a:rPr lang="en-US" sz="2000" b="1" dirty="0" smtClean="0"/>
              <a:t>API</a:t>
            </a:r>
            <a:r>
              <a:rPr lang="en-US" sz="2000" dirty="0" smtClean="0"/>
              <a:t>, specifically "likes" data of different restaurants, their locations and category of </a:t>
            </a:r>
            <a:r>
              <a:rPr lang="en-US" sz="2000" dirty="0" smtClean="0"/>
              <a:t>cuisine. </a:t>
            </a:r>
            <a:r>
              <a:rPr lang="en-US" sz="2000" b="1" dirty="0" smtClean="0"/>
              <a:t>The </a:t>
            </a:r>
            <a:r>
              <a:rPr lang="en-US" sz="2000" b="1" dirty="0" smtClean="0"/>
              <a:t>problem: </a:t>
            </a:r>
            <a:r>
              <a:rPr lang="en-US" sz="2000" b="1" i="1" u="sng" dirty="0" smtClean="0">
                <a:solidFill>
                  <a:srgbClr val="C00000"/>
                </a:solidFill>
              </a:rPr>
              <a:t>How accurately can we predict the amount of "likes" a new restaurant opening in a certain location can expect to have based on the type of cuisine and where it will open</a:t>
            </a:r>
            <a:r>
              <a:rPr lang="en-US" sz="2000" b="1" u="sng" dirty="0" smtClean="0">
                <a:solidFill>
                  <a:srgbClr val="C00000"/>
                </a:solidFill>
              </a:rPr>
              <a:t>.</a:t>
            </a:r>
          </a:p>
          <a:p>
            <a:pPr>
              <a:buNone/>
            </a:pPr>
            <a:endParaRPr lang="en-US" sz="2000" dirty="0" smtClean="0"/>
          </a:p>
          <a:p>
            <a:r>
              <a:rPr lang="en-US" sz="2000" dirty="0" smtClean="0"/>
              <a:t>For the purpose of this analysis we will focus on three of the most popular and heavily populated </a:t>
            </a:r>
            <a:r>
              <a:rPr lang="en-US" sz="2000" b="1" dirty="0" smtClean="0"/>
              <a:t>cities in Texas</a:t>
            </a:r>
            <a:r>
              <a:rPr lang="en-US" sz="2000" dirty="0" smtClean="0"/>
              <a:t>, namely </a:t>
            </a:r>
            <a:r>
              <a:rPr lang="en-US" sz="2000" b="1" dirty="0" smtClean="0"/>
              <a:t>Houston, San Antonio and Dallas</a:t>
            </a:r>
            <a:r>
              <a:rPr lang="en-US" sz="2000" dirty="0" smtClean="0"/>
              <a:t>. All three cities boast a very diverse restaurant scene mostly due to their culturally diverse </a:t>
            </a:r>
            <a:r>
              <a:rPr lang="en-US" sz="2000" dirty="0" smtClean="0"/>
              <a:t>residents. The </a:t>
            </a:r>
            <a:r>
              <a:rPr lang="en-US" sz="2000" dirty="0" smtClean="0"/>
              <a:t>goal of this analysis is to aid a business owner make decisions regarding whether it is feasible to open a restaurant in a certain area and expect positive social media presence, what type of cuisines perform well in certain areas and the best area overall out of the three cities.</a:t>
            </a:r>
            <a:endParaRPr lang="en-CA" sz="2000" dirty="0"/>
          </a:p>
        </p:txBody>
      </p:sp>
    </p:spTree>
    <p:extLst>
      <p:ext uri="{BB962C8B-B14F-4D97-AF65-F5344CB8AC3E}">
        <p14:creationId xmlns="" xmlns:p14="http://schemas.microsoft.com/office/powerpoint/2010/main" val="334078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2. Data</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 xmlns:p14="http://schemas.microsoft.com/office/powerpoint/2010/main" val="34052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2.1 Data Scraping and Cleaning</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 xmlns:p14="http://schemas.microsoft.com/office/powerpoint/2010/main" val="88295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a:xfrm>
            <a:off x="838200" y="365125"/>
            <a:ext cx="10515600" cy="955675"/>
          </a:xfrm>
        </p:spPr>
        <p:txBody>
          <a:bodyPr/>
          <a:lstStyle/>
          <a:p>
            <a:r>
              <a:rPr lang="en-US" b="1" dirty="0"/>
              <a:t>2.1 Data Scraping and Cleaning</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a:xfrm>
            <a:off x="838200" y="1385455"/>
            <a:ext cx="10515600" cy="4791508"/>
          </a:xfrm>
        </p:spPr>
        <p:txBody>
          <a:bodyPr>
            <a:normAutofit fontScale="92500" lnSpcReduction="20000"/>
          </a:bodyPr>
          <a:lstStyle/>
          <a:p>
            <a:r>
              <a:rPr lang="en-US" dirty="0" smtClean="0"/>
              <a:t>1. First we will retrieve the geographical coordinates of the 3 cities i.e. Houston, San Antonio and Dallas</a:t>
            </a:r>
            <a:r>
              <a:rPr lang="en-US" dirty="0" smtClean="0"/>
              <a:t>.</a:t>
            </a:r>
          </a:p>
          <a:p>
            <a:pPr>
              <a:buNone/>
            </a:pPr>
            <a:endParaRPr lang="en-US" dirty="0" smtClean="0"/>
          </a:p>
          <a:p>
            <a:r>
              <a:rPr lang="en-US" dirty="0" smtClean="0"/>
              <a:t>2. We will then leverage the </a:t>
            </a:r>
            <a:r>
              <a:rPr lang="en-US" dirty="0" smtClean="0"/>
              <a:t>Foursquare </a:t>
            </a:r>
            <a:r>
              <a:rPr lang="en-US" dirty="0" smtClean="0"/>
              <a:t>API to obtain URLs that will lead to the raw data in JSON format</a:t>
            </a:r>
            <a:r>
              <a:rPr lang="en-US" dirty="0" smtClean="0"/>
              <a:t>.</a:t>
            </a:r>
          </a:p>
          <a:p>
            <a:pPr>
              <a:buNone/>
            </a:pPr>
            <a:endParaRPr lang="en-US" dirty="0" smtClean="0"/>
          </a:p>
          <a:p>
            <a:r>
              <a:rPr lang="en-US" dirty="0" smtClean="0"/>
              <a:t>3. It is important to note the </a:t>
            </a:r>
            <a:r>
              <a:rPr lang="en-US" dirty="0" smtClean="0"/>
              <a:t>Foursquare </a:t>
            </a:r>
            <a:r>
              <a:rPr lang="en-US" dirty="0" smtClean="0"/>
              <a:t>API will retrieve all venue data other than just restaurants i.e. concert halls. This means we will have to clean the data to remove all non-restaurant venue data</a:t>
            </a:r>
            <a:r>
              <a:rPr lang="en-US" dirty="0" smtClean="0"/>
              <a:t>.</a:t>
            </a:r>
          </a:p>
          <a:p>
            <a:pPr>
              <a:buNone/>
            </a:pPr>
            <a:endParaRPr lang="en-US" dirty="0" smtClean="0"/>
          </a:p>
          <a:p>
            <a:r>
              <a:rPr lang="en-US" dirty="0" smtClean="0"/>
              <a:t>4. The "id" is an important column because it is where we will pull "likes" from. After retrieving "likes" based on the restaurant "id" we will append it to our data frame.</a:t>
            </a:r>
            <a:endParaRPr lang="en-CA" dirty="0"/>
          </a:p>
        </p:txBody>
      </p:sp>
    </p:spTree>
    <p:extLst>
      <p:ext uri="{BB962C8B-B14F-4D97-AF65-F5344CB8AC3E}">
        <p14:creationId xmlns="" xmlns:p14="http://schemas.microsoft.com/office/powerpoint/2010/main" val="118786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A4235-F9DB-4DA8-9BA0-326CC50AC434}"/>
              </a:ext>
            </a:extLst>
          </p:cNvPr>
          <p:cNvSpPr>
            <a:spLocks noGrp="1"/>
          </p:cNvSpPr>
          <p:nvPr>
            <p:ph type="ctrTitle"/>
          </p:nvPr>
        </p:nvSpPr>
        <p:spPr/>
        <p:txBody>
          <a:bodyPr>
            <a:normAutofit fontScale="90000"/>
          </a:bodyPr>
          <a:lstStyle/>
          <a:p>
            <a:r>
              <a:rPr lang="en-CA" b="1" dirty="0"/>
              <a:t>2.2 Data Preparation</a:t>
            </a:r>
            <a:br>
              <a:rPr lang="en-CA" b="1" dirty="0"/>
            </a:br>
            <a:r>
              <a:rPr lang="en-US" b="1" dirty="0"/>
              <a:t/>
            </a:r>
            <a:br>
              <a:rPr lang="en-US" b="1" dirty="0"/>
            </a:br>
            <a:endParaRPr lang="en-CA" dirty="0"/>
          </a:p>
        </p:txBody>
      </p:sp>
      <p:sp>
        <p:nvSpPr>
          <p:cNvPr id="3" name="Subtitle 2">
            <a:extLst>
              <a:ext uri="{FF2B5EF4-FFF2-40B4-BE49-F238E27FC236}">
                <a16:creationId xmlns="" xmlns:a16="http://schemas.microsoft.com/office/drawing/2014/main" id="{6032B0A1-6F0B-4184-B1E4-312AB2D4196F}"/>
              </a:ext>
            </a:extLst>
          </p:cNvPr>
          <p:cNvSpPr>
            <a:spLocks noGrp="1"/>
          </p:cNvSpPr>
          <p:nvPr>
            <p:ph type="subTitle" idx="1"/>
          </p:nvPr>
        </p:nvSpPr>
        <p:spPr/>
        <p:txBody>
          <a:bodyPr/>
          <a:lstStyle/>
          <a:p>
            <a:endParaRPr lang="en-CA" dirty="0"/>
          </a:p>
        </p:txBody>
      </p:sp>
    </p:spTree>
    <p:extLst>
      <p:ext uri="{BB962C8B-B14F-4D97-AF65-F5344CB8AC3E}">
        <p14:creationId xmlns="" xmlns:p14="http://schemas.microsoft.com/office/powerpoint/2010/main" val="160229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US" b="1" dirty="0"/>
              <a:t>2.2 Data Preparation</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p:txBody>
          <a:bodyPr>
            <a:normAutofit/>
          </a:bodyPr>
          <a:lstStyle/>
          <a:p>
            <a:r>
              <a:rPr lang="en-US" dirty="0" smtClean="0"/>
              <a:t>The raw data set we have thus far still needs more processing before we can use it to model. For example, the column 'categories' contains large variation of cuisines that will limit us from drawing very meaningful results due to the broadness. Therefore, as part of data preparation we will group these variations into groups of cuisines i.e. Asian, European, Latin, North American, Casual as in the case of </a:t>
            </a:r>
            <a:r>
              <a:rPr lang="en-US" dirty="0" err="1" smtClean="0"/>
              <a:t>caffes</a:t>
            </a:r>
            <a:r>
              <a:rPr lang="en-US" dirty="0" smtClean="0"/>
              <a:t> and drinking establishment as in the case of bars.</a:t>
            </a:r>
          </a:p>
          <a:p>
            <a:pPr marL="0" indent="0">
              <a:buNone/>
            </a:pPr>
            <a:endParaRPr lang="en-US" dirty="0"/>
          </a:p>
          <a:p>
            <a:endParaRPr lang="en-CA" dirty="0"/>
          </a:p>
        </p:txBody>
      </p:sp>
    </p:spTree>
    <p:extLst>
      <p:ext uri="{BB962C8B-B14F-4D97-AF65-F5344CB8AC3E}">
        <p14:creationId xmlns="" xmlns:p14="http://schemas.microsoft.com/office/powerpoint/2010/main" val="385536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A5316-EA0D-4E01-9AA8-E606F7DCE8D8}"/>
              </a:ext>
            </a:extLst>
          </p:cNvPr>
          <p:cNvSpPr>
            <a:spLocks noGrp="1"/>
          </p:cNvSpPr>
          <p:nvPr>
            <p:ph type="title"/>
          </p:nvPr>
        </p:nvSpPr>
        <p:spPr/>
        <p:txBody>
          <a:bodyPr/>
          <a:lstStyle/>
          <a:p>
            <a:r>
              <a:rPr lang="en-US" b="1" dirty="0"/>
              <a:t>2.2 Data Preparation</a:t>
            </a:r>
          </a:p>
        </p:txBody>
      </p:sp>
      <p:sp>
        <p:nvSpPr>
          <p:cNvPr id="3" name="Content Placeholder 2">
            <a:extLst>
              <a:ext uri="{FF2B5EF4-FFF2-40B4-BE49-F238E27FC236}">
                <a16:creationId xmlns="" xmlns:a16="http://schemas.microsoft.com/office/drawing/2014/main" id="{AEE74A13-DB6B-4E46-A1E4-B9301A0B56F7}"/>
              </a:ext>
            </a:extLst>
          </p:cNvPr>
          <p:cNvSpPr>
            <a:spLocks noGrp="1"/>
          </p:cNvSpPr>
          <p:nvPr>
            <p:ph idx="1"/>
          </p:nvPr>
        </p:nvSpPr>
        <p:spPr/>
        <p:txBody>
          <a:bodyPr>
            <a:normAutofit/>
          </a:bodyPr>
          <a:lstStyle/>
          <a:p>
            <a:r>
              <a:rPr lang="en-US" dirty="0" smtClean="0"/>
              <a:t>Our 3 different cities of focus and 6 different categories of </a:t>
            </a:r>
            <a:r>
              <a:rPr lang="en-US" dirty="0" smtClean="0"/>
              <a:t>cuisines </a:t>
            </a:r>
            <a:r>
              <a:rPr lang="en-US" dirty="0" smtClean="0"/>
              <a:t>are all categorical variables. Hence, we will require dummy variable encoding for meaningful analysis. We can accomplish this via one-hot encoding.</a:t>
            </a:r>
            <a:endParaRPr lang="en-US" dirty="0"/>
          </a:p>
          <a:p>
            <a:pPr marL="0" indent="0">
              <a:buNone/>
            </a:pPr>
            <a:endParaRPr lang="en-US" dirty="0"/>
          </a:p>
          <a:p>
            <a:endParaRPr lang="en-CA" dirty="0"/>
          </a:p>
        </p:txBody>
      </p:sp>
    </p:spTree>
    <p:extLst>
      <p:ext uri="{BB962C8B-B14F-4D97-AF65-F5344CB8AC3E}">
        <p14:creationId xmlns="" xmlns:p14="http://schemas.microsoft.com/office/powerpoint/2010/main" val="197387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1066</Words>
  <Application>Microsoft Office PowerPoint</Application>
  <PresentationFormat>Custom</PresentationFormat>
  <Paragraphs>59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Texas Restaurant "Likes" Prediction Using Foursquare API and Machine Learning </vt:lpstr>
      <vt:lpstr>1. Introduction  </vt:lpstr>
      <vt:lpstr>1. Introduction</vt:lpstr>
      <vt:lpstr>2. Data  </vt:lpstr>
      <vt:lpstr>2.1 Data Scraping and Cleaning  </vt:lpstr>
      <vt:lpstr>2.1 Data Scraping and Cleaning</vt:lpstr>
      <vt:lpstr>2.2 Data Preparation  </vt:lpstr>
      <vt:lpstr>2.2 Data Preparation</vt:lpstr>
      <vt:lpstr>2.2 Data Preparation</vt:lpstr>
      <vt:lpstr>3. Methodology  </vt:lpstr>
      <vt:lpstr>3. Methodology</vt:lpstr>
      <vt:lpstr>4. Results  </vt:lpstr>
      <vt:lpstr>4.1 Linear Regression Results  </vt:lpstr>
      <vt:lpstr>4.1 Linear Regression Results</vt:lpstr>
      <vt:lpstr>4.1 Linear Regression Results</vt:lpstr>
      <vt:lpstr>4.2 Logistic Regression Results  </vt:lpstr>
      <vt:lpstr>4.2 Logistic Regression Results</vt:lpstr>
      <vt:lpstr>4.2 Logistic Regression Results</vt:lpstr>
      <vt:lpstr>4.2 Exploring coefficient magnitudes on full dataset </vt:lpstr>
      <vt:lpstr>4.2 Logistic Regression Results</vt:lpstr>
      <vt:lpstr>5. Discussion  </vt:lpstr>
      <vt:lpstr>5. Discussion</vt:lpstr>
      <vt:lpstr>6. Conclusion  </vt:lpstr>
      <vt:lpstr>6.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Restaurant "Likes" Prediction Using Foursquare API and Machine Learning</dc:title>
  <dc:creator>Oliver Ma</dc:creator>
  <cp:lastModifiedBy>pavilion</cp:lastModifiedBy>
  <cp:revision>8</cp:revision>
  <dcterms:created xsi:type="dcterms:W3CDTF">2019-04-27T08:06:28Z</dcterms:created>
  <dcterms:modified xsi:type="dcterms:W3CDTF">2021-01-02T20:38:08Z</dcterms:modified>
</cp:coreProperties>
</file>