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9" r:id="rId5"/>
    <p:sldId id="265" r:id="rId6"/>
    <p:sldId id="266" r:id="rId7"/>
    <p:sldId id="267" r:id="rId8"/>
    <p:sldId id="260" r:id="rId9"/>
    <p:sldId id="270" r:id="rId10"/>
    <p:sldId id="271" r:id="rId11"/>
    <p:sldId id="269" r:id="rId12"/>
    <p:sldId id="261" r:id="rId13"/>
    <p:sldId id="272" r:id="rId14"/>
    <p:sldId id="273" r:id="rId15"/>
    <p:sldId id="274" r:id="rId16"/>
    <p:sldId id="278" r:id="rId17"/>
    <p:sldId id="275" r:id="rId18"/>
    <p:sldId id="276" r:id="rId19"/>
    <p:sldId id="277"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0D8D3E-9BFE-4C25-B216-C82A85DC41DE}" type="datetimeFigureOut">
              <a:rPr lang="en-PK" smtClean="0"/>
              <a:t>29/12/2023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5C29807-8AD7-48F8-B792-9652C30A61A9}" type="slidenum">
              <a:rPr lang="en-PK" smtClean="0"/>
              <a:t>‹#›</a:t>
            </a:fld>
            <a:endParaRPr lang="en-PK"/>
          </a:p>
        </p:txBody>
      </p:sp>
    </p:spTree>
    <p:extLst>
      <p:ext uri="{BB962C8B-B14F-4D97-AF65-F5344CB8AC3E}">
        <p14:creationId xmlns:p14="http://schemas.microsoft.com/office/powerpoint/2010/main" val="420181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0D8D3E-9BFE-4C25-B216-C82A85DC41DE}" type="datetimeFigureOut">
              <a:rPr lang="en-PK" smtClean="0"/>
              <a:t>29/12/2023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5C29807-8AD7-48F8-B792-9652C30A61A9}" type="slidenum">
              <a:rPr lang="en-PK" smtClean="0"/>
              <a:t>‹#›</a:t>
            </a:fld>
            <a:endParaRPr lang="en-PK"/>
          </a:p>
        </p:txBody>
      </p:sp>
    </p:spTree>
    <p:extLst>
      <p:ext uri="{BB962C8B-B14F-4D97-AF65-F5344CB8AC3E}">
        <p14:creationId xmlns:p14="http://schemas.microsoft.com/office/powerpoint/2010/main" val="190651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0D8D3E-9BFE-4C25-B216-C82A85DC41DE}" type="datetimeFigureOut">
              <a:rPr lang="en-PK" smtClean="0"/>
              <a:t>29/12/2023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5C29807-8AD7-48F8-B792-9652C30A61A9}" type="slidenum">
              <a:rPr lang="en-PK" smtClean="0"/>
              <a:t>‹#›</a:t>
            </a:fld>
            <a:endParaRPr lang="en-PK"/>
          </a:p>
        </p:txBody>
      </p:sp>
    </p:spTree>
    <p:extLst>
      <p:ext uri="{BB962C8B-B14F-4D97-AF65-F5344CB8AC3E}">
        <p14:creationId xmlns:p14="http://schemas.microsoft.com/office/powerpoint/2010/main" val="451671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0D8D3E-9BFE-4C25-B216-C82A85DC41DE}" type="datetimeFigureOut">
              <a:rPr lang="en-PK" smtClean="0"/>
              <a:t>29/12/2023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5C29807-8AD7-48F8-B792-9652C30A61A9}" type="slidenum">
              <a:rPr lang="en-PK" smtClean="0"/>
              <a:t>‹#›</a:t>
            </a:fld>
            <a:endParaRPr lang="en-PK"/>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30091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D8D3E-9BFE-4C25-B216-C82A85DC41DE}" type="datetimeFigureOut">
              <a:rPr lang="en-PK" smtClean="0"/>
              <a:t>29/12/2023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5C29807-8AD7-48F8-B792-9652C30A61A9}" type="slidenum">
              <a:rPr lang="en-PK" smtClean="0"/>
              <a:t>‹#›</a:t>
            </a:fld>
            <a:endParaRPr lang="en-PK"/>
          </a:p>
        </p:txBody>
      </p:sp>
    </p:spTree>
    <p:extLst>
      <p:ext uri="{BB962C8B-B14F-4D97-AF65-F5344CB8AC3E}">
        <p14:creationId xmlns:p14="http://schemas.microsoft.com/office/powerpoint/2010/main" val="3867640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0D8D3E-9BFE-4C25-B216-C82A85DC41DE}" type="datetimeFigureOut">
              <a:rPr lang="en-PK" smtClean="0"/>
              <a:t>29/12/2023</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5C29807-8AD7-48F8-B792-9652C30A61A9}" type="slidenum">
              <a:rPr lang="en-PK" smtClean="0"/>
              <a:t>‹#›</a:t>
            </a:fld>
            <a:endParaRPr lang="en-PK"/>
          </a:p>
        </p:txBody>
      </p:sp>
    </p:spTree>
    <p:extLst>
      <p:ext uri="{BB962C8B-B14F-4D97-AF65-F5344CB8AC3E}">
        <p14:creationId xmlns:p14="http://schemas.microsoft.com/office/powerpoint/2010/main" val="125826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0D8D3E-9BFE-4C25-B216-C82A85DC41DE}" type="datetimeFigureOut">
              <a:rPr lang="en-PK" smtClean="0"/>
              <a:t>29/12/2023</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5C29807-8AD7-48F8-B792-9652C30A61A9}" type="slidenum">
              <a:rPr lang="en-PK" smtClean="0"/>
              <a:t>‹#›</a:t>
            </a:fld>
            <a:endParaRPr lang="en-PK"/>
          </a:p>
        </p:txBody>
      </p:sp>
    </p:spTree>
    <p:extLst>
      <p:ext uri="{BB962C8B-B14F-4D97-AF65-F5344CB8AC3E}">
        <p14:creationId xmlns:p14="http://schemas.microsoft.com/office/powerpoint/2010/main" val="809763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D8D3E-9BFE-4C25-B216-C82A85DC41DE}" type="datetimeFigureOut">
              <a:rPr lang="en-PK" smtClean="0"/>
              <a:t>29/12/2023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5C29807-8AD7-48F8-B792-9652C30A61A9}" type="slidenum">
              <a:rPr lang="en-PK" smtClean="0"/>
              <a:t>‹#›</a:t>
            </a:fld>
            <a:endParaRPr lang="en-PK"/>
          </a:p>
        </p:txBody>
      </p:sp>
    </p:spTree>
    <p:extLst>
      <p:ext uri="{BB962C8B-B14F-4D97-AF65-F5344CB8AC3E}">
        <p14:creationId xmlns:p14="http://schemas.microsoft.com/office/powerpoint/2010/main" val="2821520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0D8D3E-9BFE-4C25-B216-C82A85DC41DE}" type="datetimeFigureOut">
              <a:rPr lang="en-PK" smtClean="0"/>
              <a:t>29/12/2023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5C29807-8AD7-48F8-B792-9652C30A61A9}" type="slidenum">
              <a:rPr lang="en-PK" smtClean="0"/>
              <a:t>‹#›</a:t>
            </a:fld>
            <a:endParaRPr lang="en-PK"/>
          </a:p>
        </p:txBody>
      </p:sp>
    </p:spTree>
    <p:extLst>
      <p:ext uri="{BB962C8B-B14F-4D97-AF65-F5344CB8AC3E}">
        <p14:creationId xmlns:p14="http://schemas.microsoft.com/office/powerpoint/2010/main" val="3209232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A0D8D3E-9BFE-4C25-B216-C82A85DC41DE}" type="datetimeFigureOut">
              <a:rPr lang="en-PK" smtClean="0"/>
              <a:t>29/12/2023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5C29807-8AD7-48F8-B792-9652C30A61A9}" type="slidenum">
              <a:rPr lang="en-PK" smtClean="0"/>
              <a:t>‹#›</a:t>
            </a:fld>
            <a:endParaRPr lang="en-PK"/>
          </a:p>
        </p:txBody>
      </p:sp>
    </p:spTree>
    <p:extLst>
      <p:ext uri="{BB962C8B-B14F-4D97-AF65-F5344CB8AC3E}">
        <p14:creationId xmlns:p14="http://schemas.microsoft.com/office/powerpoint/2010/main" val="197953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D8D3E-9BFE-4C25-B216-C82A85DC41DE}" type="datetimeFigureOut">
              <a:rPr lang="en-PK" smtClean="0"/>
              <a:t>29/12/2023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5C29807-8AD7-48F8-B792-9652C30A61A9}" type="slidenum">
              <a:rPr lang="en-PK" smtClean="0"/>
              <a:t>‹#›</a:t>
            </a:fld>
            <a:endParaRPr lang="en-PK"/>
          </a:p>
        </p:txBody>
      </p:sp>
    </p:spTree>
    <p:extLst>
      <p:ext uri="{BB962C8B-B14F-4D97-AF65-F5344CB8AC3E}">
        <p14:creationId xmlns:p14="http://schemas.microsoft.com/office/powerpoint/2010/main" val="332489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0D8D3E-9BFE-4C25-B216-C82A85DC41DE}" type="datetimeFigureOut">
              <a:rPr lang="en-PK" smtClean="0"/>
              <a:t>29/12/2023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5C29807-8AD7-48F8-B792-9652C30A61A9}" type="slidenum">
              <a:rPr lang="en-PK" smtClean="0"/>
              <a:t>‹#›</a:t>
            </a:fld>
            <a:endParaRPr lang="en-PK"/>
          </a:p>
        </p:txBody>
      </p:sp>
    </p:spTree>
    <p:extLst>
      <p:ext uri="{BB962C8B-B14F-4D97-AF65-F5344CB8AC3E}">
        <p14:creationId xmlns:p14="http://schemas.microsoft.com/office/powerpoint/2010/main" val="1141383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0D8D3E-9BFE-4C25-B216-C82A85DC41DE}" type="datetimeFigureOut">
              <a:rPr lang="en-PK" smtClean="0"/>
              <a:t>29/12/2023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B5C29807-8AD7-48F8-B792-9652C30A61A9}" type="slidenum">
              <a:rPr lang="en-PK" smtClean="0"/>
              <a:t>‹#›</a:t>
            </a:fld>
            <a:endParaRPr lang="en-PK"/>
          </a:p>
        </p:txBody>
      </p:sp>
    </p:spTree>
    <p:extLst>
      <p:ext uri="{BB962C8B-B14F-4D97-AF65-F5344CB8AC3E}">
        <p14:creationId xmlns:p14="http://schemas.microsoft.com/office/powerpoint/2010/main" val="2553838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0D8D3E-9BFE-4C25-B216-C82A85DC41DE}" type="datetimeFigureOut">
              <a:rPr lang="en-PK" smtClean="0"/>
              <a:t>29/12/2023</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B5C29807-8AD7-48F8-B792-9652C30A61A9}" type="slidenum">
              <a:rPr lang="en-PK" smtClean="0"/>
              <a:t>‹#›</a:t>
            </a:fld>
            <a:endParaRPr lang="en-PK"/>
          </a:p>
        </p:txBody>
      </p:sp>
    </p:spTree>
    <p:extLst>
      <p:ext uri="{BB962C8B-B14F-4D97-AF65-F5344CB8AC3E}">
        <p14:creationId xmlns:p14="http://schemas.microsoft.com/office/powerpoint/2010/main" val="3003376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0D8D3E-9BFE-4C25-B216-C82A85DC41DE}" type="datetimeFigureOut">
              <a:rPr lang="en-PK" smtClean="0"/>
              <a:t>29/12/2023</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B5C29807-8AD7-48F8-B792-9652C30A61A9}" type="slidenum">
              <a:rPr lang="en-PK" smtClean="0"/>
              <a:t>‹#›</a:t>
            </a:fld>
            <a:endParaRPr lang="en-PK"/>
          </a:p>
        </p:txBody>
      </p:sp>
    </p:spTree>
    <p:extLst>
      <p:ext uri="{BB962C8B-B14F-4D97-AF65-F5344CB8AC3E}">
        <p14:creationId xmlns:p14="http://schemas.microsoft.com/office/powerpoint/2010/main" val="50532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A0D8D3E-9BFE-4C25-B216-C82A85DC41DE}" type="datetimeFigureOut">
              <a:rPr lang="en-PK" smtClean="0"/>
              <a:t>29/12/2023</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B5C29807-8AD7-48F8-B792-9652C30A61A9}" type="slidenum">
              <a:rPr lang="en-PK" smtClean="0"/>
              <a:t>‹#›</a:t>
            </a:fld>
            <a:endParaRPr lang="en-PK"/>
          </a:p>
        </p:txBody>
      </p:sp>
    </p:spTree>
    <p:extLst>
      <p:ext uri="{BB962C8B-B14F-4D97-AF65-F5344CB8AC3E}">
        <p14:creationId xmlns:p14="http://schemas.microsoft.com/office/powerpoint/2010/main" val="30239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0D8D3E-9BFE-4C25-B216-C82A85DC41DE}" type="datetimeFigureOut">
              <a:rPr lang="en-PK" smtClean="0"/>
              <a:t>29/12/2023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5C29807-8AD7-48F8-B792-9652C30A61A9}" type="slidenum">
              <a:rPr lang="en-PK" smtClean="0"/>
              <a:t>‹#›</a:t>
            </a:fld>
            <a:endParaRPr lang="en-PK"/>
          </a:p>
        </p:txBody>
      </p:sp>
    </p:spTree>
    <p:extLst>
      <p:ext uri="{BB962C8B-B14F-4D97-AF65-F5344CB8AC3E}">
        <p14:creationId xmlns:p14="http://schemas.microsoft.com/office/powerpoint/2010/main" val="360550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A0D8D3E-9BFE-4C25-B216-C82A85DC41DE}" type="datetimeFigureOut">
              <a:rPr lang="en-PK" smtClean="0"/>
              <a:t>29/12/2023</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C29807-8AD7-48F8-B792-9652C30A61A9}" type="slidenum">
              <a:rPr lang="en-PK" smtClean="0"/>
              <a:t>‹#›</a:t>
            </a:fld>
            <a:endParaRPr lang="en-PK"/>
          </a:p>
        </p:txBody>
      </p:sp>
    </p:spTree>
    <p:extLst>
      <p:ext uri="{BB962C8B-B14F-4D97-AF65-F5344CB8AC3E}">
        <p14:creationId xmlns:p14="http://schemas.microsoft.com/office/powerpoint/2010/main" val="17507615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DCCE-01F8-DEA4-9795-7B9462E72D06}"/>
              </a:ext>
            </a:extLst>
          </p:cNvPr>
          <p:cNvSpPr>
            <a:spLocks noGrp="1"/>
          </p:cNvSpPr>
          <p:nvPr>
            <p:ph type="ctrTitle"/>
          </p:nvPr>
        </p:nvSpPr>
        <p:spPr>
          <a:xfrm>
            <a:off x="792480" y="1447800"/>
            <a:ext cx="10040983" cy="3329581"/>
          </a:xfrm>
        </p:spPr>
        <p:txBody>
          <a:bodyPr/>
          <a:lstStyle/>
          <a:p>
            <a:r>
              <a:rPr lang="en-US" b="0" i="0" dirty="0">
                <a:solidFill>
                  <a:schemeClr val="tx1"/>
                </a:solidFill>
                <a:effectLst/>
                <a:latin typeface="-apple-system"/>
              </a:rPr>
              <a:t>PICO 640 </a:t>
            </a:r>
            <a:r>
              <a:rPr lang="en-US" b="0" i="0" dirty="0" err="1">
                <a:solidFill>
                  <a:schemeClr val="tx1"/>
                </a:solidFill>
                <a:effectLst/>
                <a:latin typeface="-apple-system"/>
              </a:rPr>
              <a:t>Lynred</a:t>
            </a:r>
            <a:r>
              <a:rPr lang="en-US" dirty="0">
                <a:solidFill>
                  <a:schemeClr val="tx1"/>
                </a:solidFill>
                <a:latin typeface="-apple-system"/>
              </a:rPr>
              <a:t> D</a:t>
            </a:r>
            <a:r>
              <a:rPr lang="en-US" b="0" i="0" dirty="0">
                <a:solidFill>
                  <a:schemeClr val="tx1"/>
                </a:solidFill>
                <a:effectLst/>
                <a:latin typeface="-apple-system"/>
              </a:rPr>
              <a:t>etector</a:t>
            </a:r>
            <a:br>
              <a:rPr lang="en-US" b="0" i="0" dirty="0">
                <a:solidFill>
                  <a:srgbClr val="172B4D"/>
                </a:solidFill>
                <a:effectLst/>
                <a:latin typeface="-apple-system"/>
              </a:rPr>
            </a:br>
            <a:endParaRPr lang="en-PK" dirty="0"/>
          </a:p>
        </p:txBody>
      </p:sp>
      <p:sp>
        <p:nvSpPr>
          <p:cNvPr id="3" name="Subtitle 2">
            <a:extLst>
              <a:ext uri="{FF2B5EF4-FFF2-40B4-BE49-F238E27FC236}">
                <a16:creationId xmlns:a16="http://schemas.microsoft.com/office/drawing/2014/main" id="{69FDA4D4-0A0D-EF1B-AD45-952A1E4829DA}"/>
              </a:ext>
            </a:extLst>
          </p:cNvPr>
          <p:cNvSpPr>
            <a:spLocks noGrp="1"/>
          </p:cNvSpPr>
          <p:nvPr>
            <p:ph type="subTitle" idx="1"/>
          </p:nvPr>
        </p:nvSpPr>
        <p:spPr/>
        <p:txBody>
          <a:bodyPr/>
          <a:lstStyle/>
          <a:p>
            <a:pPr algn="r"/>
            <a:r>
              <a:rPr lang="en-US" dirty="0">
                <a:solidFill>
                  <a:schemeClr val="tx1"/>
                </a:solidFill>
              </a:rPr>
              <a:t>Hafsah Amjad</a:t>
            </a:r>
          </a:p>
          <a:p>
            <a:pPr algn="r"/>
            <a:r>
              <a:rPr lang="en-US" dirty="0">
                <a:solidFill>
                  <a:schemeClr val="tx1"/>
                </a:solidFill>
              </a:rPr>
              <a:t>Team FPGA@LEOS</a:t>
            </a:r>
            <a:endParaRPr lang="en-PK" dirty="0">
              <a:solidFill>
                <a:schemeClr val="tx1"/>
              </a:solidFill>
            </a:endParaRPr>
          </a:p>
        </p:txBody>
      </p:sp>
    </p:spTree>
    <p:extLst>
      <p:ext uri="{BB962C8B-B14F-4D97-AF65-F5344CB8AC3E}">
        <p14:creationId xmlns:p14="http://schemas.microsoft.com/office/powerpoint/2010/main" val="1894808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086D-B603-10E0-CEB2-95D309B16A68}"/>
              </a:ext>
            </a:extLst>
          </p:cNvPr>
          <p:cNvSpPr>
            <a:spLocks noGrp="1"/>
          </p:cNvSpPr>
          <p:nvPr>
            <p:ph type="title"/>
          </p:nvPr>
        </p:nvSpPr>
        <p:spPr/>
        <p:txBody>
          <a:bodyPr/>
          <a:lstStyle/>
          <a:p>
            <a:r>
              <a:rPr lang="en-US" dirty="0"/>
              <a:t>SEQUENCER OUTPUTS</a:t>
            </a:r>
            <a:endParaRPr lang="en-PK" dirty="0"/>
          </a:p>
        </p:txBody>
      </p:sp>
      <p:sp>
        <p:nvSpPr>
          <p:cNvPr id="3" name="Content Placeholder 2">
            <a:extLst>
              <a:ext uri="{FF2B5EF4-FFF2-40B4-BE49-F238E27FC236}">
                <a16:creationId xmlns:a16="http://schemas.microsoft.com/office/drawing/2014/main" id="{4919CD30-0D4B-E5CC-F92D-F6709565E9C1}"/>
              </a:ext>
            </a:extLst>
          </p:cNvPr>
          <p:cNvSpPr>
            <a:spLocks noGrp="1"/>
          </p:cNvSpPr>
          <p:nvPr>
            <p:ph idx="1"/>
          </p:nvPr>
        </p:nvSpPr>
        <p:spPr/>
        <p:txBody>
          <a:bodyPr>
            <a:normAutofit/>
          </a:bodyPr>
          <a:lstStyle/>
          <a:p>
            <a:pPr>
              <a:buFont typeface="Wingdings" panose="05000000000000000000" pitchFamily="2" charset="2"/>
              <a:buChar char="q"/>
            </a:pPr>
            <a:r>
              <a:rPr lang="en-US" sz="2400" dirty="0"/>
              <a:t>HSYNC - Line synchronization signal </a:t>
            </a:r>
          </a:p>
          <a:p>
            <a:pPr lvl="2">
              <a:buFont typeface="Wingdings" panose="05000000000000000000" pitchFamily="2" charset="2"/>
              <a:buChar char="Ø"/>
            </a:pPr>
            <a:r>
              <a:rPr lang="en-US" dirty="0"/>
              <a:t> This signal is used to synchronize the video output along with other output clocks. </a:t>
            </a:r>
          </a:p>
          <a:p>
            <a:pPr lvl="2">
              <a:buFont typeface="Wingdings" panose="05000000000000000000" pitchFamily="2" charset="2"/>
              <a:buChar char="Ø"/>
            </a:pPr>
            <a:r>
              <a:rPr lang="en-US" dirty="0"/>
              <a:t> Data is valid when HSYNC=1</a:t>
            </a:r>
          </a:p>
          <a:p>
            <a:pPr>
              <a:buFont typeface="Wingdings" panose="05000000000000000000" pitchFamily="2" charset="2"/>
              <a:buChar char="q"/>
            </a:pPr>
            <a:r>
              <a:rPr lang="en-US" sz="2400" dirty="0"/>
              <a:t>VSYNC - Frame synchronization signal </a:t>
            </a:r>
          </a:p>
          <a:p>
            <a:pPr lvl="2">
              <a:buFont typeface="Wingdings" panose="05000000000000000000" pitchFamily="2" charset="2"/>
              <a:buChar char="Ø"/>
            </a:pPr>
            <a:r>
              <a:rPr lang="en-US" dirty="0"/>
              <a:t> This signal is used to synchronize the video output along with other output clocks. </a:t>
            </a:r>
          </a:p>
          <a:p>
            <a:pPr lvl="2">
              <a:buFont typeface="Wingdings" panose="05000000000000000000" pitchFamily="2" charset="2"/>
              <a:buChar char="Ø"/>
            </a:pPr>
            <a:r>
              <a:rPr lang="en-US" dirty="0"/>
              <a:t> To synchronize the sensor with other systems, frame synchronization pin (VSYNC pin13) is configured as an input and a trigger signal is send to start a new frame. </a:t>
            </a:r>
          </a:p>
          <a:p>
            <a:pPr lvl="2">
              <a:buFont typeface="Wingdings" panose="05000000000000000000" pitchFamily="2" charset="2"/>
              <a:buChar char="Ø"/>
            </a:pPr>
            <a:r>
              <a:rPr lang="en-US" dirty="0"/>
              <a:t> A new frame will start every time a rising edge is sent on the VSYNC/Trigger pin.</a:t>
            </a:r>
          </a:p>
          <a:p>
            <a:endParaRPr lang="en-PK" dirty="0"/>
          </a:p>
        </p:txBody>
      </p:sp>
    </p:spTree>
    <p:extLst>
      <p:ext uri="{BB962C8B-B14F-4D97-AF65-F5344CB8AC3E}">
        <p14:creationId xmlns:p14="http://schemas.microsoft.com/office/powerpoint/2010/main" val="303061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A3309-9D62-A526-3861-EF9D65240091}"/>
              </a:ext>
            </a:extLst>
          </p:cNvPr>
          <p:cNvSpPr>
            <a:spLocks noGrp="1"/>
          </p:cNvSpPr>
          <p:nvPr>
            <p:ph type="title"/>
          </p:nvPr>
        </p:nvSpPr>
        <p:spPr/>
        <p:txBody>
          <a:bodyPr/>
          <a:lstStyle/>
          <a:p>
            <a:r>
              <a:rPr lang="en-US" dirty="0"/>
              <a:t>I2C SERIAL INTERFACE</a:t>
            </a:r>
            <a:endParaRPr lang="en-PK" dirty="0"/>
          </a:p>
        </p:txBody>
      </p:sp>
      <p:sp>
        <p:nvSpPr>
          <p:cNvPr id="3" name="Content Placeholder 2">
            <a:extLst>
              <a:ext uri="{FF2B5EF4-FFF2-40B4-BE49-F238E27FC236}">
                <a16:creationId xmlns:a16="http://schemas.microsoft.com/office/drawing/2014/main" id="{388B849B-3515-11D5-F991-835D532AA5CD}"/>
              </a:ext>
            </a:extLst>
          </p:cNvPr>
          <p:cNvSpPr>
            <a:spLocks noGrp="1"/>
          </p:cNvSpPr>
          <p:nvPr>
            <p:ph idx="1"/>
          </p:nvPr>
        </p:nvSpPr>
        <p:spPr>
          <a:xfrm>
            <a:off x="645131" y="1593670"/>
            <a:ext cx="10676011" cy="4654730"/>
          </a:xfrm>
        </p:spPr>
        <p:txBody>
          <a:bodyPr>
            <a:normAutofit/>
          </a:bodyPr>
          <a:lstStyle/>
          <a:p>
            <a:pPr>
              <a:buFont typeface="Wingdings" panose="05000000000000000000" pitchFamily="2" charset="2"/>
              <a:buChar char="Ø"/>
            </a:pPr>
            <a:r>
              <a:rPr lang="en-US" dirty="0"/>
              <a:t>The 2-wire (SDA and SCL) I2C serial interface is used to tune the PICO640 Gen2™ sensor by reading and writing the Read Out Integrated Circuit (ROIC) control registers.</a:t>
            </a:r>
          </a:p>
          <a:p>
            <a:r>
              <a:rPr lang="en-US" dirty="0"/>
              <a:t>The I2C bus uses two bidirectional signals, one as the serial clock (SCL) line and one as the serial data (SDA) line. </a:t>
            </a:r>
          </a:p>
          <a:p>
            <a:r>
              <a:rPr lang="en-US" dirty="0"/>
              <a:t>To start and stop communication a unique set of conditions are implemented between the data (SDA) and clock (SCL) lines.</a:t>
            </a:r>
          </a:p>
          <a:p>
            <a:r>
              <a:rPr lang="en-US" dirty="0"/>
              <a:t>The relationship between the SDA and SCL at the start and stop of communication is that An I2C protocol start occurs while the SCL is high and the SDA transitions from high to low. In order to stop communication, the SDA has a rising edge while the SCL is high.</a:t>
            </a:r>
          </a:p>
        </p:txBody>
      </p:sp>
      <p:pic>
        <p:nvPicPr>
          <p:cNvPr id="5" name="Picture 4">
            <a:extLst>
              <a:ext uri="{FF2B5EF4-FFF2-40B4-BE49-F238E27FC236}">
                <a16:creationId xmlns:a16="http://schemas.microsoft.com/office/drawing/2014/main" id="{B9B9EB62-BBD2-50A9-7E17-7FC677D716B0}"/>
              </a:ext>
            </a:extLst>
          </p:cNvPr>
          <p:cNvPicPr>
            <a:picLocks noChangeAspect="1"/>
          </p:cNvPicPr>
          <p:nvPr/>
        </p:nvPicPr>
        <p:blipFill>
          <a:blip r:embed="rId2"/>
          <a:stretch>
            <a:fillRect/>
          </a:stretch>
        </p:blipFill>
        <p:spPr>
          <a:xfrm>
            <a:off x="7083106" y="5187031"/>
            <a:ext cx="3914862" cy="1365004"/>
          </a:xfrm>
          <a:prstGeom prst="rect">
            <a:avLst/>
          </a:prstGeom>
        </p:spPr>
      </p:pic>
    </p:spTree>
    <p:extLst>
      <p:ext uri="{BB962C8B-B14F-4D97-AF65-F5344CB8AC3E}">
        <p14:creationId xmlns:p14="http://schemas.microsoft.com/office/powerpoint/2010/main" val="2353308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67BF-7800-3ADB-FE9C-F09469A446E2}"/>
              </a:ext>
            </a:extLst>
          </p:cNvPr>
          <p:cNvSpPr>
            <a:spLocks noGrp="1"/>
          </p:cNvSpPr>
          <p:nvPr>
            <p:ph type="title"/>
          </p:nvPr>
        </p:nvSpPr>
        <p:spPr/>
        <p:txBody>
          <a:bodyPr/>
          <a:lstStyle/>
          <a:p>
            <a:r>
              <a:rPr lang="en-US" dirty="0"/>
              <a:t>INTEGRATION PARAMETERS</a:t>
            </a:r>
            <a:endParaRPr lang="en-PK" dirty="0"/>
          </a:p>
        </p:txBody>
      </p:sp>
      <p:sp>
        <p:nvSpPr>
          <p:cNvPr id="3" name="Content Placeholder 2">
            <a:extLst>
              <a:ext uri="{FF2B5EF4-FFF2-40B4-BE49-F238E27FC236}">
                <a16:creationId xmlns:a16="http://schemas.microsoft.com/office/drawing/2014/main" id="{5F29BE12-B437-CAB8-3495-500858A05D25}"/>
              </a:ext>
            </a:extLst>
          </p:cNvPr>
          <p:cNvSpPr>
            <a:spLocks noGrp="1"/>
          </p:cNvSpPr>
          <p:nvPr>
            <p:ph idx="1"/>
          </p:nvPr>
        </p:nvSpPr>
        <p:spPr/>
        <p:txBody>
          <a:bodyPr/>
          <a:lstStyle/>
          <a:p>
            <a:pPr>
              <a:buFont typeface="Wingdings" panose="05000000000000000000" pitchFamily="2" charset="2"/>
              <a:buChar char="Ø"/>
            </a:pPr>
            <a:r>
              <a:rPr lang="en-US" dirty="0"/>
              <a:t>Default integration and gain parameters are:</a:t>
            </a:r>
          </a:p>
          <a:p>
            <a:pPr marL="0" indent="0">
              <a:buNone/>
            </a:pPr>
            <a:r>
              <a:rPr lang="en-US" dirty="0"/>
              <a:t>             • GAIN = 101 (CINT = 6 pF) </a:t>
            </a:r>
          </a:p>
          <a:p>
            <a:pPr marL="0" indent="0">
              <a:buNone/>
            </a:pPr>
            <a:r>
              <a:rPr lang="en-US" dirty="0"/>
              <a:t>             • TINT = 623 x PSYNC </a:t>
            </a:r>
            <a:r>
              <a:rPr lang="en-US" sz="1600" dirty="0"/>
              <a:t>(TINT ≤ (Number of column/Number of output) - 13)</a:t>
            </a:r>
          </a:p>
          <a:p>
            <a:pPr>
              <a:buFont typeface="Wingdings" panose="05000000000000000000" pitchFamily="2" charset="2"/>
              <a:buChar char="Ø"/>
            </a:pPr>
            <a:r>
              <a:rPr lang="en-US" dirty="0"/>
              <a:t>TINT is the Value of integration duration.</a:t>
            </a:r>
          </a:p>
          <a:p>
            <a:pPr>
              <a:buFont typeface="Wingdings" panose="05000000000000000000" pitchFamily="2" charset="2"/>
              <a:buChar char="Ø"/>
            </a:pPr>
            <a:r>
              <a:rPr lang="en-US" dirty="0"/>
              <a:t>The user can modify these parameters using the I2C interface.</a:t>
            </a:r>
          </a:p>
          <a:p>
            <a:pPr>
              <a:buFont typeface="Wingdings" panose="05000000000000000000" pitchFamily="2" charset="2"/>
              <a:buChar char="Ø"/>
            </a:pPr>
            <a:r>
              <a:rPr lang="en-US" dirty="0"/>
              <a:t>TINT minimum value is 1 period of PSYNC. </a:t>
            </a:r>
          </a:p>
          <a:p>
            <a:pPr>
              <a:buFont typeface="Wingdings" panose="05000000000000000000" pitchFamily="2" charset="2"/>
              <a:buChar char="Ø"/>
            </a:pPr>
            <a:r>
              <a:rPr lang="en-US" dirty="0"/>
              <a:t>An internal safety circuit (watchdog) limits the integration time to around 400 µs. </a:t>
            </a:r>
          </a:p>
        </p:txBody>
      </p:sp>
    </p:spTree>
    <p:extLst>
      <p:ext uri="{BB962C8B-B14F-4D97-AF65-F5344CB8AC3E}">
        <p14:creationId xmlns:p14="http://schemas.microsoft.com/office/powerpoint/2010/main" val="3174479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98E6-1A1D-9D3A-03A3-B8EF6BED25AC}"/>
              </a:ext>
            </a:extLst>
          </p:cNvPr>
          <p:cNvSpPr>
            <a:spLocks noGrp="1"/>
          </p:cNvSpPr>
          <p:nvPr>
            <p:ph type="title"/>
          </p:nvPr>
        </p:nvSpPr>
        <p:spPr/>
        <p:txBody>
          <a:bodyPr/>
          <a:lstStyle/>
          <a:p>
            <a:r>
              <a:rPr lang="en-US" dirty="0"/>
              <a:t>INTERLINE and INTERFRAME </a:t>
            </a:r>
            <a:endParaRPr lang="en-PK" dirty="0"/>
          </a:p>
        </p:txBody>
      </p:sp>
      <p:sp>
        <p:nvSpPr>
          <p:cNvPr id="3" name="Content Placeholder 2">
            <a:extLst>
              <a:ext uri="{FF2B5EF4-FFF2-40B4-BE49-F238E27FC236}">
                <a16:creationId xmlns:a16="http://schemas.microsoft.com/office/drawing/2014/main" id="{C155EED3-05F5-89F9-D414-81D6A70D8159}"/>
              </a:ext>
            </a:extLst>
          </p:cNvPr>
          <p:cNvSpPr>
            <a:spLocks noGrp="1"/>
          </p:cNvSpPr>
          <p:nvPr>
            <p:ph idx="1"/>
          </p:nvPr>
        </p:nvSpPr>
        <p:spPr>
          <a:xfrm>
            <a:off x="645132" y="2052918"/>
            <a:ext cx="9404722" cy="4195481"/>
          </a:xfrm>
        </p:spPr>
        <p:txBody>
          <a:bodyPr/>
          <a:lstStyle/>
          <a:p>
            <a:pPr marL="0" indent="0">
              <a:buNone/>
            </a:pPr>
            <a:r>
              <a:rPr lang="en-US" dirty="0"/>
              <a:t>Defaults INTERLINE and INTERFRAME parameters are preset in factory as follows: </a:t>
            </a:r>
          </a:p>
          <a:p>
            <a:pPr marL="0" indent="0">
              <a:buNone/>
            </a:pPr>
            <a:r>
              <a:rPr lang="en-US" dirty="0"/>
              <a:t>                 • INTERFRAME = 0 </a:t>
            </a:r>
          </a:p>
          <a:p>
            <a:pPr marL="0" indent="0">
              <a:buNone/>
            </a:pPr>
            <a:r>
              <a:rPr lang="en-US" dirty="0"/>
              <a:t>                 • INTERLINE = 0</a:t>
            </a:r>
          </a:p>
          <a:p>
            <a:pPr marL="0" indent="0">
              <a:buNone/>
            </a:pPr>
            <a:r>
              <a:rPr lang="en-US" dirty="0"/>
              <a:t>  • INTERLINE </a:t>
            </a:r>
          </a:p>
          <a:p>
            <a:pPr lvl="1">
              <a:buFont typeface="Wingdings" panose="05000000000000000000" pitchFamily="2" charset="2"/>
              <a:buChar char="Ø"/>
            </a:pPr>
            <a:r>
              <a:rPr lang="en-US" dirty="0"/>
              <a:t>By default, inter-line duration (HSYNC=0) is 23 * PSYNC</a:t>
            </a:r>
          </a:p>
          <a:p>
            <a:pPr lvl="1">
              <a:buFont typeface="Wingdings" panose="05000000000000000000" pitchFamily="2" charset="2"/>
              <a:buChar char="Ø"/>
            </a:pPr>
            <a:r>
              <a:rPr lang="en-US" dirty="0"/>
              <a:t>User can increase the inter-line duration by changing INTERLINE register value using I2C interface as: </a:t>
            </a:r>
          </a:p>
          <a:p>
            <a:pPr marL="0" indent="0">
              <a:buNone/>
            </a:pPr>
            <a:r>
              <a:rPr lang="en-US" dirty="0"/>
              <a:t>                      </a:t>
            </a:r>
            <a:r>
              <a:rPr lang="en-US" sz="1800" dirty="0"/>
              <a:t>Interline duration = (23 + INTERLINE) * PSYNCH</a:t>
            </a:r>
            <a:endParaRPr lang="en-PK" dirty="0"/>
          </a:p>
        </p:txBody>
      </p:sp>
    </p:spTree>
    <p:extLst>
      <p:ext uri="{BB962C8B-B14F-4D97-AF65-F5344CB8AC3E}">
        <p14:creationId xmlns:p14="http://schemas.microsoft.com/office/powerpoint/2010/main" val="627242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BE30-0E56-B868-8853-124E34DCB990}"/>
              </a:ext>
            </a:extLst>
          </p:cNvPr>
          <p:cNvSpPr>
            <a:spLocks noGrp="1"/>
          </p:cNvSpPr>
          <p:nvPr>
            <p:ph type="title"/>
          </p:nvPr>
        </p:nvSpPr>
        <p:spPr/>
        <p:txBody>
          <a:bodyPr/>
          <a:lstStyle/>
          <a:p>
            <a:r>
              <a:rPr lang="en-US" dirty="0"/>
              <a:t>INTERLINE and INTERFRAME </a:t>
            </a:r>
            <a:endParaRPr lang="en-PK" dirty="0"/>
          </a:p>
        </p:txBody>
      </p:sp>
      <p:sp>
        <p:nvSpPr>
          <p:cNvPr id="3" name="Content Placeholder 2">
            <a:extLst>
              <a:ext uri="{FF2B5EF4-FFF2-40B4-BE49-F238E27FC236}">
                <a16:creationId xmlns:a16="http://schemas.microsoft.com/office/drawing/2014/main" id="{E25F4E79-D3AC-6CF2-1EA2-C58EF6FED748}"/>
              </a:ext>
            </a:extLst>
          </p:cNvPr>
          <p:cNvSpPr>
            <a:spLocks noGrp="1"/>
          </p:cNvSpPr>
          <p:nvPr>
            <p:ph idx="1"/>
          </p:nvPr>
        </p:nvSpPr>
        <p:spPr>
          <a:xfrm>
            <a:off x="646111" y="2052918"/>
            <a:ext cx="10657615" cy="4195481"/>
          </a:xfrm>
        </p:spPr>
        <p:txBody>
          <a:bodyPr/>
          <a:lstStyle/>
          <a:p>
            <a:pPr marL="0" indent="0">
              <a:buNone/>
            </a:pPr>
            <a:r>
              <a:rPr lang="en-US" dirty="0"/>
              <a:t>• INTERFRAME</a:t>
            </a:r>
          </a:p>
          <a:p>
            <a:pPr lvl="1">
              <a:buFont typeface="Wingdings" panose="05000000000000000000" pitchFamily="2" charset="2"/>
              <a:buChar char="Ø"/>
            </a:pPr>
            <a:r>
              <a:rPr lang="en-US" dirty="0"/>
              <a:t> By default, inter-frame duration (VSYNCH=0) is 22 * PSYNCH</a:t>
            </a:r>
          </a:p>
          <a:p>
            <a:pPr lvl="1">
              <a:buFont typeface="Wingdings" panose="05000000000000000000" pitchFamily="2" charset="2"/>
              <a:buChar char="Ø"/>
            </a:pPr>
            <a:r>
              <a:rPr lang="en-US" dirty="0"/>
              <a:t> User can increase the inter-frame duration by changing INTERFRAME register value using I2C interface as: </a:t>
            </a:r>
          </a:p>
          <a:p>
            <a:pPr marL="0" indent="0">
              <a:buNone/>
            </a:pPr>
            <a:r>
              <a:rPr lang="en-US" sz="1600" dirty="0"/>
              <a:t>                </a:t>
            </a:r>
          </a:p>
          <a:p>
            <a:pPr marL="0" indent="0">
              <a:buNone/>
            </a:pPr>
            <a:r>
              <a:rPr lang="en-US" sz="1600" dirty="0"/>
              <a:t>                  Interframe duration = (22 + INTERLINE + Number of columns * INTERFRAME) * PSYNCH</a:t>
            </a:r>
            <a:endParaRPr lang="en-PK" sz="1600" dirty="0"/>
          </a:p>
        </p:txBody>
      </p:sp>
    </p:spTree>
    <p:extLst>
      <p:ext uri="{BB962C8B-B14F-4D97-AF65-F5344CB8AC3E}">
        <p14:creationId xmlns:p14="http://schemas.microsoft.com/office/powerpoint/2010/main" val="4209578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DB9FD-FB0B-A353-9CE3-1B33AA9104DB}"/>
              </a:ext>
            </a:extLst>
          </p:cNvPr>
          <p:cNvSpPr>
            <a:spLocks noGrp="1"/>
          </p:cNvSpPr>
          <p:nvPr>
            <p:ph type="title"/>
          </p:nvPr>
        </p:nvSpPr>
        <p:spPr/>
        <p:txBody>
          <a:bodyPr/>
          <a:lstStyle/>
          <a:p>
            <a:r>
              <a:rPr lang="en-US" dirty="0"/>
              <a:t>WINDOWING</a:t>
            </a:r>
            <a:endParaRPr lang="en-PK" dirty="0"/>
          </a:p>
        </p:txBody>
      </p:sp>
      <p:sp>
        <p:nvSpPr>
          <p:cNvPr id="3" name="Content Placeholder 2">
            <a:extLst>
              <a:ext uri="{FF2B5EF4-FFF2-40B4-BE49-F238E27FC236}">
                <a16:creationId xmlns:a16="http://schemas.microsoft.com/office/drawing/2014/main" id="{32EB99CA-46AB-ABAF-C56A-31FA331D1217}"/>
              </a:ext>
            </a:extLst>
          </p:cNvPr>
          <p:cNvSpPr>
            <a:spLocks noGrp="1"/>
          </p:cNvSpPr>
          <p:nvPr>
            <p:ph idx="1"/>
          </p:nvPr>
        </p:nvSpPr>
        <p:spPr/>
        <p:txBody>
          <a:bodyPr>
            <a:normAutofit/>
          </a:bodyPr>
          <a:lstStyle/>
          <a:p>
            <a:pPr>
              <a:buFont typeface="Wingdings" panose="05000000000000000000" pitchFamily="2" charset="2"/>
              <a:buChar char="Ø"/>
            </a:pPr>
            <a:r>
              <a:rPr lang="en-US" dirty="0"/>
              <a:t>The user can reduce the sensitive array dimension using the I2C interface. </a:t>
            </a:r>
          </a:p>
          <a:p>
            <a:pPr>
              <a:buFont typeface="Wingdings" panose="05000000000000000000" pitchFamily="2" charset="2"/>
              <a:buChar char="Ø"/>
            </a:pPr>
            <a:r>
              <a:rPr lang="en-US" dirty="0"/>
              <a:t>The user defined window is defined by writing in the appropriate I2C registers the coordinates of the pixels located at the four corners of the pixel array.</a:t>
            </a:r>
          </a:p>
          <a:p>
            <a:pPr>
              <a:buFont typeface="Wingdings" panose="05000000000000000000" pitchFamily="2" charset="2"/>
              <a:buChar char="Ø"/>
            </a:pPr>
            <a:r>
              <a:rPr lang="en-US" dirty="0"/>
              <a:t>If the user defined window does not correspond to the sensor full format, the bit “WINDOW” (bit 1) of the “CONFIG” register must be set to 1.</a:t>
            </a:r>
          </a:p>
        </p:txBody>
      </p:sp>
    </p:spTree>
    <p:extLst>
      <p:ext uri="{BB962C8B-B14F-4D97-AF65-F5344CB8AC3E}">
        <p14:creationId xmlns:p14="http://schemas.microsoft.com/office/powerpoint/2010/main" val="2508502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79C9-C4E3-56C2-7832-DB818B07E018}"/>
              </a:ext>
            </a:extLst>
          </p:cNvPr>
          <p:cNvSpPr>
            <a:spLocks noGrp="1"/>
          </p:cNvSpPr>
          <p:nvPr>
            <p:ph type="title"/>
          </p:nvPr>
        </p:nvSpPr>
        <p:spPr/>
        <p:txBody>
          <a:bodyPr/>
          <a:lstStyle/>
          <a:p>
            <a:r>
              <a:rPr lang="en-US" dirty="0"/>
              <a:t>IMAGE FLIP</a:t>
            </a:r>
            <a:endParaRPr lang="en-PK" dirty="0"/>
          </a:p>
        </p:txBody>
      </p:sp>
      <p:sp>
        <p:nvSpPr>
          <p:cNvPr id="3" name="Content Placeholder 2">
            <a:extLst>
              <a:ext uri="{FF2B5EF4-FFF2-40B4-BE49-F238E27FC236}">
                <a16:creationId xmlns:a16="http://schemas.microsoft.com/office/drawing/2014/main" id="{BB67399C-CAB1-7467-097C-B14638775912}"/>
              </a:ext>
            </a:extLst>
          </p:cNvPr>
          <p:cNvSpPr>
            <a:spLocks noGrp="1"/>
          </p:cNvSpPr>
          <p:nvPr>
            <p:ph idx="1"/>
          </p:nvPr>
        </p:nvSpPr>
        <p:spPr/>
        <p:txBody>
          <a:bodyPr/>
          <a:lstStyle/>
          <a:p>
            <a:pPr>
              <a:buFont typeface="Wingdings" panose="05000000000000000000" pitchFamily="2" charset="2"/>
              <a:buChar char="Ø"/>
            </a:pPr>
            <a:r>
              <a:rPr lang="en-US" dirty="0"/>
              <a:t>The image could be flipped in horizontal and vertical direction using the I2C interface.</a:t>
            </a:r>
          </a:p>
          <a:p>
            <a:pPr>
              <a:buFont typeface="Wingdings" panose="05000000000000000000" pitchFamily="2" charset="2"/>
              <a:buChar char="Ø"/>
            </a:pPr>
            <a:r>
              <a:rPr lang="en-US" dirty="0"/>
              <a:t>The scanning direction is defined by setting the bits UPCOL and UPROW in the appropriate I2C register. </a:t>
            </a:r>
            <a:endParaRPr lang="en-PK" dirty="0"/>
          </a:p>
          <a:p>
            <a:endParaRPr lang="en-PK" dirty="0"/>
          </a:p>
        </p:txBody>
      </p:sp>
    </p:spTree>
    <p:extLst>
      <p:ext uri="{BB962C8B-B14F-4D97-AF65-F5344CB8AC3E}">
        <p14:creationId xmlns:p14="http://schemas.microsoft.com/office/powerpoint/2010/main" val="4120896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A4B6-3E3A-ABD4-8A45-0F650B7C6245}"/>
              </a:ext>
            </a:extLst>
          </p:cNvPr>
          <p:cNvSpPr>
            <a:spLocks noGrp="1"/>
          </p:cNvSpPr>
          <p:nvPr>
            <p:ph type="title"/>
          </p:nvPr>
        </p:nvSpPr>
        <p:spPr/>
        <p:txBody>
          <a:bodyPr/>
          <a:lstStyle/>
          <a:p>
            <a:r>
              <a:rPr lang="en-US" dirty="0"/>
              <a:t>TEMPERATURE SENSOR SENSITIVITY (VTEMP) </a:t>
            </a:r>
            <a:br>
              <a:rPr lang="en-US" dirty="0"/>
            </a:br>
            <a:endParaRPr lang="en-PK" dirty="0"/>
          </a:p>
        </p:txBody>
      </p:sp>
      <p:sp>
        <p:nvSpPr>
          <p:cNvPr id="3" name="Content Placeholder 2">
            <a:extLst>
              <a:ext uri="{FF2B5EF4-FFF2-40B4-BE49-F238E27FC236}">
                <a16:creationId xmlns:a16="http://schemas.microsoft.com/office/drawing/2014/main" id="{B581A1E0-9277-40C6-3224-DD58FE984674}"/>
              </a:ext>
            </a:extLst>
          </p:cNvPr>
          <p:cNvSpPr>
            <a:spLocks noGrp="1"/>
          </p:cNvSpPr>
          <p:nvPr>
            <p:ph idx="1"/>
          </p:nvPr>
        </p:nvSpPr>
        <p:spPr>
          <a:xfrm>
            <a:off x="645132" y="2052918"/>
            <a:ext cx="9404722" cy="4195481"/>
          </a:xfrm>
        </p:spPr>
        <p:txBody>
          <a:bodyPr/>
          <a:lstStyle/>
          <a:p>
            <a:pPr>
              <a:buFont typeface="Wingdings" panose="05000000000000000000" pitchFamily="2" charset="2"/>
              <a:buChar char="q"/>
            </a:pPr>
            <a:r>
              <a:rPr lang="en-US" dirty="0"/>
              <a:t>It allows the user to know the temperature of the Focal Plan Array and may be used to perform the FPA temperature regulation. </a:t>
            </a:r>
          </a:p>
          <a:p>
            <a:pPr>
              <a:buFont typeface="Wingdings" panose="05000000000000000000" pitchFamily="2" charset="2"/>
              <a:buChar char="q"/>
            </a:pPr>
            <a:r>
              <a:rPr lang="en-US" dirty="0"/>
              <a:t>On the pin32-33 VIDEO1/2, the VTEMP data is available in the middle of the inter-line time. </a:t>
            </a:r>
          </a:p>
          <a:p>
            <a:pPr>
              <a:buFont typeface="Wingdings" panose="05000000000000000000" pitchFamily="2" charset="2"/>
              <a:buChar char="q"/>
            </a:pPr>
            <a:r>
              <a:rPr lang="en-US" dirty="0"/>
              <a:t>There are two modes: </a:t>
            </a:r>
          </a:p>
          <a:p>
            <a:pPr marL="0" indent="0">
              <a:buNone/>
            </a:pPr>
            <a:r>
              <a:rPr lang="en-US" sz="2000" dirty="0">
                <a:solidFill>
                  <a:schemeClr val="bg2">
                    <a:lumMod val="60000"/>
                    <a:lumOff val="40000"/>
                  </a:schemeClr>
                </a:solidFill>
              </a:rPr>
              <a:t>        • </a:t>
            </a:r>
            <a:r>
              <a:rPr lang="en-US" sz="1600" dirty="0"/>
              <a:t>High sensitivity is 14.8mV/°C. No equation is available to calculate the VTEMP value. </a:t>
            </a:r>
            <a:endParaRPr lang="en-US" dirty="0"/>
          </a:p>
          <a:p>
            <a:pPr marL="0" indent="0">
              <a:buNone/>
            </a:pPr>
            <a:r>
              <a:rPr lang="en-US" sz="2000" dirty="0">
                <a:solidFill>
                  <a:schemeClr val="bg2">
                    <a:lumMod val="60000"/>
                    <a:lumOff val="40000"/>
                  </a:schemeClr>
                </a:solidFill>
              </a:rPr>
              <a:t>        • </a:t>
            </a:r>
            <a:r>
              <a:rPr lang="en-US" sz="1600" dirty="0"/>
              <a:t>Low sensitivity is -4.8mV/°C. One equation allows user to calculate FPA Temperature. </a:t>
            </a:r>
            <a:endParaRPr lang="en-PK" dirty="0"/>
          </a:p>
        </p:txBody>
      </p:sp>
    </p:spTree>
    <p:extLst>
      <p:ext uri="{BB962C8B-B14F-4D97-AF65-F5344CB8AC3E}">
        <p14:creationId xmlns:p14="http://schemas.microsoft.com/office/powerpoint/2010/main" val="3572381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E102-7111-1DC5-0F00-47B3B59C8164}"/>
              </a:ext>
            </a:extLst>
          </p:cNvPr>
          <p:cNvSpPr>
            <a:spLocks noGrp="1"/>
          </p:cNvSpPr>
          <p:nvPr>
            <p:ph type="title"/>
          </p:nvPr>
        </p:nvSpPr>
        <p:spPr>
          <a:xfrm>
            <a:off x="646111" y="452718"/>
            <a:ext cx="9404723" cy="1114825"/>
          </a:xfrm>
        </p:spPr>
        <p:txBody>
          <a:bodyPr/>
          <a:lstStyle/>
          <a:p>
            <a:r>
              <a:rPr lang="en-US" dirty="0"/>
              <a:t>TWO OUTPUTS MODE</a:t>
            </a:r>
            <a:endParaRPr lang="en-PK" dirty="0"/>
          </a:p>
        </p:txBody>
      </p:sp>
      <p:sp>
        <p:nvSpPr>
          <p:cNvPr id="3" name="Content Placeholder 2">
            <a:extLst>
              <a:ext uri="{FF2B5EF4-FFF2-40B4-BE49-F238E27FC236}">
                <a16:creationId xmlns:a16="http://schemas.microsoft.com/office/drawing/2014/main" id="{C7EF57EB-FCE8-A22E-2295-9A105F5B0A0D}"/>
              </a:ext>
            </a:extLst>
          </p:cNvPr>
          <p:cNvSpPr>
            <a:spLocks noGrp="1"/>
          </p:cNvSpPr>
          <p:nvPr>
            <p:ph idx="1"/>
          </p:nvPr>
        </p:nvSpPr>
        <p:spPr/>
        <p:txBody>
          <a:bodyPr/>
          <a:lstStyle/>
          <a:p>
            <a:pPr>
              <a:buFont typeface="Wingdings" panose="05000000000000000000" pitchFamily="2" charset="2"/>
              <a:buChar char="q"/>
            </a:pPr>
            <a:r>
              <a:rPr lang="en-US" dirty="0"/>
              <a:t>PICO640 Gen2™ gives the possibility to run the detector above 60 frames per seconds and up to 120 frames per seconds.</a:t>
            </a:r>
          </a:p>
          <a:p>
            <a:pPr>
              <a:buFont typeface="Wingdings" panose="05000000000000000000" pitchFamily="2" charset="2"/>
              <a:buChar char="q"/>
            </a:pPr>
            <a:r>
              <a:rPr lang="en-US" dirty="0"/>
              <a:t>If the detector has to be run at frame rates higher than 60Hz in full format, or if the configuration requires a MC&gt;40MHz, the user can switch to 2 outputs mode.</a:t>
            </a:r>
          </a:p>
          <a:p>
            <a:pPr>
              <a:buFont typeface="Wingdings" panose="05000000000000000000" pitchFamily="2" charset="2"/>
              <a:buChar char="q"/>
            </a:pPr>
            <a:r>
              <a:rPr lang="en-US" dirty="0"/>
              <a:t>For the default configuration of one output, the </a:t>
            </a:r>
            <a:r>
              <a:rPr lang="en-US" dirty="0" err="1"/>
              <a:t>Two_output</a:t>
            </a:r>
            <a:r>
              <a:rPr lang="en-US" dirty="0"/>
              <a:t> bit must be 0. </a:t>
            </a:r>
          </a:p>
          <a:p>
            <a:pPr>
              <a:buFont typeface="Wingdings" panose="05000000000000000000" pitchFamily="2" charset="2"/>
              <a:buChar char="q"/>
            </a:pPr>
            <a:r>
              <a:rPr lang="en-US" dirty="0"/>
              <a:t>To use the detector with two outputs, the </a:t>
            </a:r>
            <a:r>
              <a:rPr lang="en-US" dirty="0" err="1"/>
              <a:t>Two_output</a:t>
            </a:r>
            <a:r>
              <a:rPr lang="en-US" dirty="0"/>
              <a:t> bit must be 1.</a:t>
            </a:r>
            <a:endParaRPr lang="en-PK" dirty="0"/>
          </a:p>
        </p:txBody>
      </p:sp>
    </p:spTree>
    <p:extLst>
      <p:ext uri="{BB962C8B-B14F-4D97-AF65-F5344CB8AC3E}">
        <p14:creationId xmlns:p14="http://schemas.microsoft.com/office/powerpoint/2010/main" val="670727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13803-363A-986E-3F4F-A143C50FEE24}"/>
              </a:ext>
            </a:extLst>
          </p:cNvPr>
          <p:cNvSpPr>
            <a:spLocks noGrp="1"/>
          </p:cNvSpPr>
          <p:nvPr>
            <p:ph type="title"/>
          </p:nvPr>
        </p:nvSpPr>
        <p:spPr/>
        <p:txBody>
          <a:bodyPr/>
          <a:lstStyle/>
          <a:p>
            <a:r>
              <a:rPr lang="en-US" dirty="0"/>
              <a:t>NOMINAL CONFIGURATION FOR QUICK START</a:t>
            </a:r>
            <a:endParaRPr lang="en-PK" dirty="0"/>
          </a:p>
        </p:txBody>
      </p:sp>
      <p:sp>
        <p:nvSpPr>
          <p:cNvPr id="3" name="Content Placeholder 2">
            <a:extLst>
              <a:ext uri="{FF2B5EF4-FFF2-40B4-BE49-F238E27FC236}">
                <a16:creationId xmlns:a16="http://schemas.microsoft.com/office/drawing/2014/main" id="{16BD8D67-4C8E-63B1-F954-07CE9D980A94}"/>
              </a:ext>
            </a:extLst>
          </p:cNvPr>
          <p:cNvSpPr>
            <a:spLocks noGrp="1"/>
          </p:cNvSpPr>
          <p:nvPr>
            <p:ph idx="1"/>
          </p:nvPr>
        </p:nvSpPr>
        <p:spPr>
          <a:xfrm>
            <a:off x="645132" y="2052918"/>
            <a:ext cx="9404722" cy="4195481"/>
          </a:xfrm>
        </p:spPr>
        <p:txBody>
          <a:bodyPr>
            <a:normAutofit lnSpcReduction="10000"/>
          </a:bodyPr>
          <a:lstStyle/>
          <a:p>
            <a:pPr marL="0" indent="0">
              <a:buNone/>
            </a:pPr>
            <a:r>
              <a:rPr lang="en-US" dirty="0"/>
              <a:t>At ambient temperature = 300K, after having applied the starting sequence, the following nominal configuration enables the user to have video output signal in the lower part of the output dynamic. </a:t>
            </a:r>
          </a:p>
          <a:p>
            <a:pPr lvl="2">
              <a:buFont typeface="Wingdings" panose="05000000000000000000" pitchFamily="2" charset="2"/>
              <a:buChar char="Ø"/>
            </a:pPr>
            <a:r>
              <a:rPr lang="en-US" dirty="0"/>
              <a:t> MC = 19.1MHz (Frame rate = 30Hz) </a:t>
            </a:r>
          </a:p>
          <a:p>
            <a:pPr lvl="2">
              <a:buFont typeface="Wingdings" panose="05000000000000000000" pitchFamily="2" charset="2"/>
              <a:buChar char="Ø"/>
            </a:pPr>
            <a:r>
              <a:rPr lang="en-US" dirty="0"/>
              <a:t> SCL = 400KHz </a:t>
            </a:r>
          </a:p>
          <a:p>
            <a:pPr lvl="2">
              <a:buFont typeface="Wingdings" panose="05000000000000000000" pitchFamily="2" charset="2"/>
              <a:buChar char="Ø"/>
            </a:pPr>
            <a:r>
              <a:rPr lang="en-US" dirty="0"/>
              <a:t> VBUS=2.3V</a:t>
            </a:r>
          </a:p>
          <a:p>
            <a:pPr lvl="2">
              <a:buFont typeface="Wingdings" panose="05000000000000000000" pitchFamily="2" charset="2"/>
              <a:buChar char="Ø"/>
            </a:pPr>
            <a:r>
              <a:rPr lang="en-US" dirty="0"/>
              <a:t> GFID =2.85V (value available in the DACGFID register) </a:t>
            </a:r>
          </a:p>
          <a:p>
            <a:pPr lvl="2">
              <a:buFont typeface="Wingdings" panose="05000000000000000000" pitchFamily="2" charset="2"/>
              <a:buChar char="Ø"/>
            </a:pPr>
            <a:r>
              <a:rPr lang="en-US" dirty="0"/>
              <a:t> GSK must be adapted to tune VIDEO between 0.5V and 2.9V (value available in 			the DACGSK register) </a:t>
            </a:r>
          </a:p>
          <a:p>
            <a:pPr lvl="2">
              <a:buFont typeface="Wingdings" panose="05000000000000000000" pitchFamily="2" charset="2"/>
              <a:buChar char="Ø"/>
            </a:pPr>
            <a:r>
              <a:rPr lang="en-US" dirty="0"/>
              <a:t> CINT = 3.5pF (To be set through I²C register) </a:t>
            </a:r>
          </a:p>
          <a:p>
            <a:pPr lvl="2">
              <a:buFont typeface="Wingdings" panose="05000000000000000000" pitchFamily="2" charset="2"/>
              <a:buChar char="Ø"/>
            </a:pPr>
            <a:r>
              <a:rPr lang="en-US" dirty="0"/>
              <a:t> TINT= 623 period of PSYNC |  Integration time = 65.2µs </a:t>
            </a:r>
          </a:p>
          <a:p>
            <a:pPr lvl="2">
              <a:buFont typeface="Wingdings" panose="05000000000000000000" pitchFamily="2" charset="2"/>
              <a:buChar char="Ø"/>
            </a:pPr>
            <a:r>
              <a:rPr lang="en-US" dirty="0"/>
              <a:t> INTERLINE = 0 &amp; INTERFRAME = 0 (default values)</a:t>
            </a:r>
            <a:endParaRPr lang="en-PK" dirty="0"/>
          </a:p>
        </p:txBody>
      </p:sp>
    </p:spTree>
    <p:extLst>
      <p:ext uri="{BB962C8B-B14F-4D97-AF65-F5344CB8AC3E}">
        <p14:creationId xmlns:p14="http://schemas.microsoft.com/office/powerpoint/2010/main" val="209489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596E-392C-6E41-9AA8-C794B22C9C9C}"/>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D317BCF8-7DB3-71A1-9B36-16921487EB51}"/>
              </a:ext>
            </a:extLst>
          </p:cNvPr>
          <p:cNvSpPr>
            <a:spLocks noGrp="1"/>
          </p:cNvSpPr>
          <p:nvPr>
            <p:ph idx="1"/>
          </p:nvPr>
        </p:nvSpPr>
        <p:spPr/>
        <p:txBody>
          <a:bodyPr>
            <a:normAutofit/>
          </a:bodyPr>
          <a:lstStyle/>
          <a:p>
            <a:r>
              <a:rPr lang="en-US" dirty="0"/>
              <a:t>PICO640 Gen2™ is a high resolution (640x480 pixels) infrared image sensor for military, surveillance or thermography applications.</a:t>
            </a:r>
          </a:p>
          <a:p>
            <a:r>
              <a:rPr lang="en-US" dirty="0"/>
              <a:t>They use the Amorphous Silicon (α-Si) microbolometer technology to convert infrared radiation in electronic signal for use in thermal imaging cameras. </a:t>
            </a:r>
          </a:p>
          <a:p>
            <a:r>
              <a:rPr lang="en-US" dirty="0"/>
              <a:t>PICO640 Gen2™ sensor is capable of: </a:t>
            </a:r>
          </a:p>
          <a:p>
            <a:pPr lvl="1">
              <a:buFont typeface="Wingdings" panose="05000000000000000000" pitchFamily="2" charset="2"/>
              <a:buChar char="q"/>
            </a:pPr>
            <a:r>
              <a:rPr lang="en-US" dirty="0"/>
              <a:t> Operating at nominal 30 frames per second and up to 120 frames per second </a:t>
            </a:r>
          </a:p>
          <a:p>
            <a:pPr lvl="1">
              <a:buFont typeface="Wingdings" panose="05000000000000000000" pitchFamily="2" charset="2"/>
              <a:buChar char="q"/>
            </a:pPr>
            <a:r>
              <a:rPr lang="en-US" dirty="0"/>
              <a:t> Providing a sharp image of moving objects</a:t>
            </a:r>
          </a:p>
          <a:p>
            <a:pPr lvl="1">
              <a:buFont typeface="Wingdings" panose="05000000000000000000" pitchFamily="2" charset="2"/>
              <a:buChar char="q"/>
            </a:pPr>
            <a:r>
              <a:rPr lang="en-US" dirty="0"/>
              <a:t>Providing a raw analog video signal. </a:t>
            </a:r>
          </a:p>
        </p:txBody>
      </p:sp>
    </p:spTree>
    <p:extLst>
      <p:ext uri="{BB962C8B-B14F-4D97-AF65-F5344CB8AC3E}">
        <p14:creationId xmlns:p14="http://schemas.microsoft.com/office/powerpoint/2010/main" val="3117163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view Questions to Ask the Hiring Manager | JRoss Recruiters">
            <a:extLst>
              <a:ext uri="{FF2B5EF4-FFF2-40B4-BE49-F238E27FC236}">
                <a16:creationId xmlns:a16="http://schemas.microsoft.com/office/drawing/2014/main" id="{9F16FB68-8C70-CA28-A04E-95DB2FF80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7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5F77-BF7E-1BE7-9EF5-8A6CCB289F54}"/>
              </a:ext>
            </a:extLst>
          </p:cNvPr>
          <p:cNvSpPr>
            <a:spLocks noGrp="1"/>
          </p:cNvSpPr>
          <p:nvPr>
            <p:ph type="title"/>
          </p:nvPr>
        </p:nvSpPr>
        <p:spPr>
          <a:xfrm>
            <a:off x="838200" y="75502"/>
            <a:ext cx="10515600" cy="870656"/>
          </a:xfrm>
        </p:spPr>
        <p:txBody>
          <a:bodyPr>
            <a:normAutofit/>
          </a:bodyPr>
          <a:lstStyle/>
          <a:p>
            <a:r>
              <a:rPr lang="en-US" dirty="0"/>
              <a:t>GENERAL DATA</a:t>
            </a:r>
            <a:endParaRPr lang="en-PK" dirty="0"/>
          </a:p>
        </p:txBody>
      </p:sp>
      <p:graphicFrame>
        <p:nvGraphicFramePr>
          <p:cNvPr id="4" name="Table 4">
            <a:extLst>
              <a:ext uri="{FF2B5EF4-FFF2-40B4-BE49-F238E27FC236}">
                <a16:creationId xmlns:a16="http://schemas.microsoft.com/office/drawing/2014/main" id="{7E843DDF-C81B-8AB2-8B70-DEFB57782F36}"/>
              </a:ext>
            </a:extLst>
          </p:cNvPr>
          <p:cNvGraphicFramePr>
            <a:graphicFrameLocks noGrp="1"/>
          </p:cNvGraphicFramePr>
          <p:nvPr>
            <p:ph idx="1"/>
            <p:extLst>
              <p:ext uri="{D42A27DB-BD31-4B8C-83A1-F6EECF244321}">
                <p14:modId xmlns:p14="http://schemas.microsoft.com/office/powerpoint/2010/main" val="3593041055"/>
              </p:ext>
            </p:extLst>
          </p:nvPr>
        </p:nvGraphicFramePr>
        <p:xfrm>
          <a:off x="838200" y="946158"/>
          <a:ext cx="10176545" cy="5278473"/>
        </p:xfrm>
        <a:graphic>
          <a:graphicData uri="http://schemas.openxmlformats.org/drawingml/2006/table">
            <a:tbl>
              <a:tblPr firstRow="1" bandRow="1">
                <a:tableStyleId>{5C22544A-7EE6-4342-B048-85BDC9FD1C3A}</a:tableStyleId>
              </a:tblPr>
              <a:tblGrid>
                <a:gridCol w="3491633">
                  <a:extLst>
                    <a:ext uri="{9D8B030D-6E8A-4147-A177-3AD203B41FA5}">
                      <a16:colId xmlns:a16="http://schemas.microsoft.com/office/drawing/2014/main" val="2048084720"/>
                    </a:ext>
                  </a:extLst>
                </a:gridCol>
                <a:gridCol w="6684912">
                  <a:extLst>
                    <a:ext uri="{9D8B030D-6E8A-4147-A177-3AD203B41FA5}">
                      <a16:colId xmlns:a16="http://schemas.microsoft.com/office/drawing/2014/main" val="4241072868"/>
                    </a:ext>
                  </a:extLst>
                </a:gridCol>
              </a:tblGrid>
              <a:tr h="424580">
                <a:tc>
                  <a:txBody>
                    <a:bodyPr/>
                    <a:lstStyle/>
                    <a:p>
                      <a:r>
                        <a:rPr lang="en-US" dirty="0"/>
                        <a:t>Parameters</a:t>
                      </a:r>
                      <a:endParaRPr lang="en-PK" dirty="0"/>
                    </a:p>
                  </a:txBody>
                  <a:tcPr/>
                </a:tc>
                <a:tc>
                  <a:txBody>
                    <a:bodyPr/>
                    <a:lstStyle/>
                    <a:p>
                      <a:endParaRPr lang="en-PK" dirty="0"/>
                    </a:p>
                  </a:txBody>
                  <a:tcPr/>
                </a:tc>
                <a:extLst>
                  <a:ext uri="{0D108BD9-81ED-4DB2-BD59-A6C34878D82A}">
                    <a16:rowId xmlns:a16="http://schemas.microsoft.com/office/drawing/2014/main" val="3658160225"/>
                  </a:ext>
                </a:extLst>
              </a:tr>
              <a:tr h="308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Technology</a:t>
                      </a:r>
                    </a:p>
                  </a:txBody>
                  <a:tcPr/>
                </a:tc>
                <a:tc>
                  <a:txBody>
                    <a:bodyPr/>
                    <a:lstStyle/>
                    <a:p>
                      <a:r>
                        <a:rPr lang="en-US" sz="1200" dirty="0"/>
                        <a:t>Amorphous Silicon (</a:t>
                      </a:r>
                      <a:r>
                        <a:rPr lang="el-GR" sz="1200" dirty="0"/>
                        <a:t>α-</a:t>
                      </a:r>
                      <a:r>
                        <a:rPr lang="en-US" sz="1200" dirty="0"/>
                        <a:t>Si) microbolometer</a:t>
                      </a:r>
                      <a:endParaRPr lang="en-PK" sz="1200" dirty="0"/>
                    </a:p>
                  </a:txBody>
                  <a:tcPr/>
                </a:tc>
                <a:extLst>
                  <a:ext uri="{0D108BD9-81ED-4DB2-BD59-A6C34878D82A}">
                    <a16:rowId xmlns:a16="http://schemas.microsoft.com/office/drawing/2014/main" val="2743628726"/>
                  </a:ext>
                </a:extLst>
              </a:tr>
              <a:tr h="306110">
                <a:tc>
                  <a:txBody>
                    <a:bodyPr/>
                    <a:lstStyle/>
                    <a:p>
                      <a:r>
                        <a:rPr lang="en-US" sz="1200" dirty="0"/>
                        <a:t>Package type</a:t>
                      </a:r>
                      <a:endParaRPr lang="en-PK" sz="1200" dirty="0"/>
                    </a:p>
                  </a:txBody>
                  <a:tcPr/>
                </a:tc>
                <a:tc>
                  <a:txBody>
                    <a:bodyPr/>
                    <a:lstStyle/>
                    <a:p>
                      <a:r>
                        <a:rPr lang="en-US" sz="1200" dirty="0"/>
                        <a:t>36 pins-PGA ceramic package</a:t>
                      </a:r>
                      <a:endParaRPr lang="en-PK" sz="1200" dirty="0"/>
                    </a:p>
                  </a:txBody>
                  <a:tcPr/>
                </a:tc>
                <a:extLst>
                  <a:ext uri="{0D108BD9-81ED-4DB2-BD59-A6C34878D82A}">
                    <a16:rowId xmlns:a16="http://schemas.microsoft.com/office/drawing/2014/main" val="786574650"/>
                  </a:ext>
                </a:extLst>
              </a:tr>
              <a:tr h="303328">
                <a:tc>
                  <a:txBody>
                    <a:bodyPr/>
                    <a:lstStyle/>
                    <a:p>
                      <a:r>
                        <a:rPr lang="en-US" sz="1200" dirty="0"/>
                        <a:t>Weight</a:t>
                      </a:r>
                      <a:endParaRPr lang="en-PK" sz="1200" dirty="0"/>
                    </a:p>
                  </a:txBody>
                  <a:tcPr/>
                </a:tc>
                <a:tc>
                  <a:txBody>
                    <a:bodyPr/>
                    <a:lstStyle/>
                    <a:p>
                      <a:r>
                        <a:rPr lang="en-US" sz="1200" dirty="0"/>
                        <a:t>&lt; 6.5 g </a:t>
                      </a:r>
                      <a:endParaRPr lang="en-PK" sz="1200" dirty="0"/>
                    </a:p>
                  </a:txBody>
                  <a:tcPr/>
                </a:tc>
                <a:extLst>
                  <a:ext uri="{0D108BD9-81ED-4DB2-BD59-A6C34878D82A}">
                    <a16:rowId xmlns:a16="http://schemas.microsoft.com/office/drawing/2014/main" val="2438157739"/>
                  </a:ext>
                </a:extLst>
              </a:tr>
              <a:tr h="303328">
                <a:tc>
                  <a:txBody>
                    <a:bodyPr/>
                    <a:lstStyle/>
                    <a:p>
                      <a:r>
                        <a:rPr lang="en-US" sz="1200" dirty="0"/>
                        <a:t>Spectral response</a:t>
                      </a:r>
                      <a:endParaRPr lang="en-PK" sz="1200" dirty="0"/>
                    </a:p>
                  </a:txBody>
                  <a:tcPr/>
                </a:tc>
                <a:tc>
                  <a:txBody>
                    <a:bodyPr/>
                    <a:lstStyle/>
                    <a:p>
                      <a:r>
                        <a:rPr lang="en-US" sz="1200" dirty="0"/>
                        <a:t>LWIR (wavelength from 8 to 14 µm).</a:t>
                      </a:r>
                      <a:endParaRPr lang="en-PK" sz="1200" dirty="0"/>
                    </a:p>
                  </a:txBody>
                  <a:tcPr/>
                </a:tc>
                <a:extLst>
                  <a:ext uri="{0D108BD9-81ED-4DB2-BD59-A6C34878D82A}">
                    <a16:rowId xmlns:a16="http://schemas.microsoft.com/office/drawing/2014/main" val="850370475"/>
                  </a:ext>
                </a:extLst>
              </a:tr>
              <a:tr h="303328">
                <a:tc>
                  <a:txBody>
                    <a:bodyPr/>
                    <a:lstStyle/>
                    <a:p>
                      <a:r>
                        <a:rPr lang="en-US" sz="1200" dirty="0"/>
                        <a:t>Pixel resolution</a:t>
                      </a:r>
                      <a:endParaRPr lang="en-PK" sz="1200" dirty="0"/>
                    </a:p>
                  </a:txBody>
                  <a:tcPr/>
                </a:tc>
                <a:tc>
                  <a:txBody>
                    <a:bodyPr/>
                    <a:lstStyle/>
                    <a:p>
                      <a:r>
                        <a:rPr lang="en-US" sz="1200" dirty="0"/>
                        <a:t>640 x 480 pixels (VGA) full format</a:t>
                      </a:r>
                      <a:endParaRPr lang="en-PK" sz="1200" dirty="0"/>
                    </a:p>
                  </a:txBody>
                  <a:tcPr/>
                </a:tc>
                <a:extLst>
                  <a:ext uri="{0D108BD9-81ED-4DB2-BD59-A6C34878D82A}">
                    <a16:rowId xmlns:a16="http://schemas.microsoft.com/office/drawing/2014/main" val="1404817680"/>
                  </a:ext>
                </a:extLst>
              </a:tr>
              <a:tr h="303328">
                <a:tc>
                  <a:txBody>
                    <a:bodyPr/>
                    <a:lstStyle/>
                    <a:p>
                      <a:r>
                        <a:rPr lang="en-US" sz="1200" dirty="0"/>
                        <a:t>Pixel pitch </a:t>
                      </a:r>
                      <a:endParaRPr lang="en-PK" sz="1200" dirty="0"/>
                    </a:p>
                  </a:txBody>
                  <a:tcPr/>
                </a:tc>
                <a:tc>
                  <a:txBody>
                    <a:bodyPr/>
                    <a:lstStyle/>
                    <a:p>
                      <a:r>
                        <a:rPr lang="en-US" sz="1200" dirty="0"/>
                        <a:t>17 µm </a:t>
                      </a:r>
                    </a:p>
                  </a:txBody>
                  <a:tcPr/>
                </a:tc>
                <a:extLst>
                  <a:ext uri="{0D108BD9-81ED-4DB2-BD59-A6C34878D82A}">
                    <a16:rowId xmlns:a16="http://schemas.microsoft.com/office/drawing/2014/main" val="402920217"/>
                  </a:ext>
                </a:extLst>
              </a:tr>
              <a:tr h="505547">
                <a:tc>
                  <a:txBody>
                    <a:bodyPr/>
                    <a:lstStyle/>
                    <a:p>
                      <a:r>
                        <a:rPr lang="en-US" sz="1200" dirty="0"/>
                        <a:t>Total power consumption </a:t>
                      </a:r>
                      <a:endParaRPr lang="en-PK" sz="1200" dirty="0"/>
                    </a:p>
                  </a:txBody>
                  <a:tcPr/>
                </a:tc>
                <a:tc>
                  <a:txBody>
                    <a:bodyPr/>
                    <a:lstStyle/>
                    <a:p>
                      <a:r>
                        <a:rPr lang="en-US" sz="1200" dirty="0"/>
                        <a:t>&lt; 130 </a:t>
                      </a:r>
                      <a:r>
                        <a:rPr lang="en-US" sz="1200" dirty="0" err="1"/>
                        <a:t>mW</a:t>
                      </a:r>
                      <a:r>
                        <a:rPr lang="en-US" sz="1200" dirty="0"/>
                        <a:t> (One output)</a:t>
                      </a:r>
                    </a:p>
                    <a:p>
                      <a:r>
                        <a:rPr lang="en-US" sz="1200" dirty="0"/>
                        <a:t> &lt; 160 </a:t>
                      </a:r>
                      <a:r>
                        <a:rPr lang="en-US" sz="1200" dirty="0" err="1"/>
                        <a:t>mW</a:t>
                      </a:r>
                      <a:r>
                        <a:rPr lang="en-US" sz="1200" dirty="0"/>
                        <a:t> (Two output)</a:t>
                      </a:r>
                    </a:p>
                  </a:txBody>
                  <a:tcPr/>
                </a:tc>
                <a:extLst>
                  <a:ext uri="{0D108BD9-81ED-4DB2-BD59-A6C34878D82A}">
                    <a16:rowId xmlns:a16="http://schemas.microsoft.com/office/drawing/2014/main" val="3511795224"/>
                  </a:ext>
                </a:extLst>
              </a:tr>
              <a:tr h="505547">
                <a:tc>
                  <a:txBody>
                    <a:bodyPr/>
                    <a:lstStyle/>
                    <a:p>
                      <a:r>
                        <a:rPr lang="en-US" sz="1200" dirty="0"/>
                        <a:t>Supply voltages</a:t>
                      </a:r>
                      <a:endParaRPr lang="en-PK" sz="1200" dirty="0"/>
                    </a:p>
                  </a:txBody>
                  <a:tcPr/>
                </a:tc>
                <a:tc>
                  <a:txBody>
                    <a:bodyPr/>
                    <a:lstStyle/>
                    <a:p>
                      <a:r>
                        <a:rPr lang="en-US" sz="1200" dirty="0"/>
                        <a:t>Digital block: 1.5 to 3.6V </a:t>
                      </a:r>
                    </a:p>
                    <a:p>
                      <a:r>
                        <a:rPr lang="en-US" sz="1200" dirty="0"/>
                        <a:t>Analog block: 3.6 V</a:t>
                      </a:r>
                    </a:p>
                  </a:txBody>
                  <a:tcPr/>
                </a:tc>
                <a:extLst>
                  <a:ext uri="{0D108BD9-81ED-4DB2-BD59-A6C34878D82A}">
                    <a16:rowId xmlns:a16="http://schemas.microsoft.com/office/drawing/2014/main" val="4236333066"/>
                  </a:ext>
                </a:extLst>
              </a:tr>
              <a:tr h="303328">
                <a:tc>
                  <a:txBody>
                    <a:bodyPr/>
                    <a:lstStyle/>
                    <a:p>
                      <a:r>
                        <a:rPr lang="en-US" sz="1200" dirty="0"/>
                        <a:t>Windowing</a:t>
                      </a:r>
                      <a:endParaRPr lang="en-PK" sz="1200" dirty="0"/>
                    </a:p>
                  </a:txBody>
                  <a:tcPr/>
                </a:tc>
                <a:tc>
                  <a:txBody>
                    <a:bodyPr/>
                    <a:lstStyle/>
                    <a:p>
                      <a:r>
                        <a:rPr lang="en-US" sz="1200" dirty="0"/>
                        <a:t>Programmable through I2C interface</a:t>
                      </a:r>
                    </a:p>
                  </a:txBody>
                  <a:tcPr/>
                </a:tc>
                <a:extLst>
                  <a:ext uri="{0D108BD9-81ED-4DB2-BD59-A6C34878D82A}">
                    <a16:rowId xmlns:a16="http://schemas.microsoft.com/office/drawing/2014/main" val="768255384"/>
                  </a:ext>
                </a:extLst>
              </a:tr>
              <a:tr h="505547">
                <a:tc>
                  <a:txBody>
                    <a:bodyPr/>
                    <a:lstStyle/>
                    <a:p>
                      <a:r>
                        <a:rPr lang="en-US" sz="1200" dirty="0"/>
                        <a:t>Frame rate </a:t>
                      </a:r>
                      <a:endParaRPr lang="en-PK" sz="1200" dirty="0"/>
                    </a:p>
                  </a:txBody>
                  <a:tcPr/>
                </a:tc>
                <a:tc>
                  <a:txBody>
                    <a:bodyPr/>
                    <a:lstStyle/>
                    <a:p>
                      <a:r>
                        <a:rPr lang="en-US" sz="1200" dirty="0"/>
                        <a:t>Nominal 30 Hz (full frame) </a:t>
                      </a:r>
                    </a:p>
                    <a:p>
                      <a:r>
                        <a:rPr lang="en-US" sz="1200" dirty="0"/>
                        <a:t>Maximum : 60Hz with 1 output, 120Hz with 2 outputs</a:t>
                      </a:r>
                    </a:p>
                  </a:txBody>
                  <a:tcPr/>
                </a:tc>
                <a:extLst>
                  <a:ext uri="{0D108BD9-81ED-4DB2-BD59-A6C34878D82A}">
                    <a16:rowId xmlns:a16="http://schemas.microsoft.com/office/drawing/2014/main" val="2896929078"/>
                  </a:ext>
                </a:extLst>
              </a:tr>
              <a:tr h="505547">
                <a:tc>
                  <a:txBody>
                    <a:bodyPr/>
                    <a:lstStyle/>
                    <a:p>
                      <a:r>
                        <a:rPr lang="en-US" sz="1200" dirty="0"/>
                        <a:t>Input clock </a:t>
                      </a:r>
                      <a:endParaRPr lang="en-PK" sz="1200" dirty="0"/>
                    </a:p>
                  </a:txBody>
                  <a:tcPr/>
                </a:tc>
                <a:tc>
                  <a:txBody>
                    <a:bodyPr/>
                    <a:lstStyle/>
                    <a:p>
                      <a:r>
                        <a:rPr lang="en-US" sz="1200" dirty="0"/>
                        <a:t>MC: Master Clock </a:t>
                      </a:r>
                    </a:p>
                    <a:p>
                      <a:r>
                        <a:rPr lang="en-US" sz="1200" dirty="0"/>
                        <a:t>Maximum frequency: 40 MHz</a:t>
                      </a:r>
                    </a:p>
                  </a:txBody>
                  <a:tcPr/>
                </a:tc>
                <a:extLst>
                  <a:ext uri="{0D108BD9-81ED-4DB2-BD59-A6C34878D82A}">
                    <a16:rowId xmlns:a16="http://schemas.microsoft.com/office/drawing/2014/main" val="318936321"/>
                  </a:ext>
                </a:extLst>
              </a:tr>
              <a:tr h="700724">
                <a:tc>
                  <a:txBody>
                    <a:bodyPr/>
                    <a:lstStyle/>
                    <a:p>
                      <a:r>
                        <a:rPr lang="en-US" sz="1200" dirty="0"/>
                        <a:t>Output clocks </a:t>
                      </a:r>
                      <a:endParaRPr lang="en-PK" sz="1200" dirty="0"/>
                    </a:p>
                  </a:txBody>
                  <a:tcPr/>
                </a:tc>
                <a:tc>
                  <a:txBody>
                    <a:bodyPr/>
                    <a:lstStyle/>
                    <a:p>
                      <a:r>
                        <a:rPr lang="en-US" sz="1200" dirty="0"/>
                        <a:t>PSYNC: Pixel clock </a:t>
                      </a:r>
                    </a:p>
                    <a:p>
                      <a:r>
                        <a:rPr lang="en-US" sz="1200" dirty="0"/>
                        <a:t>HSYNC: Line synchronization signal </a:t>
                      </a:r>
                    </a:p>
                    <a:p>
                      <a:r>
                        <a:rPr lang="en-US" sz="1200" dirty="0"/>
                        <a:t>VSYNC: Frame synchronization signal</a:t>
                      </a:r>
                    </a:p>
                  </a:txBody>
                  <a:tcPr/>
                </a:tc>
                <a:extLst>
                  <a:ext uri="{0D108BD9-81ED-4DB2-BD59-A6C34878D82A}">
                    <a16:rowId xmlns:a16="http://schemas.microsoft.com/office/drawing/2014/main" val="3499006466"/>
                  </a:ext>
                </a:extLst>
              </a:tr>
            </a:tbl>
          </a:graphicData>
        </a:graphic>
      </p:graphicFrame>
    </p:spTree>
    <p:extLst>
      <p:ext uri="{BB962C8B-B14F-4D97-AF65-F5344CB8AC3E}">
        <p14:creationId xmlns:p14="http://schemas.microsoft.com/office/powerpoint/2010/main" val="367269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59C7-54E9-CEA9-334A-236ABEB22716}"/>
              </a:ext>
            </a:extLst>
          </p:cNvPr>
          <p:cNvSpPr>
            <a:spLocks noGrp="1"/>
          </p:cNvSpPr>
          <p:nvPr>
            <p:ph type="title"/>
          </p:nvPr>
        </p:nvSpPr>
        <p:spPr/>
        <p:txBody>
          <a:bodyPr/>
          <a:lstStyle/>
          <a:p>
            <a:r>
              <a:rPr lang="en-US" dirty="0"/>
              <a:t>ELECTRICAL INTERFACE</a:t>
            </a:r>
            <a:endParaRPr lang="en-PK" dirty="0"/>
          </a:p>
        </p:txBody>
      </p:sp>
      <p:sp>
        <p:nvSpPr>
          <p:cNvPr id="3" name="Content Placeholder 2">
            <a:extLst>
              <a:ext uri="{FF2B5EF4-FFF2-40B4-BE49-F238E27FC236}">
                <a16:creationId xmlns:a16="http://schemas.microsoft.com/office/drawing/2014/main" id="{D324AF28-5E2C-FFB0-69E9-9632582F3C59}"/>
              </a:ext>
            </a:extLst>
          </p:cNvPr>
          <p:cNvSpPr>
            <a:spLocks noGrp="1"/>
          </p:cNvSpPr>
          <p:nvPr>
            <p:ph idx="1"/>
          </p:nvPr>
        </p:nvSpPr>
        <p:spPr/>
        <p:txBody>
          <a:bodyPr/>
          <a:lstStyle/>
          <a:p>
            <a:pPr>
              <a:buFont typeface="Wingdings" panose="05000000000000000000" pitchFamily="2" charset="2"/>
              <a:buChar char="ü"/>
            </a:pPr>
            <a:r>
              <a:rPr lang="en-US" dirty="0"/>
              <a:t> PICO640 Gen2™ sensor is a 36 pin sensor.</a:t>
            </a:r>
          </a:p>
          <a:p>
            <a:pPr>
              <a:buFont typeface="Wingdings" panose="05000000000000000000" pitchFamily="2" charset="2"/>
              <a:buChar char="ü"/>
            </a:pPr>
            <a:r>
              <a:rPr lang="en-US" dirty="0"/>
              <a:t> Some pins are Digital input/output.</a:t>
            </a:r>
          </a:p>
          <a:p>
            <a:pPr>
              <a:buFont typeface="Wingdings" panose="05000000000000000000" pitchFamily="2" charset="2"/>
              <a:buChar char="ü"/>
            </a:pPr>
            <a:r>
              <a:rPr lang="en-US" dirty="0"/>
              <a:t> Some pins are Analogue input/output.</a:t>
            </a:r>
          </a:p>
          <a:p>
            <a:pPr>
              <a:buFont typeface="Wingdings" panose="05000000000000000000" pitchFamily="2" charset="2"/>
              <a:buChar char="ü"/>
            </a:pPr>
            <a:r>
              <a:rPr lang="en-US" dirty="0"/>
              <a:t> Some pins are floating i.e. not connected.</a:t>
            </a:r>
          </a:p>
          <a:p>
            <a:pPr>
              <a:buFont typeface="Wingdings" panose="05000000000000000000" pitchFamily="2" charset="2"/>
              <a:buChar char="ü"/>
            </a:pPr>
            <a:r>
              <a:rPr lang="en-US" dirty="0"/>
              <a:t> The detailed pin description is given in the table.</a:t>
            </a:r>
          </a:p>
          <a:p>
            <a:pPr marL="0" indent="0">
              <a:buNone/>
            </a:pPr>
            <a:endParaRPr lang="en-US" dirty="0"/>
          </a:p>
          <a:p>
            <a:pPr>
              <a:buFont typeface="Wingdings" panose="05000000000000000000" pitchFamily="2" charset="2"/>
              <a:buChar char="ü"/>
            </a:pPr>
            <a:endParaRPr lang="en-US" dirty="0"/>
          </a:p>
          <a:p>
            <a:pPr marL="0" indent="0">
              <a:buNone/>
            </a:pPr>
            <a:endParaRPr lang="en-US" dirty="0"/>
          </a:p>
          <a:p>
            <a:pPr>
              <a:buFont typeface="Wingdings" panose="05000000000000000000" pitchFamily="2" charset="2"/>
              <a:buChar char="ü"/>
            </a:pPr>
            <a:endParaRPr lang="en-US" dirty="0"/>
          </a:p>
          <a:p>
            <a:endParaRPr lang="en-US" dirty="0"/>
          </a:p>
          <a:p>
            <a:endParaRPr lang="en-PK" dirty="0"/>
          </a:p>
        </p:txBody>
      </p:sp>
      <p:pic>
        <p:nvPicPr>
          <p:cNvPr id="4" name="Picture 3">
            <a:extLst>
              <a:ext uri="{FF2B5EF4-FFF2-40B4-BE49-F238E27FC236}">
                <a16:creationId xmlns:a16="http://schemas.microsoft.com/office/drawing/2014/main" id="{85BA367C-EF3C-99E2-CD28-D121643E0EC0}"/>
              </a:ext>
            </a:extLst>
          </p:cNvPr>
          <p:cNvPicPr>
            <a:picLocks noChangeAspect="1"/>
          </p:cNvPicPr>
          <p:nvPr/>
        </p:nvPicPr>
        <p:blipFill>
          <a:blip r:embed="rId2"/>
          <a:stretch>
            <a:fillRect/>
          </a:stretch>
        </p:blipFill>
        <p:spPr>
          <a:xfrm>
            <a:off x="8315020" y="112488"/>
            <a:ext cx="3414056" cy="6633023"/>
          </a:xfrm>
          <a:prstGeom prst="rect">
            <a:avLst/>
          </a:prstGeom>
        </p:spPr>
      </p:pic>
    </p:spTree>
    <p:extLst>
      <p:ext uri="{BB962C8B-B14F-4D97-AF65-F5344CB8AC3E}">
        <p14:creationId xmlns:p14="http://schemas.microsoft.com/office/powerpoint/2010/main" val="403220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1955-400D-9310-A80E-C5583E078EFC}"/>
              </a:ext>
            </a:extLst>
          </p:cNvPr>
          <p:cNvSpPr>
            <a:spLocks noGrp="1"/>
          </p:cNvSpPr>
          <p:nvPr>
            <p:ph type="title"/>
          </p:nvPr>
        </p:nvSpPr>
        <p:spPr/>
        <p:txBody>
          <a:bodyPr/>
          <a:lstStyle/>
          <a:p>
            <a:r>
              <a:rPr lang="en-US" dirty="0"/>
              <a:t>Read Out Integrated Circuit (ROIC)</a:t>
            </a:r>
            <a:endParaRPr lang="en-PK" dirty="0"/>
          </a:p>
        </p:txBody>
      </p:sp>
      <p:sp>
        <p:nvSpPr>
          <p:cNvPr id="3" name="Content Placeholder 2">
            <a:extLst>
              <a:ext uri="{FF2B5EF4-FFF2-40B4-BE49-F238E27FC236}">
                <a16:creationId xmlns:a16="http://schemas.microsoft.com/office/drawing/2014/main" id="{3E575EA2-A69B-9908-9115-17EFEA99FC24}"/>
              </a:ext>
            </a:extLst>
          </p:cNvPr>
          <p:cNvSpPr>
            <a:spLocks noGrp="1"/>
          </p:cNvSpPr>
          <p:nvPr>
            <p:ph idx="1"/>
          </p:nvPr>
        </p:nvSpPr>
        <p:spPr/>
        <p:txBody>
          <a:bodyPr/>
          <a:lstStyle/>
          <a:p>
            <a:r>
              <a:rPr lang="en-US" dirty="0"/>
              <a:t>The main function of the Read Out Integrated Circuit (ROIC) is to convert the infrared radiation in electronic signal depending on the thermal emissions from objects in the scene.</a:t>
            </a:r>
          </a:p>
          <a:p>
            <a:r>
              <a:rPr lang="en-US" dirty="0"/>
              <a:t>The Read Out Integrated Circuit (ROIC) is composed of two main blocks: </a:t>
            </a:r>
          </a:p>
          <a:p>
            <a:pPr lvl="1">
              <a:buFont typeface="Wingdings" panose="05000000000000000000" pitchFamily="2" charset="2"/>
              <a:buChar char="q"/>
            </a:pPr>
            <a:r>
              <a:rPr lang="en-US" dirty="0"/>
              <a:t> An analog block</a:t>
            </a:r>
          </a:p>
          <a:p>
            <a:pPr lvl="1">
              <a:buFont typeface="Wingdings" panose="05000000000000000000" pitchFamily="2" charset="2"/>
              <a:buChar char="q"/>
            </a:pPr>
            <a:r>
              <a:rPr lang="en-US" dirty="0"/>
              <a:t> A digital block</a:t>
            </a:r>
          </a:p>
          <a:p>
            <a:endParaRPr lang="en-PK" dirty="0"/>
          </a:p>
        </p:txBody>
      </p:sp>
      <p:pic>
        <p:nvPicPr>
          <p:cNvPr id="5" name="Picture 4">
            <a:extLst>
              <a:ext uri="{FF2B5EF4-FFF2-40B4-BE49-F238E27FC236}">
                <a16:creationId xmlns:a16="http://schemas.microsoft.com/office/drawing/2014/main" id="{6A70EC65-589D-83D7-DE3E-2C74AD2A5AC0}"/>
              </a:ext>
            </a:extLst>
          </p:cNvPr>
          <p:cNvPicPr>
            <a:picLocks noChangeAspect="1"/>
          </p:cNvPicPr>
          <p:nvPr/>
        </p:nvPicPr>
        <p:blipFill>
          <a:blip r:embed="rId2"/>
          <a:stretch>
            <a:fillRect/>
          </a:stretch>
        </p:blipFill>
        <p:spPr>
          <a:xfrm>
            <a:off x="6688821" y="3713346"/>
            <a:ext cx="3562526" cy="2703014"/>
          </a:xfrm>
          <a:prstGeom prst="rect">
            <a:avLst/>
          </a:prstGeom>
        </p:spPr>
      </p:pic>
    </p:spTree>
    <p:extLst>
      <p:ext uri="{BB962C8B-B14F-4D97-AF65-F5344CB8AC3E}">
        <p14:creationId xmlns:p14="http://schemas.microsoft.com/office/powerpoint/2010/main" val="249637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3FA25-4859-89B7-5194-5B1D2F2F5F10}"/>
              </a:ext>
            </a:extLst>
          </p:cNvPr>
          <p:cNvSpPr>
            <a:spLocks noGrp="1"/>
          </p:cNvSpPr>
          <p:nvPr>
            <p:ph type="title"/>
          </p:nvPr>
        </p:nvSpPr>
        <p:spPr/>
        <p:txBody>
          <a:bodyPr/>
          <a:lstStyle/>
          <a:p>
            <a:r>
              <a:rPr lang="en-US" dirty="0"/>
              <a:t>Analog Block </a:t>
            </a:r>
            <a:endParaRPr lang="en-PK" dirty="0"/>
          </a:p>
        </p:txBody>
      </p:sp>
      <p:sp>
        <p:nvSpPr>
          <p:cNvPr id="3" name="Content Placeholder 2">
            <a:extLst>
              <a:ext uri="{FF2B5EF4-FFF2-40B4-BE49-F238E27FC236}">
                <a16:creationId xmlns:a16="http://schemas.microsoft.com/office/drawing/2014/main" id="{EE05205A-57FE-0AAC-4D1C-E9BF13F44E5F}"/>
              </a:ext>
            </a:extLst>
          </p:cNvPr>
          <p:cNvSpPr>
            <a:spLocks noGrp="1"/>
          </p:cNvSpPr>
          <p:nvPr>
            <p:ph idx="1"/>
          </p:nvPr>
        </p:nvSpPr>
        <p:spPr/>
        <p:txBody>
          <a:bodyPr/>
          <a:lstStyle/>
          <a:p>
            <a:r>
              <a:rPr lang="en-US" dirty="0"/>
              <a:t>The main function of the analog block is to extract a weak signal from the background current produced in each active bolometer and generate a raw analog video signal for each pixel. </a:t>
            </a:r>
          </a:p>
          <a:p>
            <a:r>
              <a:rPr lang="en-US" dirty="0"/>
              <a:t>The block diagram of the analog block includes four main parts: </a:t>
            </a:r>
          </a:p>
          <a:p>
            <a:pPr lvl="1">
              <a:buFont typeface="Wingdings" panose="05000000000000000000" pitchFamily="2" charset="2"/>
              <a:buChar char="q"/>
            </a:pPr>
            <a:r>
              <a:rPr lang="en-US" dirty="0"/>
              <a:t> Pixel array </a:t>
            </a:r>
          </a:p>
          <a:p>
            <a:pPr lvl="1">
              <a:buFont typeface="Wingdings" panose="05000000000000000000" pitchFamily="2" charset="2"/>
              <a:buChar char="q"/>
            </a:pPr>
            <a:r>
              <a:rPr lang="en-US" dirty="0"/>
              <a:t> Skimming </a:t>
            </a:r>
          </a:p>
          <a:p>
            <a:pPr lvl="1">
              <a:buFont typeface="Wingdings" panose="05000000000000000000" pitchFamily="2" charset="2"/>
              <a:buChar char="q"/>
            </a:pPr>
            <a:r>
              <a:rPr lang="en-US" dirty="0"/>
              <a:t> Current Voltage conversion and Integration </a:t>
            </a:r>
          </a:p>
          <a:p>
            <a:pPr lvl="1">
              <a:buFont typeface="Wingdings" panose="05000000000000000000" pitchFamily="2" charset="2"/>
              <a:buChar char="q"/>
            </a:pPr>
            <a:r>
              <a:rPr lang="en-US" dirty="0"/>
              <a:t> Multiplexing</a:t>
            </a:r>
            <a:endParaRPr lang="en-PK" dirty="0"/>
          </a:p>
        </p:txBody>
      </p:sp>
    </p:spTree>
    <p:extLst>
      <p:ext uri="{BB962C8B-B14F-4D97-AF65-F5344CB8AC3E}">
        <p14:creationId xmlns:p14="http://schemas.microsoft.com/office/powerpoint/2010/main" val="133356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3031-B102-8EC9-9B30-2E6F4E24804B}"/>
              </a:ext>
            </a:extLst>
          </p:cNvPr>
          <p:cNvSpPr>
            <a:spLocks noGrp="1"/>
          </p:cNvSpPr>
          <p:nvPr>
            <p:ph type="title"/>
          </p:nvPr>
        </p:nvSpPr>
        <p:spPr/>
        <p:txBody>
          <a:bodyPr/>
          <a:lstStyle/>
          <a:p>
            <a:r>
              <a:rPr lang="en-US" dirty="0"/>
              <a:t>Digital Block </a:t>
            </a:r>
            <a:endParaRPr lang="en-PK" dirty="0"/>
          </a:p>
        </p:txBody>
      </p:sp>
      <p:sp>
        <p:nvSpPr>
          <p:cNvPr id="3" name="Content Placeholder 2">
            <a:extLst>
              <a:ext uri="{FF2B5EF4-FFF2-40B4-BE49-F238E27FC236}">
                <a16:creationId xmlns:a16="http://schemas.microsoft.com/office/drawing/2014/main" id="{C56CB8EC-0360-52A0-EDA5-287D2A875652}"/>
              </a:ext>
            </a:extLst>
          </p:cNvPr>
          <p:cNvSpPr>
            <a:spLocks noGrp="1"/>
          </p:cNvSpPr>
          <p:nvPr>
            <p:ph idx="1"/>
          </p:nvPr>
        </p:nvSpPr>
        <p:spPr/>
        <p:txBody>
          <a:bodyPr>
            <a:normAutofit/>
          </a:bodyPr>
          <a:lstStyle/>
          <a:p>
            <a:pPr marL="0" indent="0">
              <a:buNone/>
            </a:pPr>
            <a:r>
              <a:rPr lang="en-US" dirty="0"/>
              <a:t>The digital block includes a sequencer which generates:</a:t>
            </a:r>
          </a:p>
          <a:p>
            <a:pPr lvl="1">
              <a:buFont typeface="Wingdings" panose="05000000000000000000" pitchFamily="2" charset="2"/>
              <a:buChar char="q"/>
            </a:pPr>
            <a:r>
              <a:rPr lang="en-US" dirty="0"/>
              <a:t> Three clocks used to synchronize the video signal: </a:t>
            </a:r>
          </a:p>
          <a:p>
            <a:pPr lvl="3">
              <a:buFont typeface="Wingdings" panose="05000000000000000000" pitchFamily="2" charset="2"/>
              <a:buChar char="§"/>
            </a:pPr>
            <a:r>
              <a:rPr lang="en-US" dirty="0"/>
              <a:t>VSYNC (Frame synchronization signal)</a:t>
            </a:r>
          </a:p>
          <a:p>
            <a:pPr lvl="3">
              <a:buFont typeface="Wingdings" panose="05000000000000000000" pitchFamily="2" charset="2"/>
              <a:buChar char="§"/>
            </a:pPr>
            <a:r>
              <a:rPr lang="en-US" dirty="0"/>
              <a:t>HSYNC (Line synchronization signal) </a:t>
            </a:r>
          </a:p>
          <a:p>
            <a:pPr lvl="3">
              <a:buFont typeface="Wingdings" panose="05000000000000000000" pitchFamily="2" charset="2"/>
              <a:buChar char="§"/>
            </a:pPr>
            <a:r>
              <a:rPr lang="en-US" dirty="0"/>
              <a:t>PSYNC (Pixel clock)</a:t>
            </a:r>
          </a:p>
          <a:p>
            <a:pPr marL="0" indent="0">
              <a:buNone/>
            </a:pPr>
            <a:r>
              <a:rPr lang="en-US" dirty="0"/>
              <a:t>The sequencer requires: </a:t>
            </a:r>
          </a:p>
          <a:p>
            <a:pPr lvl="1">
              <a:buFont typeface="Wingdings" panose="05000000000000000000" pitchFamily="2" charset="2"/>
              <a:buChar char="q"/>
            </a:pPr>
            <a:r>
              <a:rPr lang="en-US" dirty="0"/>
              <a:t>  A Master Clock (MC)</a:t>
            </a:r>
          </a:p>
          <a:p>
            <a:pPr lvl="1">
              <a:buFont typeface="Wingdings" panose="05000000000000000000" pitchFamily="2" charset="2"/>
              <a:buChar char="q"/>
            </a:pPr>
            <a:r>
              <a:rPr lang="en-US" dirty="0"/>
              <a:t>  An asynchronous reset (NRST)</a:t>
            </a:r>
            <a:endParaRPr lang="en-PK" dirty="0"/>
          </a:p>
        </p:txBody>
      </p:sp>
      <p:pic>
        <p:nvPicPr>
          <p:cNvPr id="4" name="Picture 3">
            <a:extLst>
              <a:ext uri="{FF2B5EF4-FFF2-40B4-BE49-F238E27FC236}">
                <a16:creationId xmlns:a16="http://schemas.microsoft.com/office/drawing/2014/main" id="{1545C5D7-D74E-0F08-6682-ED111D430187}"/>
              </a:ext>
            </a:extLst>
          </p:cNvPr>
          <p:cNvPicPr>
            <a:picLocks noChangeAspect="1"/>
          </p:cNvPicPr>
          <p:nvPr/>
        </p:nvPicPr>
        <p:blipFill>
          <a:blip r:embed="rId2"/>
          <a:stretch>
            <a:fillRect/>
          </a:stretch>
        </p:blipFill>
        <p:spPr>
          <a:xfrm>
            <a:off x="7289075" y="2873758"/>
            <a:ext cx="4669870" cy="3828122"/>
          </a:xfrm>
          <a:prstGeom prst="rect">
            <a:avLst/>
          </a:prstGeom>
        </p:spPr>
      </p:pic>
    </p:spTree>
    <p:extLst>
      <p:ext uri="{BB962C8B-B14F-4D97-AF65-F5344CB8AC3E}">
        <p14:creationId xmlns:p14="http://schemas.microsoft.com/office/powerpoint/2010/main" val="999343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2EF9-BD05-A801-D9CB-BFADF9EED467}"/>
              </a:ext>
            </a:extLst>
          </p:cNvPr>
          <p:cNvSpPr>
            <a:spLocks noGrp="1"/>
          </p:cNvSpPr>
          <p:nvPr>
            <p:ph type="title"/>
          </p:nvPr>
        </p:nvSpPr>
        <p:spPr/>
        <p:txBody>
          <a:bodyPr/>
          <a:lstStyle/>
          <a:p>
            <a:r>
              <a:rPr lang="en-US" dirty="0"/>
              <a:t>SEQUENCER INPUTS</a:t>
            </a:r>
            <a:endParaRPr lang="en-PK" dirty="0"/>
          </a:p>
        </p:txBody>
      </p:sp>
      <p:sp>
        <p:nvSpPr>
          <p:cNvPr id="3" name="Content Placeholder 2">
            <a:extLst>
              <a:ext uri="{FF2B5EF4-FFF2-40B4-BE49-F238E27FC236}">
                <a16:creationId xmlns:a16="http://schemas.microsoft.com/office/drawing/2014/main" id="{072D8F53-515D-8251-9392-469939E004DE}"/>
              </a:ext>
            </a:extLst>
          </p:cNvPr>
          <p:cNvSpPr>
            <a:spLocks noGrp="1"/>
          </p:cNvSpPr>
          <p:nvPr>
            <p:ph idx="1"/>
          </p:nvPr>
        </p:nvSpPr>
        <p:spPr>
          <a:xfrm>
            <a:off x="645132" y="2052918"/>
            <a:ext cx="9404722" cy="4195481"/>
          </a:xfrm>
        </p:spPr>
        <p:txBody>
          <a:bodyPr/>
          <a:lstStyle/>
          <a:p>
            <a:pPr>
              <a:buFont typeface="Wingdings" panose="05000000000000000000" pitchFamily="2" charset="2"/>
              <a:buChar char="q"/>
            </a:pPr>
            <a:r>
              <a:rPr lang="en-US" sz="2400" b="1" dirty="0"/>
              <a:t>Master Clock (MC)</a:t>
            </a:r>
          </a:p>
          <a:p>
            <a:pPr lvl="2">
              <a:buFont typeface="Wingdings" panose="05000000000000000000" pitchFamily="2" charset="2"/>
              <a:buChar char="Ø"/>
            </a:pPr>
            <a:r>
              <a:rPr lang="en-US" dirty="0"/>
              <a:t>   A reference clock (MC) is required to synchronize the ROIC.</a:t>
            </a:r>
          </a:p>
          <a:p>
            <a:pPr lvl="2">
              <a:buFont typeface="Wingdings" panose="05000000000000000000" pitchFamily="2" charset="2"/>
              <a:buChar char="Ø"/>
            </a:pPr>
            <a:r>
              <a:rPr lang="en-US" dirty="0"/>
              <a:t>   MC maximum frequency must be 40MHz.</a:t>
            </a:r>
          </a:p>
          <a:p>
            <a:pPr lvl="2">
              <a:buFont typeface="Wingdings" panose="05000000000000000000" pitchFamily="2" charset="2"/>
              <a:buChar char="Ø"/>
            </a:pPr>
            <a:r>
              <a:rPr lang="en-US" dirty="0"/>
              <a:t>   MC frequency must be greater or equal to 14 times the SCL frequency.</a:t>
            </a:r>
          </a:p>
          <a:p>
            <a:pPr>
              <a:buFont typeface="Wingdings" panose="05000000000000000000" pitchFamily="2" charset="2"/>
              <a:buChar char="q"/>
            </a:pPr>
            <a:r>
              <a:rPr lang="en-US" sz="2400" b="1" dirty="0"/>
              <a:t>Asynchronous reset (NRST)</a:t>
            </a:r>
          </a:p>
          <a:p>
            <a:pPr lvl="2">
              <a:buFont typeface="Wingdings" panose="05000000000000000000" pitchFamily="2" charset="2"/>
              <a:buChar char="Ø"/>
            </a:pPr>
            <a:r>
              <a:rPr lang="en-US" dirty="0"/>
              <a:t>   When NRST = 1, all the registers are initialized with their default value. </a:t>
            </a:r>
          </a:p>
          <a:p>
            <a:pPr lvl="2">
              <a:buFont typeface="Wingdings" panose="05000000000000000000" pitchFamily="2" charset="2"/>
              <a:buChar char="Ø"/>
            </a:pPr>
            <a:r>
              <a:rPr lang="en-US" dirty="0"/>
              <a:t>   When applying NRST = 1, the sequencer is not yet activated. </a:t>
            </a:r>
            <a:endParaRPr lang="en-PK" dirty="0"/>
          </a:p>
        </p:txBody>
      </p:sp>
    </p:spTree>
    <p:extLst>
      <p:ext uri="{BB962C8B-B14F-4D97-AF65-F5344CB8AC3E}">
        <p14:creationId xmlns:p14="http://schemas.microsoft.com/office/powerpoint/2010/main" val="122012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A1C8-361C-2CDC-BEFD-E0C9D9980A1D}"/>
              </a:ext>
            </a:extLst>
          </p:cNvPr>
          <p:cNvSpPr>
            <a:spLocks noGrp="1"/>
          </p:cNvSpPr>
          <p:nvPr>
            <p:ph type="title"/>
          </p:nvPr>
        </p:nvSpPr>
        <p:spPr/>
        <p:txBody>
          <a:bodyPr/>
          <a:lstStyle/>
          <a:p>
            <a:r>
              <a:rPr lang="en-US" dirty="0"/>
              <a:t>SEQUENCER OUTPUTS</a:t>
            </a:r>
            <a:endParaRPr lang="en-PK" dirty="0"/>
          </a:p>
        </p:txBody>
      </p:sp>
      <p:sp>
        <p:nvSpPr>
          <p:cNvPr id="3" name="Content Placeholder 2">
            <a:extLst>
              <a:ext uri="{FF2B5EF4-FFF2-40B4-BE49-F238E27FC236}">
                <a16:creationId xmlns:a16="http://schemas.microsoft.com/office/drawing/2014/main" id="{4AA00EC2-A53E-2030-5C50-E87D190B9FC5}"/>
              </a:ext>
            </a:extLst>
          </p:cNvPr>
          <p:cNvSpPr>
            <a:spLocks noGrp="1"/>
          </p:cNvSpPr>
          <p:nvPr>
            <p:ph idx="1"/>
          </p:nvPr>
        </p:nvSpPr>
        <p:spPr>
          <a:xfrm>
            <a:off x="645132" y="2052918"/>
            <a:ext cx="9404722" cy="4195481"/>
          </a:xfrm>
        </p:spPr>
        <p:txBody>
          <a:bodyPr/>
          <a:lstStyle/>
          <a:p>
            <a:pPr marL="0" indent="0">
              <a:buNone/>
            </a:pPr>
            <a:r>
              <a:rPr lang="en-US" dirty="0"/>
              <a:t>The sequencer generates three output clocks to synchronize the video output signal from the detector. </a:t>
            </a:r>
          </a:p>
          <a:p>
            <a:pPr marL="0" indent="0">
              <a:buNone/>
            </a:pPr>
            <a:endParaRPr lang="en-US" dirty="0"/>
          </a:p>
          <a:p>
            <a:pPr>
              <a:buFont typeface="Wingdings" panose="05000000000000000000" pitchFamily="2" charset="2"/>
              <a:buChar char="q"/>
            </a:pPr>
            <a:r>
              <a:rPr lang="en-US" sz="2400" dirty="0"/>
              <a:t>PSYNC (Sequencer – Pixel clock)</a:t>
            </a:r>
          </a:p>
          <a:p>
            <a:pPr lvl="2">
              <a:buFont typeface="Wingdings" panose="05000000000000000000" pitchFamily="2" charset="2"/>
              <a:buChar char="Ø"/>
            </a:pPr>
            <a:r>
              <a:rPr lang="en-US" b="0" i="0" dirty="0">
                <a:effectLst/>
                <a:latin typeface="Barlow" panose="020F0502020204030204" pitchFamily="2" charset="0"/>
              </a:rPr>
              <a:t>The pixel clock is the clock rate of pixels in a video stream.</a:t>
            </a:r>
          </a:p>
          <a:p>
            <a:pPr lvl="2">
              <a:buFont typeface="Wingdings" panose="05000000000000000000" pitchFamily="2" charset="2"/>
              <a:buChar char="Ø"/>
            </a:pPr>
            <a:r>
              <a:rPr lang="en-US" dirty="0">
                <a:latin typeface="Barlow" panose="020F0502020204030204" pitchFamily="2" charset="0"/>
              </a:rPr>
              <a:t>Its frequency must be half the frequency of Master Clock (MC).</a:t>
            </a:r>
          </a:p>
          <a:p>
            <a:pPr marL="0" indent="0">
              <a:buNone/>
            </a:pPr>
            <a:r>
              <a:rPr lang="en-US" dirty="0">
                <a:latin typeface="Barlow" panose="020F0502020204030204" pitchFamily="2" charset="0"/>
              </a:rPr>
              <a:t>                          				</a:t>
            </a:r>
            <a:r>
              <a:rPr lang="en-US" dirty="0" err="1">
                <a:latin typeface="Barlow" panose="020F0502020204030204" pitchFamily="2" charset="0"/>
              </a:rPr>
              <a:t>fPSYNC</a:t>
            </a:r>
            <a:r>
              <a:rPr lang="en-US" dirty="0">
                <a:latin typeface="Barlow" panose="020F0502020204030204" pitchFamily="2" charset="0"/>
              </a:rPr>
              <a:t>= </a:t>
            </a:r>
            <a:r>
              <a:rPr lang="en-US" dirty="0" err="1">
                <a:latin typeface="Barlow" panose="020F0502020204030204" pitchFamily="2" charset="0"/>
              </a:rPr>
              <a:t>fMC</a:t>
            </a:r>
            <a:r>
              <a:rPr lang="en-US" dirty="0">
                <a:latin typeface="Barlow" panose="020F0502020204030204" pitchFamily="2" charset="0"/>
              </a:rPr>
              <a:t>/2</a:t>
            </a:r>
            <a:endParaRPr lang="en-US" dirty="0"/>
          </a:p>
        </p:txBody>
      </p:sp>
    </p:spTree>
    <p:extLst>
      <p:ext uri="{BB962C8B-B14F-4D97-AF65-F5344CB8AC3E}">
        <p14:creationId xmlns:p14="http://schemas.microsoft.com/office/powerpoint/2010/main" val="3312388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456</TotalTime>
  <Words>1485</Words>
  <Application>Microsoft Office PowerPoint</Application>
  <PresentationFormat>Widescreen</PresentationFormat>
  <Paragraphs>151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Barlow</vt:lpstr>
      <vt:lpstr>Century Gothic</vt:lpstr>
      <vt:lpstr>Wingdings</vt:lpstr>
      <vt:lpstr>Wingdings 3</vt:lpstr>
      <vt:lpstr>Ion</vt:lpstr>
      <vt:lpstr>PICO 640 Lynred Detector </vt:lpstr>
      <vt:lpstr>INTRODUCTION</vt:lpstr>
      <vt:lpstr>GENERAL DATA</vt:lpstr>
      <vt:lpstr>ELECTRICAL INTERFACE</vt:lpstr>
      <vt:lpstr>Read Out Integrated Circuit (ROIC)</vt:lpstr>
      <vt:lpstr>Analog Block </vt:lpstr>
      <vt:lpstr>Digital Block </vt:lpstr>
      <vt:lpstr>SEQUENCER INPUTS</vt:lpstr>
      <vt:lpstr>SEQUENCER OUTPUTS</vt:lpstr>
      <vt:lpstr>SEQUENCER OUTPUTS</vt:lpstr>
      <vt:lpstr>I2C SERIAL INTERFACE</vt:lpstr>
      <vt:lpstr>INTEGRATION PARAMETERS</vt:lpstr>
      <vt:lpstr>INTERLINE and INTERFRAME </vt:lpstr>
      <vt:lpstr>INTERLINE and INTERFRAME </vt:lpstr>
      <vt:lpstr>WINDOWING</vt:lpstr>
      <vt:lpstr>IMAGE FLIP</vt:lpstr>
      <vt:lpstr>TEMPERATURE SENSOR SENSITIVITY (VTEMP)  </vt:lpstr>
      <vt:lpstr>TWO OUTPUTS MODE</vt:lpstr>
      <vt:lpstr>NOMINAL CONFIGURATION FOR QUICK START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PICO 640 Lynred detector </dc:title>
  <dc:creator>Hafsah</dc:creator>
  <cp:lastModifiedBy>Hafsah</cp:lastModifiedBy>
  <cp:revision>140</cp:revision>
  <dcterms:created xsi:type="dcterms:W3CDTF">2023-12-28T05:36:23Z</dcterms:created>
  <dcterms:modified xsi:type="dcterms:W3CDTF">2023-12-29T05:52:08Z</dcterms:modified>
</cp:coreProperties>
</file>