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Default Extension="tiff" ContentType="image/tiff"/>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4" r:id="rId1"/>
  </p:sldMasterIdLst>
  <p:sldIdLst>
    <p:sldId id="256" r:id="rId2"/>
    <p:sldId id="272" r:id="rId3"/>
    <p:sldId id="257" r:id="rId4"/>
    <p:sldId id="258" r:id="rId5"/>
    <p:sldId id="273" r:id="rId6"/>
    <p:sldId id="260" r:id="rId7"/>
    <p:sldId id="274" r:id="rId8"/>
    <p:sldId id="267" r:id="rId9"/>
    <p:sldId id="268" r:id="rId10"/>
    <p:sldId id="261" r:id="rId11"/>
    <p:sldId id="269" r:id="rId12"/>
    <p:sldId id="262" r:id="rId13"/>
    <p:sldId id="271" r:id="rId14"/>
    <p:sldId id="263" r:id="rId15"/>
    <p:sldId id="264"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1" d="100"/>
          <a:sy n="91" d="100"/>
        </p:scale>
        <p:origin x="-616"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203CDD6A-407D-644E-A066-F49BB17FB2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smtClean="0"/>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90D95-8230-7D46-BEF3-3F07A10B5FEA}"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CDD6A-407D-644E-A066-F49BB17FB2A5}" type="slidenum">
              <a:rPr lang="en-US" smtClean="0"/>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EE690D95-8230-7D46-BEF3-3F07A10B5FEA}" type="datetimeFigureOut">
              <a:rPr lang="en-US" smtClean="0"/>
              <a:t>10/12/16</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203CDD6A-407D-644E-A066-F49BB17FB2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203CDD6A-407D-644E-A066-F49BB17FB2A5}" type="slidenum">
              <a:rPr lang="en-US" smtClean="0"/>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90D95-8230-7D46-BEF3-3F07A10B5FEA}"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smtClean="0"/>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E690D95-8230-7D46-BEF3-3F07A10B5FEA}"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E690D95-8230-7D46-BEF3-3F07A10B5FEA}" type="datetimeFigureOut">
              <a:rPr lang="en-US" smtClean="0"/>
              <a:t>10/12/16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CDD6A-407D-644E-A066-F49BB17FB2A5}" type="slidenum">
              <a:rPr lang="en-US" smtClean="0"/>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E690D95-8230-7D46-BEF3-3F07A10B5FEA}" type="datetimeFigureOut">
              <a:rPr lang="en-US" smtClean="0"/>
              <a:t>10/12/16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90D95-8230-7D46-BEF3-3F07A10B5FEA}" type="datetimeFigureOut">
              <a:rPr lang="en-US" smtClean="0"/>
              <a:t>10/12/16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90D95-8230-7D46-BEF3-3F07A10B5FEA}"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CDD6A-407D-644E-A066-F49BB17FB2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EE690D95-8230-7D46-BEF3-3F07A10B5FEA}" type="datetimeFigureOut">
              <a:rPr lang="en-US" smtClean="0"/>
              <a:t>10/12/16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203CDD6A-407D-644E-A066-F49BB17FB2A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page</a:t>
            </a:r>
            <a:endParaRPr lang="en-US" dirty="0"/>
          </a:p>
        </p:txBody>
      </p:sp>
      <p:sp>
        <p:nvSpPr>
          <p:cNvPr id="3" name="Subtitle 2"/>
          <p:cNvSpPr>
            <a:spLocks noGrp="1"/>
          </p:cNvSpPr>
          <p:nvPr>
            <p:ph type="subTitle" idx="1"/>
          </p:nvPr>
        </p:nvSpPr>
        <p:spPr/>
        <p:txBody>
          <a:bodyPr/>
          <a:lstStyle/>
          <a:p>
            <a:r>
              <a:rPr lang="en-US" dirty="0" smtClean="0"/>
              <a:t>My name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solidFill>
                  <a:srgbClr val="453D2C"/>
                </a:solidFill>
              </a:rPr>
              <a:t>Appetizer</a:t>
            </a:r>
            <a:endParaRPr lang="en-US" dirty="0">
              <a:solidFill>
                <a:srgbClr val="453D2C"/>
              </a:solidFill>
            </a:endParaRPr>
          </a:p>
        </p:txBody>
      </p:sp>
      <p:sp>
        <p:nvSpPr>
          <p:cNvPr id="3" name="Content Placeholder 2"/>
          <p:cNvSpPr>
            <a:spLocks noGrp="1"/>
          </p:cNvSpPr>
          <p:nvPr>
            <p:ph idx="1"/>
          </p:nvPr>
        </p:nvSpPr>
        <p:spPr/>
        <p:txBody>
          <a:bodyPr/>
          <a:lstStyle/>
          <a:p>
            <a:r>
              <a:rPr lang="en-US" dirty="0" smtClean="0">
                <a:solidFill>
                  <a:srgbClr val="453D2C"/>
                </a:solidFill>
              </a:rPr>
              <a:t>Price, Type &amp; Review</a:t>
            </a:r>
          </a:p>
          <a:p>
            <a:r>
              <a:rPr lang="en-US" dirty="0" smtClean="0">
                <a:solidFill>
                  <a:srgbClr val="453D2C"/>
                </a:solidFill>
              </a:rPr>
              <a:t>TFIDF (Term Frequency Inverse Document Frequency)</a:t>
            </a:r>
          </a:p>
          <a:p>
            <a:pPr lvl="1"/>
            <a:r>
              <a:rPr lang="en-US" dirty="0" smtClean="0">
                <a:solidFill>
                  <a:srgbClr val="453D2C"/>
                </a:solidFill>
              </a:rPr>
              <a:t>Measures how important I word is to a particular observation as well as across the entire corpus.</a:t>
            </a:r>
          </a:p>
          <a:p>
            <a:r>
              <a:rPr lang="en-US" dirty="0" smtClean="0">
                <a:solidFill>
                  <a:srgbClr val="453D2C"/>
                </a:solidFill>
              </a:rPr>
              <a:t>Train and Test needed to be combined for these steps and then split to maintain consistent features.  </a:t>
            </a:r>
            <a:endParaRPr lang="en-US" dirty="0">
              <a:solidFill>
                <a:srgbClr val="453D2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53D2C"/>
                </a:solidFill>
              </a:rPr>
              <a:t>Cocktails</a:t>
            </a:r>
            <a:endParaRPr lang="en-US" dirty="0">
              <a:solidFill>
                <a:srgbClr val="453D2C"/>
              </a:solidFill>
            </a:endParaRPr>
          </a:p>
        </p:txBody>
      </p:sp>
      <p:sp>
        <p:nvSpPr>
          <p:cNvPr id="3" name="Content Placeholder 2"/>
          <p:cNvSpPr>
            <a:spLocks noGrp="1"/>
          </p:cNvSpPr>
          <p:nvPr>
            <p:ph idx="1"/>
          </p:nvPr>
        </p:nvSpPr>
        <p:spPr/>
        <p:txBody>
          <a:bodyPr/>
          <a:lstStyle/>
          <a:p>
            <a:r>
              <a:rPr lang="en-US" dirty="0" smtClean="0">
                <a:solidFill>
                  <a:srgbClr val="453D2C"/>
                </a:solidFill>
              </a:rPr>
              <a:t>Random Forest Feature Selection</a:t>
            </a:r>
          </a:p>
          <a:p>
            <a:r>
              <a:rPr lang="en-US" dirty="0" smtClean="0">
                <a:solidFill>
                  <a:srgbClr val="453D2C"/>
                </a:solidFill>
              </a:rPr>
              <a:t>None of the features turned out to be significant in any way.</a:t>
            </a:r>
          </a:p>
          <a:p>
            <a:r>
              <a:rPr lang="en-US" dirty="0" smtClean="0">
                <a:solidFill>
                  <a:srgbClr val="453D2C"/>
                </a:solidFill>
              </a:rPr>
              <a:t>Took to feature selections.</a:t>
            </a:r>
          </a:p>
          <a:p>
            <a:pPr lvl="1"/>
            <a:r>
              <a:rPr lang="en-US" dirty="0" smtClean="0">
                <a:solidFill>
                  <a:srgbClr val="453D2C"/>
                </a:solidFill>
              </a:rPr>
              <a:t>250 of the ‘most important’ features.</a:t>
            </a:r>
          </a:p>
          <a:p>
            <a:pPr lvl="1"/>
            <a:r>
              <a:rPr lang="en-US" dirty="0" smtClean="0">
                <a:solidFill>
                  <a:srgbClr val="453D2C"/>
                </a:solidFill>
              </a:rPr>
              <a:t>Only features with an importance &gt; 0 (14,000+)</a:t>
            </a:r>
          </a:p>
          <a:p>
            <a:r>
              <a:rPr lang="en-US" dirty="0" smtClean="0">
                <a:solidFill>
                  <a:srgbClr val="453D2C"/>
                </a:solidFill>
              </a:rPr>
              <a:t>Models with selected features performed much worse than models using all the features.  </a:t>
            </a:r>
          </a:p>
          <a:p>
            <a:r>
              <a:rPr lang="en-US" dirty="0" smtClean="0">
                <a:solidFill>
                  <a:srgbClr val="453D2C"/>
                </a:solidFill>
              </a:rPr>
              <a:t>‘Cocktails were sent back.’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solidFill>
                  <a:srgbClr val="453D2C"/>
                </a:solidFill>
              </a:rPr>
              <a:t>Entre</a:t>
            </a:r>
            <a:endParaRPr lang="en-US" dirty="0">
              <a:solidFill>
                <a:srgbClr val="453D2C"/>
              </a:solidFill>
            </a:endParaRPr>
          </a:p>
        </p:txBody>
      </p:sp>
      <p:sp>
        <p:nvSpPr>
          <p:cNvPr id="3" name="Content Placeholder 2"/>
          <p:cNvSpPr>
            <a:spLocks noGrp="1"/>
          </p:cNvSpPr>
          <p:nvPr>
            <p:ph idx="1"/>
          </p:nvPr>
        </p:nvSpPr>
        <p:spPr/>
        <p:txBody>
          <a:bodyPr/>
          <a:lstStyle/>
          <a:p>
            <a:r>
              <a:rPr lang="en-US" dirty="0" smtClean="0">
                <a:solidFill>
                  <a:srgbClr val="453D2C"/>
                </a:solidFill>
              </a:rPr>
              <a:t>Initially a predicted probability looked appetizing as thresholds could be set to allow for classification.</a:t>
            </a:r>
          </a:p>
          <a:p>
            <a:pPr lvl="1"/>
            <a:r>
              <a:rPr lang="en-US" dirty="0" smtClean="0">
                <a:solidFill>
                  <a:srgbClr val="453D2C"/>
                </a:solidFill>
              </a:rPr>
              <a:t>i.e. &lt; %50 = 0  |  %50-75 = 1  | %75-90 = 2  |  &gt;%90 = 3</a:t>
            </a:r>
          </a:p>
          <a:p>
            <a:pPr lvl="1"/>
            <a:r>
              <a:rPr lang="en-US" dirty="0" smtClean="0">
                <a:solidFill>
                  <a:srgbClr val="453D2C"/>
                </a:solidFill>
              </a:rPr>
              <a:t>Logistic Regression &amp; Support Vector Machine Classifier</a:t>
            </a:r>
          </a:p>
          <a:p>
            <a:r>
              <a:rPr lang="en-US" dirty="0" smtClean="0">
                <a:solidFill>
                  <a:srgbClr val="453D2C"/>
                </a:solidFill>
              </a:rPr>
              <a:t>Upon sampling there did not seem to be an kind of credible trend to base this judgment off.</a:t>
            </a:r>
          </a:p>
          <a:p>
            <a:r>
              <a:rPr lang="en-US" dirty="0" smtClean="0">
                <a:solidFill>
                  <a:srgbClr val="453D2C"/>
                </a:solidFill>
              </a:rPr>
              <a:t>K Nearest Neighbors Classifier Seemed to be a solid second option.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solidFill>
                  <a:srgbClr val="453D2C"/>
                </a:solidFill>
              </a:rPr>
              <a:t>Confusion Matrix Scoring</a:t>
            </a:r>
            <a:endParaRPr lang="en-US" dirty="0">
              <a:solidFill>
                <a:srgbClr val="453D2C"/>
              </a:solidFill>
            </a:endParaRPr>
          </a:p>
        </p:txBody>
      </p:sp>
      <p:graphicFrame>
        <p:nvGraphicFramePr>
          <p:cNvPr id="5" name="Content Placeholder 4"/>
          <p:cNvGraphicFramePr>
            <a:graphicFrameLocks noGrp="1"/>
          </p:cNvGraphicFramePr>
          <p:nvPr>
            <p:ph idx="1"/>
          </p:nvPr>
        </p:nvGraphicFramePr>
        <p:xfrm>
          <a:off x="498475" y="1762123"/>
          <a:ext cx="8147050" cy="4676270"/>
        </p:xfrm>
        <a:graphic>
          <a:graphicData uri="http://schemas.openxmlformats.org/drawingml/2006/table">
            <a:tbl>
              <a:tblPr firstRow="1" bandRow="1">
                <a:tableStyleId>{5C22544A-7EE6-4342-B048-85BDC9FD1C3A}</a:tableStyleId>
              </a:tblPr>
              <a:tblGrid>
                <a:gridCol w="1629410"/>
                <a:gridCol w="1629410"/>
                <a:gridCol w="1629410"/>
                <a:gridCol w="1629410"/>
                <a:gridCol w="1629410"/>
              </a:tblGrid>
              <a:tr h="935254">
                <a:tc>
                  <a:txBody>
                    <a:bodyPr/>
                    <a:lstStyle/>
                    <a:p>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55374"/>
                    </a:solidFill>
                  </a:tcPr>
                </a:tc>
                <a:tc>
                  <a:txBody>
                    <a:bodyPr/>
                    <a:lstStyle/>
                    <a:p>
                      <a:pPr algn="ctr"/>
                      <a:r>
                        <a:rPr lang="en-US" sz="2800" dirty="0" smtClean="0"/>
                        <a:t>Pred. 0</a:t>
                      </a:r>
                      <a:endParaRPr 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55374"/>
                    </a:solidFill>
                  </a:tcPr>
                </a:tc>
                <a:tc>
                  <a:txBody>
                    <a:bodyPr/>
                    <a:lstStyle/>
                    <a:p>
                      <a:pPr algn="ctr"/>
                      <a:r>
                        <a:rPr lang="en-US" sz="2800" dirty="0" smtClean="0"/>
                        <a:t>Pred.</a:t>
                      </a:r>
                      <a:r>
                        <a:rPr lang="en-US" sz="2800" baseline="0" dirty="0" smtClean="0"/>
                        <a:t> 1</a:t>
                      </a:r>
                      <a:endParaRPr 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55374"/>
                    </a:solidFill>
                  </a:tcPr>
                </a:tc>
                <a:tc>
                  <a:txBody>
                    <a:bodyPr/>
                    <a:lstStyle/>
                    <a:p>
                      <a:pPr algn="ctr"/>
                      <a:r>
                        <a:rPr lang="en-US" sz="2800" dirty="0" smtClean="0"/>
                        <a:t>Pred. 2</a:t>
                      </a:r>
                      <a:endParaRPr 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55374"/>
                    </a:solidFill>
                  </a:tcPr>
                </a:tc>
                <a:tc>
                  <a:txBody>
                    <a:bodyPr/>
                    <a:lstStyle/>
                    <a:p>
                      <a:pPr algn="ctr"/>
                      <a:r>
                        <a:rPr lang="en-US" sz="2800" dirty="0" smtClean="0"/>
                        <a:t>Pred. 3</a:t>
                      </a:r>
                      <a:endParaRPr 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55374"/>
                    </a:solidFill>
                  </a:tcPr>
                </a:tc>
              </a:tr>
              <a:tr h="935254">
                <a:tc>
                  <a:txBody>
                    <a:bodyPr/>
                    <a:lstStyle/>
                    <a:p>
                      <a:pPr algn="ctr"/>
                      <a:r>
                        <a:rPr lang="en-US" sz="2800" dirty="0" smtClean="0">
                          <a:solidFill>
                            <a:schemeClr val="tx1"/>
                          </a:solidFill>
                        </a:rPr>
                        <a:t>True 0</a:t>
                      </a:r>
                      <a:endParaRPr lang="en-US" sz="2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ctr"/>
                      <a:r>
                        <a:rPr lang="en-US" sz="2400" dirty="0" smtClean="0"/>
                        <a:t>NA</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50000"/>
                      </a:schemeClr>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c>
                  <a:txBody>
                    <a:bodyPr/>
                    <a:lstStyle/>
                    <a:p>
                      <a:pPr algn="ctr"/>
                      <a:r>
                        <a:rPr lang="en-US" sz="2400" dirty="0" smtClean="0"/>
                        <a:t>-1</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US" sz="2400" dirty="0" smtClean="0"/>
                        <a:t>-1</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935254">
                <a:tc>
                  <a:txBody>
                    <a:bodyPr/>
                    <a:lstStyle/>
                    <a:p>
                      <a:pPr algn="ctr"/>
                      <a:r>
                        <a:rPr lang="en-US" sz="2800" dirty="0" smtClean="0">
                          <a:solidFill>
                            <a:schemeClr val="tx1"/>
                          </a:solidFill>
                        </a:rPr>
                        <a:t>True 1</a:t>
                      </a:r>
                      <a:endParaRPr lang="en-US" sz="2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c>
                  <a:txBody>
                    <a:bodyPr/>
                    <a:lstStyle/>
                    <a:p>
                      <a:pPr algn="ctr"/>
                      <a:r>
                        <a:rPr lang="en-US" sz="2400" dirty="0" smtClean="0"/>
                        <a:t>1</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935254">
                <a:tc>
                  <a:txBody>
                    <a:bodyPr/>
                    <a:lstStyle/>
                    <a:p>
                      <a:pPr algn="ctr"/>
                      <a:r>
                        <a:rPr lang="en-US" sz="2800" dirty="0" smtClean="0">
                          <a:solidFill>
                            <a:schemeClr val="tx1"/>
                          </a:solidFill>
                        </a:rPr>
                        <a:t>True</a:t>
                      </a:r>
                      <a:r>
                        <a:rPr lang="en-US" sz="2800" baseline="0" dirty="0" smtClean="0">
                          <a:solidFill>
                            <a:schemeClr val="tx1"/>
                          </a:solidFill>
                        </a:rPr>
                        <a:t> 2</a:t>
                      </a:r>
                      <a:endParaRPr lang="en-US" sz="2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ctr"/>
                      <a:r>
                        <a:rPr lang="en-US" sz="2400" dirty="0" smtClean="0"/>
                        <a:t>-1</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2400" dirty="0" smtClean="0"/>
                        <a:t>2</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935254">
                <a:tc>
                  <a:txBody>
                    <a:bodyPr/>
                    <a:lstStyle/>
                    <a:p>
                      <a:pPr algn="ctr"/>
                      <a:r>
                        <a:rPr lang="en-US" sz="2800" dirty="0" smtClean="0">
                          <a:solidFill>
                            <a:schemeClr val="tx1"/>
                          </a:solidFill>
                        </a:rPr>
                        <a:t>True</a:t>
                      </a:r>
                      <a:r>
                        <a:rPr lang="en-US" sz="2800" baseline="0" dirty="0" smtClean="0">
                          <a:solidFill>
                            <a:schemeClr val="tx1"/>
                          </a:solidFill>
                        </a:rPr>
                        <a:t> 3</a:t>
                      </a:r>
                      <a:endParaRPr lang="en-US" sz="2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ctr"/>
                      <a:r>
                        <a:rPr lang="en-US" sz="2400" dirty="0" smtClean="0"/>
                        <a:t>-1</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2400" dirty="0" smtClean="0"/>
                        <a:t>0.5</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2400" dirty="0" smtClean="0"/>
                        <a:t>3</a:t>
                      </a: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84236"/>
                </a:solidFill>
              </a:rPr>
              <a:t>Dessert</a:t>
            </a:r>
            <a:endParaRPr lang="en-US" dirty="0">
              <a:solidFill>
                <a:srgbClr val="484236"/>
              </a:solidFill>
            </a:endParaRPr>
          </a:p>
        </p:txBody>
      </p:sp>
      <p:sp>
        <p:nvSpPr>
          <p:cNvPr id="3" name="Content Placeholder 2"/>
          <p:cNvSpPr>
            <a:spLocks noGrp="1"/>
          </p:cNvSpPr>
          <p:nvPr>
            <p:ph idx="1"/>
          </p:nvPr>
        </p:nvSpPr>
        <p:spPr/>
        <p:txBody>
          <a:bodyPr/>
          <a:lstStyle/>
          <a:p>
            <a:r>
              <a:rPr lang="en-US" dirty="0" smtClean="0">
                <a:solidFill>
                  <a:schemeClr val="bg1">
                    <a:lumMod val="90000"/>
                    <a:lumOff val="10000"/>
                  </a:schemeClr>
                </a:solidFill>
              </a:rPr>
              <a:t>The Chocolate Cake of optimization… </a:t>
            </a:r>
            <a:r>
              <a:rPr lang="en-US" dirty="0" err="1" smtClean="0">
                <a:solidFill>
                  <a:schemeClr val="bg1">
                    <a:lumMod val="90000"/>
                    <a:lumOff val="10000"/>
                  </a:schemeClr>
                </a:solidFill>
              </a:rPr>
              <a:t>GridSearchCV</a:t>
            </a:r>
            <a:endParaRPr lang="en-US" dirty="0" smtClean="0">
              <a:solidFill>
                <a:schemeClr val="bg1">
                  <a:lumMod val="90000"/>
                  <a:lumOff val="10000"/>
                </a:schemeClr>
              </a:solidFill>
            </a:endParaRPr>
          </a:p>
          <a:p>
            <a:r>
              <a:rPr lang="en-US" dirty="0" smtClean="0">
                <a:solidFill>
                  <a:schemeClr val="bg1">
                    <a:lumMod val="90000"/>
                    <a:lumOff val="10000"/>
                  </a:schemeClr>
                </a:solidFill>
              </a:rPr>
              <a:t>Extremely Computationally Expensive</a:t>
            </a:r>
          </a:p>
          <a:p>
            <a:r>
              <a:rPr lang="en-US" dirty="0" smtClean="0">
                <a:solidFill>
                  <a:schemeClr val="bg1">
                    <a:lumMod val="90000"/>
                    <a:lumOff val="10000"/>
                  </a:schemeClr>
                </a:solidFill>
              </a:rPr>
              <a:t>Needed to use Amazon Web Services to calculate</a:t>
            </a:r>
          </a:p>
          <a:p>
            <a:r>
              <a:rPr lang="en-US" dirty="0" smtClean="0">
                <a:solidFill>
                  <a:schemeClr val="bg1">
                    <a:lumMod val="90000"/>
                    <a:lumOff val="10000"/>
                  </a:schemeClr>
                </a:solidFill>
              </a:rPr>
              <a:t>Spurred side project to build a model to estimate how long a </a:t>
            </a:r>
            <a:r>
              <a:rPr lang="en-US" dirty="0" err="1" smtClean="0">
                <a:solidFill>
                  <a:schemeClr val="bg1">
                    <a:lumMod val="90000"/>
                    <a:lumOff val="10000"/>
                  </a:schemeClr>
                </a:solidFill>
              </a:rPr>
              <a:t>GridSearch</a:t>
            </a:r>
            <a:r>
              <a:rPr lang="en-US" dirty="0" smtClean="0">
                <a:solidFill>
                  <a:schemeClr val="bg1">
                    <a:lumMod val="90000"/>
                    <a:lumOff val="10000"/>
                  </a:schemeClr>
                </a:solidFill>
              </a:rPr>
              <a:t> will take. </a:t>
            </a:r>
          </a:p>
          <a:p>
            <a:r>
              <a:rPr lang="en-US" dirty="0" smtClean="0">
                <a:solidFill>
                  <a:schemeClr val="bg1">
                    <a:lumMod val="90000"/>
                    <a:lumOff val="10000"/>
                  </a:schemeClr>
                </a:solidFill>
              </a:rPr>
              <a:t>Models using </a:t>
            </a:r>
            <a:r>
              <a:rPr lang="en-US" dirty="0" err="1" smtClean="0">
                <a:solidFill>
                  <a:schemeClr val="bg1">
                    <a:lumMod val="90000"/>
                    <a:lumOff val="10000"/>
                  </a:schemeClr>
                </a:solidFill>
              </a:rPr>
              <a:t>GridSearches</a:t>
            </a:r>
            <a:r>
              <a:rPr lang="en-US" dirty="0" smtClean="0">
                <a:solidFill>
                  <a:schemeClr val="bg1">
                    <a:lumMod val="90000"/>
                    <a:lumOff val="10000"/>
                  </a:schemeClr>
                </a:solidFill>
              </a:rPr>
              <a:t> Optimal Parameters did not perform better (nor worse).</a:t>
            </a:r>
            <a:endParaRPr lang="en-US" dirty="0">
              <a:solidFill>
                <a:schemeClr val="bg1">
                  <a:lumMod val="90000"/>
                  <a:lumOff val="1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solidFill>
                  <a:srgbClr val="484236"/>
                </a:solidFill>
              </a:rPr>
              <a:t>The Bill</a:t>
            </a:r>
            <a:endParaRPr lang="en-US" dirty="0">
              <a:solidFill>
                <a:srgbClr val="484236"/>
              </a:solidFill>
            </a:endParaRPr>
          </a:p>
        </p:txBody>
      </p:sp>
      <p:sp>
        <p:nvSpPr>
          <p:cNvPr id="3" name="Content Placeholder 2"/>
          <p:cNvSpPr>
            <a:spLocks noGrp="1"/>
          </p:cNvSpPr>
          <p:nvPr>
            <p:ph sz="half" idx="1"/>
          </p:nvPr>
        </p:nvSpPr>
        <p:spPr>
          <a:xfrm>
            <a:off x="498475" y="2539835"/>
            <a:ext cx="3840480" cy="3586328"/>
          </a:xfrm>
        </p:spPr>
        <p:txBody>
          <a:bodyPr/>
          <a:lstStyle/>
          <a:p>
            <a:r>
              <a:rPr lang="en-US" dirty="0" err="1" smtClean="0">
                <a:solidFill>
                  <a:srgbClr val="484236"/>
                </a:solidFill>
              </a:rPr>
              <a:t>Fiola</a:t>
            </a:r>
            <a:r>
              <a:rPr lang="en-US" dirty="0" smtClean="0">
                <a:solidFill>
                  <a:srgbClr val="484236"/>
                </a:solidFill>
              </a:rPr>
              <a:t> Mare</a:t>
            </a:r>
          </a:p>
          <a:p>
            <a:r>
              <a:rPr lang="en-US" dirty="0" err="1" smtClean="0">
                <a:solidFill>
                  <a:srgbClr val="484236"/>
                </a:solidFill>
              </a:rPr>
              <a:t>Masseri</a:t>
            </a:r>
            <a:endParaRPr lang="en-US" dirty="0" smtClean="0">
              <a:solidFill>
                <a:srgbClr val="484236"/>
              </a:solidFill>
            </a:endParaRPr>
          </a:p>
          <a:p>
            <a:r>
              <a:rPr lang="en-US" dirty="0" err="1" smtClean="0">
                <a:solidFill>
                  <a:srgbClr val="484236"/>
                </a:solidFill>
              </a:rPr>
              <a:t>Fiola</a:t>
            </a:r>
            <a:endParaRPr lang="en-US" dirty="0" smtClean="0">
              <a:solidFill>
                <a:srgbClr val="484236"/>
              </a:solidFill>
            </a:endParaRPr>
          </a:p>
          <a:p>
            <a:r>
              <a:rPr lang="en-US" dirty="0" smtClean="0">
                <a:solidFill>
                  <a:srgbClr val="484236"/>
                </a:solidFill>
              </a:rPr>
              <a:t>Obelisk</a:t>
            </a:r>
          </a:p>
        </p:txBody>
      </p:sp>
      <p:sp>
        <p:nvSpPr>
          <p:cNvPr id="4" name="Content Placeholder 3"/>
          <p:cNvSpPr>
            <a:spLocks noGrp="1"/>
          </p:cNvSpPr>
          <p:nvPr>
            <p:ph sz="half" idx="2"/>
          </p:nvPr>
        </p:nvSpPr>
        <p:spPr>
          <a:xfrm>
            <a:off x="4805046" y="2539835"/>
            <a:ext cx="3840480" cy="3586327"/>
          </a:xfrm>
        </p:spPr>
        <p:txBody>
          <a:bodyPr/>
          <a:lstStyle/>
          <a:p>
            <a:r>
              <a:rPr lang="en-US" dirty="0" smtClean="0">
                <a:solidFill>
                  <a:schemeClr val="bg1">
                    <a:lumMod val="90000"/>
                    <a:lumOff val="10000"/>
                  </a:schemeClr>
                </a:solidFill>
              </a:rPr>
              <a:t>Preserve</a:t>
            </a:r>
          </a:p>
          <a:p>
            <a:r>
              <a:rPr lang="en-US" dirty="0" smtClean="0">
                <a:solidFill>
                  <a:schemeClr val="bg1">
                    <a:lumMod val="90000"/>
                    <a:lumOff val="10000"/>
                  </a:schemeClr>
                </a:solidFill>
              </a:rPr>
              <a:t>Del Campo</a:t>
            </a:r>
          </a:p>
          <a:p>
            <a:r>
              <a:rPr lang="en-US" dirty="0" smtClean="0">
                <a:solidFill>
                  <a:schemeClr val="bg1">
                    <a:lumMod val="90000"/>
                    <a:lumOff val="10000"/>
                  </a:schemeClr>
                </a:solidFill>
              </a:rPr>
              <a:t>Woodberry Kitchen</a:t>
            </a:r>
          </a:p>
          <a:p>
            <a:r>
              <a:rPr lang="en-US" dirty="0" err="1" smtClean="0">
                <a:solidFill>
                  <a:schemeClr val="bg1">
                    <a:lumMod val="90000"/>
                    <a:lumOff val="10000"/>
                  </a:schemeClr>
                </a:solidFill>
              </a:rPr>
              <a:t>Centrolina</a:t>
            </a:r>
            <a:endParaRPr lang="en-US" dirty="0">
              <a:solidFill>
                <a:schemeClr val="bg1">
                  <a:lumMod val="90000"/>
                  <a:lumOff val="10000"/>
                </a:schemeClr>
              </a:solidFill>
            </a:endParaRPr>
          </a:p>
        </p:txBody>
      </p:sp>
      <p:sp>
        <p:nvSpPr>
          <p:cNvPr id="5" name="TextBox 4"/>
          <p:cNvSpPr txBox="1"/>
          <p:nvPr/>
        </p:nvSpPr>
        <p:spPr>
          <a:xfrm>
            <a:off x="498474" y="1900436"/>
            <a:ext cx="8147051" cy="646331"/>
          </a:xfrm>
          <a:prstGeom prst="rect">
            <a:avLst/>
          </a:prstGeom>
          <a:noFill/>
        </p:spPr>
        <p:txBody>
          <a:bodyPr wrap="square" rtlCol="0">
            <a:spAutoFit/>
          </a:bodyPr>
          <a:lstStyle/>
          <a:p>
            <a:pPr algn="ctr"/>
            <a:r>
              <a:rPr lang="en-US" dirty="0" smtClean="0">
                <a:solidFill>
                  <a:srgbClr val="484236"/>
                </a:solidFill>
              </a:rPr>
              <a:t>There is not a restaurant in D.C. (my test data) that is deserving of more than 1 Michelin Star.</a:t>
            </a:r>
            <a:endParaRPr lang="en-US" dirty="0">
              <a:solidFill>
                <a:srgbClr val="48423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84236"/>
                </a:solidFill>
              </a:rPr>
              <a:t>The Review</a:t>
            </a:r>
            <a:endParaRPr lang="en-US" dirty="0">
              <a:solidFill>
                <a:srgbClr val="484236"/>
              </a:solidFill>
            </a:endParaRPr>
          </a:p>
        </p:txBody>
      </p:sp>
      <p:sp>
        <p:nvSpPr>
          <p:cNvPr id="3" name="Content Placeholder 2"/>
          <p:cNvSpPr>
            <a:spLocks noGrp="1"/>
          </p:cNvSpPr>
          <p:nvPr>
            <p:ph idx="1"/>
          </p:nvPr>
        </p:nvSpPr>
        <p:spPr/>
        <p:txBody>
          <a:bodyPr/>
          <a:lstStyle/>
          <a:p>
            <a:r>
              <a:rPr lang="en-US" dirty="0" smtClean="0">
                <a:solidFill>
                  <a:srgbClr val="484236"/>
                </a:solidFill>
              </a:rPr>
              <a:t>My Model not wanting to predict any restaurant as a 2 or 3 was a big disappointment, but it could be right.  </a:t>
            </a:r>
          </a:p>
          <a:p>
            <a:r>
              <a:rPr lang="en-US" dirty="0" smtClean="0">
                <a:solidFill>
                  <a:srgbClr val="484236"/>
                </a:solidFill>
              </a:rPr>
              <a:t>Would like to experiment with out classification model.</a:t>
            </a:r>
          </a:p>
          <a:p>
            <a:pPr lvl="1"/>
            <a:r>
              <a:rPr lang="en-US" dirty="0" smtClean="0">
                <a:solidFill>
                  <a:srgbClr val="484236"/>
                </a:solidFill>
              </a:rPr>
              <a:t>Possibly a Neural Network</a:t>
            </a:r>
          </a:p>
          <a:p>
            <a:r>
              <a:rPr lang="en-US" dirty="0" smtClean="0">
                <a:solidFill>
                  <a:srgbClr val="484236"/>
                </a:solidFill>
              </a:rPr>
              <a:t>Use the same </a:t>
            </a:r>
            <a:r>
              <a:rPr lang="en-US" dirty="0" err="1" smtClean="0">
                <a:solidFill>
                  <a:srgbClr val="484236"/>
                </a:solidFill>
              </a:rPr>
              <a:t>medium(s</a:t>
            </a:r>
            <a:r>
              <a:rPr lang="en-US" dirty="0" smtClean="0">
                <a:solidFill>
                  <a:srgbClr val="484236"/>
                </a:solidFill>
              </a:rPr>
              <a:t>) for all reviews for consistency.</a:t>
            </a:r>
          </a:p>
          <a:p>
            <a:r>
              <a:rPr lang="en-US" dirty="0" smtClean="0">
                <a:solidFill>
                  <a:srgbClr val="484236"/>
                </a:solidFill>
              </a:rPr>
              <a:t>Get dummies can be used to express having multiple cuisine types. </a:t>
            </a:r>
          </a:p>
          <a:p>
            <a:r>
              <a:rPr lang="en-US" dirty="0" smtClean="0">
                <a:solidFill>
                  <a:srgbClr val="484236"/>
                </a:solidFill>
              </a:rPr>
              <a:t>Build a model that just analyzes the Photos of the food.</a:t>
            </a:r>
            <a:endParaRPr lang="en-US" dirty="0" smtClean="0">
              <a:solidFill>
                <a:srgbClr val="48423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Michelin D.C. Predictions</a:t>
            </a:r>
            <a:endParaRPr lang="en-US" dirty="0"/>
          </a:p>
        </p:txBody>
      </p:sp>
      <p:sp>
        <p:nvSpPr>
          <p:cNvPr id="5" name="Subtitle 4"/>
          <p:cNvSpPr>
            <a:spLocks noGrp="1"/>
          </p:cNvSpPr>
          <p:nvPr>
            <p:ph type="subTitle" idx="1"/>
          </p:nvPr>
        </p:nvSpPr>
        <p:spPr/>
        <p:txBody>
          <a:bodyPr/>
          <a:lstStyle/>
          <a:p>
            <a:r>
              <a:rPr lang="en-US" dirty="0" smtClean="0"/>
              <a:t>By: Sam Stack</a:t>
            </a:r>
            <a:endParaRPr lang="en-US" dirty="0"/>
          </a:p>
        </p:txBody>
      </p:sp>
      <p:pic>
        <p:nvPicPr>
          <p:cNvPr id="7" name="Picture Placeholder 6" descr="michelin man eating.jpg"/>
          <p:cNvPicPr>
            <a:picLocks noGrp="1" noChangeAspect="1"/>
          </p:cNvPicPr>
          <p:nvPr>
            <p:ph type="pic" sz="quarter" idx="13"/>
          </p:nvPr>
        </p:nvPicPr>
        <p:blipFill>
          <a:blip r:embed="rId2"/>
          <a:srcRect l="-7955" r="-7955"/>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84236"/>
                </a:solidFill>
              </a:rPr>
              <a:t>Tired of all this </a:t>
            </a:r>
            <a:r>
              <a:rPr lang="en-US" dirty="0">
                <a:solidFill>
                  <a:srgbClr val="484236"/>
                </a:solidFill>
              </a:rPr>
              <a:t>f</a:t>
            </a:r>
            <a:r>
              <a:rPr lang="en-US" dirty="0" smtClean="0">
                <a:solidFill>
                  <a:srgbClr val="484236"/>
                </a:solidFill>
              </a:rPr>
              <a:t>ood talk?</a:t>
            </a:r>
            <a:endParaRPr lang="en-US" dirty="0">
              <a:solidFill>
                <a:srgbClr val="484236"/>
              </a:solidFill>
            </a:endParaRPr>
          </a:p>
        </p:txBody>
      </p:sp>
      <p:sp>
        <p:nvSpPr>
          <p:cNvPr id="3" name="Content Placeholder 2"/>
          <p:cNvSpPr>
            <a:spLocks noGrp="1"/>
          </p:cNvSpPr>
          <p:nvPr>
            <p:ph idx="1"/>
          </p:nvPr>
        </p:nvSpPr>
        <p:spPr>
          <a:ln w="76200" cmpd="sng">
            <a:solidFill>
              <a:schemeClr val="bg1"/>
            </a:solidFill>
          </a:ln>
        </p:spPr>
        <p:txBody>
          <a:bodyPr anchor="ctr"/>
          <a:lstStyle/>
          <a:p>
            <a:pPr>
              <a:buNone/>
            </a:pPr>
            <a:r>
              <a:rPr lang="en-US" dirty="0" smtClean="0">
                <a:solidFill>
                  <a:srgbClr val="484236"/>
                </a:solidFill>
                <a:latin typeface="Handwriting - Dakota"/>
                <a:cs typeface="Handwriting - Dakota"/>
              </a:rPr>
              <a:t>	</a:t>
            </a:r>
            <a:r>
              <a:rPr lang="en-US" i="1" dirty="0" smtClean="0">
                <a:solidFill>
                  <a:srgbClr val="484236"/>
                </a:solidFill>
                <a:latin typeface="Cambria"/>
                <a:cs typeface="Cambria"/>
              </a:rPr>
              <a:t>Legend has it that long ago,  In an attempt to spur travel, Michelin created a list of restaurants that were worth travelling to. Any normal business would try to game these restaurants to encourage maximum travelling (and thus travel more and spend more on tires).  Michelin instead created an actually honest and elite list that soon developed into a ‘who’s who’ of dining.  </a:t>
            </a:r>
            <a:endParaRPr lang="en-US" i="1" dirty="0">
              <a:solidFill>
                <a:srgbClr val="484236"/>
              </a:solidFill>
              <a:latin typeface="Cambria"/>
              <a:cs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25000"/>
                  </a:schemeClr>
                </a:solidFill>
              </a:rPr>
              <a:t>Michelin’s next stop</a:t>
            </a:r>
            <a:endParaRPr lang="en-US" dirty="0">
              <a:solidFill>
                <a:schemeClr val="tx2">
                  <a:lumMod val="25000"/>
                </a:schemeClr>
              </a:solidFill>
            </a:endParaRPr>
          </a:p>
        </p:txBody>
      </p:sp>
      <p:sp>
        <p:nvSpPr>
          <p:cNvPr id="3" name="Content Placeholder 2"/>
          <p:cNvSpPr>
            <a:spLocks noGrp="1"/>
          </p:cNvSpPr>
          <p:nvPr>
            <p:ph idx="1"/>
          </p:nvPr>
        </p:nvSpPr>
        <p:spPr>
          <a:xfrm>
            <a:off x="498475" y="1761565"/>
            <a:ext cx="8147051" cy="4364598"/>
          </a:xfrm>
        </p:spPr>
        <p:txBody>
          <a:bodyPr/>
          <a:lstStyle/>
          <a:p>
            <a:r>
              <a:rPr lang="en-US" dirty="0" smtClean="0">
                <a:solidFill>
                  <a:srgbClr val="453D2C"/>
                </a:solidFill>
              </a:rPr>
              <a:t>Washington D.C. will become the fourth current city in the United States to have Michelin reviewed restaurants.</a:t>
            </a:r>
          </a:p>
          <a:p>
            <a:r>
              <a:rPr lang="en-US" dirty="0" smtClean="0">
                <a:solidFill>
                  <a:srgbClr val="453D2C"/>
                </a:solidFill>
              </a:rPr>
              <a:t>People really want to know who the “who’s who” will be.</a:t>
            </a:r>
          </a:p>
          <a:p>
            <a:r>
              <a:rPr lang="en-US" dirty="0" smtClean="0">
                <a:solidFill>
                  <a:srgbClr val="453D2C"/>
                </a:solidFill>
              </a:rPr>
              <a:t>Tension so thick you can cut it with a knife.</a:t>
            </a:r>
          </a:p>
          <a:p>
            <a:r>
              <a:rPr lang="en-US" dirty="0" smtClean="0">
                <a:solidFill>
                  <a:srgbClr val="453D2C"/>
                </a:solidFill>
              </a:rPr>
              <a:t>If only Data Science could help…</a:t>
            </a:r>
            <a:endParaRPr lang="en-US" dirty="0">
              <a:solidFill>
                <a:srgbClr val="453D2C"/>
              </a:solidFill>
            </a:endParaRPr>
          </a:p>
        </p:txBody>
      </p:sp>
      <p:pic>
        <p:nvPicPr>
          <p:cNvPr id="5" name="Picture 4" descr="USA.jpg"/>
          <p:cNvPicPr>
            <a:picLocks noChangeAspect="1"/>
          </p:cNvPicPr>
          <p:nvPr/>
        </p:nvPicPr>
        <p:blipFill>
          <a:blip r:embed="rId2">
            <a:alphaModFix amt="20000"/>
          </a:blip>
          <a:stretch>
            <a:fillRect/>
          </a:stretch>
        </p:blipFill>
        <p:spPr>
          <a:xfrm>
            <a:off x="0" y="365760"/>
            <a:ext cx="9144000" cy="61264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ent Placeholder 5" descr="pie dis.tiff"/>
          <p:cNvPicPr>
            <a:picLocks noGrp="1" noChangeAspect="1"/>
          </p:cNvPicPr>
          <p:nvPr>
            <p:ph idx="4294967295"/>
          </p:nvPr>
        </p:nvPicPr>
        <p:blipFill>
          <a:blip r:embed="rId2">
            <a:alphaModFix amt="23000"/>
          </a:blip>
          <a:srcRect l="-42056" r="-42056"/>
          <a:stretch>
            <a:fillRect/>
          </a:stretch>
        </p:blipFill>
        <p:spPr>
          <a:xfrm>
            <a:off x="-2026449" y="0"/>
            <a:ext cx="12863768" cy="6890589"/>
          </a:xfrm>
        </p:spPr>
      </p:pic>
      <p:sp>
        <p:nvSpPr>
          <p:cNvPr id="8" name="TextBox 7"/>
          <p:cNvSpPr txBox="1"/>
          <p:nvPr/>
        </p:nvSpPr>
        <p:spPr>
          <a:xfrm>
            <a:off x="1013226" y="823697"/>
            <a:ext cx="6964138" cy="769441"/>
          </a:xfrm>
          <a:prstGeom prst="rect">
            <a:avLst/>
          </a:prstGeom>
          <a:noFill/>
        </p:spPr>
        <p:txBody>
          <a:bodyPr wrap="square" rtlCol="0" anchor="ctr">
            <a:spAutoFit/>
          </a:bodyPr>
          <a:lstStyle/>
          <a:p>
            <a:pPr algn="ctr"/>
            <a:r>
              <a:rPr lang="en-US" sz="4400" dirty="0" smtClean="0">
                <a:solidFill>
                  <a:srgbClr val="484236"/>
                </a:solidFill>
              </a:rPr>
              <a:t>What can data science do?</a:t>
            </a:r>
            <a:endParaRPr lang="en-US" sz="4400" dirty="0"/>
          </a:p>
        </p:txBody>
      </p:sp>
      <p:sp>
        <p:nvSpPr>
          <p:cNvPr id="9" name="TextBox 8"/>
          <p:cNvSpPr txBox="1"/>
          <p:nvPr/>
        </p:nvSpPr>
        <p:spPr>
          <a:xfrm>
            <a:off x="827706" y="2254489"/>
            <a:ext cx="7149658" cy="3385542"/>
          </a:xfrm>
          <a:prstGeom prst="rect">
            <a:avLst/>
          </a:prstGeom>
          <a:noFill/>
        </p:spPr>
        <p:txBody>
          <a:bodyPr wrap="square" rtlCol="0">
            <a:spAutoFit/>
          </a:bodyPr>
          <a:lstStyle/>
          <a:p>
            <a:pPr>
              <a:buFont typeface="Wingdings" charset="2"/>
              <a:buChar char="²"/>
            </a:pPr>
            <a:r>
              <a:rPr lang="en-US" sz="2800" dirty="0" smtClean="0">
                <a:solidFill>
                  <a:srgbClr val="484236"/>
                </a:solidFill>
              </a:rPr>
              <a:t>Acquire data from the internet.</a:t>
            </a:r>
          </a:p>
          <a:p>
            <a:pPr>
              <a:buFont typeface="Wingdings" charset="2"/>
              <a:buChar char="²"/>
            </a:pPr>
            <a:endParaRPr lang="en-US" sz="2800" dirty="0" smtClean="0">
              <a:solidFill>
                <a:srgbClr val="484236"/>
              </a:solidFill>
            </a:endParaRPr>
          </a:p>
          <a:p>
            <a:pPr>
              <a:buFont typeface="Wingdings" charset="2"/>
              <a:buChar char="²"/>
            </a:pPr>
            <a:r>
              <a:rPr lang="en-US" sz="2800" dirty="0" smtClean="0">
                <a:solidFill>
                  <a:srgbClr val="484236"/>
                </a:solidFill>
              </a:rPr>
              <a:t>Clean data</a:t>
            </a:r>
          </a:p>
          <a:p>
            <a:pPr>
              <a:buFont typeface="Wingdings" charset="2"/>
              <a:buChar char="²"/>
            </a:pPr>
            <a:endParaRPr lang="en-US" sz="2800" dirty="0" smtClean="0">
              <a:solidFill>
                <a:srgbClr val="484236"/>
              </a:solidFill>
            </a:endParaRPr>
          </a:p>
          <a:p>
            <a:pPr>
              <a:buFont typeface="Wingdings" charset="2"/>
              <a:buChar char="²"/>
            </a:pPr>
            <a:r>
              <a:rPr lang="en-US" sz="2800" dirty="0" smtClean="0">
                <a:solidFill>
                  <a:srgbClr val="484236"/>
                </a:solidFill>
              </a:rPr>
              <a:t>Build a model and optimize</a:t>
            </a:r>
          </a:p>
          <a:p>
            <a:pPr>
              <a:buFont typeface="Wingdings" charset="2"/>
              <a:buChar char="²"/>
            </a:pPr>
            <a:endParaRPr lang="en-US" sz="2800" dirty="0" smtClean="0">
              <a:solidFill>
                <a:srgbClr val="484236"/>
              </a:solidFill>
            </a:endParaRPr>
          </a:p>
          <a:p>
            <a:pPr>
              <a:buFont typeface="Wingdings" charset="2"/>
              <a:buChar char="²"/>
            </a:pPr>
            <a:r>
              <a:rPr lang="en-US" sz="2800" dirty="0" smtClean="0">
                <a:solidFill>
                  <a:srgbClr val="484236"/>
                </a:solidFill>
              </a:rPr>
              <a:t>Predict a list of restaurants and their stars</a:t>
            </a:r>
            <a:r>
              <a:rPr lang="en-US" dirty="0" smtClean="0">
                <a:solidFill>
                  <a:srgbClr val="484236"/>
                </a:solidFill>
              </a:rPr>
              <a:t>.</a:t>
            </a:r>
          </a:p>
          <a:p>
            <a:pPr>
              <a:buFont typeface="Wingdings" charset="2"/>
              <a:buChar char="²"/>
            </a:pPr>
            <a:endParaRPr lang="en-US" dirty="0" smtClean="0">
              <a:solidFill>
                <a:srgbClr val="48423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butts.tiff"/>
          <p:cNvPicPr>
            <a:picLocks noChangeAspect="1"/>
          </p:cNvPicPr>
          <p:nvPr/>
        </p:nvPicPr>
        <p:blipFill>
          <a:blip r:embed="rId2">
            <a:alphaModFix amt="20000"/>
          </a:blip>
          <a:stretch>
            <a:fillRect/>
          </a:stretch>
        </p:blipFill>
        <p:spPr>
          <a:xfrm>
            <a:off x="0" y="0"/>
            <a:ext cx="9143999" cy="6857999"/>
          </a:xfrm>
          <a:prstGeom prst="rect">
            <a:avLst/>
          </a:prstGeom>
        </p:spPr>
      </p:pic>
      <p:sp>
        <p:nvSpPr>
          <p:cNvPr id="6" name="TextBox 5"/>
          <p:cNvSpPr txBox="1"/>
          <p:nvPr/>
        </p:nvSpPr>
        <p:spPr>
          <a:xfrm>
            <a:off x="1007755" y="469395"/>
            <a:ext cx="7233752" cy="923330"/>
          </a:xfrm>
          <a:prstGeom prst="rect">
            <a:avLst/>
          </a:prstGeom>
          <a:noFill/>
        </p:spPr>
        <p:txBody>
          <a:bodyPr wrap="square" rtlCol="0">
            <a:spAutoFit/>
          </a:bodyPr>
          <a:lstStyle/>
          <a:p>
            <a:pPr algn="ctr"/>
            <a:r>
              <a:rPr lang="en-US" sz="5400" dirty="0" smtClean="0">
                <a:solidFill>
                  <a:srgbClr val="453D2C"/>
                </a:solidFill>
              </a:rPr>
              <a:t>Getting a Table</a:t>
            </a:r>
            <a:endParaRPr lang="en-US" sz="5400" dirty="0"/>
          </a:p>
        </p:txBody>
      </p:sp>
      <p:sp>
        <p:nvSpPr>
          <p:cNvPr id="8" name="TextBox 7"/>
          <p:cNvSpPr txBox="1"/>
          <p:nvPr/>
        </p:nvSpPr>
        <p:spPr>
          <a:xfrm>
            <a:off x="179462" y="1601466"/>
            <a:ext cx="8365751" cy="2585323"/>
          </a:xfrm>
          <a:prstGeom prst="rect">
            <a:avLst/>
          </a:prstGeom>
          <a:noFill/>
        </p:spPr>
        <p:txBody>
          <a:bodyPr wrap="square" rtlCol="0">
            <a:spAutoFit/>
          </a:bodyPr>
          <a:lstStyle/>
          <a:p>
            <a:pPr>
              <a:buFont typeface="Wingdings" charset="2"/>
              <a:buChar char="²"/>
            </a:pPr>
            <a:r>
              <a:rPr lang="en-US" sz="2400" dirty="0" smtClean="0">
                <a:solidFill>
                  <a:srgbClr val="453D2C"/>
                </a:solidFill>
              </a:rPr>
              <a:t>Scraped Reviews from Michelin.</a:t>
            </a:r>
          </a:p>
          <a:p>
            <a:pPr lvl="1"/>
            <a:r>
              <a:rPr lang="en-US" sz="2400" dirty="0" smtClean="0">
                <a:solidFill>
                  <a:srgbClr val="0000FF"/>
                </a:solidFill>
              </a:rPr>
              <a:t>https://www.viamichelin.com/web/Restaurants</a:t>
            </a:r>
          </a:p>
          <a:p>
            <a:pPr lvl="1"/>
            <a:endParaRPr lang="en-US" sz="2400" dirty="0" smtClean="0">
              <a:solidFill>
                <a:srgbClr val="0000FF"/>
              </a:solidFill>
            </a:endParaRPr>
          </a:p>
          <a:p>
            <a:pPr>
              <a:buFont typeface="Wingdings" charset="2"/>
              <a:buChar char="²"/>
            </a:pPr>
            <a:r>
              <a:rPr lang="en-US" sz="2400" dirty="0" smtClean="0">
                <a:solidFill>
                  <a:srgbClr val="453D2C"/>
                </a:solidFill>
              </a:rPr>
              <a:t>Scraped Reviews from The Washingtonian</a:t>
            </a:r>
          </a:p>
          <a:p>
            <a:pPr lvl="1"/>
            <a:r>
              <a:rPr lang="en-US" sz="2400" dirty="0" smtClean="0">
                <a:solidFill>
                  <a:srgbClr val="0000FF"/>
                </a:solidFill>
              </a:rPr>
              <a:t>https://www.washingtonian.com/2016/02/08/100-very-best-restaurants/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RD.tiff"/>
          <p:cNvPicPr>
            <a:picLocks noChangeAspect="1"/>
          </p:cNvPicPr>
          <p:nvPr/>
        </p:nvPicPr>
        <p:blipFill>
          <a:blip r:embed="rId2">
            <a:alphaModFix amt="20000"/>
          </a:blip>
          <a:stretch>
            <a:fillRect/>
          </a:stretch>
        </p:blipFill>
        <p:spPr>
          <a:xfrm>
            <a:off x="30278" y="0"/>
            <a:ext cx="9083444" cy="6858000"/>
          </a:xfrm>
          <a:prstGeom prst="rect">
            <a:avLst/>
          </a:prstGeom>
        </p:spPr>
      </p:pic>
      <p:sp>
        <p:nvSpPr>
          <p:cNvPr id="5" name="TextBox 4"/>
          <p:cNvSpPr txBox="1"/>
          <p:nvPr/>
        </p:nvSpPr>
        <p:spPr>
          <a:xfrm>
            <a:off x="1256243" y="662675"/>
            <a:ext cx="6819605" cy="830997"/>
          </a:xfrm>
          <a:prstGeom prst="rect">
            <a:avLst/>
          </a:prstGeom>
          <a:noFill/>
        </p:spPr>
        <p:txBody>
          <a:bodyPr wrap="square" rtlCol="0">
            <a:spAutoFit/>
          </a:bodyPr>
          <a:lstStyle/>
          <a:p>
            <a:pPr algn="ctr"/>
            <a:r>
              <a:rPr lang="en-US" sz="4800" dirty="0" smtClean="0">
                <a:solidFill>
                  <a:srgbClr val="453D2C"/>
                </a:solidFill>
              </a:rPr>
              <a:t>Is this Table O.K.?</a:t>
            </a:r>
            <a:endParaRPr lang="en-US" sz="4800" dirty="0"/>
          </a:p>
        </p:txBody>
      </p:sp>
      <p:sp>
        <p:nvSpPr>
          <p:cNvPr id="6" name="TextBox 5"/>
          <p:cNvSpPr txBox="1"/>
          <p:nvPr/>
        </p:nvSpPr>
        <p:spPr>
          <a:xfrm>
            <a:off x="538391" y="1629077"/>
            <a:ext cx="7772140" cy="3816430"/>
          </a:xfrm>
          <a:prstGeom prst="rect">
            <a:avLst/>
          </a:prstGeom>
          <a:noFill/>
        </p:spPr>
        <p:txBody>
          <a:bodyPr wrap="square" rtlCol="0">
            <a:spAutoFit/>
          </a:bodyPr>
          <a:lstStyle/>
          <a:p>
            <a:pPr>
              <a:buNone/>
            </a:pPr>
            <a:r>
              <a:rPr lang="en-US" sz="2800" b="1" dirty="0" smtClean="0">
                <a:solidFill>
                  <a:srgbClr val="453D2C"/>
                </a:solidFill>
              </a:rPr>
              <a:t>Pros.</a:t>
            </a:r>
          </a:p>
          <a:p>
            <a:pPr>
              <a:buFont typeface="Wingdings" charset="2"/>
              <a:buChar char="²"/>
            </a:pPr>
            <a:r>
              <a:rPr lang="en-US" sz="2800" dirty="0" smtClean="0">
                <a:solidFill>
                  <a:srgbClr val="453D2C"/>
                </a:solidFill>
              </a:rPr>
              <a:t>Restaurants have similar review structures in both locations.</a:t>
            </a:r>
          </a:p>
          <a:p>
            <a:pPr>
              <a:buFont typeface="Wingdings" charset="2"/>
              <a:buChar char="²"/>
            </a:pPr>
            <a:r>
              <a:rPr lang="en-US" sz="2800" dirty="0" smtClean="0">
                <a:solidFill>
                  <a:srgbClr val="453D2C"/>
                </a:solidFill>
              </a:rPr>
              <a:t>Observation noise severely reduced.</a:t>
            </a:r>
          </a:p>
          <a:p>
            <a:pPr>
              <a:buFont typeface="Wingdings" charset="2"/>
              <a:buChar char="²"/>
            </a:pPr>
            <a:endParaRPr lang="en-US" sz="2800" dirty="0" smtClean="0">
              <a:solidFill>
                <a:srgbClr val="453D2C"/>
              </a:solidFill>
            </a:endParaRPr>
          </a:p>
          <a:p>
            <a:pPr>
              <a:buNone/>
            </a:pPr>
            <a:r>
              <a:rPr lang="en-US" sz="2800" b="1" dirty="0" smtClean="0">
                <a:solidFill>
                  <a:srgbClr val="453D2C"/>
                </a:solidFill>
              </a:rPr>
              <a:t>Cons.</a:t>
            </a:r>
          </a:p>
          <a:p>
            <a:pPr>
              <a:buFont typeface="Wingdings" charset="2"/>
              <a:buChar char="²"/>
            </a:pPr>
            <a:r>
              <a:rPr lang="en-US" sz="2800" dirty="0" smtClean="0">
                <a:solidFill>
                  <a:srgbClr val="453D2C"/>
                </a:solidFill>
              </a:rPr>
              <a:t>Washingtonian Writer’s bias</a:t>
            </a:r>
          </a:p>
          <a:p>
            <a:pPr>
              <a:buFont typeface="Wingdings" charset="2"/>
              <a:buChar char="²"/>
            </a:pPr>
            <a:r>
              <a:rPr lang="en-US" sz="2800" dirty="0" smtClean="0">
                <a:solidFill>
                  <a:srgbClr val="453D2C"/>
                </a:solidFill>
              </a:rPr>
              <a:t>Michelin’s Variance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michelin cap.tiff"/>
          <p:cNvPicPr>
            <a:picLocks noChangeAspect="1"/>
          </p:cNvPicPr>
          <p:nvPr/>
        </p:nvPicPr>
        <p:blipFill>
          <a:blip r:embed="rId2"/>
          <a:stretch>
            <a:fillRect/>
          </a:stretch>
        </p:blipFill>
        <p:spPr>
          <a:xfrm>
            <a:off x="107950" y="304800"/>
            <a:ext cx="8928100" cy="6248400"/>
          </a:xfrm>
          <a:prstGeom prst="rect">
            <a:avLst/>
          </a:prstGeom>
        </p:spPr>
      </p:pic>
      <p:sp>
        <p:nvSpPr>
          <p:cNvPr id="6" name="Oval 5"/>
          <p:cNvSpPr/>
          <p:nvPr/>
        </p:nvSpPr>
        <p:spPr>
          <a:xfrm>
            <a:off x="107950" y="1447529"/>
            <a:ext cx="1366280" cy="39962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312577" y="1447529"/>
            <a:ext cx="2504415" cy="39962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07950" y="1847153"/>
            <a:ext cx="8684144" cy="376535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washintonian.tiff"/>
          <p:cNvPicPr>
            <a:picLocks noChangeAspect="1"/>
          </p:cNvPicPr>
          <p:nvPr/>
        </p:nvPicPr>
        <p:blipFill>
          <a:blip r:embed="rId2"/>
          <a:stretch>
            <a:fillRect/>
          </a:stretch>
        </p:blipFill>
        <p:spPr>
          <a:xfrm>
            <a:off x="0" y="698314"/>
            <a:ext cx="9144000" cy="5461372"/>
          </a:xfrm>
          <a:prstGeom prst="rect">
            <a:avLst/>
          </a:prstGeom>
        </p:spPr>
      </p:pic>
      <p:sp>
        <p:nvSpPr>
          <p:cNvPr id="3" name="Oval 2"/>
          <p:cNvSpPr/>
          <p:nvPr/>
        </p:nvSpPr>
        <p:spPr>
          <a:xfrm>
            <a:off x="5914682" y="1554095"/>
            <a:ext cx="1003542" cy="33746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914682" y="1891556"/>
            <a:ext cx="1003542" cy="40850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24333" y="1403126"/>
            <a:ext cx="5621611" cy="461788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957</TotalTime>
  <Words>647</Words>
  <Application>Microsoft Macintosh PowerPoint</Application>
  <PresentationFormat>On-screen Show (4:3)</PresentationFormat>
  <Paragraphs>100</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Saddle</vt:lpstr>
      <vt:lpstr>Title page</vt:lpstr>
      <vt:lpstr>Michelin D.C. Predictions</vt:lpstr>
      <vt:lpstr>Tired of all this food talk?</vt:lpstr>
      <vt:lpstr>Michelin’s next stop</vt:lpstr>
      <vt:lpstr>Slide 5</vt:lpstr>
      <vt:lpstr>Slide 6</vt:lpstr>
      <vt:lpstr>Slide 7</vt:lpstr>
      <vt:lpstr>Slide 8</vt:lpstr>
      <vt:lpstr>Slide 9</vt:lpstr>
      <vt:lpstr>Appetizer</vt:lpstr>
      <vt:lpstr>Cocktails</vt:lpstr>
      <vt:lpstr>Entre</vt:lpstr>
      <vt:lpstr>Confusion Matrix Scoring</vt:lpstr>
      <vt:lpstr>Dessert</vt:lpstr>
      <vt:lpstr>The Bill</vt:lpstr>
      <vt:lpstr>The Review</vt:lpstr>
    </vt:vector>
  </TitlesOfParts>
  <Company>NVCC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Samuel Stack</dc:creator>
  <cp:lastModifiedBy>Samuel Stack</cp:lastModifiedBy>
  <cp:revision>6</cp:revision>
  <dcterms:created xsi:type="dcterms:W3CDTF">2016-10-12T23:56:13Z</dcterms:created>
  <dcterms:modified xsi:type="dcterms:W3CDTF">2016-10-13T15:53:52Z</dcterms:modified>
</cp:coreProperties>
</file>