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439" r:id="rId2"/>
    <p:sldId id="403" r:id="rId3"/>
    <p:sldId id="448" r:id="rId4"/>
    <p:sldId id="413" r:id="rId5"/>
    <p:sldId id="456" r:id="rId6"/>
    <p:sldId id="457" r:id="rId7"/>
    <p:sldId id="476" r:id="rId8"/>
    <p:sldId id="458" r:id="rId9"/>
    <p:sldId id="459" r:id="rId10"/>
    <p:sldId id="477" r:id="rId11"/>
    <p:sldId id="460" r:id="rId12"/>
    <p:sldId id="479" r:id="rId13"/>
    <p:sldId id="478" r:id="rId14"/>
    <p:sldId id="461" r:id="rId15"/>
    <p:sldId id="463" r:id="rId16"/>
    <p:sldId id="464" r:id="rId17"/>
    <p:sldId id="465" r:id="rId18"/>
    <p:sldId id="483" r:id="rId19"/>
    <p:sldId id="466" r:id="rId20"/>
    <p:sldId id="467" r:id="rId21"/>
    <p:sldId id="480" r:id="rId22"/>
    <p:sldId id="481" r:id="rId23"/>
    <p:sldId id="497" r:id="rId24"/>
    <p:sldId id="495" r:id="rId25"/>
    <p:sldId id="496" r:id="rId26"/>
    <p:sldId id="468" r:id="rId27"/>
    <p:sldId id="469" r:id="rId28"/>
    <p:sldId id="447" r:id="rId29"/>
    <p:sldId id="470" r:id="rId30"/>
    <p:sldId id="471" r:id="rId31"/>
    <p:sldId id="472" r:id="rId32"/>
    <p:sldId id="482" r:id="rId33"/>
    <p:sldId id="473" r:id="rId34"/>
    <p:sldId id="484" r:id="rId35"/>
    <p:sldId id="485" r:id="rId36"/>
    <p:sldId id="494" r:id="rId37"/>
    <p:sldId id="486" r:id="rId38"/>
    <p:sldId id="487" r:id="rId39"/>
    <p:sldId id="488" r:id="rId40"/>
    <p:sldId id="489" r:id="rId41"/>
    <p:sldId id="490" r:id="rId42"/>
    <p:sldId id="491" r:id="rId43"/>
    <p:sldId id="492" r:id="rId44"/>
    <p:sldId id="493" r:id="rId45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1086" y="9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2221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86443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9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371600"/>
            <a:ext cx="8294687" cy="4572000"/>
          </a:xfrm>
        </p:spPr>
        <p:txBody>
          <a:bodyPr/>
          <a:lstStyle/>
          <a:p>
            <a:r>
              <a:rPr lang="en-US" dirty="0"/>
              <a:t>When we use the shared/exclusive locking scheme, the system must enforce the following rules: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67BB958-6CA1-4B9A-934C-F09594D25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76295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BF38307-C149-4129-B802-5D9D098C1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700"/>
            <a:ext cx="76009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349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conversion</a:t>
            </a:r>
          </a:p>
          <a:p>
            <a:pPr lvl="1"/>
            <a:r>
              <a:rPr lang="en-US" dirty="0"/>
              <a:t>Transaction that already holds a lock allowed to convert the lock from one state to another</a:t>
            </a:r>
          </a:p>
          <a:p>
            <a:r>
              <a:rPr lang="en-US" dirty="0"/>
              <a:t>Upgrading</a:t>
            </a:r>
          </a:p>
          <a:p>
            <a:pPr lvl="1"/>
            <a:r>
              <a:rPr lang="en-US" dirty="0"/>
              <a:t>Issue a read_lock operation then a write_lock operation</a:t>
            </a:r>
          </a:p>
          <a:p>
            <a:r>
              <a:rPr lang="en-US" dirty="0"/>
              <a:t>Downgrading</a:t>
            </a:r>
          </a:p>
          <a:p>
            <a:pPr lvl="1"/>
            <a:r>
              <a:rPr lang="en-US" dirty="0"/>
              <a:t>Issue a read_lock operation after a write_lock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84874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24DD9-FFA1-472C-B411-8FFACFCF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23EE7A-B8C9-4AC2-8765-89A96561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binary locks or read/write locks in transactions, as described earlier, does not guarantee serializability of schedules on its own.</a:t>
            </a:r>
          </a:p>
          <a:p>
            <a:r>
              <a:rPr lang="en-US" dirty="0"/>
              <a:t>Take an example in the next slide: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CBB5DD-10A6-4D48-8D95-61395DCC4A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159903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6A9DE-D774-4B3E-BFD4-A7A3D65F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D1F46A-3A65-4E58-A2BC-2FE329E8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6F3B4B-8502-499B-8403-A77C85D9D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5FEE5D-2BC5-4AD8-AA96-A929D7FF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" y="0"/>
            <a:ext cx="7900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4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 (2PL)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locking protocol</a:t>
            </a:r>
          </a:p>
          <a:p>
            <a:pPr lvl="1"/>
            <a:r>
              <a:rPr lang="en-US" dirty="0"/>
              <a:t>All locking operations precede the first unlock operation in the transaction</a:t>
            </a:r>
          </a:p>
          <a:p>
            <a:pPr lvl="1"/>
            <a:r>
              <a:rPr lang="en-US" dirty="0"/>
              <a:t>Phases</a:t>
            </a:r>
          </a:p>
          <a:p>
            <a:pPr lvl="2"/>
            <a:r>
              <a:rPr lang="en-US" dirty="0"/>
              <a:t>Expanding (growing) phase</a:t>
            </a:r>
          </a:p>
          <a:p>
            <a:pPr lvl="3"/>
            <a:r>
              <a:rPr lang="en-US" dirty="0"/>
              <a:t>New locks can be acquired but none can be released</a:t>
            </a:r>
          </a:p>
          <a:p>
            <a:pPr lvl="3"/>
            <a:r>
              <a:rPr lang="en-US" dirty="0"/>
              <a:t>Lock conversion upgrades (from read-locked to write-locked) must be done during this phase</a:t>
            </a:r>
          </a:p>
          <a:p>
            <a:pPr lvl="2"/>
            <a:r>
              <a:rPr lang="en-US" dirty="0"/>
              <a:t>Shrinking phase</a:t>
            </a:r>
          </a:p>
          <a:p>
            <a:pPr lvl="3"/>
            <a:r>
              <a:rPr lang="en-US" dirty="0"/>
              <a:t>Existing locks can be released but none can be acquired</a:t>
            </a:r>
          </a:p>
          <a:p>
            <a:pPr lvl="3"/>
            <a:r>
              <a:rPr lang="en-US" dirty="0"/>
              <a:t>Downgrades (from write-locked to read-locked) must be done during this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04487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 (2PL)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</a:t>
            </a:r>
            <a:r>
              <a:rPr lang="en-US" i="1" dirty="0"/>
              <a:t> </a:t>
            </a:r>
            <a:r>
              <a:rPr lang="en-US" dirty="0"/>
              <a:t>transaction in a schedule follows the two-phase locking protocol, schedule guaranteed to be serializable</a:t>
            </a:r>
          </a:p>
          <a:p>
            <a:r>
              <a:rPr lang="en-US" dirty="0"/>
              <a:t>Two-phase locking may limit the amount of concurrency that can occur in a schedule</a:t>
            </a:r>
          </a:p>
          <a:p>
            <a:r>
              <a:rPr lang="en-US" dirty="0"/>
              <a:t>Some serializable schedules will be prohibited by two-phase locking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9889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153400" cy="992187"/>
          </a:xfrm>
        </p:spPr>
        <p:txBody>
          <a:bodyPr/>
          <a:lstStyle/>
          <a:p>
            <a:r>
              <a:rPr lang="en-US" dirty="0"/>
              <a:t>Variations of Two-Phase Locking (2PL)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91599" cy="4572000"/>
          </a:xfrm>
        </p:spPr>
        <p:txBody>
          <a:bodyPr/>
          <a:lstStyle/>
          <a:p>
            <a:r>
              <a:rPr lang="en-US" sz="2400" dirty="0"/>
              <a:t>Basic 2PL</a:t>
            </a:r>
          </a:p>
          <a:p>
            <a:pPr lvl="1"/>
            <a:r>
              <a:rPr lang="en-US" sz="2400" dirty="0"/>
              <a:t>Technique described on previous slides</a:t>
            </a:r>
          </a:p>
          <a:p>
            <a:r>
              <a:rPr lang="en-US" sz="2400" dirty="0"/>
              <a:t>Conservative (static) 2PL</a:t>
            </a:r>
          </a:p>
          <a:p>
            <a:pPr lvl="1"/>
            <a:r>
              <a:rPr lang="en-US" sz="2400" dirty="0"/>
              <a:t>Requires a transaction to lock all the items it accesses before the transaction begins</a:t>
            </a:r>
          </a:p>
          <a:p>
            <a:pPr lvl="2"/>
            <a:r>
              <a:rPr lang="en-US" sz="2000" dirty="0"/>
              <a:t>Predeclare read-set and write-set</a:t>
            </a:r>
          </a:p>
          <a:p>
            <a:pPr lvl="1"/>
            <a:r>
              <a:rPr lang="en-US" sz="2400" dirty="0"/>
              <a:t>Deadlock-free protocol</a:t>
            </a:r>
          </a:p>
          <a:p>
            <a:pPr lvl="1"/>
            <a:r>
              <a:rPr lang="en-US" sz="2400" dirty="0"/>
              <a:t>difficult to use in practice because of the need to predeclare the read-set and write-set, which is not possible in some situations.</a:t>
            </a:r>
          </a:p>
          <a:p>
            <a:r>
              <a:rPr lang="en-US" sz="2400" dirty="0"/>
              <a:t>Strict 2PL</a:t>
            </a:r>
          </a:p>
          <a:p>
            <a:pPr lvl="1"/>
            <a:r>
              <a:rPr lang="en-US" sz="2400" dirty="0"/>
              <a:t>Transaction does not release exclusive locks (write locks) until after it commits or aborts. It is not deadlock-free.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37093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Rigorous 2PL</a:t>
            </a:r>
          </a:p>
          <a:p>
            <a:pPr lvl="1"/>
            <a:r>
              <a:rPr lang="en-US" dirty="0"/>
              <a:t>Transaction does not release any locks (exclusive or shared) until after it commits or aborts</a:t>
            </a:r>
          </a:p>
          <a:p>
            <a:r>
              <a:rPr lang="en-US" dirty="0"/>
              <a:t>Concurrency control subsystem responsible for generating read_lock and write_lock requests</a:t>
            </a:r>
          </a:p>
          <a:p>
            <a:r>
              <a:rPr lang="en-US" dirty="0"/>
              <a:t>Locking generally considered to have high overhead</a:t>
            </a:r>
          </a:p>
          <a:p>
            <a:pPr lvl="1"/>
            <a:r>
              <a:rPr lang="en-US" dirty="0"/>
              <a:t>because every read or write operation is preceded by a system locking request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116633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825"/>
            <a:ext cx="5202230" cy="348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76924"/>
            <a:ext cx="4124325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688" y="2971800"/>
            <a:ext cx="4530437" cy="3852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474" y="5042776"/>
            <a:ext cx="3438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268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Occurs when each transaction T in a set is waiting for some item locked by some other transaction </a:t>
            </a:r>
            <a:r>
              <a:rPr lang="en-US" i="1" dirty="0"/>
              <a:t>T’</a:t>
            </a:r>
          </a:p>
          <a:p>
            <a:pPr lvl="1"/>
            <a:r>
              <a:rPr lang="en-US" dirty="0"/>
              <a:t>Both transactions stuck in a waiting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7" y="3644030"/>
            <a:ext cx="7563644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947" y="5930030"/>
            <a:ext cx="8167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21.5 Illustrating the deadlock problem (a) A partial schedule of </a:t>
            </a:r>
            <a:r>
              <a:rPr lang="en-US" sz="1600" i="1" dirty="0"/>
              <a:t>T</a:t>
            </a:r>
            <a:r>
              <a:rPr lang="en-US" sz="1600" dirty="0"/>
              <a:t>1′ and </a:t>
            </a:r>
            <a:r>
              <a:rPr lang="en-US" sz="1600" i="1" dirty="0"/>
              <a:t>T</a:t>
            </a:r>
            <a:r>
              <a:rPr lang="en-US" sz="1600" dirty="0"/>
              <a:t>2′ that is</a:t>
            </a:r>
          </a:p>
          <a:p>
            <a:r>
              <a:rPr lang="en-US" sz="1600" dirty="0"/>
              <a:t>in a state of deadlock (b) A wait-for graph (WFG) for the partial schedule in (a)</a:t>
            </a:r>
          </a:p>
        </p:txBody>
      </p:sp>
    </p:spTree>
    <p:extLst>
      <p:ext uri="{BB962C8B-B14F-4D97-AF65-F5344CB8AC3E}">
        <p14:creationId xmlns:p14="http://schemas.microsoft.com/office/powerpoint/2010/main" val="2174584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21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Concurrency Control Techniques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prevention protocols</a:t>
            </a:r>
          </a:p>
          <a:p>
            <a:pPr lvl="1"/>
            <a:r>
              <a:rPr lang="en-US" dirty="0"/>
              <a:t>Every transaction locks all items it needs in advance</a:t>
            </a:r>
          </a:p>
          <a:p>
            <a:pPr lvl="1"/>
            <a:r>
              <a:rPr lang="en-US" dirty="0"/>
              <a:t>Ordering all items in the database</a:t>
            </a:r>
          </a:p>
          <a:p>
            <a:pPr lvl="2"/>
            <a:r>
              <a:rPr lang="en-US" dirty="0"/>
              <a:t>Transaction that needs several items will lock them in that order</a:t>
            </a:r>
          </a:p>
          <a:p>
            <a:pPr lvl="1"/>
            <a:r>
              <a:rPr lang="en-US" dirty="0"/>
              <a:t>Both approaches impractical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26546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600200"/>
            <a:ext cx="8991600" cy="4572000"/>
          </a:xfrm>
        </p:spPr>
        <p:txBody>
          <a:bodyPr/>
          <a:lstStyle/>
          <a:p>
            <a:r>
              <a:rPr lang="en-US" sz="2400" dirty="0"/>
              <a:t>A number of other deadlock prevention schemes have been proposed that make a decision about what to do with a transaction involved in a possible deadlock situation:</a:t>
            </a:r>
          </a:p>
          <a:p>
            <a:r>
              <a:rPr lang="en-US" sz="2400" dirty="0"/>
              <a:t>these techniques use the concept of </a:t>
            </a:r>
            <a:r>
              <a:rPr lang="en-US" sz="2400" b="1" dirty="0"/>
              <a:t>transaction timestamp </a:t>
            </a:r>
            <a:r>
              <a:rPr lang="en-US" sz="2400" dirty="0"/>
              <a:t>TS(</a:t>
            </a:r>
            <a:r>
              <a:rPr lang="en-US" sz="2400" i="1" dirty="0"/>
              <a:t>T</a:t>
            </a:r>
            <a:r>
              <a:rPr lang="en-US" sz="2400" dirty="0"/>
              <a:t>′), which is a unique identifier assigned to each transaction.</a:t>
            </a:r>
          </a:p>
          <a:p>
            <a:r>
              <a:rPr lang="en-US" sz="2400" dirty="0"/>
              <a:t>if transaction T</a:t>
            </a:r>
            <a:r>
              <a:rPr lang="en-US" sz="2400" baseline="-25000" dirty="0"/>
              <a:t>1</a:t>
            </a:r>
            <a:r>
              <a:rPr lang="en-US" sz="2400" dirty="0"/>
              <a:t> starts before transaction T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		then TS(T</a:t>
            </a:r>
            <a:r>
              <a:rPr lang="en-US" sz="2400" baseline="-25000" dirty="0"/>
              <a:t>1</a:t>
            </a:r>
            <a:r>
              <a:rPr lang="en-US" sz="2400" dirty="0"/>
              <a:t>) &lt; TS(T</a:t>
            </a:r>
            <a:r>
              <a:rPr lang="en-US" sz="2400" baseline="-25000" dirty="0"/>
              <a:t>2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r>
              <a:rPr lang="en-US" sz="2400" dirty="0"/>
              <a:t>NOTE: </a:t>
            </a:r>
            <a:r>
              <a:rPr lang="en-US" sz="2400" i="1" dirty="0"/>
              <a:t>older</a:t>
            </a:r>
            <a:r>
              <a:rPr lang="en-US" sz="2400" dirty="0"/>
              <a:t> transaction (which starts first) has the smaller timestamp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29133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6800"/>
            <a:ext cx="8991600" cy="4572000"/>
          </a:xfrm>
        </p:spPr>
        <p:txBody>
          <a:bodyPr/>
          <a:lstStyle/>
          <a:p>
            <a:r>
              <a:rPr lang="en-US" sz="2400" dirty="0"/>
              <a:t>2 Protocols based on a timestamp</a:t>
            </a:r>
          </a:p>
          <a:p>
            <a:r>
              <a:rPr lang="en-US" sz="2400" dirty="0"/>
              <a:t>Suppose that transaction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en-US" sz="2400" dirty="0"/>
              <a:t> tries to lock an item X but is not able to because X is locked by some other transaction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j</a:t>
            </a:r>
            <a:endParaRPr lang="en-US" sz="2400" i="1" baseline="-25000" dirty="0"/>
          </a:p>
          <a:p>
            <a:endParaRPr lang="en-US" sz="2400" i="1" baseline="-25000" dirty="0"/>
          </a:p>
          <a:p>
            <a:endParaRPr lang="en-US" sz="2400" i="1" baseline="-25000" dirty="0"/>
          </a:p>
          <a:p>
            <a:endParaRPr lang="en-US" sz="2400" i="1" baseline="-25000" dirty="0"/>
          </a:p>
          <a:p>
            <a:endParaRPr lang="en-US" sz="2400" i="1" baseline="-25000" dirty="0"/>
          </a:p>
          <a:p>
            <a:r>
              <a:rPr lang="en-US" sz="2400" dirty="0"/>
              <a:t>since in wait-die, transactions only wait for younger transactions so no cycle is created.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000" dirty="0"/>
          </a:p>
          <a:p>
            <a:r>
              <a:rPr lang="en-US" sz="2400" dirty="0"/>
              <a:t>In wound-wait, transactions only wait for older transactions so no cycle is created.</a:t>
            </a:r>
          </a:p>
          <a:p>
            <a:endParaRPr lang="en-US" sz="2400" dirty="0"/>
          </a:p>
          <a:p>
            <a:endParaRPr lang="en-US" sz="2400" i="1" baseline="-25000" dirty="0"/>
          </a:p>
          <a:p>
            <a:pPr marL="0" indent="0">
              <a:buNone/>
            </a:pPr>
            <a:endParaRPr lang="en-US" sz="2400" i="1" baseline="-25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BC3DEE-DEE0-40A1-8586-10E78DDFC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52"/>
          <a:stretch/>
        </p:blipFill>
        <p:spPr>
          <a:xfrm>
            <a:off x="9525" y="2514600"/>
            <a:ext cx="9124950" cy="1010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449BBF-4862-4014-ABCD-B084AAF3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4343400"/>
            <a:ext cx="9105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82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1230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438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9064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waiting algorithm</a:t>
            </a:r>
          </a:p>
          <a:p>
            <a:pPr lvl="1"/>
            <a:r>
              <a:rPr lang="en-US" dirty="0"/>
              <a:t>If transaction unable to obtain a lock, immediately aborted and restarted later</a:t>
            </a:r>
          </a:p>
          <a:p>
            <a:r>
              <a:rPr lang="en-US" dirty="0"/>
              <a:t>Cautious waiting algorithm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Deadlock detection</a:t>
            </a:r>
          </a:p>
          <a:p>
            <a:pPr lvl="1"/>
            <a:r>
              <a:rPr lang="en-US" dirty="0"/>
              <a:t>System checks to see if a state of deadlock exists</a:t>
            </a:r>
          </a:p>
          <a:p>
            <a:pPr lvl="1"/>
            <a:r>
              <a:rPr lang="en-US" dirty="0"/>
              <a:t>Wait-for graph (a state of deadlock if and only if the wait-for graph has a cycle)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26</a:t>
            </a:fld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4153EE-C056-4C3C-915B-BBCEA7EB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1413"/>
            <a:ext cx="9144000" cy="7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07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371600"/>
            <a:ext cx="8294687" cy="4572000"/>
          </a:xfrm>
        </p:spPr>
        <p:txBody>
          <a:bodyPr/>
          <a:lstStyle/>
          <a:p>
            <a:r>
              <a:rPr lang="en-US" sz="2400" dirty="0"/>
              <a:t>Victim selection</a:t>
            </a:r>
          </a:p>
          <a:p>
            <a:pPr lvl="1"/>
            <a:r>
              <a:rPr lang="en-US" sz="2400" dirty="0"/>
              <a:t>Deciding which transaction to abort in case of deadlock (avoid selecting transactions that have been running for a long time)</a:t>
            </a:r>
          </a:p>
          <a:p>
            <a:r>
              <a:rPr lang="en-US" sz="2400" dirty="0"/>
              <a:t>Timeouts</a:t>
            </a:r>
          </a:p>
          <a:p>
            <a:pPr lvl="1"/>
            <a:r>
              <a:rPr lang="en-US" sz="2400" dirty="0"/>
              <a:t>If system waits longer than a predefined time, it aborts the transaction</a:t>
            </a:r>
          </a:p>
          <a:p>
            <a:r>
              <a:rPr lang="en-US" sz="2400" dirty="0"/>
              <a:t>Starvation</a:t>
            </a:r>
          </a:p>
          <a:p>
            <a:pPr lvl="1"/>
            <a:r>
              <a:rPr lang="en-US" sz="2400" dirty="0"/>
              <a:t>Occurs if a transaction cannot proceed for an indefinite period of time while other transactions continue normally</a:t>
            </a:r>
          </a:p>
          <a:p>
            <a:pPr lvl="1"/>
            <a:r>
              <a:rPr lang="en-US" sz="2400" dirty="0"/>
              <a:t>Solution: first-come-first-served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0826723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21.2 Concurrency Control Based</a:t>
            </a:r>
            <a:br>
              <a:rPr lang="en-US" altLang="en-US" dirty="0"/>
            </a:br>
            <a:r>
              <a:rPr lang="en-US" altLang="en-US" dirty="0"/>
              <a:t>on Timestamp Ordering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Timestamp</a:t>
            </a:r>
          </a:p>
          <a:p>
            <a:pPr lvl="1"/>
            <a:r>
              <a:rPr lang="en-US" altLang="en-US" dirty="0"/>
              <a:t>Unique identifier assigned by the DBMS to identify a transaction</a:t>
            </a:r>
          </a:p>
          <a:p>
            <a:pPr lvl="1"/>
            <a:r>
              <a:rPr lang="en-US" altLang="en-US" dirty="0"/>
              <a:t>Assigned in the order submitted</a:t>
            </a:r>
          </a:p>
          <a:p>
            <a:pPr lvl="1"/>
            <a:r>
              <a:rPr lang="en-US" altLang="en-US" dirty="0"/>
              <a:t>Transaction start time</a:t>
            </a:r>
          </a:p>
          <a:p>
            <a:r>
              <a:rPr lang="en-US" altLang="en-US" dirty="0"/>
              <a:t>Concurrency control techniques based on timestamps do not use locks, so</a:t>
            </a:r>
          </a:p>
          <a:p>
            <a:pPr lvl="1"/>
            <a:r>
              <a:rPr lang="en-US" altLang="en-US" dirty="0"/>
              <a:t>Deadlocks cannot occur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Generating timestamps</a:t>
            </a:r>
          </a:p>
          <a:p>
            <a:pPr lvl="1"/>
            <a:r>
              <a:rPr lang="en-US" altLang="en-US" dirty="0"/>
              <a:t>Counter incremented each time its value is assigned to a transaction</a:t>
            </a:r>
          </a:p>
          <a:p>
            <a:pPr lvl="1"/>
            <a:r>
              <a:rPr lang="en-US" altLang="en-US" dirty="0"/>
              <a:t>Current date/time value of the system clock</a:t>
            </a:r>
          </a:p>
          <a:p>
            <a:pPr lvl="2"/>
            <a:r>
              <a:rPr lang="en-US" altLang="en-US" dirty="0"/>
              <a:t>Ensure no two timestamps are generated during the same tick of the clock</a:t>
            </a:r>
          </a:p>
          <a:p>
            <a:r>
              <a:rPr lang="en-US" altLang="en-US" dirty="0"/>
              <a:t>General approach</a:t>
            </a:r>
          </a:p>
          <a:p>
            <a:pPr lvl="1"/>
            <a:r>
              <a:rPr lang="en-US" altLang="en-US" dirty="0"/>
              <a:t>Enforce equivalent serial order on the transactions based on their timestamps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875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control protocols</a:t>
            </a:r>
          </a:p>
          <a:p>
            <a:pPr lvl="1"/>
            <a:r>
              <a:rPr lang="en-US" dirty="0"/>
              <a:t>Set of rules to guarantee serializability</a:t>
            </a:r>
          </a:p>
          <a:p>
            <a:r>
              <a:rPr lang="en-US" dirty="0"/>
              <a:t>Two-phase locking protocols</a:t>
            </a:r>
          </a:p>
          <a:p>
            <a:pPr lvl="1"/>
            <a:r>
              <a:rPr lang="en-US" dirty="0"/>
              <a:t>Lock data items to prevent concurrent access</a:t>
            </a:r>
          </a:p>
          <a:p>
            <a:r>
              <a:rPr lang="en-US" dirty="0"/>
              <a:t>Timestamp</a:t>
            </a:r>
          </a:p>
          <a:p>
            <a:pPr lvl="1"/>
            <a:r>
              <a:rPr lang="en-US" dirty="0"/>
              <a:t>Unique identifier for each </a:t>
            </a:r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39713" y="76200"/>
            <a:ext cx="8763000" cy="457200"/>
          </a:xfrm>
        </p:spPr>
        <p:txBody>
          <a:bodyPr/>
          <a:lstStyle/>
          <a:p>
            <a:r>
              <a:rPr lang="en-US" altLang="en-US" sz="2400" dirty="0"/>
              <a:t>Concurrency Control Based 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94687" cy="4572000"/>
          </a:xfrm>
        </p:spPr>
        <p:txBody>
          <a:bodyPr/>
          <a:lstStyle/>
          <a:p>
            <a:r>
              <a:rPr lang="en-US" altLang="en-US" sz="2400" dirty="0"/>
              <a:t>Timestamp ordering (TO)</a:t>
            </a:r>
          </a:p>
          <a:p>
            <a:pPr lvl="1"/>
            <a:r>
              <a:rPr lang="en-US" altLang="en-US" sz="2400" dirty="0"/>
              <a:t>Allows interleaving of transaction operations</a:t>
            </a:r>
          </a:p>
          <a:p>
            <a:pPr lvl="1"/>
            <a:r>
              <a:rPr lang="en-US" altLang="en-US" sz="2400" dirty="0"/>
              <a:t>Must ensure timestamp order is followed for each pair of conflicting operations</a:t>
            </a:r>
          </a:p>
          <a:p>
            <a:r>
              <a:rPr lang="en-US" altLang="en-US" sz="2400" dirty="0"/>
              <a:t>Each database item assigned two timestamp values                </a:t>
            </a:r>
            <a:r>
              <a:rPr lang="en-US" altLang="en-US" sz="2400" dirty="0">
                <a:solidFill>
                  <a:srgbClr val="800000"/>
                </a:solidFill>
              </a:rPr>
              <a:t>1)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800000"/>
                </a:solidFill>
              </a:rPr>
              <a:t>read_TS</a:t>
            </a:r>
            <a:r>
              <a:rPr lang="en-US" altLang="en-US" sz="2400" dirty="0">
                <a:solidFill>
                  <a:srgbClr val="800000"/>
                </a:solidFill>
              </a:rPr>
              <a:t>(X)     and      2) </a:t>
            </a:r>
            <a:r>
              <a:rPr lang="en-US" altLang="en-US" sz="2400" dirty="0" err="1">
                <a:solidFill>
                  <a:srgbClr val="800000"/>
                </a:solidFill>
              </a:rPr>
              <a:t>write_TS</a:t>
            </a:r>
            <a:r>
              <a:rPr lang="en-US" altLang="en-US" sz="2400" dirty="0">
                <a:solidFill>
                  <a:srgbClr val="800000"/>
                </a:solidFill>
              </a:rPr>
              <a:t>(X)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2A8F58D-B108-4D1D-A842-439DBA55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2602"/>
            <a:ext cx="9144000" cy="30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285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39713" y="152400"/>
            <a:ext cx="7620000" cy="381000"/>
          </a:xfrm>
        </p:spPr>
        <p:txBody>
          <a:bodyPr/>
          <a:lstStyle/>
          <a:p>
            <a:r>
              <a:rPr lang="en-US" altLang="en-US" sz="2000" dirty="0"/>
              <a:t>Concurrency Control Based 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52003" y="570271"/>
            <a:ext cx="8294687" cy="4572000"/>
          </a:xfrm>
        </p:spPr>
        <p:txBody>
          <a:bodyPr/>
          <a:lstStyle/>
          <a:p>
            <a:r>
              <a:rPr lang="en-US" altLang="en-US" dirty="0"/>
              <a:t>Basic TO algorithm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Starvation may occur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0F7E2BC-319E-417F-8E8E-95C63546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1603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Strict TO algorithm</a:t>
            </a:r>
          </a:p>
          <a:p>
            <a:pPr lvl="1"/>
            <a:r>
              <a:rPr lang="en-US" altLang="en-US" dirty="0"/>
              <a:t>Ensures schedules are both strict and conflict serializable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8749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Thomas’s write rule</a:t>
            </a:r>
          </a:p>
          <a:p>
            <a:pPr lvl="1"/>
            <a:r>
              <a:rPr lang="en-US" altLang="en-US" dirty="0"/>
              <a:t>Modification of basic TO algorithm</a:t>
            </a:r>
          </a:p>
          <a:p>
            <a:pPr lvl="1"/>
            <a:r>
              <a:rPr lang="en-US" altLang="en-US" dirty="0"/>
              <a:t>Does not enforce conflict serializability</a:t>
            </a:r>
          </a:p>
          <a:p>
            <a:pPr lvl="1"/>
            <a:r>
              <a:rPr lang="en-US" altLang="en-US" dirty="0"/>
              <a:t>Rejects fewer write operations by modifying checks for write_item(X) operation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6114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21.3 Multiversion Concurrency</a:t>
            </a:r>
            <a:br>
              <a:rPr lang="en-US" altLang="en-US" dirty="0"/>
            </a:br>
            <a:r>
              <a:rPr lang="en-US" altLang="en-US" dirty="0"/>
              <a:t>Control Techniques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versions of an item are kept by a system</a:t>
            </a:r>
          </a:p>
          <a:p>
            <a:r>
              <a:rPr lang="en-US" altLang="en-US" dirty="0"/>
              <a:t>Some read operations that would be rejected in other techniques can be accepted by reading an older version of the item</a:t>
            </a:r>
          </a:p>
          <a:p>
            <a:pPr lvl="1"/>
            <a:r>
              <a:rPr lang="en-US" altLang="en-US" dirty="0"/>
              <a:t>Maintains serializability</a:t>
            </a:r>
          </a:p>
          <a:p>
            <a:r>
              <a:rPr lang="en-US" altLang="en-US" dirty="0"/>
              <a:t>More storage is needed</a:t>
            </a:r>
          </a:p>
          <a:p>
            <a:r>
              <a:rPr lang="en-US" altLang="en-US" dirty="0"/>
              <a:t>Multiversion currency control scheme types</a:t>
            </a:r>
          </a:p>
          <a:p>
            <a:pPr lvl="1"/>
            <a:r>
              <a:rPr lang="en-US" altLang="en-US" dirty="0"/>
              <a:t>Based on timestamp ordering</a:t>
            </a:r>
          </a:p>
          <a:p>
            <a:pPr lvl="1"/>
            <a:r>
              <a:rPr lang="en-US" altLang="en-US" dirty="0"/>
              <a:t>Based on two-phase locking</a:t>
            </a:r>
          </a:p>
          <a:p>
            <a:pPr lvl="1"/>
            <a:r>
              <a:rPr lang="en-US" altLang="en-US" dirty="0"/>
              <a:t>Validation and snapshot isolation techniques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0690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Multiversion technique based on timestamp ordering</a:t>
            </a:r>
          </a:p>
          <a:p>
            <a:pPr lvl="1"/>
            <a:r>
              <a:rPr lang="en-US" altLang="en-US" dirty="0"/>
              <a:t>Two timestamps associated with each version are kept</a:t>
            </a:r>
          </a:p>
          <a:p>
            <a:pPr lvl="2"/>
            <a:r>
              <a:rPr lang="en-US" altLang="en-US" dirty="0"/>
              <a:t>read_TS(X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write_TS(X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9480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Multiversion</a:t>
            </a:r>
            <a:r>
              <a:rPr lang="en-US" altLang="en-US" dirty="0"/>
              <a:t>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46136" y="1624342"/>
            <a:ext cx="8795638" cy="37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541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Multiversion two-phase locking using certify locks</a:t>
            </a:r>
          </a:p>
          <a:p>
            <a:pPr lvl="2"/>
            <a:r>
              <a:rPr lang="en-US" altLang="en-US" dirty="0"/>
              <a:t>Three locking modes: read, write, and certify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31" y="2707710"/>
            <a:ext cx="4057650" cy="3181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953" y="5929996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21.6 Lock compatibility tables (a) Lock compatibility table for read/write locking scheme (b) Lock compatibility table for read/write/certify locking scheme</a:t>
            </a:r>
          </a:p>
        </p:txBody>
      </p:sp>
    </p:spTree>
    <p:extLst>
      <p:ext uri="{BB962C8B-B14F-4D97-AF65-F5344CB8AC3E}">
        <p14:creationId xmlns:p14="http://schemas.microsoft.com/office/powerpoint/2010/main" val="199918608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sz="3200" dirty="0"/>
              <a:t>21.4 Validation (Optimistic) Techniques and Snapshot Isolation Concurrency Control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Optimistic techniques</a:t>
            </a:r>
          </a:p>
          <a:p>
            <a:pPr lvl="1"/>
            <a:r>
              <a:rPr lang="en-US" dirty="0"/>
              <a:t>Also called validation or certification techniques</a:t>
            </a:r>
          </a:p>
          <a:p>
            <a:pPr lvl="1"/>
            <a:r>
              <a:rPr lang="en-US" dirty="0"/>
              <a:t>No checking is done while the transaction is executing</a:t>
            </a:r>
          </a:p>
          <a:p>
            <a:pPr lvl="1"/>
            <a:r>
              <a:rPr lang="en-US" altLang="en-US" dirty="0"/>
              <a:t>Updates not applied directly to the database until finished transaction is validated</a:t>
            </a:r>
          </a:p>
          <a:p>
            <a:pPr lvl="2"/>
            <a:r>
              <a:rPr lang="en-US" altLang="en-US" dirty="0"/>
              <a:t>All updates applied to local copies of data items</a:t>
            </a:r>
          </a:p>
          <a:p>
            <a:pPr lvl="1"/>
            <a:r>
              <a:rPr lang="en-US" altLang="en-US" dirty="0"/>
              <a:t>Validation phase checks whether any of transaction’s updates violate serializability</a:t>
            </a:r>
          </a:p>
          <a:p>
            <a:pPr lvl="2"/>
            <a:r>
              <a:rPr lang="en-US" altLang="en-US" dirty="0"/>
              <a:t>Transaction committed or aborted based on result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</a:t>
            </a:r>
            <a:r>
              <a:rPr lang="en-US" altLang="en-US" sz="1400" dirty="0" smtClean="0">
                <a:solidFill>
                  <a:srgbClr val="990033"/>
                </a:solidFill>
              </a:rPr>
              <a:t>21-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9194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Concurrency Control Based on Snapshot Isolation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sees data items based on committed values of the items in the database snapshot</a:t>
            </a:r>
          </a:p>
          <a:p>
            <a:pPr lvl="1"/>
            <a:r>
              <a:rPr lang="en-US" altLang="en-US" dirty="0"/>
              <a:t>Does not see updates that occur after transaction starts</a:t>
            </a:r>
          </a:p>
          <a:p>
            <a:r>
              <a:rPr lang="en-US" altLang="en-US" dirty="0"/>
              <a:t>Read operations do not require read locks</a:t>
            </a:r>
          </a:p>
          <a:p>
            <a:pPr lvl="1"/>
            <a:r>
              <a:rPr lang="en-US" altLang="en-US" dirty="0"/>
              <a:t>Write operations require write locks</a:t>
            </a:r>
          </a:p>
          <a:p>
            <a:r>
              <a:rPr lang="en-US" altLang="en-US" dirty="0"/>
              <a:t>Temporary version store keeps track of older versions of updated items</a:t>
            </a:r>
          </a:p>
          <a:p>
            <a:r>
              <a:rPr lang="en-US" altLang="en-US" dirty="0"/>
              <a:t>Variation: serializable snapshot isolation (SSI)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</a:t>
            </a:r>
            <a:r>
              <a:rPr lang="en-US" altLang="en-US" sz="1400" dirty="0" smtClean="0">
                <a:solidFill>
                  <a:srgbClr val="990033"/>
                </a:solidFill>
              </a:rPr>
              <a:t>21-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321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21.1 Two-Phase Locking Techniques</a:t>
            </a:r>
            <a:br>
              <a:rPr lang="en-US" altLang="en-US" dirty="0"/>
            </a:br>
            <a:r>
              <a:rPr lang="en-US" altLang="en-US" dirty="0"/>
              <a:t>for Concurrency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Lock</a:t>
            </a:r>
          </a:p>
          <a:p>
            <a:pPr lvl="1"/>
            <a:r>
              <a:rPr lang="en-US" altLang="en-US" dirty="0"/>
              <a:t>Variable associated with a data item describing status for operations that can be applied</a:t>
            </a:r>
          </a:p>
          <a:p>
            <a:pPr lvl="1"/>
            <a:r>
              <a:rPr lang="en-US" altLang="en-US" dirty="0"/>
              <a:t>One lock for each item in the database</a:t>
            </a:r>
          </a:p>
          <a:p>
            <a:r>
              <a:rPr lang="en-US" altLang="en-US" dirty="0"/>
              <a:t>Binary locks</a:t>
            </a:r>
          </a:p>
          <a:p>
            <a:pPr lvl="1"/>
            <a:r>
              <a:rPr lang="en-US" altLang="en-US" dirty="0"/>
              <a:t>Two states (values) </a:t>
            </a:r>
          </a:p>
          <a:p>
            <a:pPr lvl="2"/>
            <a:r>
              <a:rPr lang="en-US" altLang="en-US" dirty="0"/>
              <a:t>Locked (1)</a:t>
            </a:r>
          </a:p>
          <a:p>
            <a:pPr lvl="3"/>
            <a:r>
              <a:rPr lang="en-US" altLang="en-US" dirty="0"/>
              <a:t>Item cannot be accessed</a:t>
            </a:r>
          </a:p>
          <a:p>
            <a:pPr lvl="2"/>
            <a:r>
              <a:rPr lang="en-US" altLang="en-US" dirty="0"/>
              <a:t>Unlocked (0)</a:t>
            </a:r>
          </a:p>
          <a:p>
            <a:pPr lvl="3"/>
            <a:r>
              <a:rPr lang="en-US" altLang="en-US" dirty="0"/>
              <a:t>Item can be accessed when requested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21.5 Granularity of Data Items and</a:t>
            </a:r>
            <a:br>
              <a:rPr lang="en-US" altLang="en-US" dirty="0"/>
            </a:br>
            <a:r>
              <a:rPr lang="en-US" altLang="en-US" dirty="0"/>
              <a:t>Multiple Granularity Locking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Size of data items known as granularity</a:t>
            </a:r>
          </a:p>
          <a:p>
            <a:pPr lvl="1"/>
            <a:r>
              <a:rPr lang="en-US" altLang="en-US" dirty="0"/>
              <a:t>Fine (small)</a:t>
            </a:r>
          </a:p>
          <a:p>
            <a:pPr lvl="1"/>
            <a:r>
              <a:rPr lang="en-US" altLang="en-US" dirty="0"/>
              <a:t>Coarse (large)</a:t>
            </a:r>
          </a:p>
          <a:p>
            <a:r>
              <a:rPr lang="en-US" altLang="en-US" dirty="0"/>
              <a:t>Larger the data item size, lower the degree of concurrency permitted</a:t>
            </a:r>
          </a:p>
          <a:p>
            <a:pPr lvl="1"/>
            <a:r>
              <a:rPr lang="en-US" altLang="en-US" dirty="0"/>
              <a:t>Example: entire disk block locked</a:t>
            </a:r>
          </a:p>
          <a:p>
            <a:r>
              <a:rPr lang="en-US" altLang="en-US" dirty="0"/>
              <a:t>Smaller the data item size, more locks required</a:t>
            </a:r>
          </a:p>
          <a:p>
            <a:pPr lvl="1"/>
            <a:r>
              <a:rPr lang="en-US" altLang="en-US" dirty="0"/>
              <a:t>Higher overhead</a:t>
            </a:r>
          </a:p>
          <a:p>
            <a:r>
              <a:rPr lang="en-US" altLang="en-US" dirty="0"/>
              <a:t>Best item size depends on transaction type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</a:t>
            </a:r>
            <a:r>
              <a:rPr lang="en-US" altLang="en-US" sz="1400" dirty="0" smtClean="0">
                <a:solidFill>
                  <a:srgbClr val="990033"/>
                </a:solidFill>
              </a:rPr>
              <a:t>21-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1247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can be requested at any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41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3" y="2500312"/>
            <a:ext cx="7562850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022" y="5756702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21.7 A granularity hierarchy for illustrating multiple granularity level locking</a:t>
            </a:r>
          </a:p>
        </p:txBody>
      </p:sp>
    </p:spTree>
    <p:extLst>
      <p:ext uri="{BB962C8B-B14F-4D97-AF65-F5344CB8AC3E}">
        <p14:creationId xmlns:p14="http://schemas.microsoft.com/office/powerpoint/2010/main" val="129280002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 locks are needed</a:t>
            </a:r>
          </a:p>
          <a:p>
            <a:pPr lvl="1"/>
            <a:r>
              <a:rPr lang="en-US" dirty="0"/>
              <a:t>Transaction indicates along the path from the root to the desired node, what type of lock (shared or exclusive) it will require from one of the node’s descendants</a:t>
            </a:r>
          </a:p>
          <a:p>
            <a:r>
              <a:rPr lang="en-US" dirty="0"/>
              <a:t>Intention lock types</a:t>
            </a:r>
          </a:p>
          <a:p>
            <a:pPr lvl="1"/>
            <a:r>
              <a:rPr lang="en-US" dirty="0"/>
              <a:t>Intention-shared (IS)</a:t>
            </a:r>
          </a:p>
          <a:p>
            <a:pPr lvl="2"/>
            <a:r>
              <a:rPr lang="en-US" dirty="0"/>
              <a:t>Shared locks will be requested on a descendant node</a:t>
            </a:r>
          </a:p>
          <a:p>
            <a:pPr lvl="1"/>
            <a:r>
              <a:rPr lang="en-US" dirty="0"/>
              <a:t>Intention-exclusive (IX)</a:t>
            </a:r>
          </a:p>
          <a:p>
            <a:pPr lvl="2"/>
            <a:r>
              <a:rPr lang="en-US" dirty="0"/>
              <a:t>Exclusive locks will be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42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0263681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 lock types (cont’d.)</a:t>
            </a:r>
          </a:p>
          <a:p>
            <a:pPr lvl="1"/>
            <a:r>
              <a:rPr lang="en-US" dirty="0"/>
              <a:t>Shared-intension-exclusive (SIX)</a:t>
            </a:r>
          </a:p>
          <a:p>
            <a:pPr lvl="2"/>
            <a:r>
              <a:rPr lang="en-US" dirty="0"/>
              <a:t>Current node is locked in shared mode but one or more exclusive locks will be requested on a descendant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43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56" y="3886200"/>
            <a:ext cx="4114800" cy="210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6079123"/>
            <a:ext cx="628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21.8 Lock compatibility matrix for multiple granularity locking</a:t>
            </a:r>
          </a:p>
        </p:txBody>
      </p:sp>
    </p:spTree>
    <p:extLst>
      <p:ext uri="{BB962C8B-B14F-4D97-AF65-F5344CB8AC3E}">
        <p14:creationId xmlns:p14="http://schemas.microsoft.com/office/powerpoint/2010/main" val="33513664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granularity locking (MGL) protocol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44</a:t>
            </a:fld>
            <a:endParaRPr lang="en-CA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8" y="2347912"/>
            <a:ext cx="8283257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377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39713" y="1371600"/>
            <a:ext cx="8294687" cy="4572000"/>
          </a:xfrm>
        </p:spPr>
        <p:txBody>
          <a:bodyPr/>
          <a:lstStyle/>
          <a:p>
            <a:r>
              <a:rPr lang="en-US" altLang="en-US" dirty="0"/>
              <a:t>Transaction requests access by issuing a lock_item(X) operation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9150"/>
            <a:ext cx="6858000" cy="42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093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table specifies items that have locks</a:t>
            </a:r>
          </a:p>
          <a:p>
            <a:r>
              <a:rPr lang="en-US" dirty="0"/>
              <a:t>Lock manager subsystem</a:t>
            </a:r>
          </a:p>
          <a:p>
            <a:pPr lvl="1"/>
            <a:r>
              <a:rPr lang="en-US" dirty="0"/>
              <a:t>Keeps track of and controls access to locks</a:t>
            </a:r>
          </a:p>
          <a:p>
            <a:pPr lvl="1"/>
            <a:r>
              <a:rPr lang="en-US" dirty="0"/>
              <a:t>Rules enforced by lock manager module</a:t>
            </a:r>
          </a:p>
          <a:p>
            <a:r>
              <a:rPr lang="en-US" dirty="0"/>
              <a:t>At most one transaction can hold the lock on an item at a given time</a:t>
            </a:r>
          </a:p>
          <a:p>
            <a:r>
              <a:rPr lang="en-US" dirty="0"/>
              <a:t>Binary locking too restrictive for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44592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simple binary locking scheme described is used, then every transaction must obey the following rules: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D441B1-5D18-460B-888F-54E4C100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2494"/>
            <a:ext cx="9144000" cy="1473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733B739-BAB5-4A1B-A26B-3DFA1F0EB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6742"/>
            <a:ext cx="9144000" cy="136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235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Shared/exclusive or read/write locks or multi-mode locks</a:t>
            </a:r>
          </a:p>
          <a:p>
            <a:pPr lvl="1"/>
            <a:r>
              <a:rPr lang="en-US" dirty="0"/>
              <a:t>Read operations on the same item are not conflicting</a:t>
            </a:r>
          </a:p>
          <a:p>
            <a:pPr lvl="1"/>
            <a:r>
              <a:rPr lang="en-US" dirty="0"/>
              <a:t>Must have exclusive lock to write</a:t>
            </a:r>
          </a:p>
          <a:p>
            <a:pPr lvl="1"/>
            <a:r>
              <a:rPr lang="en-US" dirty="0"/>
              <a:t>Three locking operations</a:t>
            </a:r>
          </a:p>
          <a:p>
            <a:pPr lvl="2"/>
            <a:r>
              <a:rPr lang="en-US" dirty="0"/>
              <a:t>read_lock(X)</a:t>
            </a:r>
          </a:p>
          <a:p>
            <a:pPr lvl="2"/>
            <a:r>
              <a:rPr lang="en-US" dirty="0"/>
              <a:t>write_lock(X)</a:t>
            </a:r>
          </a:p>
          <a:p>
            <a:pPr lvl="2"/>
            <a:r>
              <a:rPr lang="en-US" dirty="0"/>
              <a:t>unlock(X)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580917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</a:t>
            </a:r>
            <a:fld id="{AEE05831-3758-41FE-86C8-A42338BA7B7B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-13808"/>
            <a:ext cx="5562600" cy="6866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3048000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21.2 Locking and unlocking operations for two-mode (read/write, or shared/exclusive) locks</a:t>
            </a:r>
          </a:p>
        </p:txBody>
      </p:sp>
    </p:spTree>
    <p:extLst>
      <p:ext uri="{BB962C8B-B14F-4D97-AF65-F5344CB8AC3E}">
        <p14:creationId xmlns:p14="http://schemas.microsoft.com/office/powerpoint/2010/main" val="14379956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3878</TotalTime>
  <Words>1717</Words>
  <Application>Microsoft Office PowerPoint</Application>
  <PresentationFormat>Letter Paper (8.5x11 in)</PresentationFormat>
  <Paragraphs>274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MS PGothic</vt:lpstr>
      <vt:lpstr>Arial</vt:lpstr>
      <vt:lpstr>Tahoma</vt:lpstr>
      <vt:lpstr>Wingdings</vt:lpstr>
      <vt:lpstr>Blends</vt:lpstr>
      <vt:lpstr>PowerPoint Presentation</vt:lpstr>
      <vt:lpstr>PowerPoint Presentation</vt:lpstr>
      <vt:lpstr>Introduction</vt:lpstr>
      <vt:lpstr>21.1 Two-Phase Locking Techniques for Concurrency Control</vt:lpstr>
      <vt:lpstr>Two-Phase Locking Techniques for Concurrency Control (cont’d.)</vt:lpstr>
      <vt:lpstr>Two-Phase Locking Techniques for Concurrency Control (cont’d.)</vt:lpstr>
      <vt:lpstr>Two-Phase Locking Techniques for Concurrency Control (cont’d.)</vt:lpstr>
      <vt:lpstr>Two-Phase Locking Techniques for Concurrency Control (cont’d.)</vt:lpstr>
      <vt:lpstr>PowerPoint Presentation</vt:lpstr>
      <vt:lpstr>Two-Phase Locking Techniques for Concurrency Control (cont’d.)</vt:lpstr>
      <vt:lpstr>Two-Phase Locking Techniques for Concurrency Control (cont’d.)</vt:lpstr>
      <vt:lpstr>PowerPoint Presentation</vt:lpstr>
      <vt:lpstr>PowerPoint Presentation</vt:lpstr>
      <vt:lpstr>Guaranteeing Serializability by Two-Phase Locking (2PL)</vt:lpstr>
      <vt:lpstr>Guaranteeing Serializability by Two-Phase Locking (2PL)</vt:lpstr>
      <vt:lpstr>Variations of Two-Phase Locking (2PL)</vt:lpstr>
      <vt:lpstr>Variations of Two-Phase Locking (cont’d.)</vt:lpstr>
      <vt:lpstr>PowerPoint Presentation</vt:lpstr>
      <vt:lpstr>Dealing with Deadlock and Starvation</vt:lpstr>
      <vt:lpstr>Dealing with Deadlock and Starvation (cont’d.)</vt:lpstr>
      <vt:lpstr>Dealing with Deadlock and Starvation (cont’d.)</vt:lpstr>
      <vt:lpstr>Dealing with Deadlock and Starvation (cont’d.)</vt:lpstr>
      <vt:lpstr>PowerPoint Presentation</vt:lpstr>
      <vt:lpstr>PowerPoint Presentation</vt:lpstr>
      <vt:lpstr>PowerPoint Presentation</vt:lpstr>
      <vt:lpstr>Dealing with Deadlock and Starvation (cont’d.)</vt:lpstr>
      <vt:lpstr>Dealing with Deadlock and Starvation (cont’d.)</vt:lpstr>
      <vt:lpstr>21.2 Concurrency Control Based on Timestamp Ordering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21.3 Multiversion Concurrency Control Techniques</vt:lpstr>
      <vt:lpstr>Multiversion Concurrency Control Techniques (cont’d.)</vt:lpstr>
      <vt:lpstr>Multiversion Concurrency Control Techniques (cont’d.)</vt:lpstr>
      <vt:lpstr>Multiversion Concurrency Control Techniques (cont’d.)</vt:lpstr>
      <vt:lpstr>21.4 Validation (Optimistic) Techniques and Snapshot Isolation Concurrency Control</vt:lpstr>
      <vt:lpstr>Concurrency Control Based on Snapshot Isolation</vt:lpstr>
      <vt:lpstr>21.5 Granularity of Data Items and Multiple Granularity Locking</vt:lpstr>
      <vt:lpstr>Multiple Granularity Level Locking</vt:lpstr>
      <vt:lpstr>Multiple Granularity Level Locking (cont’d.)</vt:lpstr>
      <vt:lpstr>Multiple Granularity Level Locking (cont’d.)</vt:lpstr>
      <vt:lpstr>Multiple Granularity Level Locking (cont’d.)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Microsoft account</cp:lastModifiedBy>
  <cp:revision>292</cp:revision>
  <cp:lastPrinted>2001-11-04T00:51:13Z</cp:lastPrinted>
  <dcterms:created xsi:type="dcterms:W3CDTF">2005-02-25T19:46:41Z</dcterms:created>
  <dcterms:modified xsi:type="dcterms:W3CDTF">2024-11-19T18:38:30Z</dcterms:modified>
  <cp:category/>
</cp:coreProperties>
</file>