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39" r:id="rId2"/>
    <p:sldId id="403" r:id="rId3"/>
    <p:sldId id="448" r:id="rId4"/>
    <p:sldId id="41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47" r:id="rId19"/>
    <p:sldId id="497" r:id="rId20"/>
    <p:sldId id="498" r:id="rId21"/>
    <p:sldId id="406" r:id="rId22"/>
    <p:sldId id="499" r:id="rId2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1416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9329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054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Steal/no-steal and force/no-force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ules </a:t>
            </a:r>
            <a:r>
              <a:rPr lang="en-US" altLang="en-US" dirty="0"/>
              <a:t>that govern when a page from the database cache can be written to disk</a:t>
            </a:r>
          </a:p>
          <a:p>
            <a:pPr lvl="1"/>
            <a:r>
              <a:rPr lang="en-US" altLang="en-US" dirty="0"/>
              <a:t>No-steal approach</a:t>
            </a:r>
          </a:p>
          <a:p>
            <a:pPr lvl="2"/>
            <a:r>
              <a:rPr lang="en-US" dirty="0"/>
              <a:t>Cache buffer page updated by a transaction cannot be written to disk before the transaction commits</a:t>
            </a:r>
          </a:p>
          <a:p>
            <a:pPr lvl="1"/>
            <a:r>
              <a:rPr lang="en-US" altLang="en-US" dirty="0"/>
              <a:t>Steal approach</a:t>
            </a:r>
          </a:p>
          <a:p>
            <a:pPr lvl="2"/>
            <a:r>
              <a:rPr lang="en-US" dirty="0"/>
              <a:t>Recovery protocol allows writing an updated buffer before the transaction commits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66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96213" cy="992187"/>
          </a:xfrm>
        </p:spPr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67800" cy="4572000"/>
          </a:xfrm>
        </p:spPr>
        <p:txBody>
          <a:bodyPr/>
          <a:lstStyle/>
          <a:p>
            <a:r>
              <a:rPr lang="en-US" altLang="en-US" dirty="0"/>
              <a:t>Force approach</a:t>
            </a:r>
          </a:p>
          <a:p>
            <a:pPr lvl="1"/>
            <a:r>
              <a:rPr lang="en-US" dirty="0"/>
              <a:t>All pages updated by a transaction are immediately written to disk before the transaction commits</a:t>
            </a:r>
          </a:p>
          <a:p>
            <a:pPr lvl="1"/>
            <a:r>
              <a:rPr lang="en-US" altLang="en-US" dirty="0"/>
              <a:t>Otherwise, no-force</a:t>
            </a:r>
          </a:p>
          <a:p>
            <a:r>
              <a:rPr lang="en-US" altLang="en-US" dirty="0"/>
              <a:t>Typical database systems employ a steal/no-force strategy</a:t>
            </a:r>
          </a:p>
          <a:p>
            <a:pPr lvl="1"/>
            <a:r>
              <a:rPr lang="en-US" altLang="en-US" dirty="0" smtClean="0"/>
              <a:t>Advantage of “steal” is that it avoids </a:t>
            </a:r>
            <a:r>
              <a:rPr lang="en-US" altLang="en-US" dirty="0"/>
              <a:t>need for very large buffer </a:t>
            </a:r>
            <a:r>
              <a:rPr lang="en-US" altLang="en-US" dirty="0" smtClean="0"/>
              <a:t>space to store all updated pages in memory</a:t>
            </a:r>
            <a:endParaRPr lang="en-US" altLang="en-US" dirty="0"/>
          </a:p>
          <a:p>
            <a:pPr lvl="1"/>
            <a:r>
              <a:rPr lang="en-US" altLang="en-US" dirty="0" smtClean="0"/>
              <a:t>Advantage of “no-force” is that an updated page of a </a:t>
            </a:r>
            <a:r>
              <a:rPr lang="en-US" altLang="en-US" dirty="0" smtClean="0"/>
              <a:t>committed transaction may still be in the buffer when another transaction needs to update it, thus eliminating the I/O cost to write that page multiple times to disk and possible having to read it again from disk</a:t>
            </a: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95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Write-</a:t>
            </a:r>
            <a:r>
              <a:rPr lang="en-US" altLang="en-US" dirty="0"/>
              <a:t>A</a:t>
            </a:r>
            <a:r>
              <a:rPr lang="en-US" altLang="en-US" dirty="0" smtClean="0"/>
              <a:t>head </a:t>
            </a:r>
            <a:r>
              <a:rPr lang="en-US" altLang="en-US" dirty="0" smtClean="0"/>
              <a:t>L</a:t>
            </a:r>
            <a:r>
              <a:rPr lang="en-US" altLang="en-US" dirty="0" smtClean="0"/>
              <a:t>ogging (WAL) </a:t>
            </a:r>
            <a:r>
              <a:rPr lang="en-US" altLang="en-US" dirty="0"/>
              <a:t>protocol for recovery algorithm requiring both UNDO and REDO</a:t>
            </a:r>
          </a:p>
          <a:p>
            <a:pPr lvl="1"/>
            <a:r>
              <a:rPr lang="en-US" dirty="0"/>
              <a:t>BFIM of an item cannot be overwritten by its after image until all UNDO-type log entries have been force-written to disk</a:t>
            </a:r>
          </a:p>
          <a:p>
            <a:pPr lvl="1"/>
            <a:r>
              <a:rPr lang="en-US" dirty="0"/>
              <a:t>Commit operation of a transaction cannot be completed until all REDO-type and UNDO-type log records for that transaction have been force-written to disk</a:t>
            </a: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217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the System Log and Fuzzy Checkpointing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572000"/>
          </a:xfrm>
        </p:spPr>
        <p:txBody>
          <a:bodyPr/>
          <a:lstStyle/>
          <a:p>
            <a:r>
              <a:rPr lang="en-US" dirty="0"/>
              <a:t>Taking a checkpoint</a:t>
            </a:r>
          </a:p>
          <a:p>
            <a:pPr lvl="1"/>
            <a:r>
              <a:rPr lang="en-US" dirty="0"/>
              <a:t>Suspend execution of all transactions temporarily</a:t>
            </a:r>
          </a:p>
          <a:p>
            <a:pPr lvl="1"/>
            <a:r>
              <a:rPr lang="en-US" dirty="0"/>
              <a:t>Force-write all main memory buffers that have been modified to disk</a:t>
            </a:r>
          </a:p>
          <a:p>
            <a:pPr lvl="1"/>
            <a:r>
              <a:rPr lang="en-US" dirty="0"/>
              <a:t>Write a checkpoint record to the log, and force-write the log to the disk</a:t>
            </a:r>
          </a:p>
          <a:p>
            <a:pPr lvl="1"/>
            <a:r>
              <a:rPr lang="en-US" dirty="0"/>
              <a:t>Resume executing transactions</a:t>
            </a:r>
          </a:p>
          <a:p>
            <a:r>
              <a:rPr lang="en-US" dirty="0"/>
              <a:t>DBMS recovery manager decides on checkpoint </a:t>
            </a:r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It may be measured in time – say, every ‘m’ minutes – or in the number ‘t’ of committed transactions since the last checkpoint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45112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the System Log and Fuzzy Checkpointing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checkpointing</a:t>
            </a:r>
          </a:p>
          <a:p>
            <a:pPr lvl="1"/>
            <a:r>
              <a:rPr lang="en-US" dirty="0"/>
              <a:t>System can resume transaction processing after a begin_checkpoint record is written to the log</a:t>
            </a:r>
          </a:p>
          <a:p>
            <a:pPr lvl="1"/>
            <a:r>
              <a:rPr lang="en-US" dirty="0"/>
              <a:t>Previous checkpoint record maintained until end_checkpoint record is written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83644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399" cy="4572000"/>
          </a:xfrm>
        </p:spPr>
        <p:txBody>
          <a:bodyPr/>
          <a:lstStyle/>
          <a:p>
            <a:r>
              <a:rPr lang="en-US" dirty="0"/>
              <a:t>Transaction failure after update but before commit</a:t>
            </a:r>
          </a:p>
          <a:p>
            <a:pPr lvl="1"/>
            <a:r>
              <a:rPr lang="en-US" dirty="0"/>
              <a:t>Necessary to roll back the transaction</a:t>
            </a:r>
          </a:p>
          <a:p>
            <a:pPr lvl="1"/>
            <a:r>
              <a:rPr lang="en-US" dirty="0"/>
              <a:t>Old data values restored using undo-type log entries</a:t>
            </a:r>
          </a:p>
          <a:p>
            <a:r>
              <a:rPr lang="en-US" dirty="0"/>
              <a:t>Cascading rollback</a:t>
            </a:r>
          </a:p>
          <a:p>
            <a:pPr lvl="1"/>
            <a:r>
              <a:rPr lang="en-US" dirty="0"/>
              <a:t>If transaction T is rolled back, any transaction S that has read value of item written by </a:t>
            </a:r>
            <a:r>
              <a:rPr lang="en-US" dirty="0" smtClean="0"/>
              <a:t>T, similarly any transaction R that has read value of item written by S, and so on…, </a:t>
            </a:r>
            <a:r>
              <a:rPr lang="en-US" dirty="0"/>
              <a:t>must also be rolled </a:t>
            </a:r>
            <a:r>
              <a:rPr lang="en-US" dirty="0" smtClean="0"/>
              <a:t>back</a:t>
            </a:r>
          </a:p>
          <a:p>
            <a:pPr lvl="1"/>
            <a:r>
              <a:rPr lang="en-US" dirty="0" smtClean="0"/>
              <a:t>possible only when recovery protocol ensures </a:t>
            </a:r>
            <a:r>
              <a:rPr lang="en-US" i="1" dirty="0" smtClean="0"/>
              <a:t>recoverable</a:t>
            </a:r>
            <a:r>
              <a:rPr lang="en-US" dirty="0" smtClean="0"/>
              <a:t> schedules but does not ensure </a:t>
            </a:r>
            <a:r>
              <a:rPr lang="en-US" i="1" dirty="0" smtClean="0"/>
              <a:t>strict</a:t>
            </a:r>
            <a:r>
              <a:rPr lang="en-US" dirty="0" smtClean="0"/>
              <a:t> or </a:t>
            </a:r>
            <a:r>
              <a:rPr lang="en-US" i="1" dirty="0" smtClean="0"/>
              <a:t>cascade less</a:t>
            </a:r>
            <a:r>
              <a:rPr lang="en-US" dirty="0" smtClean="0"/>
              <a:t> schedule</a:t>
            </a:r>
            <a:endParaRPr lang="en-US" dirty="0"/>
          </a:p>
          <a:p>
            <a:pPr lvl="1"/>
            <a:r>
              <a:rPr lang="en-US" dirty="0"/>
              <a:t>Almost all recovery mechanisms designed to avoid this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33102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CBCCE3FE-FCB0-427A-BC32-764E10629896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02" y="0"/>
            <a:ext cx="5622098" cy="6769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061093"/>
            <a:ext cx="259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22.1 Illustrating cascading rollback (a process that never occurs</a:t>
            </a:r>
          </a:p>
          <a:p>
            <a:r>
              <a:rPr lang="en-US" sz="1600" dirty="0"/>
              <a:t>in strict or cascadeless</a:t>
            </a:r>
          </a:p>
          <a:p>
            <a:r>
              <a:rPr lang="en-US" sz="1600" dirty="0"/>
              <a:t>schedules) (a) The read and write operations of three </a:t>
            </a:r>
            <a:r>
              <a:rPr lang="da-DK" sz="1600" dirty="0"/>
              <a:t>transactions (b) System log at </a:t>
            </a:r>
            <a:r>
              <a:rPr lang="en-US" sz="1600" dirty="0"/>
              <a:t>point of crash (c) Operations before the crash</a:t>
            </a:r>
          </a:p>
        </p:txBody>
      </p:sp>
    </p:spTree>
    <p:extLst>
      <p:ext uri="{BB962C8B-B14F-4D97-AF65-F5344CB8AC3E}">
        <p14:creationId xmlns:p14="http://schemas.microsoft.com/office/powerpoint/2010/main" val="181630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that Do Not Affect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actions: generating and printing messages and reports</a:t>
            </a:r>
          </a:p>
          <a:p>
            <a:r>
              <a:rPr lang="en-US" dirty="0"/>
              <a:t>If transaction fails before completion, may not want user to get these reports</a:t>
            </a:r>
          </a:p>
          <a:p>
            <a:pPr lvl="1"/>
            <a:r>
              <a:rPr lang="en-US" dirty="0"/>
              <a:t>Reports should be generated only after transaction reaches commit point</a:t>
            </a:r>
          </a:p>
          <a:p>
            <a:r>
              <a:rPr lang="en-US" dirty="0"/>
              <a:t>Commands that generate reports issued as batch jobs executed only after transaction reaches commit point</a:t>
            </a:r>
          </a:p>
          <a:p>
            <a:pPr lvl="1"/>
            <a:r>
              <a:rPr lang="en-US" dirty="0"/>
              <a:t>Batch jobs canceled if transaction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2897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22.2 NO-UNDO/REDO Recovery Based on Deferred Update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Deferred update concept</a:t>
            </a:r>
          </a:p>
          <a:p>
            <a:pPr lvl="1"/>
            <a:r>
              <a:rPr lang="en-US" dirty="0"/>
              <a:t>Postpone updates to the database on disk until the transaction completes successfully and reaches its commit point</a:t>
            </a:r>
          </a:p>
          <a:p>
            <a:pPr lvl="1"/>
            <a:r>
              <a:rPr lang="en-US" dirty="0"/>
              <a:t>Redo-type log entries are needed</a:t>
            </a:r>
          </a:p>
          <a:p>
            <a:pPr lvl="1"/>
            <a:r>
              <a:rPr lang="en-US" dirty="0"/>
              <a:t>Undo-type log entries not necessary</a:t>
            </a:r>
          </a:p>
          <a:p>
            <a:pPr lvl="1"/>
            <a:r>
              <a:rPr lang="en-US" dirty="0"/>
              <a:t>Can only be used for short transactions and transactions that change few items</a:t>
            </a:r>
          </a:p>
          <a:p>
            <a:pPr lvl="2"/>
            <a:r>
              <a:rPr lang="en-US" dirty="0"/>
              <a:t>Buffer space an issue with longer transactions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NO-UNDO/REDO Recovery Based on Deferred Update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Deferred update protocol</a:t>
            </a:r>
          </a:p>
          <a:p>
            <a:pPr lvl="1"/>
            <a:r>
              <a:rPr lang="en-US" dirty="0"/>
              <a:t>Transaction cannot change the database on disk until it reaches its commit point</a:t>
            </a:r>
          </a:p>
          <a:p>
            <a:pPr lvl="2"/>
            <a:r>
              <a:rPr lang="en-US" dirty="0"/>
              <a:t>All buffers changed by the transaction must be pinned until the transaction commits (no-steal policy)</a:t>
            </a:r>
          </a:p>
          <a:p>
            <a:pPr lvl="1"/>
            <a:r>
              <a:rPr lang="en-US" dirty="0"/>
              <a:t>Transaction does not reach its commit point until all its REDO-type log entries are recorded in log and log buffer is force-written to disk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77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22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Recovery Techniques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NO-UNDO/REDO Recovery Based on Deferred Update (cont’d</a:t>
            </a:r>
            <a:r>
              <a:rPr lang="en-US" altLang="en-US" dirty="0" smtClean="0"/>
              <a:t>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</a:t>
            </a:r>
            <a:fld id="{AEE05831-3758-41FE-86C8-A42338BA7B7B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2" y="2703140"/>
            <a:ext cx="8209720" cy="3088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884277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22.2 An example of a recovery timeline to illustrate the effect of checkpointing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9713" y="1600200"/>
            <a:ext cx="8294687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RDU_M (Recovery using Deferred Update in a Multiuser environment) recovery algorithm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63179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22.3 Recovery Techniques Based</a:t>
            </a:r>
            <a:br>
              <a:rPr lang="en-US" altLang="en-US" dirty="0"/>
            </a:br>
            <a:r>
              <a:rPr lang="en-US" altLang="en-US" dirty="0"/>
              <a:t>on Immediate Update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can be updated immediately</a:t>
            </a:r>
          </a:p>
          <a:p>
            <a:pPr lvl="1"/>
            <a:r>
              <a:rPr lang="en-US" altLang="en-US" dirty="0"/>
              <a:t>No need to wait for transaction to reach commit point</a:t>
            </a:r>
          </a:p>
          <a:p>
            <a:pPr lvl="1"/>
            <a:r>
              <a:rPr lang="en-US" altLang="en-US" dirty="0"/>
              <a:t>Not a requirement that every update be immediate</a:t>
            </a:r>
          </a:p>
          <a:p>
            <a:r>
              <a:rPr lang="en-US" altLang="en-US" dirty="0"/>
              <a:t>UNDO-type log entries must be stored</a:t>
            </a:r>
          </a:p>
          <a:p>
            <a:r>
              <a:rPr lang="en-US" altLang="en-US" dirty="0"/>
              <a:t>Recovery algorithms</a:t>
            </a:r>
          </a:p>
          <a:p>
            <a:pPr lvl="1"/>
            <a:r>
              <a:rPr lang="en-US" altLang="en-US" dirty="0"/>
              <a:t>UNDO/NO-REDO (steal/force strategy)</a:t>
            </a:r>
          </a:p>
          <a:p>
            <a:pPr lvl="1"/>
            <a:r>
              <a:rPr lang="en-US" altLang="en-US" dirty="0"/>
              <a:t>UNDO/REDO (steal/no-force strategy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Recovery using Immediate Updates for a Multiuser environment (RIU_M)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CBCCE3FE-FCB0-427A-BC32-764E10629896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03" y="234275"/>
            <a:ext cx="6829425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09" y="1992845"/>
            <a:ext cx="53721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51" y="22860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22.3 An example of recovery using deferred update with concurrent transactions (a) The READ and WRITE operations of four transactions (b) System log at the point of crash</a:t>
            </a:r>
          </a:p>
        </p:txBody>
      </p:sp>
    </p:spTree>
    <p:extLst>
      <p:ext uri="{BB962C8B-B14F-4D97-AF65-F5344CB8AC3E}">
        <p14:creationId xmlns:p14="http://schemas.microsoft.com/office/powerpoint/2010/main" val="16058497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algorithms</a:t>
            </a:r>
          </a:p>
          <a:p>
            <a:r>
              <a:rPr lang="en-US" dirty="0"/>
              <a:t>Recovery concepts</a:t>
            </a:r>
          </a:p>
          <a:p>
            <a:pPr lvl="1"/>
            <a:r>
              <a:rPr lang="en-US" dirty="0"/>
              <a:t>Write-ahead logging</a:t>
            </a:r>
          </a:p>
          <a:p>
            <a:pPr lvl="1"/>
            <a:r>
              <a:rPr lang="en-US" dirty="0"/>
              <a:t>In-place versus shadow updates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Deferred update</a:t>
            </a:r>
          </a:p>
          <a:p>
            <a:pPr lvl="1"/>
            <a:r>
              <a:rPr lang="en-US" dirty="0"/>
              <a:t>Immediate update</a:t>
            </a:r>
          </a:p>
          <a:p>
            <a:r>
              <a:rPr lang="en-US" dirty="0"/>
              <a:t>Certain recovery techniques best used with specific concurrency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22-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22.1 Recovery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Recovery process restores database to most recent consistent state before time of failure</a:t>
            </a:r>
          </a:p>
          <a:p>
            <a:r>
              <a:rPr lang="en-US" altLang="en-US" dirty="0"/>
              <a:t>Information kept in system log</a:t>
            </a:r>
          </a:p>
          <a:p>
            <a:r>
              <a:rPr lang="en-US" altLang="en-US" dirty="0"/>
              <a:t>Typical recovery strategies</a:t>
            </a:r>
          </a:p>
          <a:p>
            <a:pPr lvl="1"/>
            <a:r>
              <a:rPr lang="en-US" altLang="en-US" dirty="0"/>
              <a:t>Restore backed-up copy of database</a:t>
            </a:r>
          </a:p>
          <a:p>
            <a:pPr lvl="2"/>
            <a:r>
              <a:rPr lang="en-US" altLang="en-US" dirty="0"/>
              <a:t>Best in cases of extensive damage</a:t>
            </a:r>
          </a:p>
          <a:p>
            <a:pPr lvl="1"/>
            <a:r>
              <a:rPr lang="en-US" altLang="en-US" dirty="0"/>
              <a:t>Identify any changes that may cause inconsistency</a:t>
            </a:r>
          </a:p>
          <a:p>
            <a:pPr lvl="2"/>
            <a:r>
              <a:rPr lang="en-US" altLang="en-US" dirty="0"/>
              <a:t>Best in cases of noncatastrophic failure</a:t>
            </a:r>
          </a:p>
          <a:p>
            <a:pPr lvl="2"/>
            <a:r>
              <a:rPr lang="en-US" altLang="en-US" dirty="0"/>
              <a:t>Some operations may require redo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Deferred update techniques</a:t>
            </a:r>
          </a:p>
          <a:p>
            <a:pPr lvl="1"/>
            <a:r>
              <a:rPr lang="en-US" altLang="en-US" dirty="0"/>
              <a:t>Do not physically update the database until after transaction commits</a:t>
            </a:r>
          </a:p>
          <a:p>
            <a:pPr lvl="1"/>
            <a:r>
              <a:rPr lang="en-US" altLang="en-US" dirty="0"/>
              <a:t>Undo is not needed; redo may be needed</a:t>
            </a:r>
          </a:p>
          <a:p>
            <a:r>
              <a:rPr lang="en-US" altLang="en-US" dirty="0"/>
              <a:t>Immediate update techniques</a:t>
            </a:r>
          </a:p>
          <a:p>
            <a:pPr lvl="1"/>
            <a:r>
              <a:rPr lang="en-US" dirty="0"/>
              <a:t>Database may be updated by some operations of a transaction before</a:t>
            </a:r>
            <a:r>
              <a:rPr lang="en-US" i="1" dirty="0"/>
              <a:t> </a:t>
            </a:r>
            <a:r>
              <a:rPr lang="en-US" dirty="0"/>
              <a:t>it reaches commit point</a:t>
            </a:r>
          </a:p>
          <a:p>
            <a:pPr lvl="1"/>
            <a:r>
              <a:rPr lang="en-US" altLang="en-US" dirty="0"/>
              <a:t>Operations also recorded in log</a:t>
            </a:r>
          </a:p>
          <a:p>
            <a:pPr lvl="1"/>
            <a:r>
              <a:rPr lang="en-US" altLang="en-US" dirty="0"/>
              <a:t>Recovery still possible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791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Undo and redo operations required to be idempotent</a:t>
            </a:r>
          </a:p>
          <a:p>
            <a:pPr lvl="1"/>
            <a:r>
              <a:rPr lang="en-US" altLang="en-US" dirty="0"/>
              <a:t>Executing operations multiple times equivalent to executing just once</a:t>
            </a:r>
          </a:p>
          <a:p>
            <a:pPr lvl="1"/>
            <a:r>
              <a:rPr lang="en-US" altLang="en-US" dirty="0"/>
              <a:t>Entire recovery process should be idempotent</a:t>
            </a:r>
          </a:p>
          <a:p>
            <a:r>
              <a:rPr lang="en-US" altLang="en-US" dirty="0"/>
              <a:t>Caching (buffering) of disk blocks</a:t>
            </a:r>
          </a:p>
          <a:p>
            <a:pPr lvl="1"/>
            <a:r>
              <a:rPr lang="en-US" altLang="en-US" dirty="0"/>
              <a:t>DBMS cache: a collection of in-memory buffers</a:t>
            </a:r>
          </a:p>
          <a:p>
            <a:pPr lvl="1"/>
            <a:r>
              <a:rPr lang="en-US" altLang="en-US" dirty="0"/>
              <a:t>Cache directory keeps track of which database items are in the buffers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038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Cache buffers replaced (flushed) to make space for new items</a:t>
            </a:r>
          </a:p>
          <a:p>
            <a:r>
              <a:rPr lang="en-US" altLang="en-US" dirty="0"/>
              <a:t>Dirty bit associated with each buffer in the cache</a:t>
            </a:r>
          </a:p>
          <a:p>
            <a:pPr lvl="1"/>
            <a:r>
              <a:rPr lang="en-US" altLang="en-US" dirty="0"/>
              <a:t>Indicates whether the buffer has been modified</a:t>
            </a:r>
          </a:p>
          <a:p>
            <a:r>
              <a:rPr lang="en-US" altLang="en-US" dirty="0"/>
              <a:t>Contents written back to disk before flush if dirty bit equals one</a:t>
            </a:r>
          </a:p>
          <a:p>
            <a:r>
              <a:rPr lang="en-US" altLang="en-US" dirty="0"/>
              <a:t>Pin-unpin bit</a:t>
            </a:r>
          </a:p>
          <a:p>
            <a:pPr lvl="1"/>
            <a:r>
              <a:rPr lang="en-US" altLang="en-US" dirty="0"/>
              <a:t>Page is pinned if it cannot be written back to disk yet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03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 strategies</a:t>
            </a:r>
          </a:p>
          <a:p>
            <a:pPr lvl="1"/>
            <a:r>
              <a:rPr lang="en-US" altLang="en-US" dirty="0"/>
              <a:t>In-place updating</a:t>
            </a:r>
          </a:p>
          <a:p>
            <a:pPr lvl="2"/>
            <a:r>
              <a:rPr lang="en-US" dirty="0"/>
              <a:t>Writes the buffer to the same original disk location</a:t>
            </a:r>
          </a:p>
          <a:p>
            <a:pPr lvl="2"/>
            <a:r>
              <a:rPr lang="en-US" dirty="0"/>
              <a:t>Overwrites old values of any changed data items</a:t>
            </a:r>
            <a:endParaRPr lang="en-US" altLang="en-US" dirty="0"/>
          </a:p>
          <a:p>
            <a:pPr lvl="1"/>
            <a:r>
              <a:rPr lang="en-US" altLang="en-US" dirty="0"/>
              <a:t>Shadowing</a:t>
            </a:r>
          </a:p>
          <a:p>
            <a:pPr lvl="2"/>
            <a:r>
              <a:rPr lang="en-US" dirty="0"/>
              <a:t>Writes an updated buffer at a different disk location, to maintain multiple versions of data items</a:t>
            </a:r>
          </a:p>
          <a:p>
            <a:pPr lvl="2"/>
            <a:r>
              <a:rPr lang="en-US" dirty="0"/>
              <a:t>Not typically used in practice</a:t>
            </a:r>
          </a:p>
          <a:p>
            <a:r>
              <a:rPr lang="en-US" altLang="en-US" dirty="0"/>
              <a:t>Before-image: old value of data item</a:t>
            </a:r>
          </a:p>
          <a:p>
            <a:r>
              <a:rPr lang="en-US" altLang="en-US" dirty="0"/>
              <a:t>After-image: new value of data item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031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Write-ahead logging</a:t>
            </a:r>
          </a:p>
          <a:p>
            <a:pPr lvl="1"/>
            <a:r>
              <a:rPr lang="en-US" altLang="en-US" dirty="0"/>
              <a:t>Ensure the before-image (BFIM) is recorded</a:t>
            </a:r>
          </a:p>
          <a:p>
            <a:pPr lvl="1"/>
            <a:r>
              <a:rPr lang="en-US" altLang="en-US" dirty="0"/>
              <a:t>Appropriate log entry flushed to disk</a:t>
            </a:r>
          </a:p>
          <a:p>
            <a:pPr lvl="1"/>
            <a:r>
              <a:rPr lang="en-US" altLang="en-US" dirty="0"/>
              <a:t>Necessary for UNDO operation if needed</a:t>
            </a:r>
          </a:p>
          <a:p>
            <a:r>
              <a:rPr lang="en-US" altLang="en-US" dirty="0"/>
              <a:t>UNDO-type log entries</a:t>
            </a:r>
          </a:p>
          <a:p>
            <a:r>
              <a:rPr lang="en-US" altLang="en-US" dirty="0"/>
              <a:t>REDO-type log entries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22-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499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3161</TotalTime>
  <Words>1196</Words>
  <Application>Microsoft Office PowerPoint</Application>
  <PresentationFormat>Letter Paper (8.5x11 in)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22.1 Recovery Concepts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Checkpoints in the System Log and Fuzzy Checkpointing</vt:lpstr>
      <vt:lpstr>Checkpoints in the System Log and Fuzzy Checkpointing (cont’d.)</vt:lpstr>
      <vt:lpstr>Transaction Rollback</vt:lpstr>
      <vt:lpstr>PowerPoint Presentation</vt:lpstr>
      <vt:lpstr>Transactions that Do Not Affect the Database</vt:lpstr>
      <vt:lpstr>22.2 NO-UNDO/REDO Recovery Based on Deferred Update</vt:lpstr>
      <vt:lpstr>NO-UNDO/REDO Recovery Based on Deferred Update (cont’d.)</vt:lpstr>
      <vt:lpstr>NO-UNDO/REDO Recovery Based on Deferred Update (cont’d.)</vt:lpstr>
      <vt:lpstr>22.3 Recovery Techniques Based on Immediate Update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Windows User</cp:lastModifiedBy>
  <cp:revision>283</cp:revision>
  <cp:lastPrinted>2001-11-04T00:51:13Z</cp:lastPrinted>
  <dcterms:created xsi:type="dcterms:W3CDTF">2005-02-25T19:46:41Z</dcterms:created>
  <dcterms:modified xsi:type="dcterms:W3CDTF">2020-12-22T18:43:45Z</dcterms:modified>
  <cp:category/>
</cp:coreProperties>
</file>