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8" r:id="rId62"/>
    <p:sldId id="319" r:id="rId63"/>
    <p:sldId id="320" r:id="rId6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3172" y="839470"/>
            <a:ext cx="497205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7333" y="526465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812">
            <a:solidFill>
              <a:srgbClr val="1382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7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3172" y="839470"/>
            <a:ext cx="8155305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19032" y="3185422"/>
            <a:ext cx="5340350" cy="1456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mailto:sandesh.kumar@nu.edu.p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3" y="4892166"/>
            <a:ext cx="72783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335" algn="r">
              <a:lnSpc>
                <a:spcPts val="5400"/>
              </a:lnSpc>
              <a:spcBef>
                <a:spcPts val="100"/>
              </a:spcBef>
            </a:pPr>
            <a:r>
              <a:rPr sz="5000" spc="-660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(CS2009)-</a:t>
            </a:r>
            <a:r>
              <a:rPr sz="5000" spc="-760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DESIGN</a:t>
            </a:r>
            <a:r>
              <a:rPr sz="5000" spc="-225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000" spc="-865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5000" spc="-190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000" spc="-700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ANALYSIS</a:t>
            </a:r>
            <a:r>
              <a:rPr sz="5000" spc="-225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000" spc="-994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5000">
              <a:latin typeface="Trebuchet MS" panose="020B0603020202020204"/>
              <a:cs typeface="Trebuchet MS" panose="020B0603020202020204"/>
            </a:endParaRPr>
          </a:p>
          <a:p>
            <a:pPr marR="5080" algn="r">
              <a:lnSpc>
                <a:spcPts val="5400"/>
              </a:lnSpc>
            </a:pPr>
            <a:r>
              <a:rPr sz="5000" spc="-850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ALGORITHMS</a:t>
            </a:r>
            <a:endParaRPr sz="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0609" y="5321330"/>
            <a:ext cx="3375660" cy="6877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Presented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0D0D0D"/>
                </a:solidFill>
                <a:latin typeface="Arial MT"/>
                <a:cs typeface="Arial MT"/>
              </a:rPr>
              <a:t>By: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90" dirty="0">
                <a:solidFill>
                  <a:srgbClr val="0D0D0D"/>
                </a:solidFill>
                <a:latin typeface="Arial MT"/>
                <a:cs typeface="Arial MT"/>
              </a:rPr>
              <a:t>Sandesh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Arial MT"/>
                <a:cs typeface="Arial MT"/>
              </a:rPr>
              <a:t>Kumar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000" spc="-170" dirty="0">
                <a:solidFill>
                  <a:srgbClr val="0D0D0D"/>
                </a:solidFill>
                <a:latin typeface="Arial MT"/>
                <a:cs typeface="Arial MT"/>
              </a:rPr>
              <a:t>Email: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  <a:hlinkClick r:id="rId1"/>
              </a:rPr>
              <a:t>sandesh.kumar@nu.edu.pk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40" dirty="0"/>
              <a:t>RECURRENCE</a:t>
            </a:r>
            <a:r>
              <a:rPr spc="-350" dirty="0"/>
              <a:t> </a:t>
            </a:r>
            <a:r>
              <a:rPr spc="-930" dirty="0"/>
              <a:t>EXAMPLE</a:t>
            </a:r>
            <a:endParaRPr spc="-930" dirty="0"/>
          </a:p>
        </p:txBody>
      </p:sp>
      <p:sp>
        <p:nvSpPr>
          <p:cNvPr id="3" name="object 3"/>
          <p:cNvSpPr txBox="1"/>
          <p:nvPr/>
        </p:nvSpPr>
        <p:spPr>
          <a:xfrm>
            <a:off x="3357100" y="2395669"/>
            <a:ext cx="177800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550" spc="-50" dirty="0">
                <a:latin typeface="Symbol" panose="05050102010706020507"/>
                <a:cs typeface="Symbol" panose="05050102010706020507"/>
              </a:rPr>
              <a:t></a:t>
            </a:r>
            <a:endParaRPr sz="25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9000" y="2003978"/>
            <a:ext cx="2539365" cy="100076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875"/>
              </a:spcBef>
              <a:tabLst>
                <a:tab pos="1059815" algn="l"/>
              </a:tabLst>
            </a:pP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0</a:t>
            </a: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R="30480" algn="r">
              <a:lnSpc>
                <a:spcPct val="100000"/>
              </a:lnSpc>
              <a:spcBef>
                <a:spcPts val="780"/>
              </a:spcBef>
              <a:tabLst>
                <a:tab pos="1811655" algn="l"/>
              </a:tabLst>
            </a:pPr>
            <a:r>
              <a:rPr sz="3825" spc="-30" baseline="-13000" dirty="0">
                <a:latin typeface="Symbol" panose="05050102010706020507"/>
                <a:cs typeface="Symbol" panose="05050102010706020507"/>
              </a:rPr>
              <a:t></a:t>
            </a:r>
            <a:r>
              <a:rPr sz="2550" i="1" spc="-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550" i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55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i="1" spc="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550" spc="-25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</a:t>
            </a:r>
            <a:r>
              <a:rPr sz="25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0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0569" y="2339927"/>
            <a:ext cx="1079500" cy="416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550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spc="-75" baseline="37000" dirty="0">
                <a:latin typeface="Symbol" panose="05050102010706020507"/>
                <a:cs typeface="Symbol" panose="05050102010706020507"/>
              </a:rPr>
              <a:t></a:t>
            </a:r>
            <a:endParaRPr sz="3825" baseline="37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47544" y="2104644"/>
            <a:ext cx="3418840" cy="975360"/>
          </a:xfrm>
          <a:custGeom>
            <a:avLst/>
            <a:gdLst/>
            <a:ahLst/>
            <a:cxnLst/>
            <a:rect l="l" t="t" r="r" b="b"/>
            <a:pathLst>
              <a:path w="3418840" h="975360">
                <a:moveTo>
                  <a:pt x="0" y="975360"/>
                </a:moveTo>
                <a:lnTo>
                  <a:pt x="3418331" y="975360"/>
                </a:lnTo>
                <a:lnTo>
                  <a:pt x="3418331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31289" y="2396634"/>
            <a:ext cx="17843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550" spc="-50" dirty="0">
                <a:latin typeface="Symbol" panose="05050102010706020507"/>
                <a:cs typeface="Symbol" panose="05050102010706020507"/>
              </a:rPr>
              <a:t></a:t>
            </a:r>
            <a:endParaRPr sz="25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3189" y="2003719"/>
            <a:ext cx="2563495" cy="1003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885"/>
              </a:spcBef>
              <a:tabLst>
                <a:tab pos="1071880" algn="l"/>
              </a:tabLst>
            </a:pP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0</a:t>
            </a: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R="30480" algn="r">
              <a:lnSpc>
                <a:spcPct val="100000"/>
              </a:lnSpc>
              <a:spcBef>
                <a:spcPts val="790"/>
              </a:spcBef>
              <a:tabLst>
                <a:tab pos="1835785" algn="l"/>
              </a:tabLst>
            </a:pPr>
            <a:r>
              <a:rPr sz="3825" baseline="-13000" dirty="0">
                <a:latin typeface="Symbol" panose="05050102010706020507"/>
                <a:cs typeface="Symbol" panose="05050102010706020507"/>
              </a:rPr>
              <a:t>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spc="5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550" spc="5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i="1" spc="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550" spc="-25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</a:t>
            </a:r>
            <a:r>
              <a:rPr sz="25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0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2945" y="2340717"/>
            <a:ext cx="108204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550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spc="-75" baseline="37000" dirty="0">
                <a:latin typeface="Symbol" panose="05050102010706020507"/>
                <a:cs typeface="Symbol" panose="05050102010706020507"/>
              </a:rPr>
              <a:t></a:t>
            </a:r>
            <a:endParaRPr sz="3825" baseline="37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20256" y="2104644"/>
            <a:ext cx="3458210" cy="978535"/>
          </a:xfrm>
          <a:custGeom>
            <a:avLst/>
            <a:gdLst/>
            <a:ahLst/>
            <a:cxnLst/>
            <a:rect l="l" t="t" r="r" b="b"/>
            <a:pathLst>
              <a:path w="3458209" h="978535">
                <a:moveTo>
                  <a:pt x="0" y="978408"/>
                </a:moveTo>
                <a:lnTo>
                  <a:pt x="3457955" y="978408"/>
                </a:lnTo>
                <a:lnTo>
                  <a:pt x="3457955" y="0"/>
                </a:lnTo>
                <a:lnTo>
                  <a:pt x="0" y="0"/>
                </a:lnTo>
                <a:lnTo>
                  <a:pt x="0" y="978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16881" y="5634078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543" y="0"/>
                </a:lnTo>
              </a:path>
            </a:pathLst>
          </a:custGeom>
          <a:ln w="13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97165" y="5602943"/>
            <a:ext cx="22288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500" spc="-640" dirty="0">
                <a:latin typeface="Symbol" panose="05050102010706020507"/>
                <a:cs typeface="Symbol" panose="05050102010706020507"/>
              </a:rPr>
              <a:t></a:t>
            </a:r>
            <a:r>
              <a:rPr sz="3750" spc="-960" baseline="-17000" dirty="0">
                <a:latin typeface="Symbol" panose="05050102010706020507"/>
                <a:cs typeface="Symbol" panose="05050102010706020507"/>
              </a:rPr>
              <a:t></a:t>
            </a:r>
            <a:endParaRPr sz="3750" baseline="-17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2565" y="4319638"/>
            <a:ext cx="172085" cy="720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ts val="2715"/>
              </a:lnSpc>
              <a:spcBef>
                <a:spcPts val="135"/>
              </a:spcBef>
            </a:pPr>
            <a:r>
              <a:rPr sz="2500" spc="-50" dirty="0">
                <a:latin typeface="Symbol" panose="05050102010706020507"/>
                <a:cs typeface="Symbol" panose="05050102010706020507"/>
              </a:rPr>
              <a:t></a:t>
            </a:r>
            <a:endParaRPr sz="2500">
              <a:latin typeface="Symbol" panose="05050102010706020507"/>
              <a:cs typeface="Symbol" panose="05050102010706020507"/>
            </a:endParaRPr>
          </a:p>
          <a:p>
            <a:pPr>
              <a:lnSpc>
                <a:spcPts val="2715"/>
              </a:lnSpc>
            </a:pPr>
            <a:r>
              <a:rPr sz="2500" spc="-50" dirty="0">
                <a:latin typeface="Symbol" panose="05050102010706020507"/>
                <a:cs typeface="Symbol" panose="05050102010706020507"/>
              </a:rPr>
              <a:t></a:t>
            </a:r>
            <a:endParaRPr sz="25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4143" y="5380075"/>
            <a:ext cx="62928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5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</a:t>
            </a:r>
            <a:r>
              <a:rPr sz="250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4486" y="5118440"/>
            <a:ext cx="595630" cy="96329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80"/>
              </a:spcBef>
            </a:pPr>
            <a:r>
              <a:rPr sz="2500" dirty="0">
                <a:latin typeface="Symbol" panose="05050102010706020507"/>
                <a:cs typeface="Symbol" panose="05050102010706020507"/>
              </a:rPr>
              <a:t></a:t>
            </a:r>
            <a:r>
              <a:rPr sz="25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i="1" baseline="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750" i="1" spc="-240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50" dirty="0">
                <a:latin typeface="Symbol" panose="05050102010706020507"/>
                <a:cs typeface="Symbol" panose="05050102010706020507"/>
              </a:rPr>
              <a:t></a:t>
            </a:r>
            <a:endParaRPr sz="2500">
              <a:latin typeface="Symbol" panose="05050102010706020507"/>
              <a:cs typeface="Symbol" panose="05050102010706020507"/>
            </a:endParaRPr>
          </a:p>
          <a:p>
            <a:pPr marL="25400">
              <a:lnSpc>
                <a:spcPct val="100000"/>
              </a:lnSpc>
              <a:spcBef>
                <a:spcPts val="695"/>
              </a:spcBef>
            </a:pPr>
            <a:r>
              <a:rPr sz="2500" dirty="0">
                <a:latin typeface="Symbol" panose="05050102010706020507"/>
                <a:cs typeface="Symbol" panose="05050102010706020507"/>
              </a:rPr>
              <a:t></a:t>
            </a:r>
            <a:r>
              <a:rPr sz="25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aseline="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750" spc="-270" baseline="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50" dirty="0">
                <a:latin typeface="Symbol" panose="05050102010706020507"/>
                <a:cs typeface="Symbol" panose="05050102010706020507"/>
              </a:rPr>
              <a:t></a:t>
            </a:r>
            <a:endParaRPr sz="25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7165" y="5380075"/>
            <a:ext cx="155257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960755" algn="l"/>
              </a:tabLst>
            </a:pPr>
            <a:r>
              <a:rPr sz="3750" spc="-37" baseline="11000" dirty="0">
                <a:latin typeface="Symbol" panose="05050102010706020507"/>
                <a:cs typeface="Symbol" panose="05050102010706020507"/>
              </a:rPr>
              <a:t></a:t>
            </a:r>
            <a:r>
              <a:rPr sz="2500" spc="-2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500" i="1" spc="-2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00" i="1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spc="-75" baseline="-4000" dirty="0">
                <a:latin typeface="Symbol" panose="05050102010706020507"/>
                <a:cs typeface="Symbol" panose="05050102010706020507"/>
              </a:rPr>
              <a:t></a:t>
            </a:r>
            <a:r>
              <a:rPr sz="3750" baseline="-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baseline="-4000" dirty="0">
                <a:latin typeface="Symbol" panose="05050102010706020507"/>
                <a:cs typeface="Symbol" panose="05050102010706020507"/>
              </a:rPr>
              <a:t></a:t>
            </a:r>
            <a:r>
              <a:rPr sz="3750" spc="-292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</a:t>
            </a:r>
            <a:r>
              <a:rPr sz="25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-50" dirty="0">
                <a:latin typeface="Times New Roman" panose="02020603050405020304"/>
                <a:cs typeface="Times New Roman" panose="02020603050405020304"/>
              </a:rPr>
              <a:t>c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4143" y="4296648"/>
            <a:ext cx="62928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5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</a:t>
            </a:r>
            <a:r>
              <a:rPr sz="250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4095" y="4296648"/>
            <a:ext cx="15557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500" i="1" spc="-50" dirty="0">
                <a:latin typeface="Times New Roman" panose="02020603050405020304"/>
                <a:cs typeface="Times New Roman" panose="02020603050405020304"/>
              </a:rPr>
              <a:t>c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5646" y="4952737"/>
            <a:ext cx="116395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5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00" i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</a:t>
            </a:r>
            <a:r>
              <a:rPr sz="25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spc="-75" baseline="-10000" dirty="0">
                <a:latin typeface="Symbol" panose="05050102010706020507"/>
                <a:cs typeface="Symbol" panose="05050102010706020507"/>
              </a:rPr>
              <a:t></a:t>
            </a:r>
            <a:endParaRPr sz="3750" baseline="-10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47544" y="4291584"/>
            <a:ext cx="3403600" cy="1839595"/>
          </a:xfrm>
          <a:custGeom>
            <a:avLst/>
            <a:gdLst/>
            <a:ahLst/>
            <a:cxnLst/>
            <a:rect l="l" t="t" r="r" b="b"/>
            <a:pathLst>
              <a:path w="3403600" h="1839595">
                <a:moveTo>
                  <a:pt x="0" y="1839468"/>
                </a:moveTo>
                <a:lnTo>
                  <a:pt x="3403091" y="1839468"/>
                </a:lnTo>
                <a:lnTo>
                  <a:pt x="3403091" y="0"/>
                </a:lnTo>
                <a:lnTo>
                  <a:pt x="0" y="0"/>
                </a:lnTo>
                <a:lnTo>
                  <a:pt x="0" y="18394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61801" y="5816899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457" y="0"/>
                </a:lnTo>
              </a:path>
            </a:pathLst>
          </a:custGeom>
          <a:ln w="13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454624" y="5321005"/>
            <a:ext cx="17399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spc="-50" dirty="0">
                <a:latin typeface="Symbol" panose="05050102010706020507"/>
                <a:cs typeface="Symbol" panose="05050102010706020507"/>
              </a:rPr>
              <a:t></a:t>
            </a:r>
            <a:endParaRPr sz="25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54624" y="5879223"/>
            <a:ext cx="17399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spc="-50" dirty="0">
                <a:latin typeface="Symbol" panose="05050102010706020507"/>
                <a:cs typeface="Symbol" panose="05050102010706020507"/>
              </a:rPr>
              <a:t></a:t>
            </a:r>
            <a:endParaRPr sz="25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54623" y="5010310"/>
            <a:ext cx="17399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spc="-50" dirty="0">
                <a:latin typeface="Symbol" panose="05050102010706020507"/>
                <a:cs typeface="Symbol" panose="05050102010706020507"/>
              </a:rPr>
              <a:t></a:t>
            </a:r>
            <a:endParaRPr sz="25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54623" y="4141413"/>
            <a:ext cx="173990" cy="725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2755"/>
              </a:lnSpc>
              <a:spcBef>
                <a:spcPts val="105"/>
              </a:spcBef>
            </a:pPr>
            <a:r>
              <a:rPr sz="2550" spc="-50" dirty="0">
                <a:latin typeface="Symbol" panose="05050102010706020507"/>
                <a:cs typeface="Symbol" panose="05050102010706020507"/>
              </a:rPr>
              <a:t></a:t>
            </a:r>
            <a:endParaRPr sz="2550">
              <a:latin typeface="Symbol" panose="05050102010706020507"/>
              <a:cs typeface="Symbol" panose="05050102010706020507"/>
            </a:endParaRPr>
          </a:p>
          <a:p>
            <a:pPr>
              <a:lnSpc>
                <a:spcPts val="2755"/>
              </a:lnSpc>
            </a:pPr>
            <a:r>
              <a:rPr sz="2550" spc="-50" dirty="0">
                <a:latin typeface="Symbol" panose="05050102010706020507"/>
                <a:cs typeface="Symbol" panose="05050102010706020507"/>
              </a:rPr>
              <a:t></a:t>
            </a:r>
            <a:endParaRPr sz="25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95098" y="5852235"/>
            <a:ext cx="54546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06400" algn="l"/>
              </a:tabLst>
            </a:pPr>
            <a:r>
              <a:rPr sz="2550" spc="-50" dirty="0">
                <a:latin typeface="Symbol" panose="05050102010706020507"/>
                <a:cs typeface="Symbol" panose="05050102010706020507"/>
              </a:rPr>
              <a:t>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spc="-50" dirty="0">
                <a:latin typeface="Symbol" panose="05050102010706020507"/>
                <a:cs typeface="Symbol" panose="05050102010706020507"/>
              </a:rPr>
              <a:t></a:t>
            </a:r>
            <a:endParaRPr sz="25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23269" y="5560633"/>
            <a:ext cx="62992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</a:t>
            </a:r>
            <a:r>
              <a:rPr sz="255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95098" y="5379612"/>
            <a:ext cx="54546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dirty="0">
                <a:latin typeface="Symbol" panose="05050102010706020507"/>
                <a:cs typeface="Symbol" panose="05050102010706020507"/>
              </a:rPr>
              <a:t></a:t>
            </a:r>
            <a:r>
              <a:rPr sz="255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i="1" baseline="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825" i="1" spc="-292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50" dirty="0">
                <a:latin typeface="Symbol" panose="05050102010706020507"/>
                <a:cs typeface="Symbol" panose="05050102010706020507"/>
              </a:rPr>
              <a:t></a:t>
            </a:r>
            <a:endParaRPr sz="25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29224" y="5560633"/>
            <a:ext cx="170942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825" spc="97" baseline="-12000" dirty="0">
                <a:latin typeface="Symbol" panose="05050102010706020507"/>
                <a:cs typeface="Symbol" panose="05050102010706020507"/>
              </a:rPr>
              <a:t></a:t>
            </a:r>
            <a:r>
              <a:rPr sz="2550" i="1" spc="6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3825" spc="97" baseline="-4000" dirty="0">
                <a:latin typeface="Symbol" panose="05050102010706020507"/>
                <a:cs typeface="Symbol" panose="05050102010706020507"/>
              </a:rPr>
              <a:t></a:t>
            </a:r>
            <a:r>
              <a:rPr sz="3825" spc="-270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i="1" baseline="-44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825" i="1" spc="-225" baseline="-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baseline="-4000" dirty="0">
                <a:latin typeface="Symbol" panose="05050102010706020507"/>
                <a:cs typeface="Symbol" panose="05050102010706020507"/>
              </a:rPr>
              <a:t></a:t>
            </a:r>
            <a:r>
              <a:rPr sz="3825" spc="-352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spc="-25" dirty="0">
                <a:latin typeface="Times New Roman" panose="02020603050405020304"/>
                <a:cs typeface="Times New Roman" panose="02020603050405020304"/>
              </a:rPr>
              <a:t>cn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423268" y="4468562"/>
            <a:ext cx="62992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89483" y="4468562"/>
            <a:ext cx="15748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c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89190" y="4954356"/>
            <a:ext cx="116459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5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i="1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spc="-75" baseline="33000" dirty="0">
                <a:latin typeface="Symbol" panose="05050102010706020507"/>
                <a:cs typeface="Symbol" panose="05050102010706020507"/>
              </a:rPr>
              <a:t></a:t>
            </a:r>
            <a:endParaRPr sz="3825" baseline="33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81571" y="4099559"/>
            <a:ext cx="3596640" cy="2223770"/>
          </a:xfrm>
          <a:custGeom>
            <a:avLst/>
            <a:gdLst/>
            <a:ahLst/>
            <a:cxnLst/>
            <a:rect l="l" t="t" r="r" b="b"/>
            <a:pathLst>
              <a:path w="3596640" h="2223770">
                <a:moveTo>
                  <a:pt x="0" y="2223516"/>
                </a:moveTo>
                <a:lnTo>
                  <a:pt x="3596639" y="2223516"/>
                </a:lnTo>
                <a:lnTo>
                  <a:pt x="3596639" y="0"/>
                </a:lnTo>
                <a:lnTo>
                  <a:pt x="0" y="0"/>
                </a:lnTo>
                <a:lnTo>
                  <a:pt x="0" y="22235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60" dirty="0"/>
              <a:t>RUNNING</a:t>
            </a:r>
            <a:r>
              <a:rPr spc="-360" dirty="0"/>
              <a:t> </a:t>
            </a:r>
            <a:r>
              <a:rPr spc="-850" dirty="0"/>
              <a:t>TIME</a:t>
            </a:r>
            <a:r>
              <a:rPr spc="-380" dirty="0"/>
              <a:t> </a:t>
            </a:r>
            <a:r>
              <a:rPr spc="-1025" dirty="0"/>
              <a:t>OF</a:t>
            </a:r>
            <a:r>
              <a:rPr spc="-400" dirty="0"/>
              <a:t> </a:t>
            </a:r>
            <a:r>
              <a:rPr spc="-1040" dirty="0"/>
              <a:t>RECURRENCE</a:t>
            </a:r>
            <a:r>
              <a:rPr spc="-370" dirty="0"/>
              <a:t> </a:t>
            </a:r>
            <a:r>
              <a:rPr spc="-980" dirty="0"/>
              <a:t>EQUATION</a:t>
            </a:r>
            <a:endParaRPr spc="-980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1924938"/>
            <a:ext cx="6606540" cy="47644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1788160" algn="l"/>
              </a:tabLst>
            </a:pPr>
            <a:r>
              <a:rPr sz="2400" b="1" spc="-10" dirty="0">
                <a:latin typeface="Arial" panose="020B0604020202020204"/>
                <a:cs typeface="Arial" panose="020B0604020202020204"/>
              </a:rPr>
              <a:t>Algorithm</a:t>
            </a:r>
            <a:r>
              <a:rPr sz="2400" b="1" dirty="0">
                <a:latin typeface="Arial" panose="020B0604020202020204"/>
                <a:cs typeface="Arial" panose="020B0604020202020204"/>
              </a:rPr>
              <a:t>	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min1</a:t>
            </a:r>
            <a:r>
              <a:rPr sz="2400" i="1" spc="-10" dirty="0">
                <a:latin typeface="Arial" panose="020B0604020202020204"/>
                <a:cs typeface="Arial" panose="020B0604020202020204"/>
              </a:rPr>
              <a:t>(a[1],a[2],…,a[n]):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44600" indent="-3175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1244600" algn="l"/>
                <a:tab pos="1591945" algn="l"/>
                <a:tab pos="2787015" algn="l"/>
                <a:tab pos="3665220" algn="l"/>
              </a:tabLst>
            </a:pPr>
            <a:r>
              <a:rPr sz="2400" spc="-25" dirty="0">
                <a:latin typeface="Arial MT"/>
                <a:cs typeface="Arial MT"/>
              </a:rPr>
              <a:t>If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95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1,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return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i="1" spc="-10" dirty="0">
                <a:latin typeface="Arial" panose="020B0604020202020204"/>
                <a:cs typeface="Arial" panose="020B0604020202020204"/>
              </a:rPr>
              <a:t>a[1].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43965" indent="-316865">
              <a:lnSpc>
                <a:spcPct val="100000"/>
              </a:lnSpc>
              <a:spcBef>
                <a:spcPts val="1140"/>
              </a:spcBef>
              <a:buFont typeface="Arial MT"/>
              <a:buAutoNum type="arabicPeriod"/>
              <a:tabLst>
                <a:tab pos="1243965" algn="l"/>
                <a:tab pos="1617345" algn="l"/>
              </a:tabLst>
            </a:pPr>
            <a:r>
              <a:rPr sz="2400" i="1" spc="-470" dirty="0">
                <a:latin typeface="Arial" panose="020B0604020202020204"/>
                <a:cs typeface="Arial" panose="020B0604020202020204"/>
              </a:rPr>
              <a:t>m</a:t>
            </a:r>
            <a:r>
              <a:rPr sz="2400" i="1" dirty="0">
                <a:latin typeface="Arial" panose="020B0604020202020204"/>
                <a:cs typeface="Arial" panose="020B06040202020202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</a:t>
            </a:r>
            <a:r>
              <a:rPr sz="2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5" dirty="0">
                <a:latin typeface="Arial" panose="020B0604020202020204"/>
                <a:cs typeface="Arial" panose="020B0604020202020204"/>
              </a:rPr>
              <a:t>min1</a:t>
            </a:r>
            <a:r>
              <a:rPr sz="2400" spc="-55" dirty="0">
                <a:latin typeface="Arial MT"/>
                <a:cs typeface="Arial MT"/>
              </a:rPr>
              <a:t>(</a:t>
            </a:r>
            <a:r>
              <a:rPr sz="2400" i="1" spc="-55" dirty="0">
                <a:latin typeface="Arial" panose="020B0604020202020204"/>
                <a:cs typeface="Arial" panose="020B0604020202020204"/>
              </a:rPr>
              <a:t>a[1],a[2],…,a[n-</a:t>
            </a:r>
            <a:r>
              <a:rPr sz="2400" i="1" spc="55" dirty="0">
                <a:latin typeface="Arial" panose="020B0604020202020204"/>
                <a:cs typeface="Arial" panose="020B0604020202020204"/>
              </a:rPr>
              <a:t>1]</a:t>
            </a:r>
            <a:r>
              <a:rPr sz="2400" i="1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 MT"/>
                <a:cs typeface="Arial MT"/>
              </a:rPr>
              <a:t>);</a:t>
            </a:r>
            <a:endParaRPr sz="2400">
              <a:latin typeface="Arial MT"/>
              <a:cs typeface="Arial MT"/>
            </a:endParaRPr>
          </a:p>
          <a:p>
            <a:pPr marL="1244600" indent="-3175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1244600" algn="l"/>
                <a:tab pos="1870075" algn="l"/>
                <a:tab pos="2240915" algn="l"/>
                <a:tab pos="2966085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i="1" spc="-470" dirty="0">
                <a:latin typeface="Arial" panose="020B0604020202020204"/>
                <a:cs typeface="Arial" panose="020B0604020202020204"/>
              </a:rPr>
              <a:t>m</a:t>
            </a:r>
            <a:r>
              <a:rPr sz="2400" i="1" dirty="0">
                <a:latin typeface="Arial" panose="020B0604020202020204"/>
                <a:cs typeface="Arial" panose="020B0604020202020204"/>
              </a:rPr>
              <a:t>	</a:t>
            </a:r>
            <a:r>
              <a:rPr sz="2400" spc="145" dirty="0">
                <a:latin typeface="Arial MT"/>
                <a:cs typeface="Arial MT"/>
              </a:rPr>
              <a:t>&gt;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i="1" spc="-20" dirty="0">
                <a:latin typeface="Arial" panose="020B0604020202020204"/>
                <a:cs typeface="Arial" panose="020B0604020202020204"/>
              </a:rPr>
              <a:t>a[n]</a:t>
            </a:r>
            <a:r>
              <a:rPr sz="2400" spc="-20" dirty="0">
                <a:latin typeface="Arial MT"/>
                <a:cs typeface="Arial MT"/>
              </a:rPr>
              <a:t>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i="1" spc="-120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120" dirty="0">
                <a:latin typeface="Arial MT"/>
                <a:cs typeface="Arial MT"/>
              </a:rPr>
              <a:t>[</a:t>
            </a:r>
            <a:r>
              <a:rPr sz="2400" i="1" spc="-12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120" dirty="0">
                <a:latin typeface="Arial MT"/>
                <a:cs typeface="Arial MT"/>
              </a:rPr>
              <a:t>],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80" dirty="0">
                <a:latin typeface="Arial MT"/>
                <a:cs typeface="Arial MT"/>
              </a:rPr>
              <a:t>else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i="1" spc="-470" dirty="0">
                <a:latin typeface="Arial" panose="020B0604020202020204"/>
                <a:cs typeface="Arial" panose="020B0604020202020204"/>
              </a:rPr>
              <a:t>m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04140" marR="1240790" indent="22860">
              <a:lnSpc>
                <a:spcPts val="4020"/>
              </a:lnSpc>
              <a:spcBef>
                <a:spcPts val="290"/>
              </a:spcBef>
            </a:pPr>
            <a:r>
              <a:rPr sz="2400" spc="-215" dirty="0">
                <a:latin typeface="Arial MT"/>
                <a:cs typeface="Arial MT"/>
              </a:rPr>
              <a:t>Now,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30" dirty="0">
                <a:latin typeface="Arial MT"/>
                <a:cs typeface="Arial MT"/>
              </a:rPr>
              <a:t>let’s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count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0" dirty="0">
                <a:latin typeface="Arial MT"/>
                <a:cs typeface="Arial MT"/>
              </a:rPr>
              <a:t>number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185" dirty="0">
                <a:latin typeface="Arial MT"/>
                <a:cs typeface="Arial MT"/>
              </a:rPr>
              <a:t>comparisons. </a:t>
            </a:r>
            <a:r>
              <a:rPr sz="2400" spc="-210" dirty="0">
                <a:latin typeface="Arial MT"/>
                <a:cs typeface="Arial MT"/>
              </a:rPr>
              <a:t>Steps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90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will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run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in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constant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time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5" dirty="0">
                <a:latin typeface="Symbol" panose="05050102010706020507"/>
                <a:cs typeface="Symbol" panose="05050102010706020507"/>
              </a:rPr>
              <a:t></a:t>
            </a:r>
            <a:r>
              <a:rPr sz="2400" spc="-105" dirty="0">
                <a:latin typeface="Arial MT"/>
                <a:cs typeface="Arial MT"/>
              </a:rPr>
              <a:t>(c).</a:t>
            </a:r>
            <a:endParaRPr sz="2400">
              <a:latin typeface="Arial MT"/>
              <a:cs typeface="Arial MT"/>
            </a:endParaRPr>
          </a:p>
          <a:p>
            <a:pPr marL="104140">
              <a:lnSpc>
                <a:spcPct val="100000"/>
              </a:lnSpc>
              <a:spcBef>
                <a:spcPts val="770"/>
              </a:spcBef>
            </a:pPr>
            <a:r>
              <a:rPr sz="2400" spc="-150" dirty="0">
                <a:latin typeface="Arial MT"/>
                <a:cs typeface="Arial MT"/>
              </a:rPr>
              <a:t>Step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will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run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time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65" dirty="0">
                <a:latin typeface="Arial MT"/>
                <a:cs typeface="Arial MT"/>
              </a:rPr>
              <a:t>recurrence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20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an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input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size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n-</a:t>
            </a:r>
            <a:r>
              <a:rPr sz="2400" spc="-5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2400">
              <a:latin typeface="Arial MT"/>
              <a:cs typeface="Arial MT"/>
            </a:endParaRPr>
          </a:p>
          <a:p>
            <a:pPr marL="140970" marR="3819525">
              <a:lnSpc>
                <a:spcPct val="110000"/>
              </a:lnSpc>
              <a:tabLst>
                <a:tab pos="1897380" algn="l"/>
              </a:tabLst>
            </a:pPr>
            <a:r>
              <a:rPr sz="2400" spc="-254" dirty="0">
                <a:latin typeface="Arial MT"/>
                <a:cs typeface="Arial MT"/>
              </a:rPr>
              <a:t>T(n)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90" dirty="0">
                <a:latin typeface="Arial MT"/>
                <a:cs typeface="Arial MT"/>
              </a:rPr>
              <a:t>T(n</a:t>
            </a:r>
            <a:r>
              <a:rPr sz="2400" spc="-10" dirty="0">
                <a:latin typeface="Arial MT"/>
                <a:cs typeface="Arial MT"/>
              </a:rPr>
              <a:t> -</a:t>
            </a:r>
            <a:r>
              <a:rPr sz="2400" spc="-25" dirty="0">
                <a:latin typeface="Arial MT"/>
                <a:cs typeface="Arial MT"/>
              </a:rPr>
              <a:t>1)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25" dirty="0">
                <a:latin typeface="Symbol" panose="05050102010706020507"/>
                <a:cs typeface="Symbol" panose="05050102010706020507"/>
              </a:rPr>
              <a:t></a:t>
            </a:r>
            <a:r>
              <a:rPr sz="2400" spc="-125" dirty="0">
                <a:latin typeface="Arial MT"/>
                <a:cs typeface="Arial MT"/>
              </a:rPr>
              <a:t>(c); </a:t>
            </a:r>
            <a:r>
              <a:rPr sz="2400" spc="-195" dirty="0">
                <a:latin typeface="Arial MT"/>
                <a:cs typeface="Arial MT"/>
              </a:rPr>
              <a:t>T(1)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1;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470"/>
            <a:ext cx="29959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25" dirty="0"/>
              <a:t>LINEAR</a:t>
            </a:r>
            <a:r>
              <a:rPr spc="-370" dirty="0"/>
              <a:t> </a:t>
            </a:r>
            <a:r>
              <a:rPr spc="-994" dirty="0"/>
              <a:t>SEARCH</a:t>
            </a:r>
            <a:endParaRPr spc="-994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1610995"/>
            <a:ext cx="7338695" cy="509524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70" dirty="0">
                <a:latin typeface="Arial MT"/>
                <a:cs typeface="Arial MT"/>
              </a:rPr>
              <a:t>LinearSearch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A,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95" dirty="0">
                <a:latin typeface="Arial MT"/>
                <a:cs typeface="Arial MT"/>
              </a:rPr>
              <a:t>key,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85" dirty="0">
                <a:latin typeface="Arial MT"/>
                <a:cs typeface="Arial MT"/>
              </a:rPr>
              <a:t>low,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high)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50" dirty="0"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190625" marR="4748530" indent="-504825">
              <a:lnSpc>
                <a:spcPct val="139000"/>
              </a:lnSpc>
              <a:spcBef>
                <a:spcPts val="5"/>
              </a:spcBef>
            </a:pPr>
            <a:r>
              <a:rPr sz="2400" spc="60" dirty="0">
                <a:latin typeface="Arial MT"/>
                <a:cs typeface="Arial MT"/>
              </a:rPr>
              <a:t>if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90" dirty="0">
                <a:latin typeface="Arial MT"/>
                <a:cs typeface="Arial MT"/>
              </a:rPr>
              <a:t>A[low]=key) </a:t>
            </a: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spc="-20" dirty="0">
                <a:latin typeface="Arial MT"/>
                <a:cs typeface="Arial MT"/>
              </a:rPr>
              <a:t> low;</a:t>
            </a:r>
            <a:endParaRPr sz="2400">
              <a:latin typeface="Arial MT"/>
              <a:cs typeface="Arial MT"/>
            </a:endParaRPr>
          </a:p>
          <a:p>
            <a:pPr marL="1190625" marR="4290060" indent="-421005">
              <a:lnSpc>
                <a:spcPts val="4000"/>
              </a:lnSpc>
              <a:spcBef>
                <a:spcPts val="305"/>
              </a:spcBef>
            </a:pPr>
            <a:r>
              <a:rPr sz="2400" spc="-180" dirty="0">
                <a:latin typeface="Arial MT"/>
                <a:cs typeface="Arial MT"/>
              </a:rPr>
              <a:t>else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if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low&gt;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high) </a:t>
            </a: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(–1)</a:t>
            </a:r>
            <a:endParaRPr sz="2400">
              <a:latin typeface="Arial MT"/>
              <a:cs typeface="Arial MT"/>
            </a:endParaRPr>
          </a:p>
          <a:p>
            <a:pPr marL="854075">
              <a:lnSpc>
                <a:spcPct val="100000"/>
              </a:lnSpc>
              <a:spcBef>
                <a:spcPts val="790"/>
              </a:spcBef>
              <a:tabLst>
                <a:tab pos="1495425" algn="l"/>
              </a:tabLst>
            </a:pPr>
            <a:r>
              <a:rPr sz="2400" spc="-20" dirty="0">
                <a:latin typeface="Arial MT"/>
                <a:cs typeface="Arial MT"/>
              </a:rPr>
              <a:t>else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40" dirty="0">
                <a:latin typeface="Arial MT"/>
                <a:cs typeface="Arial MT"/>
              </a:rPr>
              <a:t>LinearSearch(A,key,low+1,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high);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400" spc="-5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39000"/>
              </a:lnSpc>
              <a:tabLst>
                <a:tab pos="3479165" algn="l"/>
              </a:tabLst>
            </a:pPr>
            <a:r>
              <a:rPr sz="2400" spc="-110" dirty="0">
                <a:latin typeface="Arial MT"/>
                <a:cs typeface="Arial MT"/>
              </a:rPr>
              <a:t>Note: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Key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20" dirty="0">
                <a:latin typeface="Arial MT"/>
                <a:cs typeface="Arial MT"/>
              </a:rPr>
              <a:t>Cost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any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80" dirty="0">
                <a:latin typeface="Arial MT"/>
                <a:cs typeface="Arial MT"/>
              </a:rPr>
              <a:t>search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20" dirty="0">
                <a:latin typeface="Arial MT"/>
                <a:cs typeface="Arial MT"/>
              </a:rPr>
              <a:t>Algorithm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no.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75" dirty="0">
                <a:latin typeface="Arial MT"/>
                <a:cs typeface="Arial MT"/>
              </a:rPr>
              <a:t>comparisons </a:t>
            </a:r>
            <a:r>
              <a:rPr sz="2400" spc="-225" dirty="0">
                <a:latin typeface="Arial MT"/>
                <a:cs typeface="Arial MT"/>
              </a:rPr>
              <a:t>Recurrence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Equation: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254" dirty="0">
                <a:latin typeface="Arial MT"/>
                <a:cs typeface="Arial MT"/>
              </a:rPr>
              <a:t>T(n)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145" dirty="0">
                <a:latin typeface="Arial MT"/>
                <a:cs typeface="Arial MT"/>
              </a:rPr>
              <a:t>=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25" dirty="0">
                <a:latin typeface="Arial MT"/>
                <a:cs typeface="Arial MT"/>
              </a:rPr>
              <a:t>T(n-</a:t>
            </a:r>
            <a:r>
              <a:rPr sz="2400" spc="-30" dirty="0">
                <a:latin typeface="Arial MT"/>
                <a:cs typeface="Arial MT"/>
              </a:rPr>
              <a:t>1)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470"/>
            <a:ext cx="30391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44" dirty="0"/>
              <a:t>BINARY</a:t>
            </a:r>
            <a:r>
              <a:rPr spc="-365" dirty="0"/>
              <a:t> </a:t>
            </a:r>
            <a:r>
              <a:rPr spc="-994" dirty="0"/>
              <a:t>SEARCH</a:t>
            </a:r>
            <a:endParaRPr spc="-994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1610995"/>
            <a:ext cx="3500120" cy="306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4455">
              <a:lnSpc>
                <a:spcPct val="138000"/>
              </a:lnSpc>
              <a:spcBef>
                <a:spcPts val="100"/>
              </a:spcBef>
            </a:pPr>
            <a:r>
              <a:rPr sz="2400" spc="-155" dirty="0">
                <a:latin typeface="Arial MT"/>
                <a:cs typeface="Arial MT"/>
              </a:rPr>
              <a:t>BinarySearch(A,low,high,key) </a:t>
            </a:r>
            <a:r>
              <a:rPr sz="2400" spc="60" dirty="0">
                <a:latin typeface="Arial MT"/>
                <a:cs typeface="Arial MT"/>
              </a:rPr>
              <a:t>if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(low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&gt;high)</a:t>
            </a:r>
            <a:endParaRPr sz="2400">
              <a:latin typeface="Arial MT"/>
              <a:cs typeface="Arial MT"/>
            </a:endParaRPr>
          </a:p>
          <a:p>
            <a:pPr marL="516890">
              <a:lnSpc>
                <a:spcPct val="100000"/>
              </a:lnSpc>
              <a:spcBef>
                <a:spcPts val="1115"/>
              </a:spcBef>
            </a:pP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(–1)</a:t>
            </a:r>
            <a:endParaRPr sz="2400">
              <a:latin typeface="Arial MT"/>
              <a:cs typeface="Arial MT"/>
            </a:endParaRPr>
          </a:p>
          <a:p>
            <a:pPr marL="96520">
              <a:lnSpc>
                <a:spcPct val="100000"/>
              </a:lnSpc>
              <a:spcBef>
                <a:spcPts val="1130"/>
              </a:spcBef>
            </a:pPr>
            <a:r>
              <a:rPr sz="2400" spc="-140" dirty="0">
                <a:latin typeface="Arial MT"/>
                <a:cs typeface="Arial MT"/>
              </a:rPr>
              <a:t>mid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35" dirty="0">
                <a:latin typeface="Arial MT"/>
                <a:cs typeface="Arial MT"/>
              </a:rPr>
              <a:t>(low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high)/2</a:t>
            </a:r>
            <a:endParaRPr sz="2400">
              <a:latin typeface="Arial MT"/>
              <a:cs typeface="Arial MT"/>
            </a:endParaRPr>
          </a:p>
          <a:p>
            <a:pPr marL="96520">
              <a:lnSpc>
                <a:spcPct val="100000"/>
              </a:lnSpc>
              <a:spcBef>
                <a:spcPts val="1090"/>
              </a:spcBef>
            </a:pPr>
            <a:r>
              <a:rPr sz="2400" spc="60" dirty="0">
                <a:latin typeface="Arial MT"/>
                <a:cs typeface="Arial MT"/>
              </a:rPr>
              <a:t>if </a:t>
            </a:r>
            <a:r>
              <a:rPr sz="2400" spc="-25" dirty="0">
                <a:latin typeface="Arial MT"/>
                <a:cs typeface="Arial MT"/>
              </a:rPr>
              <a:t>(key=A[mid])</a:t>
            </a:r>
            <a:endParaRPr sz="2400">
              <a:latin typeface="Arial MT"/>
              <a:cs typeface="Arial MT"/>
            </a:endParaRPr>
          </a:p>
          <a:p>
            <a:pPr marL="770255">
              <a:lnSpc>
                <a:spcPct val="100000"/>
              </a:lnSpc>
              <a:spcBef>
                <a:spcPts val="1120"/>
              </a:spcBef>
            </a:pP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mid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1272" y="4652438"/>
            <a:ext cx="4425315" cy="2053589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spc="-180" dirty="0">
                <a:latin typeface="Arial MT"/>
                <a:cs typeface="Arial MT"/>
              </a:rPr>
              <a:t>else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if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key&gt;A[mid])</a:t>
            </a:r>
            <a:endParaRPr sz="2400">
              <a:latin typeface="Arial MT"/>
              <a:cs typeface="Arial MT"/>
            </a:endParaRPr>
          </a:p>
          <a:p>
            <a:pPr marL="516890">
              <a:lnSpc>
                <a:spcPct val="100000"/>
              </a:lnSpc>
              <a:spcBef>
                <a:spcPts val="1105"/>
              </a:spcBef>
            </a:pPr>
            <a:r>
              <a:rPr sz="2400" spc="-135" dirty="0">
                <a:latin typeface="Arial MT"/>
                <a:cs typeface="Arial MT"/>
              </a:rPr>
              <a:t>BinarySearch(A,mid+1,high,key)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spc="-20" dirty="0">
                <a:latin typeface="Arial MT"/>
                <a:cs typeface="Arial MT"/>
              </a:rPr>
              <a:t>else</a:t>
            </a:r>
            <a:endParaRPr sz="2400">
              <a:latin typeface="Arial MT"/>
              <a:cs typeface="Arial MT"/>
            </a:endParaRPr>
          </a:p>
          <a:p>
            <a:pPr marL="601980">
              <a:lnSpc>
                <a:spcPct val="100000"/>
              </a:lnSpc>
              <a:spcBef>
                <a:spcPts val="1115"/>
              </a:spcBef>
            </a:pPr>
            <a:r>
              <a:rPr sz="2400" spc="-160" dirty="0">
                <a:latin typeface="Arial MT"/>
                <a:cs typeface="Arial MT"/>
              </a:rPr>
              <a:t>BinarySearch(A,low,mid-</a:t>
            </a:r>
            <a:r>
              <a:rPr sz="2400" spc="-10" dirty="0">
                <a:latin typeface="Arial MT"/>
                <a:cs typeface="Arial MT"/>
              </a:rPr>
              <a:t>1,key)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332" y="4989703"/>
            <a:ext cx="23387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 panose="020B0604020202020204"/>
                <a:cs typeface="Microsoft Sans Serif" panose="020B0604020202020204"/>
              </a:rPr>
              <a:t>T(n)</a:t>
            </a:r>
            <a:r>
              <a:rPr sz="24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24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latin typeface="Microsoft Sans Serif" panose="020B0604020202020204"/>
                <a:cs typeface="Microsoft Sans Serif" panose="020B0604020202020204"/>
              </a:rPr>
              <a:t>T(n/2)</a:t>
            </a:r>
            <a:r>
              <a:rPr sz="24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latin typeface="Microsoft Sans Serif" panose="020B0604020202020204"/>
                <a:cs typeface="Microsoft Sans Serif" panose="020B0604020202020204"/>
              </a:rPr>
              <a:t>+</a:t>
            </a:r>
            <a:r>
              <a:rPr sz="24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5" dirty="0">
                <a:latin typeface="Microsoft Sans Serif" panose="020B0604020202020204"/>
                <a:cs typeface="Microsoft Sans Serif" panose="020B0604020202020204"/>
              </a:rPr>
              <a:t>1, </a:t>
            </a:r>
            <a:r>
              <a:rPr sz="2400" dirty="0">
                <a:latin typeface="Microsoft Sans Serif" panose="020B0604020202020204"/>
                <a:cs typeface="Microsoft Sans Serif" panose="020B0604020202020204"/>
              </a:rPr>
              <a:t>T(1)</a:t>
            </a:r>
            <a:r>
              <a:rPr sz="24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5" dirty="0">
                <a:latin typeface="Microsoft Sans Serif" panose="020B0604020202020204"/>
                <a:cs typeface="Microsoft Sans Serif" panose="020B0604020202020204"/>
              </a:rPr>
              <a:t>0.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60" dirty="0"/>
              <a:t>MERGE</a:t>
            </a:r>
            <a:r>
              <a:rPr spc="-400" dirty="0"/>
              <a:t> </a:t>
            </a:r>
            <a:r>
              <a:rPr spc="-1050" dirty="0"/>
              <a:t>SORT</a:t>
            </a:r>
            <a:endParaRPr spc="-1050" dirty="0"/>
          </a:p>
        </p:txBody>
      </p:sp>
      <p:sp>
        <p:nvSpPr>
          <p:cNvPr id="3" name="object 3"/>
          <p:cNvSpPr/>
          <p:nvPr/>
        </p:nvSpPr>
        <p:spPr>
          <a:xfrm>
            <a:off x="1984248" y="2090927"/>
            <a:ext cx="7244080" cy="18415"/>
          </a:xfrm>
          <a:custGeom>
            <a:avLst/>
            <a:gdLst/>
            <a:ahLst/>
            <a:cxnLst/>
            <a:rect l="l" t="t" r="r" b="b"/>
            <a:pathLst>
              <a:path w="7244080" h="18414">
                <a:moveTo>
                  <a:pt x="7243572" y="0"/>
                </a:moveTo>
                <a:lnTo>
                  <a:pt x="0" y="0"/>
                </a:lnTo>
                <a:lnTo>
                  <a:pt x="0" y="18287"/>
                </a:lnTo>
                <a:lnTo>
                  <a:pt x="7243572" y="18287"/>
                </a:lnTo>
                <a:lnTo>
                  <a:pt x="7243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71801" y="1751203"/>
            <a:ext cx="1233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latin typeface="Arial MT"/>
                <a:cs typeface="Arial MT"/>
              </a:rPr>
              <a:t>Statement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1257" y="1751203"/>
            <a:ext cx="70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Arial MT"/>
                <a:cs typeface="Arial MT"/>
              </a:rPr>
              <a:t>Effort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147" y="5807151"/>
            <a:ext cx="735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95" dirty="0">
                <a:latin typeface="Arial MT"/>
                <a:cs typeface="Arial MT"/>
              </a:rPr>
              <a:t>Similarly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75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75" dirty="0">
                <a:latin typeface="Arial MT"/>
                <a:cs typeface="Arial MT"/>
              </a:rPr>
              <a:t>have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50" dirty="0">
                <a:latin typeface="Arial MT"/>
                <a:cs typeface="Arial MT"/>
              </a:rPr>
              <a:t>same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65" dirty="0">
                <a:latin typeface="Arial MT"/>
                <a:cs typeface="Arial MT"/>
              </a:rPr>
              <a:t>recurrence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equation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140" dirty="0">
                <a:latin typeface="Arial MT"/>
                <a:cs typeface="Arial MT"/>
              </a:rPr>
              <a:t>Quick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Sort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3157" y="2262377"/>
            <a:ext cx="4292600" cy="21602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7500" marR="1223010" indent="-304800">
              <a:lnSpc>
                <a:spcPct val="102000"/>
              </a:lnSpc>
              <a:spcBef>
                <a:spcPts val="55"/>
              </a:spcBef>
            </a:pPr>
            <a:r>
              <a:rPr sz="2000" b="1" dirty="0">
                <a:latin typeface="Courier New" panose="02070309020205020404"/>
                <a:cs typeface="Courier New" panose="02070309020205020404"/>
              </a:rPr>
              <a:t>MergeSort(A,</a:t>
            </a:r>
            <a:r>
              <a:rPr sz="20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p,</a:t>
            </a:r>
            <a:r>
              <a:rPr sz="2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r)</a:t>
            </a:r>
            <a:r>
              <a:rPr sz="2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if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(p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r)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74700" marR="5080">
              <a:lnSpc>
                <a:spcPct val="100000"/>
              </a:lnSpc>
            </a:pPr>
            <a:r>
              <a:rPr sz="2000" b="1" dirty="0">
                <a:latin typeface="Courier New" panose="02070309020205020404"/>
                <a:cs typeface="Courier New" panose="02070309020205020404"/>
              </a:rPr>
              <a:t>q</a:t>
            </a:r>
            <a:r>
              <a:rPr sz="20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floor((p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r)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/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25" dirty="0">
                <a:latin typeface="Courier New" panose="02070309020205020404"/>
                <a:cs typeface="Courier New" panose="02070309020205020404"/>
              </a:rPr>
              <a:t>2);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MergeSort(A,</a:t>
            </a:r>
            <a:r>
              <a:rPr sz="20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p,</a:t>
            </a:r>
            <a:r>
              <a:rPr sz="20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25" dirty="0">
                <a:latin typeface="Courier New" panose="02070309020205020404"/>
                <a:cs typeface="Courier New" panose="02070309020205020404"/>
              </a:rPr>
              <a:t>q);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MergeSort(A,</a:t>
            </a:r>
            <a:r>
              <a:rPr sz="20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q+1,</a:t>
            </a:r>
            <a:r>
              <a:rPr sz="20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25" dirty="0">
                <a:latin typeface="Courier New" panose="02070309020205020404"/>
                <a:cs typeface="Courier New" panose="02070309020205020404"/>
              </a:rPr>
              <a:t>r);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Merge(A,</a:t>
            </a:r>
            <a:r>
              <a:rPr sz="20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p,</a:t>
            </a:r>
            <a:r>
              <a:rPr sz="20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q,</a:t>
            </a:r>
            <a:r>
              <a:rPr sz="2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25" dirty="0">
                <a:latin typeface="Courier New" panose="02070309020205020404"/>
                <a:cs typeface="Courier New" panose="02070309020205020404"/>
              </a:rPr>
              <a:t>r);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ts val="2350"/>
              </a:lnSpc>
            </a:pPr>
            <a:r>
              <a:rPr sz="2000" b="1" spc="-5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9650" y="2262377"/>
            <a:ext cx="940435" cy="1861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Courier New" panose="02070309020205020404"/>
                <a:cs typeface="Courier New" panose="02070309020205020404"/>
              </a:rPr>
              <a:t>T(n)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00" spc="-20" dirty="0">
                <a:latin typeface="Symbol" panose="05050102010706020507"/>
                <a:cs typeface="Symbol" panose="05050102010706020507"/>
              </a:rPr>
              <a:t></a:t>
            </a:r>
            <a:r>
              <a:rPr sz="2000" b="1" spc="-20" dirty="0">
                <a:latin typeface="Courier New" panose="02070309020205020404"/>
                <a:cs typeface="Courier New" panose="02070309020205020404"/>
              </a:rPr>
              <a:t>(1)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375"/>
              </a:lnSpc>
            </a:pPr>
            <a:r>
              <a:rPr sz="2000" spc="-20" dirty="0">
                <a:latin typeface="Symbol" panose="05050102010706020507"/>
                <a:cs typeface="Symbol" panose="05050102010706020507"/>
              </a:rPr>
              <a:t></a:t>
            </a:r>
            <a:r>
              <a:rPr sz="2000" b="1" spc="-20" dirty="0">
                <a:latin typeface="Courier New" panose="02070309020205020404"/>
                <a:cs typeface="Courier New" panose="02070309020205020404"/>
              </a:rPr>
              <a:t>(1)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375"/>
              </a:lnSpc>
            </a:pPr>
            <a:r>
              <a:rPr sz="2000" b="1" spc="-10" dirty="0">
                <a:latin typeface="Courier New" panose="02070309020205020404"/>
                <a:cs typeface="Courier New" panose="02070309020205020404"/>
              </a:rPr>
              <a:t>T(n/2)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ourier New" panose="02070309020205020404"/>
                <a:cs typeface="Courier New" panose="02070309020205020404"/>
              </a:rPr>
              <a:t>T(n/2)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-20" dirty="0">
                <a:latin typeface="Symbol" panose="05050102010706020507"/>
                <a:cs typeface="Symbol" panose="05050102010706020507"/>
              </a:rPr>
              <a:t></a:t>
            </a:r>
            <a:r>
              <a:rPr sz="2000" b="1" spc="-20" dirty="0">
                <a:latin typeface="Courier New" panose="02070309020205020404"/>
                <a:cs typeface="Courier New" panose="02070309020205020404"/>
              </a:rPr>
              <a:t>(n)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3157" y="439623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99679" y="5383560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551" y="0"/>
                </a:lnTo>
              </a:path>
            </a:pathLst>
          </a:custGeom>
          <a:ln w="110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99942" y="5355475"/>
            <a:ext cx="22860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100" spc="-470" dirty="0">
                <a:latin typeface="Symbol" panose="05050102010706020507"/>
                <a:cs typeface="Symbol" panose="05050102010706020507"/>
              </a:rPr>
              <a:t></a:t>
            </a:r>
            <a:r>
              <a:rPr sz="3150" spc="-705" baseline="-16000" dirty="0">
                <a:latin typeface="Symbol" panose="05050102010706020507"/>
                <a:cs typeface="Symbol" panose="05050102010706020507"/>
              </a:rPr>
              <a:t></a:t>
            </a:r>
            <a:endParaRPr sz="3150" baseline="-16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5342" y="4283188"/>
            <a:ext cx="177800" cy="6057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15"/>
              </a:spcBef>
            </a:pPr>
            <a:r>
              <a:rPr sz="2100" spc="105" dirty="0">
                <a:latin typeface="Symbol" panose="05050102010706020507"/>
                <a:cs typeface="Symbol" panose="05050102010706020507"/>
              </a:rPr>
              <a:t></a:t>
            </a:r>
            <a:endParaRPr sz="21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275"/>
              </a:lnSpc>
            </a:pPr>
            <a:r>
              <a:rPr sz="2100" spc="105" dirty="0">
                <a:latin typeface="Symbol" panose="05050102010706020507"/>
                <a:cs typeface="Symbol" panose="05050102010706020507"/>
              </a:rPr>
              <a:t></a:t>
            </a:r>
            <a:endParaRPr sz="21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2153" y="5411477"/>
            <a:ext cx="58420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100" spc="125" dirty="0">
                <a:latin typeface="Symbol" panose="05050102010706020507"/>
                <a:cs typeface="Symbol" panose="05050102010706020507"/>
              </a:rPr>
              <a:t></a:t>
            </a:r>
            <a:r>
              <a:rPr sz="2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spc="232" baseline="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150" spc="-165" baseline="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75" dirty="0">
                <a:latin typeface="Symbol" panose="05050102010706020507"/>
                <a:cs typeface="Symbol" panose="05050102010706020507"/>
              </a:rPr>
              <a:t></a:t>
            </a:r>
            <a:endParaRPr sz="21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7553" y="5019471"/>
            <a:ext cx="53340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125" dirty="0">
                <a:latin typeface="Symbol" panose="05050102010706020507"/>
                <a:cs typeface="Symbol" panose="05050102010706020507"/>
              </a:rPr>
              <a:t></a:t>
            </a:r>
            <a:r>
              <a:rPr sz="2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i="1" spc="232" baseline="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150" i="1" spc="-135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75" dirty="0">
                <a:latin typeface="Symbol" panose="05050102010706020507"/>
                <a:cs typeface="Symbol" panose="05050102010706020507"/>
              </a:rPr>
              <a:t></a:t>
            </a:r>
            <a:endParaRPr sz="21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7242" y="5169360"/>
            <a:ext cx="289750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942340" algn="l"/>
                <a:tab pos="2251075" algn="l"/>
              </a:tabLst>
            </a:pPr>
            <a:r>
              <a:rPr sz="3150" spc="195" baseline="11000" dirty="0">
                <a:latin typeface="Symbol" panose="05050102010706020507"/>
                <a:cs typeface="Symbol" panose="05050102010706020507"/>
              </a:rPr>
              <a:t></a:t>
            </a:r>
            <a:r>
              <a:rPr sz="2100" spc="13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i="1" spc="1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00" i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spc="112" baseline="-4000" dirty="0">
                <a:latin typeface="Symbol" panose="05050102010706020507"/>
                <a:cs typeface="Symbol" panose="05050102010706020507"/>
              </a:rPr>
              <a:t></a:t>
            </a:r>
            <a:r>
              <a:rPr sz="3150" baseline="-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150" spc="187" baseline="-4000" dirty="0">
                <a:latin typeface="Symbol" panose="05050102010706020507"/>
                <a:cs typeface="Symbol" panose="05050102010706020507"/>
              </a:rPr>
              <a:t></a:t>
            </a:r>
            <a:r>
              <a:rPr sz="3150" spc="-82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70" dirty="0">
                <a:latin typeface="Symbol" panose="05050102010706020507"/>
                <a:cs typeface="Symbol" panose="05050102010706020507"/>
              </a:rPr>
              <a:t></a:t>
            </a:r>
            <a:r>
              <a:rPr sz="2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60" dirty="0">
                <a:latin typeface="Symbol" panose="05050102010706020507"/>
                <a:cs typeface="Symbol" panose="05050102010706020507"/>
              </a:rPr>
              <a:t></a:t>
            </a:r>
            <a:r>
              <a:rPr sz="2100" spc="16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00" i="1" spc="1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00" spc="16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00" i="1" spc="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00" i="1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70" dirty="0">
                <a:latin typeface="Symbol" panose="05050102010706020507"/>
                <a:cs typeface="Symbol" panose="05050102010706020507"/>
              </a:rPr>
              <a:t></a:t>
            </a:r>
            <a:r>
              <a:rPr sz="21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05" dirty="0">
                <a:latin typeface="Times New Roman" panose="02020603050405020304"/>
                <a:cs typeface="Times New Roman" panose="02020603050405020304"/>
              </a:rPr>
              <a:t>1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25687" y="4263988"/>
            <a:ext cx="63309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i="1" spc="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00" i="1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70" dirty="0">
                <a:latin typeface="Symbol" panose="05050102010706020507"/>
                <a:cs typeface="Symbol" panose="05050102010706020507"/>
              </a:rPr>
              <a:t></a:t>
            </a:r>
            <a:r>
              <a:rPr sz="21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95" dirty="0">
                <a:latin typeface="Times New Roman" panose="02020603050405020304"/>
                <a:cs typeface="Times New Roman" panose="02020603050405020304"/>
              </a:rPr>
              <a:t>1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2742" y="4263988"/>
            <a:ext cx="56769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35" dirty="0">
                <a:latin typeface="Symbol" panose="05050102010706020507"/>
                <a:cs typeface="Symbol" panose="05050102010706020507"/>
              </a:rPr>
              <a:t></a:t>
            </a:r>
            <a:r>
              <a:rPr sz="2100" spc="35" dirty="0">
                <a:latin typeface="Times New Roman" panose="02020603050405020304"/>
                <a:cs typeface="Times New Roman" panose="02020603050405020304"/>
              </a:rPr>
              <a:t>(1)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1875" y="4812473"/>
            <a:ext cx="114681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100" i="1" spc="1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00" i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5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00" i="1" spc="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00" spc="15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70" dirty="0">
                <a:latin typeface="Symbol" panose="05050102010706020507"/>
                <a:cs typeface="Symbol" panose="05050102010706020507"/>
              </a:rPr>
              <a:t></a:t>
            </a:r>
            <a:r>
              <a:rPr sz="21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spc="157" baseline="-9000" dirty="0">
                <a:latin typeface="Symbol" panose="05050102010706020507"/>
                <a:cs typeface="Symbol" panose="05050102010706020507"/>
              </a:rPr>
              <a:t></a:t>
            </a:r>
            <a:endParaRPr sz="3150" baseline="-900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30" dirty="0"/>
              <a:t>FIBONACCI</a:t>
            </a:r>
            <a:r>
              <a:rPr spc="-350" dirty="0"/>
              <a:t> </a:t>
            </a:r>
            <a:r>
              <a:rPr spc="-1010" dirty="0"/>
              <a:t>SEQUENCE</a:t>
            </a:r>
            <a:endParaRPr spc="-1010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125497"/>
            <a:ext cx="3046730" cy="194437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200" spc="-10" dirty="0">
                <a:latin typeface="Arial MT"/>
                <a:cs typeface="Arial MT"/>
              </a:rPr>
              <a:t>Fib(n)</a:t>
            </a:r>
            <a:endParaRPr sz="220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  <a:spcBef>
                <a:spcPts val="1140"/>
              </a:spcBef>
            </a:pPr>
            <a:r>
              <a:rPr sz="2200" spc="55" dirty="0">
                <a:latin typeface="Arial MT"/>
                <a:cs typeface="Arial MT"/>
              </a:rPr>
              <a:t>if</a:t>
            </a:r>
            <a:r>
              <a:rPr sz="2200" dirty="0">
                <a:latin typeface="Arial MT"/>
                <a:cs typeface="Arial MT"/>
              </a:rPr>
              <a:t> (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n&lt;=1)</a:t>
            </a:r>
            <a:endParaRPr sz="2200">
              <a:latin typeface="Arial MT"/>
              <a:cs typeface="Arial MT"/>
            </a:endParaRPr>
          </a:p>
          <a:p>
            <a:pPr marL="556895">
              <a:lnSpc>
                <a:spcPct val="100000"/>
              </a:lnSpc>
              <a:spcBef>
                <a:spcPts val="1125"/>
              </a:spcBef>
            </a:pPr>
            <a:r>
              <a:rPr sz="2200" spc="-105" dirty="0">
                <a:latin typeface="Arial MT"/>
                <a:cs typeface="Arial MT"/>
              </a:rPr>
              <a:t>return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320" dirty="0">
                <a:latin typeface="Arial MT"/>
                <a:cs typeface="Arial MT"/>
              </a:rPr>
              <a:t>n</a:t>
            </a:r>
            <a:endParaRPr sz="22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1145"/>
              </a:spcBef>
            </a:pPr>
            <a:r>
              <a:rPr sz="2200" spc="-105" dirty="0">
                <a:latin typeface="Arial MT"/>
                <a:cs typeface="Arial MT"/>
              </a:rPr>
              <a:t>return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50" dirty="0">
                <a:latin typeface="Arial MT"/>
                <a:cs typeface="Arial MT"/>
              </a:rPr>
              <a:t>(Fib(n-</a:t>
            </a:r>
            <a:r>
              <a:rPr sz="2200" dirty="0">
                <a:latin typeface="Arial MT"/>
                <a:cs typeface="Arial MT"/>
              </a:rPr>
              <a:t>1)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165" dirty="0">
                <a:latin typeface="Arial MT"/>
                <a:cs typeface="Arial MT"/>
              </a:rPr>
              <a:t>+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50" dirty="0">
                <a:latin typeface="Arial MT"/>
                <a:cs typeface="Arial MT"/>
              </a:rPr>
              <a:t>Fib(n-</a:t>
            </a:r>
            <a:r>
              <a:rPr sz="2200" spc="-40" dirty="0">
                <a:latin typeface="Arial MT"/>
                <a:cs typeface="Arial MT"/>
              </a:rPr>
              <a:t>2))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147" y="4189857"/>
            <a:ext cx="23171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10" dirty="0">
                <a:latin typeface="Arial MT"/>
                <a:cs typeface="Arial MT"/>
              </a:rPr>
              <a:t>Recurrence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140" dirty="0">
                <a:latin typeface="Arial MT"/>
                <a:cs typeface="Arial MT"/>
              </a:rPr>
              <a:t>Equation: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4222" y="4313227"/>
            <a:ext cx="18796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10" dirty="0">
                <a:latin typeface="Symbol" panose="05050102010706020507"/>
                <a:cs typeface="Symbol" panose="05050102010706020507"/>
              </a:rPr>
              <a:t></a:t>
            </a:r>
            <a:endParaRPr sz="24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6123" y="4751116"/>
            <a:ext cx="3599179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900"/>
              </a:lnSpc>
              <a:spcBef>
                <a:spcPts val="95"/>
              </a:spcBef>
            </a:pPr>
            <a:r>
              <a:rPr sz="2450" spc="10" dirty="0">
                <a:latin typeface="Symbol" panose="05050102010706020507"/>
                <a:cs typeface="Symbol" panose="05050102010706020507"/>
              </a:rPr>
              <a:t></a:t>
            </a:r>
            <a:endParaRPr sz="2450">
              <a:latin typeface="Symbol" panose="05050102010706020507"/>
              <a:cs typeface="Symbol" panose="05050102010706020507"/>
            </a:endParaRPr>
          </a:p>
          <a:p>
            <a:pPr marL="50800">
              <a:lnSpc>
                <a:spcPts val="2900"/>
              </a:lnSpc>
              <a:tabLst>
                <a:tab pos="2915920" algn="l"/>
              </a:tabLst>
            </a:pPr>
            <a:r>
              <a:rPr sz="3675" spc="-622" baseline="11000" dirty="0">
                <a:latin typeface="Symbol" panose="05050102010706020507"/>
                <a:cs typeface="Symbol" panose="05050102010706020507"/>
              </a:rPr>
              <a:t></a:t>
            </a:r>
            <a:r>
              <a:rPr sz="3675" spc="-622" baseline="-14000" dirty="0">
                <a:latin typeface="Symbol" panose="05050102010706020507"/>
                <a:cs typeface="Symbol" panose="05050102010706020507"/>
              </a:rPr>
              <a:t></a:t>
            </a:r>
            <a:r>
              <a:rPr sz="2450" i="1" spc="-4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8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spc="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0" dirty="0">
                <a:latin typeface="Symbol" panose="05050102010706020507"/>
                <a:cs typeface="Symbol" panose="05050102010706020507"/>
              </a:rPr>
              <a:t></a:t>
            </a:r>
            <a:r>
              <a:rPr sz="245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55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24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0" dirty="0">
                <a:latin typeface="Symbol" panose="05050102010706020507"/>
                <a:cs typeface="Symbol" panose="05050102010706020507"/>
              </a:rPr>
              <a:t></a:t>
            </a:r>
            <a:r>
              <a:rPr sz="245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i="1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8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spc="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0" dirty="0">
                <a:latin typeface="Symbol" panose="05050102010706020507"/>
                <a:cs typeface="Symbol" panose="05050102010706020507"/>
              </a:rPr>
              <a:t></a:t>
            </a:r>
            <a:r>
              <a:rPr sz="24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25" dirty="0">
                <a:latin typeface="Times New Roman" panose="02020603050405020304"/>
                <a:cs typeface="Times New Roman" panose="02020603050405020304"/>
              </a:rPr>
              <a:t>2)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i="1" spc="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i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0" dirty="0">
                <a:latin typeface="Symbol" panose="05050102010706020507"/>
                <a:cs typeface="Symbol" panose="05050102010706020507"/>
              </a:rPr>
              <a:t></a:t>
            </a:r>
            <a:r>
              <a:rPr sz="245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8289" y="4698275"/>
            <a:ext cx="120904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50" i="1" spc="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i="1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8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spc="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spc="8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0" dirty="0">
                <a:latin typeface="Symbol" panose="05050102010706020507"/>
                <a:cs typeface="Symbol" panose="05050102010706020507"/>
              </a:rPr>
              <a:t></a:t>
            </a:r>
            <a:r>
              <a:rPr sz="24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spc="15" baseline="32000" dirty="0">
                <a:latin typeface="Symbol" panose="05050102010706020507"/>
                <a:cs typeface="Symbol" panose="05050102010706020507"/>
              </a:rPr>
              <a:t></a:t>
            </a:r>
            <a:endParaRPr sz="3675" baseline="3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2620" y="4290584"/>
            <a:ext cx="66421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spc="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i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0" dirty="0">
                <a:latin typeface="Symbol" panose="05050102010706020507"/>
                <a:cs typeface="Symbol" panose="05050102010706020507"/>
              </a:rPr>
              <a:t></a:t>
            </a:r>
            <a:r>
              <a:rPr sz="245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1263" y="4290584"/>
            <a:ext cx="64579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60" dirty="0">
                <a:latin typeface="Symbol" panose="05050102010706020507"/>
                <a:cs typeface="Symbol" panose="05050102010706020507"/>
              </a:rPr>
              <a:t></a:t>
            </a:r>
            <a:r>
              <a:rPr sz="2450" spc="6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spc="6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50" spc="60" dirty="0">
                <a:latin typeface="Times New Roman" panose="02020603050405020304"/>
                <a:cs typeface="Times New Roman" panose="02020603050405020304"/>
              </a:rPr>
              <a:t>)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0" dirty="0"/>
              <a:t>FIBONACCI</a:t>
            </a:r>
            <a:r>
              <a:rPr sz="4800" spc="-340" dirty="0"/>
              <a:t> </a:t>
            </a:r>
            <a:r>
              <a:rPr sz="4800" spc="-975" dirty="0"/>
              <a:t>SEQUENCE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03172" y="2266569"/>
            <a:ext cx="4084954" cy="336105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4965" marR="728345" indent="-342900">
              <a:lnSpc>
                <a:spcPts val="2820"/>
              </a:lnSpc>
              <a:spcBef>
                <a:spcPts val="24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354965" algn="l"/>
              </a:tabLst>
            </a:pPr>
            <a:r>
              <a:rPr sz="2400" spc="-25" dirty="0">
                <a:latin typeface="Arial MT"/>
                <a:cs typeface="Arial MT"/>
              </a:rPr>
              <a:t>What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75" dirty="0">
                <a:latin typeface="Arial MT"/>
                <a:cs typeface="Arial MT"/>
              </a:rPr>
              <a:t>drawback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0" dirty="0">
                <a:latin typeface="Arial MT"/>
                <a:cs typeface="Arial MT"/>
              </a:rPr>
              <a:t>in </a:t>
            </a:r>
            <a:r>
              <a:rPr sz="2400" spc="-170" dirty="0">
                <a:latin typeface="Arial MT"/>
                <a:cs typeface="Arial MT"/>
              </a:rPr>
              <a:t>recursive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70" dirty="0">
                <a:latin typeface="Arial MT"/>
                <a:cs typeface="Arial MT"/>
              </a:rPr>
              <a:t>algorithms?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98000"/>
              </a:lnSpc>
              <a:spcBef>
                <a:spcPts val="72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354965" algn="l"/>
              </a:tabLst>
            </a:pPr>
            <a:r>
              <a:rPr sz="2400" spc="-285" dirty="0">
                <a:latin typeface="Arial MT"/>
                <a:cs typeface="Arial MT"/>
              </a:rPr>
              <a:t>Some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problems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are </a:t>
            </a:r>
            <a:r>
              <a:rPr sz="2400" spc="-114" dirty="0">
                <a:latin typeface="Arial MT"/>
                <a:cs typeface="Arial MT"/>
              </a:rPr>
              <a:t>computationally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75" dirty="0">
                <a:latin typeface="Arial MT"/>
                <a:cs typeface="Arial MT"/>
              </a:rPr>
              <a:t>too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difficult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 </a:t>
            </a:r>
            <a:r>
              <a:rPr sz="2400" spc="-190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reasonable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period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spc="-155" dirty="0">
                <a:latin typeface="Arial MT"/>
                <a:cs typeface="Arial MT"/>
              </a:rPr>
              <a:t>time.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60" dirty="0">
                <a:latin typeface="Arial MT"/>
                <a:cs typeface="Arial MT"/>
              </a:rPr>
              <a:t>While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an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effective </a:t>
            </a:r>
            <a:r>
              <a:rPr sz="2400" spc="-105" dirty="0">
                <a:latin typeface="Arial MT"/>
                <a:cs typeface="Arial MT"/>
              </a:rPr>
              <a:t>algorithm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exists,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80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don’t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30" dirty="0">
                <a:latin typeface="Arial MT"/>
                <a:cs typeface="Arial MT"/>
              </a:rPr>
              <a:t>have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time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to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wait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its </a:t>
            </a:r>
            <a:r>
              <a:rPr sz="2400" spc="-65" dirty="0">
                <a:latin typeface="Arial MT"/>
                <a:cs typeface="Arial MT"/>
              </a:rPr>
              <a:t>completion.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0123" y="1709927"/>
            <a:ext cx="771525" cy="4775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500" spc="-20" dirty="0">
                <a:latin typeface="Microsoft Sans Serif" panose="020B0604020202020204"/>
                <a:cs typeface="Microsoft Sans Serif" panose="020B0604020202020204"/>
              </a:rPr>
              <a:t>F(n)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779" y="2938272"/>
            <a:ext cx="1057910" cy="4775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2500" spc="-25" dirty="0">
                <a:latin typeface="Microsoft Sans Serif" panose="020B0604020202020204"/>
                <a:cs typeface="Microsoft Sans Serif" panose="020B0604020202020204"/>
              </a:rPr>
              <a:t>F(n-1)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8235" y="2938272"/>
            <a:ext cx="1057910" cy="4775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sz="2500" spc="-25" dirty="0">
                <a:latin typeface="Microsoft Sans Serif" panose="020B0604020202020204"/>
                <a:cs typeface="Microsoft Sans Serif" panose="020B0604020202020204"/>
              </a:rPr>
              <a:t>F(n-2)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6588" y="5609844"/>
            <a:ext cx="772795" cy="4775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2500" spc="-20" dirty="0">
                <a:latin typeface="Microsoft Sans Serif" panose="020B0604020202020204"/>
                <a:cs typeface="Microsoft Sans Serif" panose="020B0604020202020204"/>
              </a:rPr>
              <a:t>F(0)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9023" y="5609844"/>
            <a:ext cx="772795" cy="4775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2500" spc="-20" dirty="0">
                <a:latin typeface="Microsoft Sans Serif" panose="020B0604020202020204"/>
                <a:cs typeface="Microsoft Sans Serif" panose="020B0604020202020204"/>
              </a:rPr>
              <a:t>F(1)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0971" y="3948684"/>
            <a:ext cx="1057910" cy="4775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500" spc="-25" dirty="0">
                <a:latin typeface="Microsoft Sans Serif" panose="020B0604020202020204"/>
                <a:cs typeface="Microsoft Sans Serif" panose="020B0604020202020204"/>
              </a:rPr>
              <a:t>F(n-2)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0588" y="3948684"/>
            <a:ext cx="1059180" cy="4775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500" spc="-25" dirty="0">
                <a:latin typeface="Microsoft Sans Serif" panose="020B0604020202020204"/>
                <a:cs typeface="Microsoft Sans Serif" panose="020B0604020202020204"/>
              </a:rPr>
              <a:t>F(n-3)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4168" y="3948684"/>
            <a:ext cx="1059180" cy="4775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2500" spc="-25" dirty="0">
                <a:latin typeface="Microsoft Sans Serif" panose="020B0604020202020204"/>
                <a:cs typeface="Microsoft Sans Serif" panose="020B0604020202020204"/>
              </a:rPr>
              <a:t>F(n-3)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18647" y="3948684"/>
            <a:ext cx="1057910" cy="4775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500" spc="-25" dirty="0">
                <a:latin typeface="Microsoft Sans Serif" panose="020B0604020202020204"/>
                <a:cs typeface="Microsoft Sans Serif" panose="020B0604020202020204"/>
              </a:rPr>
              <a:t>F(n-4)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73311" y="5681471"/>
            <a:ext cx="772795" cy="4775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2500" spc="-20" dirty="0">
                <a:latin typeface="Microsoft Sans Serif" panose="020B0604020202020204"/>
                <a:cs typeface="Microsoft Sans Serif" panose="020B0604020202020204"/>
              </a:rPr>
              <a:t>F(1)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9588" y="5681471"/>
            <a:ext cx="772795" cy="47752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05"/>
              </a:spcBef>
            </a:pPr>
            <a:r>
              <a:rPr sz="2500" spc="-20" dirty="0">
                <a:latin typeface="Microsoft Sans Serif" panose="020B0604020202020204"/>
                <a:cs typeface="Microsoft Sans Serif" panose="020B0604020202020204"/>
              </a:rPr>
              <a:t>F(0)</a:t>
            </a:r>
            <a:endParaRPr sz="2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30568" y="2206751"/>
            <a:ext cx="1231900" cy="649605"/>
          </a:xfrm>
          <a:custGeom>
            <a:avLst/>
            <a:gdLst/>
            <a:ahLst/>
            <a:cxnLst/>
            <a:rect l="l" t="t" r="r" b="b"/>
            <a:pathLst>
              <a:path w="1231900" h="649605">
                <a:moveTo>
                  <a:pt x="1231391" y="0"/>
                </a:moveTo>
                <a:lnTo>
                  <a:pt x="0" y="6492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83523" y="2206751"/>
            <a:ext cx="1554480" cy="649605"/>
          </a:xfrm>
          <a:custGeom>
            <a:avLst/>
            <a:gdLst/>
            <a:ahLst/>
            <a:cxnLst/>
            <a:rect l="l" t="t" r="r" b="b"/>
            <a:pathLst>
              <a:path w="1554479" h="649605">
                <a:moveTo>
                  <a:pt x="0" y="0"/>
                </a:moveTo>
                <a:lnTo>
                  <a:pt x="1554479" y="6492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80759" y="3433571"/>
            <a:ext cx="588645" cy="434340"/>
          </a:xfrm>
          <a:custGeom>
            <a:avLst/>
            <a:gdLst/>
            <a:ahLst/>
            <a:cxnLst/>
            <a:rect l="l" t="t" r="r" b="b"/>
            <a:pathLst>
              <a:path w="588645" h="434339">
                <a:moveTo>
                  <a:pt x="588263" y="0"/>
                </a:moveTo>
                <a:lnTo>
                  <a:pt x="0" y="4343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30568" y="3433571"/>
            <a:ext cx="589915" cy="434340"/>
          </a:xfrm>
          <a:custGeom>
            <a:avLst/>
            <a:gdLst/>
            <a:ahLst/>
            <a:cxnLst/>
            <a:rect l="l" t="t" r="r" b="b"/>
            <a:pathLst>
              <a:path w="589915" h="434339">
                <a:moveTo>
                  <a:pt x="0" y="0"/>
                </a:moveTo>
                <a:lnTo>
                  <a:pt x="589787" y="4343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63100" y="3433571"/>
            <a:ext cx="428625" cy="434340"/>
          </a:xfrm>
          <a:custGeom>
            <a:avLst/>
            <a:gdLst/>
            <a:ahLst/>
            <a:cxnLst/>
            <a:rect l="l" t="t" r="r" b="b"/>
            <a:pathLst>
              <a:path w="428625" h="434339">
                <a:moveTo>
                  <a:pt x="428244" y="0"/>
                </a:moveTo>
                <a:lnTo>
                  <a:pt x="0" y="4343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152888" y="3433571"/>
            <a:ext cx="643255" cy="434340"/>
          </a:xfrm>
          <a:custGeom>
            <a:avLst/>
            <a:gdLst/>
            <a:ahLst/>
            <a:cxnLst/>
            <a:rect l="l" t="t" r="r" b="b"/>
            <a:pathLst>
              <a:path w="643254" h="434339">
                <a:moveTo>
                  <a:pt x="0" y="0"/>
                </a:moveTo>
                <a:lnTo>
                  <a:pt x="643127" y="4343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04332" y="4445508"/>
            <a:ext cx="268605" cy="433070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268223" y="0"/>
                </a:moveTo>
                <a:lnTo>
                  <a:pt x="0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80759" y="4445508"/>
            <a:ext cx="266700" cy="433070"/>
          </a:xfrm>
          <a:custGeom>
            <a:avLst/>
            <a:gdLst/>
            <a:ahLst/>
            <a:cxnLst/>
            <a:rect l="l" t="t" r="r" b="b"/>
            <a:pathLst>
              <a:path w="266700" h="433070">
                <a:moveTo>
                  <a:pt x="0" y="0"/>
                </a:moveTo>
                <a:lnTo>
                  <a:pt x="266700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05471" y="4445508"/>
            <a:ext cx="268605" cy="433070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268224" y="0"/>
                </a:moveTo>
                <a:lnTo>
                  <a:pt x="0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80376" y="4445508"/>
            <a:ext cx="268605" cy="433070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0" y="0"/>
                </a:moveTo>
                <a:lnTo>
                  <a:pt x="268224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188195" y="4445508"/>
            <a:ext cx="268605" cy="433070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268224" y="0"/>
                </a:moveTo>
                <a:lnTo>
                  <a:pt x="0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563100" y="4445508"/>
            <a:ext cx="268605" cy="433070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0" y="0"/>
                </a:moveTo>
                <a:lnTo>
                  <a:pt x="268224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741152" y="4445508"/>
            <a:ext cx="268605" cy="433070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268224" y="0"/>
                </a:moveTo>
                <a:lnTo>
                  <a:pt x="0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116056" y="4445508"/>
            <a:ext cx="268605" cy="433070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0" y="0"/>
                </a:moveTo>
                <a:lnTo>
                  <a:pt x="268224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12535" y="5094732"/>
            <a:ext cx="268605" cy="433070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268224" y="0"/>
                </a:moveTo>
                <a:lnTo>
                  <a:pt x="0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90588" y="5094732"/>
            <a:ext cx="268605" cy="433070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0" y="0"/>
                </a:moveTo>
                <a:lnTo>
                  <a:pt x="268223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294876" y="5167884"/>
            <a:ext cx="268605" cy="433070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268224" y="0"/>
                </a:moveTo>
                <a:lnTo>
                  <a:pt x="0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581131" y="5167884"/>
            <a:ext cx="268605" cy="433070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0" y="0"/>
                </a:moveTo>
                <a:lnTo>
                  <a:pt x="268224" y="432816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5" dirty="0"/>
              <a:t>TOWERS</a:t>
            </a:r>
            <a:r>
              <a:rPr spc="-409" dirty="0"/>
              <a:t> </a:t>
            </a:r>
            <a:r>
              <a:rPr spc="-1025" dirty="0"/>
              <a:t>OF</a:t>
            </a:r>
            <a:r>
              <a:rPr spc="-409" dirty="0"/>
              <a:t> </a:t>
            </a:r>
            <a:r>
              <a:rPr spc="-844" dirty="0"/>
              <a:t>HANOI</a:t>
            </a:r>
            <a:r>
              <a:rPr spc="-390" dirty="0"/>
              <a:t> </a:t>
            </a:r>
            <a:r>
              <a:rPr spc="-944" dirty="0"/>
              <a:t>PUZZLE</a:t>
            </a:r>
            <a:endParaRPr spc="-944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102844"/>
            <a:ext cx="6873875" cy="410273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400" b="1" spc="-10" dirty="0">
                <a:latin typeface="Arial" panose="020B0604020202020204"/>
                <a:cs typeface="Arial" panose="020B0604020202020204"/>
              </a:rPr>
              <a:t>Initially: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  <a:spcBef>
                <a:spcPts val="685"/>
              </a:spcBef>
            </a:pPr>
            <a:r>
              <a:rPr sz="2000" spc="-170" dirty="0">
                <a:latin typeface="Arial MT"/>
                <a:cs typeface="Arial MT"/>
              </a:rPr>
              <a:t>Three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65" dirty="0">
                <a:latin typeface="Arial MT"/>
                <a:cs typeface="Arial MT"/>
              </a:rPr>
              <a:t>posts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50" dirty="0">
                <a:latin typeface="Arial MT"/>
                <a:cs typeface="Arial MT"/>
              </a:rPr>
              <a:t>(named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95" dirty="0">
                <a:latin typeface="Arial MT"/>
                <a:cs typeface="Arial MT"/>
              </a:rPr>
              <a:t>Left,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75" dirty="0">
                <a:latin typeface="Arial MT"/>
                <a:cs typeface="Arial MT"/>
              </a:rPr>
              <a:t>Middle,</a:t>
            </a:r>
            <a:r>
              <a:rPr sz="2000" spc="-10" dirty="0">
                <a:latin typeface="Arial MT"/>
                <a:cs typeface="Arial MT"/>
              </a:rPr>
              <a:t> Right)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000" dirty="0">
                <a:latin typeface="Arial MT"/>
                <a:cs typeface="Arial MT"/>
              </a:rPr>
              <a:t>N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170" dirty="0">
                <a:latin typeface="Arial MT"/>
                <a:cs typeface="Arial MT"/>
              </a:rPr>
              <a:t>disks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70" dirty="0">
                <a:latin typeface="Arial MT"/>
                <a:cs typeface="Arial MT"/>
              </a:rPr>
              <a:t>placed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25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order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8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10" dirty="0">
                <a:latin typeface="Arial MT"/>
                <a:cs typeface="Arial MT"/>
              </a:rPr>
              <a:t>leftmost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post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b="1" spc="-10" dirty="0">
                <a:latin typeface="Arial" panose="020B0604020202020204"/>
                <a:cs typeface="Arial" panose="020B0604020202020204"/>
              </a:rPr>
              <a:t>Goal: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576580">
              <a:lnSpc>
                <a:spcPct val="128000"/>
              </a:lnSpc>
              <a:spcBef>
                <a:spcPts val="15"/>
              </a:spcBef>
            </a:pPr>
            <a:r>
              <a:rPr sz="2000" spc="-140" dirty="0">
                <a:latin typeface="Arial MT"/>
                <a:cs typeface="Arial MT"/>
              </a:rPr>
              <a:t>Move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70" dirty="0">
                <a:latin typeface="Arial MT"/>
                <a:cs typeface="Arial MT"/>
              </a:rPr>
              <a:t>disks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80" dirty="0">
                <a:latin typeface="Arial MT"/>
                <a:cs typeface="Arial MT"/>
              </a:rPr>
              <a:t>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10" dirty="0">
                <a:latin typeface="Arial MT"/>
                <a:cs typeface="Arial MT"/>
              </a:rPr>
              <a:t>leftmost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post</a:t>
            </a:r>
            <a:r>
              <a:rPr sz="2000" spc="-20" dirty="0">
                <a:latin typeface="Arial MT"/>
                <a:cs typeface="Arial MT"/>
              </a:rPr>
              <a:t> 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25" dirty="0">
                <a:latin typeface="Arial MT"/>
                <a:cs typeface="Arial MT"/>
              </a:rPr>
              <a:t>rightmost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post </a:t>
            </a:r>
            <a:r>
              <a:rPr sz="2000" spc="-25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original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65" dirty="0">
                <a:latin typeface="Arial MT"/>
                <a:cs typeface="Arial MT"/>
              </a:rPr>
              <a:t>ordering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must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preserved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b="1" spc="-120" dirty="0">
                <a:latin typeface="Arial" panose="020B0604020202020204"/>
                <a:cs typeface="Arial" panose="020B0604020202020204"/>
              </a:rPr>
              <a:t>Constraints: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  <a:spcBef>
                <a:spcPts val="685"/>
              </a:spcBef>
            </a:pPr>
            <a:r>
              <a:rPr sz="2000" spc="-50" dirty="0">
                <a:latin typeface="Arial MT"/>
                <a:cs typeface="Arial MT"/>
              </a:rPr>
              <a:t>Only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165" dirty="0">
                <a:latin typeface="Arial MT"/>
                <a:cs typeface="Arial MT"/>
              </a:rPr>
              <a:t>one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disk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35" dirty="0">
                <a:latin typeface="Arial MT"/>
                <a:cs typeface="Arial MT"/>
              </a:rPr>
              <a:t>may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55" dirty="0">
                <a:latin typeface="Arial MT"/>
                <a:cs typeface="Arial MT"/>
              </a:rPr>
              <a:t>moved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time.</a:t>
            </a:r>
            <a:endParaRPr sz="2000">
              <a:latin typeface="Arial MT"/>
              <a:cs typeface="Arial MT"/>
            </a:endParaRPr>
          </a:p>
          <a:p>
            <a:pPr marL="355600" marR="5080">
              <a:lnSpc>
                <a:spcPts val="3080"/>
              </a:lnSpc>
              <a:spcBef>
                <a:spcPts val="100"/>
              </a:spcBef>
            </a:pPr>
            <a:r>
              <a:rPr sz="2000" spc="-225" dirty="0">
                <a:latin typeface="Arial MT"/>
                <a:cs typeface="Arial MT"/>
              </a:rPr>
              <a:t>Disks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may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not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be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55" dirty="0">
                <a:latin typeface="Arial MT"/>
                <a:cs typeface="Arial MT"/>
              </a:rPr>
              <a:t>set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5" dirty="0">
                <a:latin typeface="Arial MT"/>
                <a:cs typeface="Arial MT"/>
              </a:rPr>
              <a:t>aside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70" dirty="0">
                <a:latin typeface="Arial MT"/>
                <a:cs typeface="Arial MT"/>
              </a:rPr>
              <a:t>but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29" dirty="0">
                <a:latin typeface="Arial MT"/>
                <a:cs typeface="Arial MT"/>
              </a:rPr>
              <a:t>must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10" dirty="0">
                <a:latin typeface="Arial MT"/>
                <a:cs typeface="Arial MT"/>
              </a:rPr>
              <a:t>always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be </a:t>
            </a:r>
            <a:r>
              <a:rPr sz="2000" spc="-70" dirty="0">
                <a:latin typeface="Arial MT"/>
                <a:cs typeface="Arial MT"/>
              </a:rPr>
              <a:t>placed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8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post. </a:t>
            </a:r>
            <a:r>
              <a:rPr sz="2000" spc="-14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larger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125" dirty="0">
                <a:latin typeface="Arial MT"/>
                <a:cs typeface="Arial MT"/>
              </a:rPr>
              <a:t>disk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may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never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70" dirty="0">
                <a:latin typeface="Arial MT"/>
                <a:cs typeface="Arial MT"/>
              </a:rPr>
              <a:t>placed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8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top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25" dirty="0">
                <a:latin typeface="Arial MT"/>
                <a:cs typeface="Arial MT"/>
              </a:rPr>
              <a:t>smaller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disk.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5" dirty="0"/>
              <a:t>TOWERS</a:t>
            </a:r>
            <a:r>
              <a:rPr spc="-409" dirty="0"/>
              <a:t> </a:t>
            </a:r>
            <a:r>
              <a:rPr spc="-1025" dirty="0"/>
              <a:t>OF</a:t>
            </a:r>
            <a:r>
              <a:rPr spc="-409" dirty="0"/>
              <a:t> </a:t>
            </a:r>
            <a:r>
              <a:rPr spc="-844" dirty="0"/>
              <a:t>HANOI</a:t>
            </a:r>
            <a:r>
              <a:rPr spc="-390" dirty="0"/>
              <a:t> </a:t>
            </a:r>
            <a:r>
              <a:rPr spc="-944" dirty="0"/>
              <a:t>PUZZLE</a:t>
            </a:r>
            <a:endParaRPr spc="-944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126107"/>
            <a:ext cx="5387340" cy="458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0710" marR="813435" indent="-588645">
              <a:lnSpc>
                <a:spcPct val="138000"/>
              </a:lnSpc>
              <a:spcBef>
                <a:spcPts val="100"/>
              </a:spcBef>
            </a:pPr>
            <a:r>
              <a:rPr sz="2400" spc="-204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95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3,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20" dirty="0">
                <a:latin typeface="Arial MT"/>
                <a:cs typeface="Arial MT"/>
              </a:rPr>
              <a:t>fastest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solution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is: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Move </a:t>
            </a:r>
            <a:r>
              <a:rPr sz="2400" spc="-120" dirty="0">
                <a:latin typeface="Arial MT"/>
                <a:cs typeface="Arial MT"/>
              </a:rPr>
              <a:t>from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Left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75" dirty="0">
                <a:latin typeface="Arial MT"/>
                <a:cs typeface="Arial MT"/>
              </a:rPr>
              <a:t>Post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85" dirty="0">
                <a:latin typeface="Arial MT"/>
                <a:cs typeface="Arial MT"/>
              </a:rPr>
              <a:t>Right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00" dirty="0">
                <a:latin typeface="Arial MT"/>
                <a:cs typeface="Arial MT"/>
              </a:rPr>
              <a:t>Post</a:t>
            </a:r>
            <a:endParaRPr sz="2400">
              <a:latin typeface="Arial MT"/>
              <a:cs typeface="Arial MT"/>
            </a:endParaRPr>
          </a:p>
          <a:p>
            <a:pPr marL="600710" marR="410210">
              <a:lnSpc>
                <a:spcPct val="139000"/>
              </a:lnSpc>
              <a:spcBef>
                <a:spcPts val="5"/>
              </a:spcBef>
            </a:pPr>
            <a:r>
              <a:rPr sz="2400" spc="-170" dirty="0">
                <a:latin typeface="Arial MT"/>
                <a:cs typeface="Arial MT"/>
              </a:rPr>
              <a:t>Move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0" dirty="0">
                <a:latin typeface="Arial MT"/>
                <a:cs typeface="Arial MT"/>
              </a:rPr>
              <a:t>from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5" dirty="0">
                <a:latin typeface="Arial MT"/>
                <a:cs typeface="Arial MT"/>
              </a:rPr>
              <a:t>Left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80" dirty="0">
                <a:latin typeface="Arial MT"/>
                <a:cs typeface="Arial MT"/>
              </a:rPr>
              <a:t>Post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Middle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95" dirty="0">
                <a:latin typeface="Arial MT"/>
                <a:cs typeface="Arial MT"/>
              </a:rPr>
              <a:t>Post </a:t>
            </a:r>
            <a:r>
              <a:rPr sz="2400" spc="-170" dirty="0">
                <a:latin typeface="Arial MT"/>
                <a:cs typeface="Arial MT"/>
              </a:rPr>
              <a:t>Move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20" dirty="0">
                <a:latin typeface="Arial MT"/>
                <a:cs typeface="Arial MT"/>
              </a:rPr>
              <a:t>from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85" dirty="0">
                <a:latin typeface="Arial MT"/>
                <a:cs typeface="Arial MT"/>
              </a:rPr>
              <a:t>Right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80" dirty="0">
                <a:latin typeface="Arial MT"/>
                <a:cs typeface="Arial MT"/>
              </a:rPr>
              <a:t>Post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Middle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95" dirty="0">
                <a:latin typeface="Arial MT"/>
                <a:cs typeface="Arial MT"/>
              </a:rPr>
              <a:t>Post </a:t>
            </a:r>
            <a:r>
              <a:rPr sz="2400" spc="-170" dirty="0">
                <a:latin typeface="Arial MT"/>
                <a:cs typeface="Arial MT"/>
              </a:rPr>
              <a:t>Move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20" dirty="0">
                <a:latin typeface="Arial MT"/>
                <a:cs typeface="Arial MT"/>
              </a:rPr>
              <a:t>from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Left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75" dirty="0">
                <a:latin typeface="Arial MT"/>
                <a:cs typeface="Arial MT"/>
              </a:rPr>
              <a:t>Post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85" dirty="0">
                <a:latin typeface="Arial MT"/>
                <a:cs typeface="Arial MT"/>
              </a:rPr>
              <a:t>Right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00" dirty="0">
                <a:latin typeface="Arial MT"/>
                <a:cs typeface="Arial MT"/>
              </a:rPr>
              <a:t>Post </a:t>
            </a:r>
            <a:r>
              <a:rPr sz="2400" spc="-170" dirty="0">
                <a:latin typeface="Arial MT"/>
                <a:cs typeface="Arial MT"/>
              </a:rPr>
              <a:t>Move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0" dirty="0">
                <a:latin typeface="Arial MT"/>
                <a:cs typeface="Arial MT"/>
              </a:rPr>
              <a:t>from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5" dirty="0">
                <a:latin typeface="Arial MT"/>
                <a:cs typeface="Arial MT"/>
              </a:rPr>
              <a:t>Middle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280" dirty="0">
                <a:latin typeface="Arial MT"/>
                <a:cs typeface="Arial MT"/>
              </a:rPr>
              <a:t>Post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Left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95" dirty="0">
                <a:latin typeface="Arial MT"/>
                <a:cs typeface="Arial MT"/>
              </a:rPr>
              <a:t>Post </a:t>
            </a:r>
            <a:r>
              <a:rPr sz="2400" spc="-170" dirty="0">
                <a:latin typeface="Arial MT"/>
                <a:cs typeface="Arial MT"/>
              </a:rPr>
              <a:t>Move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20" dirty="0">
                <a:latin typeface="Arial MT"/>
                <a:cs typeface="Arial MT"/>
              </a:rPr>
              <a:t>from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Middle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275" dirty="0">
                <a:latin typeface="Arial MT"/>
                <a:cs typeface="Arial MT"/>
              </a:rPr>
              <a:t>Post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80" dirty="0">
                <a:latin typeface="Arial MT"/>
                <a:cs typeface="Arial MT"/>
              </a:rPr>
              <a:t>Right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95" dirty="0">
                <a:latin typeface="Arial MT"/>
                <a:cs typeface="Arial MT"/>
              </a:rPr>
              <a:t>Post </a:t>
            </a:r>
            <a:r>
              <a:rPr sz="2400" spc="-170" dirty="0">
                <a:latin typeface="Arial MT"/>
                <a:cs typeface="Arial MT"/>
              </a:rPr>
              <a:t>Move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70" dirty="0">
                <a:latin typeface="Arial MT"/>
                <a:cs typeface="Arial MT"/>
              </a:rPr>
              <a:t>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Left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75" dirty="0">
                <a:latin typeface="Arial MT"/>
                <a:cs typeface="Arial MT"/>
              </a:rPr>
              <a:t>Post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85" dirty="0">
                <a:latin typeface="Arial MT"/>
                <a:cs typeface="Arial MT"/>
              </a:rPr>
              <a:t>Right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95" dirty="0">
                <a:latin typeface="Arial MT"/>
                <a:cs typeface="Arial MT"/>
              </a:rPr>
              <a:t>Post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spc="-28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60" dirty="0">
                <a:latin typeface="Arial MT"/>
                <a:cs typeface="Arial MT"/>
              </a:rPr>
              <a:t>minimum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80" dirty="0">
                <a:latin typeface="Arial MT"/>
                <a:cs typeface="Arial MT"/>
              </a:rPr>
              <a:t>required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number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270" dirty="0">
                <a:latin typeface="Arial MT"/>
                <a:cs typeface="Arial MT"/>
              </a:rPr>
              <a:t>moves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7.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64041" y="3107339"/>
            <a:ext cx="4047080" cy="12922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30" dirty="0"/>
              <a:t>MAKING</a:t>
            </a:r>
            <a:r>
              <a:rPr spc="-370" dirty="0"/>
              <a:t> </a:t>
            </a:r>
            <a:r>
              <a:rPr spc="-960" dirty="0"/>
              <a:t>AN</a:t>
            </a:r>
            <a:r>
              <a:rPr spc="-390" dirty="0"/>
              <a:t> </a:t>
            </a:r>
            <a:r>
              <a:rPr spc="-975" dirty="0"/>
              <a:t>ALGORITHM</a:t>
            </a:r>
            <a:endParaRPr spc="-9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2404" y="2227288"/>
            <a:ext cx="3708557" cy="11849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707" y="2158934"/>
            <a:ext cx="6012086" cy="4075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117" y="2862783"/>
            <a:ext cx="801878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0230">
              <a:lnSpc>
                <a:spcPct val="100000"/>
              </a:lnSpc>
              <a:spcBef>
                <a:spcPts val="105"/>
              </a:spcBef>
            </a:pPr>
            <a:r>
              <a:rPr spc="-905" dirty="0">
                <a:solidFill>
                  <a:srgbClr val="000000"/>
                </a:solidFill>
                <a:latin typeface="Arial MT"/>
                <a:cs typeface="Arial MT"/>
              </a:rPr>
              <a:t>LECTURE</a:t>
            </a:r>
            <a:r>
              <a:rPr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000000"/>
                </a:solidFill>
                <a:latin typeface="Arial MT"/>
                <a:cs typeface="Arial MT"/>
              </a:rPr>
              <a:t>7-</a:t>
            </a:r>
            <a:r>
              <a:rPr dirty="0">
                <a:solidFill>
                  <a:srgbClr val="000000"/>
                </a:solidFill>
                <a:latin typeface="Arial MT"/>
                <a:cs typeface="Arial MT"/>
              </a:rPr>
              <a:t>12</a:t>
            </a:r>
            <a:r>
              <a:rPr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pc="-555" dirty="0">
                <a:solidFill>
                  <a:srgbClr val="000000"/>
                </a:solidFill>
                <a:latin typeface="Arial MT"/>
                <a:cs typeface="Arial MT"/>
              </a:rPr>
              <a:t>DIVIDE</a:t>
            </a:r>
            <a:r>
              <a:rPr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pc="-450" dirty="0">
                <a:solidFill>
                  <a:srgbClr val="000000"/>
                </a:solidFill>
                <a:latin typeface="Arial MT"/>
                <a:cs typeface="Arial MT"/>
              </a:rPr>
              <a:t>AND </a:t>
            </a:r>
            <a:r>
              <a:rPr spc="-560" dirty="0">
                <a:solidFill>
                  <a:srgbClr val="000000"/>
                </a:solidFill>
                <a:latin typeface="Arial MT"/>
                <a:cs typeface="Arial MT"/>
              </a:rPr>
              <a:t>CONQUER</a:t>
            </a:r>
            <a:r>
              <a:rPr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pc="-42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pc="-910" dirty="0">
                <a:solidFill>
                  <a:srgbClr val="000000"/>
                </a:solidFill>
                <a:latin typeface="Arial MT"/>
                <a:cs typeface="Arial MT"/>
              </a:rPr>
              <a:t>RECURRENCES</a:t>
            </a:r>
            <a:endParaRPr spc="-910" dirty="0">
              <a:solidFill>
                <a:srgbClr val="00000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30" dirty="0"/>
              <a:t>MAKING</a:t>
            </a:r>
            <a:r>
              <a:rPr spc="-370" dirty="0"/>
              <a:t> </a:t>
            </a:r>
            <a:r>
              <a:rPr spc="-960" dirty="0"/>
              <a:t>AN</a:t>
            </a:r>
            <a:r>
              <a:rPr spc="-390" dirty="0"/>
              <a:t> </a:t>
            </a:r>
            <a:r>
              <a:rPr spc="-975" dirty="0"/>
              <a:t>ALGORITHM</a:t>
            </a:r>
            <a:endParaRPr spc="-9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8952" y="1912656"/>
            <a:ext cx="7503000" cy="47254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30" dirty="0"/>
              <a:t>MAKING</a:t>
            </a:r>
            <a:r>
              <a:rPr spc="-370" dirty="0"/>
              <a:t> </a:t>
            </a:r>
            <a:r>
              <a:rPr spc="-960" dirty="0"/>
              <a:t>AN</a:t>
            </a:r>
            <a:r>
              <a:rPr spc="-390" dirty="0"/>
              <a:t> </a:t>
            </a:r>
            <a:r>
              <a:rPr spc="-975" dirty="0"/>
              <a:t>ALGORITHM</a:t>
            </a:r>
            <a:endParaRPr spc="-9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5345" y="1888100"/>
            <a:ext cx="6788168" cy="45355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11908" y="4067700"/>
            <a:ext cx="17462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50" dirty="0">
                <a:latin typeface="Symbol" panose="05050102010706020507"/>
                <a:cs typeface="Symbol" panose="05050102010706020507"/>
              </a:rPr>
              <a:t></a:t>
            </a:r>
            <a:endParaRPr sz="23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1907" y="3644931"/>
            <a:ext cx="17462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50" dirty="0">
                <a:latin typeface="Symbol" panose="05050102010706020507"/>
                <a:cs typeface="Symbol" panose="05050102010706020507"/>
              </a:rPr>
              <a:t></a:t>
            </a:r>
            <a:endParaRPr sz="23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3808" y="4322542"/>
            <a:ext cx="248983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878330" algn="l"/>
              </a:tabLst>
            </a:pPr>
            <a:r>
              <a:rPr sz="3525" spc="-480" baseline="12000" dirty="0">
                <a:latin typeface="Symbol" panose="05050102010706020507"/>
                <a:cs typeface="Symbol" panose="05050102010706020507"/>
              </a:rPr>
              <a:t></a:t>
            </a:r>
            <a:r>
              <a:rPr sz="3525" spc="-480" baseline="-13000" dirty="0">
                <a:latin typeface="Symbol" panose="05050102010706020507"/>
                <a:cs typeface="Symbol" panose="05050102010706020507"/>
              </a:rPr>
              <a:t></a:t>
            </a:r>
            <a:r>
              <a:rPr sz="2350" spc="-32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50" i="1" spc="-3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00" spc="-160" dirty="0">
                <a:latin typeface="Symbol" panose="05050102010706020507"/>
                <a:cs typeface="Symbol" panose="05050102010706020507"/>
              </a:rPr>
              <a:t></a:t>
            </a:r>
            <a:r>
              <a:rPr sz="2350" i="1" spc="-16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10" dirty="0">
                <a:latin typeface="Symbol" panose="05050102010706020507"/>
                <a:cs typeface="Symbol" panose="05050102010706020507"/>
              </a:rPr>
              <a:t>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100" spc="-10" dirty="0">
                <a:latin typeface="Symbol" panose="05050102010706020507"/>
                <a:cs typeface="Symbol" panose="05050102010706020507"/>
              </a:rPr>
              <a:t></a:t>
            </a:r>
            <a:r>
              <a:rPr sz="2350" spc="-1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</a:t>
            </a:r>
            <a:r>
              <a:rPr sz="235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3650" y="4016197"/>
            <a:ext cx="109791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spc="-75" baseline="32000" dirty="0">
                <a:latin typeface="Symbol" panose="05050102010706020507"/>
                <a:cs typeface="Symbol" panose="05050102010706020507"/>
              </a:rPr>
              <a:t></a:t>
            </a:r>
            <a:endParaRPr sz="3525" baseline="3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39696" y="3623099"/>
            <a:ext cx="59880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0383" y="3623099"/>
            <a:ext cx="17589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5" dirty="0"/>
              <a:t>TOWERS</a:t>
            </a:r>
            <a:r>
              <a:rPr spc="-409" dirty="0"/>
              <a:t> </a:t>
            </a:r>
            <a:r>
              <a:rPr spc="-1025" dirty="0"/>
              <a:t>OF</a:t>
            </a:r>
            <a:r>
              <a:rPr spc="-409" dirty="0"/>
              <a:t> </a:t>
            </a:r>
            <a:r>
              <a:rPr spc="-844" dirty="0"/>
              <a:t>HANOI</a:t>
            </a:r>
            <a:r>
              <a:rPr spc="-390" dirty="0"/>
              <a:t> </a:t>
            </a:r>
            <a:r>
              <a:rPr spc="-944" dirty="0"/>
              <a:t>PUZZLE</a:t>
            </a:r>
            <a:endParaRPr spc="-944" dirty="0"/>
          </a:p>
        </p:txBody>
      </p:sp>
      <p:sp>
        <p:nvSpPr>
          <p:cNvPr id="3" name="object 3"/>
          <p:cNvSpPr txBox="1"/>
          <p:nvPr/>
        </p:nvSpPr>
        <p:spPr>
          <a:xfrm>
            <a:off x="1146352" y="1901033"/>
            <a:ext cx="6339840" cy="3951604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10"/>
              </a:spcBef>
            </a:pPr>
            <a:r>
              <a:rPr sz="1900" b="1" spc="-200" dirty="0">
                <a:latin typeface="Arial" panose="020B0604020202020204"/>
                <a:cs typeface="Arial" panose="020B0604020202020204"/>
              </a:rPr>
              <a:t>Run-</a:t>
            </a:r>
            <a:r>
              <a:rPr sz="1900" b="1" spc="-175" dirty="0">
                <a:latin typeface="Arial" panose="020B0604020202020204"/>
                <a:cs typeface="Arial" panose="020B0604020202020204"/>
              </a:rPr>
              <a:t>Time</a:t>
            </a:r>
            <a:r>
              <a:rPr sz="19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900" b="1" spc="-10" dirty="0">
                <a:latin typeface="Arial" panose="020B0604020202020204"/>
                <a:cs typeface="Arial" panose="020B0604020202020204"/>
              </a:rPr>
              <a:t>Analysis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marL="1002665">
              <a:lnSpc>
                <a:spcPct val="100000"/>
              </a:lnSpc>
              <a:spcBef>
                <a:spcPts val="910"/>
              </a:spcBef>
              <a:tabLst>
                <a:tab pos="1881505" algn="l"/>
              </a:tabLst>
            </a:pPr>
            <a:r>
              <a:rPr sz="1700" b="1" spc="-10" dirty="0">
                <a:latin typeface="Arial" panose="020B0604020202020204"/>
                <a:cs typeface="Arial" panose="020B0604020202020204"/>
              </a:rPr>
              <a:t>Disks</a:t>
            </a:r>
            <a:r>
              <a:rPr sz="1700" b="1" dirty="0">
                <a:latin typeface="Arial" panose="020B0604020202020204"/>
                <a:cs typeface="Arial" panose="020B0604020202020204"/>
              </a:rPr>
              <a:t>	</a:t>
            </a:r>
            <a:r>
              <a:rPr sz="1700" b="1" spc="-145" dirty="0">
                <a:latin typeface="Arial" panose="020B0604020202020204"/>
                <a:cs typeface="Arial" panose="020B0604020202020204"/>
              </a:rPr>
              <a:t>Required</a:t>
            </a:r>
            <a:r>
              <a:rPr sz="17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20" dirty="0">
                <a:latin typeface="Arial" panose="020B0604020202020204"/>
                <a:cs typeface="Arial" panose="020B0604020202020204"/>
              </a:rPr>
              <a:t>Moves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236980">
              <a:lnSpc>
                <a:spcPct val="100000"/>
              </a:lnSpc>
              <a:spcBef>
                <a:spcPts val="840"/>
              </a:spcBef>
              <a:tabLst>
                <a:tab pos="2437130" algn="l"/>
              </a:tabLst>
            </a:pPr>
            <a:r>
              <a:rPr sz="1700" b="1" spc="-50" dirty="0">
                <a:latin typeface="Arial" panose="020B0604020202020204"/>
                <a:cs typeface="Arial" panose="020B0604020202020204"/>
              </a:rPr>
              <a:t>1</a:t>
            </a:r>
            <a:r>
              <a:rPr sz="1700" b="1" dirty="0">
                <a:latin typeface="Arial" panose="020B0604020202020204"/>
                <a:cs typeface="Arial" panose="020B0604020202020204"/>
              </a:rPr>
              <a:t>	</a:t>
            </a:r>
            <a:r>
              <a:rPr sz="1700" b="1" spc="-50" dirty="0">
                <a:latin typeface="Arial" panose="020B0604020202020204"/>
                <a:cs typeface="Arial" panose="020B0604020202020204"/>
              </a:rPr>
              <a:t>1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236980">
              <a:lnSpc>
                <a:spcPct val="100000"/>
              </a:lnSpc>
              <a:spcBef>
                <a:spcPts val="780"/>
              </a:spcBef>
              <a:tabLst>
                <a:tab pos="2437130" algn="l"/>
              </a:tabLst>
            </a:pPr>
            <a:r>
              <a:rPr sz="1700" b="1" spc="-50" dirty="0">
                <a:latin typeface="Arial" panose="020B0604020202020204"/>
                <a:cs typeface="Arial" panose="020B0604020202020204"/>
              </a:rPr>
              <a:t>2</a:t>
            </a:r>
            <a:r>
              <a:rPr sz="1700" b="1" dirty="0">
                <a:latin typeface="Arial" panose="020B0604020202020204"/>
                <a:cs typeface="Arial" panose="020B0604020202020204"/>
              </a:rPr>
              <a:t>	</a:t>
            </a:r>
            <a:r>
              <a:rPr sz="1700" b="1" spc="-50" dirty="0">
                <a:latin typeface="Arial" panose="020B0604020202020204"/>
                <a:cs typeface="Arial" panose="020B0604020202020204"/>
              </a:rPr>
              <a:t>3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236980">
              <a:lnSpc>
                <a:spcPct val="100000"/>
              </a:lnSpc>
              <a:spcBef>
                <a:spcPts val="790"/>
              </a:spcBef>
              <a:tabLst>
                <a:tab pos="2437130" algn="l"/>
              </a:tabLst>
            </a:pPr>
            <a:r>
              <a:rPr sz="1700" b="1" spc="-50" dirty="0">
                <a:latin typeface="Arial" panose="020B0604020202020204"/>
                <a:cs typeface="Arial" panose="020B0604020202020204"/>
              </a:rPr>
              <a:t>3</a:t>
            </a:r>
            <a:r>
              <a:rPr sz="1700" b="1" dirty="0">
                <a:latin typeface="Arial" panose="020B0604020202020204"/>
                <a:cs typeface="Arial" panose="020B0604020202020204"/>
              </a:rPr>
              <a:t>	</a:t>
            </a:r>
            <a:r>
              <a:rPr sz="1700" b="1" spc="-50" dirty="0">
                <a:latin typeface="Arial" panose="020B0604020202020204"/>
                <a:cs typeface="Arial" panose="020B0604020202020204"/>
              </a:rPr>
              <a:t>7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236980">
              <a:lnSpc>
                <a:spcPct val="100000"/>
              </a:lnSpc>
              <a:spcBef>
                <a:spcPts val="795"/>
              </a:spcBef>
              <a:tabLst>
                <a:tab pos="2437765" algn="l"/>
              </a:tabLst>
            </a:pPr>
            <a:r>
              <a:rPr sz="1700" b="1" spc="-50" dirty="0">
                <a:latin typeface="Arial" panose="020B0604020202020204"/>
                <a:cs typeface="Arial" panose="020B0604020202020204"/>
              </a:rPr>
              <a:t>4</a:t>
            </a:r>
            <a:r>
              <a:rPr sz="1700" b="1" dirty="0">
                <a:latin typeface="Arial" panose="020B0604020202020204"/>
                <a:cs typeface="Arial" panose="020B0604020202020204"/>
              </a:rPr>
              <a:t>	</a:t>
            </a:r>
            <a:r>
              <a:rPr sz="1700" b="1" spc="-25" dirty="0">
                <a:latin typeface="Arial" panose="020B0604020202020204"/>
                <a:cs typeface="Arial" panose="020B0604020202020204"/>
              </a:rPr>
              <a:t>15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236980">
              <a:lnSpc>
                <a:spcPct val="100000"/>
              </a:lnSpc>
              <a:spcBef>
                <a:spcPts val="780"/>
              </a:spcBef>
              <a:tabLst>
                <a:tab pos="2437765" algn="l"/>
              </a:tabLst>
            </a:pPr>
            <a:r>
              <a:rPr sz="1700" b="1" spc="-50" dirty="0">
                <a:latin typeface="Arial" panose="020B0604020202020204"/>
                <a:cs typeface="Arial" panose="020B0604020202020204"/>
              </a:rPr>
              <a:t>5</a:t>
            </a:r>
            <a:r>
              <a:rPr sz="1700" b="1" dirty="0">
                <a:latin typeface="Arial" panose="020B0604020202020204"/>
                <a:cs typeface="Arial" panose="020B0604020202020204"/>
              </a:rPr>
              <a:t>	</a:t>
            </a:r>
            <a:r>
              <a:rPr sz="1700" b="1" spc="-25" dirty="0">
                <a:latin typeface="Arial" panose="020B0604020202020204"/>
                <a:cs typeface="Arial" panose="020B0604020202020204"/>
              </a:rPr>
              <a:t>31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294765">
              <a:lnSpc>
                <a:spcPct val="100000"/>
              </a:lnSpc>
              <a:spcBef>
                <a:spcPts val="790"/>
              </a:spcBef>
              <a:tabLst>
                <a:tab pos="2493645" algn="l"/>
              </a:tabLst>
            </a:pPr>
            <a:r>
              <a:rPr sz="1700" b="1" spc="-50" dirty="0">
                <a:latin typeface="Arial" panose="020B0604020202020204"/>
                <a:cs typeface="Arial" panose="020B0604020202020204"/>
              </a:rPr>
              <a:t>:</a:t>
            </a:r>
            <a:r>
              <a:rPr sz="1700" b="1" dirty="0">
                <a:latin typeface="Arial" panose="020B0604020202020204"/>
                <a:cs typeface="Arial" panose="020B0604020202020204"/>
              </a:rPr>
              <a:t>	</a:t>
            </a:r>
            <a:r>
              <a:rPr sz="1700" b="1" spc="-50" dirty="0">
                <a:latin typeface="Arial" panose="020B0604020202020204"/>
                <a:cs typeface="Arial" panose="020B0604020202020204"/>
              </a:rPr>
              <a:t>: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236980">
              <a:lnSpc>
                <a:spcPct val="100000"/>
              </a:lnSpc>
              <a:spcBef>
                <a:spcPts val="805"/>
              </a:spcBef>
              <a:tabLst>
                <a:tab pos="2473325" algn="l"/>
              </a:tabLst>
            </a:pPr>
            <a:r>
              <a:rPr sz="1700" b="1" spc="-5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700" b="1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700" dirty="0">
                <a:solidFill>
                  <a:srgbClr val="006FC0"/>
                </a:solidFill>
                <a:latin typeface="Cambria Math" panose="02040503050406030204"/>
                <a:cs typeface="Cambria Math" panose="02040503050406030204"/>
              </a:rPr>
              <a:t>𝟐</a:t>
            </a:r>
            <a:r>
              <a:rPr sz="1875" baseline="27000" dirty="0">
                <a:solidFill>
                  <a:srgbClr val="006FC0"/>
                </a:solidFill>
                <a:latin typeface="Cambria Math" panose="02040503050406030204"/>
                <a:cs typeface="Cambria Math" panose="02040503050406030204"/>
              </a:rPr>
              <a:t>𝑵</a:t>
            </a:r>
            <a:r>
              <a:rPr sz="1875" spc="209" baseline="27000" dirty="0">
                <a:solidFill>
                  <a:srgbClr val="006FC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700" dirty="0">
                <a:solidFill>
                  <a:srgbClr val="006FC0"/>
                </a:solidFill>
                <a:latin typeface="Cambria Math" panose="02040503050406030204"/>
                <a:cs typeface="Cambria Math" panose="02040503050406030204"/>
              </a:rPr>
              <a:t>−</a:t>
            </a:r>
            <a:r>
              <a:rPr sz="1700" spc="-5" dirty="0">
                <a:solidFill>
                  <a:srgbClr val="006FC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1700" spc="-50" dirty="0">
                <a:solidFill>
                  <a:srgbClr val="006FC0"/>
                </a:solidFill>
                <a:latin typeface="Cambria Math" panose="02040503050406030204"/>
                <a:cs typeface="Cambria Math" panose="02040503050406030204"/>
              </a:rPr>
              <a:t>𝟏</a:t>
            </a:r>
            <a:endParaRPr sz="1700">
              <a:latin typeface="Cambria Math" panose="02040503050406030204"/>
              <a:cs typeface="Cambria Math" panose="02040503050406030204"/>
            </a:endParaRPr>
          </a:p>
          <a:p>
            <a:pPr marL="4101465">
              <a:lnSpc>
                <a:spcPct val="100000"/>
              </a:lnSpc>
              <a:spcBef>
                <a:spcPts val="193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aseline="2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300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 ε Big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O(2</a:t>
            </a:r>
            <a:r>
              <a:rPr sz="2400" spc="-15" baseline="2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0" dirty="0"/>
              <a:t>SOLVING</a:t>
            </a:r>
            <a:r>
              <a:rPr spc="-385" dirty="0"/>
              <a:t> </a:t>
            </a:r>
            <a:r>
              <a:rPr spc="-1019" dirty="0"/>
              <a:t>RECURRENCES</a:t>
            </a:r>
            <a:endParaRPr spc="-1019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209735"/>
            <a:ext cx="5989320" cy="15017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54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200" dirty="0">
                <a:latin typeface="Arial MT"/>
                <a:cs typeface="Arial MT"/>
              </a:rPr>
              <a:t>Three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methods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used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in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80" dirty="0">
                <a:latin typeface="Arial MT"/>
                <a:cs typeface="Arial MT"/>
              </a:rPr>
              <a:t>“solving”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60" dirty="0">
                <a:latin typeface="Arial MT"/>
                <a:cs typeface="Arial MT"/>
              </a:rPr>
              <a:t>recurrences</a:t>
            </a:r>
            <a:endParaRPr sz="2400">
              <a:latin typeface="Arial MT"/>
              <a:cs typeface="Arial MT"/>
            </a:endParaRPr>
          </a:p>
          <a:p>
            <a:pPr marL="285750">
              <a:lnSpc>
                <a:spcPct val="100000"/>
              </a:lnSpc>
              <a:spcBef>
                <a:spcPts val="375"/>
              </a:spcBef>
            </a:pPr>
            <a:r>
              <a:rPr sz="2000" dirty="0">
                <a:solidFill>
                  <a:srgbClr val="1CACE3"/>
                </a:solidFill>
                <a:latin typeface="Microsoft Sans Serif" panose="020B0604020202020204"/>
                <a:cs typeface="Microsoft Sans Serif" panose="020B0604020202020204"/>
              </a:rPr>
              <a:t>🢝</a:t>
            </a:r>
            <a:r>
              <a:rPr sz="2000" spc="25" dirty="0">
                <a:solidFill>
                  <a:srgbClr val="1CACE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5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35" dirty="0">
                <a:latin typeface="Arial MT"/>
                <a:cs typeface="Arial MT"/>
              </a:rPr>
              <a:t>Substitution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1CACE3"/>
                </a:solidFill>
                <a:latin typeface="Microsoft Sans Serif" panose="020B0604020202020204"/>
                <a:cs typeface="Microsoft Sans Serif" panose="020B0604020202020204"/>
              </a:rPr>
              <a:t>🢝</a:t>
            </a:r>
            <a:r>
              <a:rPr sz="2000" spc="45" dirty="0">
                <a:solidFill>
                  <a:srgbClr val="1CACE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50" dirty="0">
                <a:latin typeface="Arial MT"/>
                <a:cs typeface="Arial MT"/>
              </a:rPr>
              <a:t>The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210" dirty="0">
                <a:latin typeface="Arial MT"/>
                <a:cs typeface="Arial MT"/>
              </a:rPr>
              <a:t>Recursion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75" dirty="0">
                <a:latin typeface="Arial MT"/>
                <a:cs typeface="Arial MT"/>
              </a:rPr>
              <a:t>Tree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1CACE3"/>
                </a:solidFill>
                <a:latin typeface="Microsoft Sans Serif" panose="020B0604020202020204"/>
                <a:cs typeface="Microsoft Sans Serif" panose="020B0604020202020204"/>
              </a:rPr>
              <a:t>🢝</a:t>
            </a:r>
            <a:r>
              <a:rPr sz="2000" spc="25" dirty="0">
                <a:solidFill>
                  <a:srgbClr val="1CACE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29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10" dirty="0">
                <a:latin typeface="Arial MT"/>
                <a:cs typeface="Arial MT"/>
              </a:rPr>
              <a:t>Master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6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238938"/>
            <a:ext cx="9387840" cy="27908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170" dirty="0">
                <a:latin typeface="Arial MT"/>
                <a:cs typeface="Arial MT"/>
              </a:rPr>
              <a:t>Substitution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method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54" dirty="0">
                <a:latin typeface="Arial MT"/>
                <a:cs typeface="Arial MT"/>
              </a:rPr>
              <a:t>has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10" dirty="0">
                <a:latin typeface="Arial MT"/>
                <a:cs typeface="Arial MT"/>
              </a:rPr>
              <a:t>two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steps</a:t>
            </a:r>
            <a:endParaRPr sz="2400">
              <a:latin typeface="Arial MT"/>
              <a:cs typeface="Arial MT"/>
            </a:endParaRPr>
          </a:p>
          <a:p>
            <a:pPr marL="276860" lvl="1" indent="-13589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Char char="•"/>
              <a:tabLst>
                <a:tab pos="276860" algn="l"/>
              </a:tabLst>
            </a:pPr>
            <a:r>
              <a:rPr sz="2000" spc="-220" dirty="0">
                <a:latin typeface="Arial MT"/>
                <a:cs typeface="Arial MT"/>
              </a:rPr>
              <a:t>Guess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70" dirty="0">
                <a:latin typeface="Arial MT"/>
                <a:cs typeface="Arial MT"/>
              </a:rPr>
              <a:t>form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solution</a:t>
            </a:r>
            <a:endParaRPr sz="2000">
              <a:latin typeface="Arial MT"/>
              <a:cs typeface="Arial MT"/>
            </a:endParaRPr>
          </a:p>
          <a:p>
            <a:pPr marL="276860" lvl="1" indent="-13589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Char char="•"/>
              <a:tabLst>
                <a:tab pos="276860" algn="l"/>
              </a:tabLst>
            </a:pPr>
            <a:r>
              <a:rPr sz="2000" spc="-240" dirty="0">
                <a:latin typeface="Arial MT"/>
                <a:cs typeface="Arial MT"/>
              </a:rPr>
              <a:t>Use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induction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to </a:t>
            </a:r>
            <a:r>
              <a:rPr sz="2000" spc="-90" dirty="0">
                <a:latin typeface="Arial MT"/>
                <a:cs typeface="Arial MT"/>
              </a:rPr>
              <a:t>prove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that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40" dirty="0">
                <a:latin typeface="Arial MT"/>
                <a:cs typeface="Arial MT"/>
              </a:rPr>
              <a:t>solution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8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correct</a:t>
            </a:r>
            <a:endParaRPr sz="2000">
              <a:latin typeface="Arial MT"/>
              <a:cs typeface="Arial MT"/>
            </a:endParaRPr>
          </a:p>
          <a:p>
            <a:pPr marL="202565" indent="-189865">
              <a:lnSpc>
                <a:spcPts val="2735"/>
              </a:lnSpc>
              <a:spcBef>
                <a:spcPts val="128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28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substitution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75" dirty="0">
                <a:latin typeface="Arial MT"/>
                <a:cs typeface="Arial MT"/>
              </a:rPr>
              <a:t>method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95" dirty="0">
                <a:latin typeface="Arial MT"/>
                <a:cs typeface="Arial MT"/>
              </a:rPr>
              <a:t>can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used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establish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an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90" dirty="0">
                <a:latin typeface="Arial MT"/>
                <a:cs typeface="Arial MT"/>
              </a:rPr>
              <a:t>upper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bound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20" dirty="0">
                <a:latin typeface="Arial MT"/>
                <a:cs typeface="Arial MT"/>
              </a:rPr>
              <a:t>on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difficult</a:t>
            </a:r>
            <a:endParaRPr sz="2400">
              <a:latin typeface="Arial MT"/>
              <a:cs typeface="Arial MT"/>
            </a:endParaRPr>
          </a:p>
          <a:p>
            <a:pPr marL="104140">
              <a:lnSpc>
                <a:spcPts val="2735"/>
              </a:lnSpc>
            </a:pPr>
            <a:r>
              <a:rPr sz="2400" spc="-100" dirty="0">
                <a:latin typeface="Arial MT"/>
                <a:cs typeface="Arial MT"/>
              </a:rPr>
              <a:t>recurrences.</a:t>
            </a:r>
            <a:endParaRPr sz="2400">
              <a:latin typeface="Arial MT"/>
              <a:cs typeface="Arial MT"/>
            </a:endParaRPr>
          </a:p>
          <a:p>
            <a:pPr marL="202565" indent="-189865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195" dirty="0">
                <a:latin typeface="Arial MT"/>
                <a:cs typeface="Arial MT"/>
              </a:rPr>
              <a:t>Its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85" dirty="0">
                <a:latin typeface="Arial MT"/>
                <a:cs typeface="Arial MT"/>
              </a:rPr>
              <a:t>use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based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20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strength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80" dirty="0">
                <a:latin typeface="Arial MT"/>
                <a:cs typeface="Arial MT"/>
              </a:rPr>
              <a:t>guess</a:t>
            </a:r>
            <a:endParaRPr sz="2400">
              <a:latin typeface="Arial MT"/>
              <a:cs typeface="Arial MT"/>
            </a:endParaRPr>
          </a:p>
          <a:p>
            <a:pPr marL="278130" lvl="1" indent="-13716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78130" algn="l"/>
              </a:tabLst>
            </a:pPr>
            <a:r>
              <a:rPr sz="2000" spc="-25" dirty="0">
                <a:latin typeface="Arial MT"/>
                <a:cs typeface="Arial MT"/>
              </a:rPr>
              <a:t>applied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25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15" dirty="0">
                <a:latin typeface="Arial MT"/>
                <a:cs typeface="Arial MT"/>
              </a:rPr>
              <a:t>cases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90" dirty="0">
                <a:latin typeface="Arial MT"/>
                <a:cs typeface="Arial MT"/>
              </a:rPr>
              <a:t>when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0" dirty="0">
                <a:latin typeface="Arial MT"/>
                <a:cs typeface="Arial MT"/>
              </a:rPr>
              <a:t>it’s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14" dirty="0">
                <a:latin typeface="Arial MT"/>
                <a:cs typeface="Arial MT"/>
              </a:rPr>
              <a:t>easy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to </a:t>
            </a:r>
            <a:r>
              <a:rPr sz="2000" spc="-215" dirty="0">
                <a:latin typeface="Arial MT"/>
                <a:cs typeface="Arial MT"/>
              </a:rPr>
              <a:t>guess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75" dirty="0">
                <a:latin typeface="Arial MT"/>
                <a:cs typeface="Arial MT"/>
              </a:rPr>
              <a:t>form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answer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6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/>
          <p:nvPr/>
        </p:nvSpPr>
        <p:spPr>
          <a:xfrm>
            <a:off x="6277849" y="2351318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229" y="0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51209" y="2129952"/>
            <a:ext cx="2026285" cy="5765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ts val="2145"/>
              </a:lnSpc>
              <a:spcBef>
                <a:spcPts val="140"/>
              </a:spcBef>
            </a:pPr>
            <a:r>
              <a:rPr sz="21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50" i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50" i="1" spc="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50" spc="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Symbol" panose="05050102010706020507"/>
                <a:cs typeface="Symbol" panose="05050102010706020507"/>
              </a:rPr>
              <a:t></a:t>
            </a:r>
            <a:r>
              <a:rPr sz="21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-60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150" i="1" spc="-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50" i="1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5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25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25" i="1" spc="-442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Symbol" panose="05050102010706020507"/>
                <a:cs typeface="Symbol" panose="05050102010706020507"/>
              </a:rPr>
              <a:t></a:t>
            </a:r>
            <a:r>
              <a:rPr sz="21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347470">
              <a:lnSpc>
                <a:spcPts val="2145"/>
              </a:lnSpc>
            </a:pPr>
            <a:r>
              <a:rPr sz="215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0983" y="322011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254" y="0"/>
                </a:lnTo>
              </a:path>
            </a:pathLst>
          </a:custGeom>
          <a:ln w="121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47366" y="3220119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287" y="0"/>
                </a:lnTo>
              </a:path>
            </a:pathLst>
          </a:custGeom>
          <a:ln w="121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18018" y="322011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230" y="0"/>
                </a:lnTo>
              </a:path>
            </a:pathLst>
          </a:custGeom>
          <a:ln w="121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28459" y="3089478"/>
            <a:ext cx="31369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300" spc="44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00" spc="3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7453" y="2757574"/>
            <a:ext cx="1906905" cy="82359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595"/>
              </a:spcBef>
              <a:tabLst>
                <a:tab pos="1127760" algn="l"/>
                <a:tab pos="1736725" algn="l"/>
              </a:tabLst>
            </a:pPr>
            <a:r>
              <a:rPr sz="22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  <a:spcBef>
                <a:spcPts val="500"/>
              </a:spcBef>
            </a:pP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7339" y="2995245"/>
            <a:ext cx="32512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0" dirty="0">
                <a:latin typeface="Symbol" panose="05050102010706020507"/>
                <a:cs typeface="Symbol" panose="05050102010706020507"/>
              </a:rPr>
              <a:t></a:t>
            </a:r>
            <a:endParaRPr sz="22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4346" y="2995244"/>
            <a:ext cx="1383665" cy="5854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37820" marR="5080" indent="-325755">
              <a:lnSpc>
                <a:spcPct val="66000"/>
              </a:lnSpc>
              <a:spcBef>
                <a:spcPts val="1025"/>
              </a:spcBef>
              <a:tabLst>
                <a:tab pos="506730" algn="l"/>
              </a:tabLst>
            </a:pPr>
            <a:r>
              <a:rPr sz="22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00" i="1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	)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Symbol" panose="05050102010706020507"/>
                <a:cs typeface="Symbol" panose="05050102010706020507"/>
              </a:rPr>
              <a:t>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65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200" i="1" spc="-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00" i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( 2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27306" y="410839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458" y="0"/>
                </a:lnTo>
              </a:path>
            </a:pathLst>
          </a:custGeom>
          <a:ln w="12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96998" y="4108395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>
                <a:moveTo>
                  <a:pt x="0" y="0"/>
                </a:moveTo>
                <a:lnTo>
                  <a:pt x="308796" y="0"/>
                </a:lnTo>
              </a:path>
            </a:pathLst>
          </a:custGeom>
          <a:ln w="12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02306" y="4108395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196" y="0"/>
                </a:lnTo>
              </a:path>
            </a:pathLst>
          </a:custGeom>
          <a:ln w="12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51411" y="3868178"/>
            <a:ext cx="2689225" cy="4902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1810"/>
              </a:lnSpc>
              <a:spcBef>
                <a:spcPts val="135"/>
              </a:spcBef>
              <a:tabLst>
                <a:tab pos="2436495" algn="l"/>
              </a:tabLst>
            </a:pPr>
            <a:r>
              <a:rPr sz="23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spc="27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70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350" i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spc="202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i="1" spc="-75" baseline="35000" dirty="0">
                <a:latin typeface="Times New Roman" panose="02020603050405020304"/>
                <a:cs typeface="Times New Roman" panose="02020603050405020304"/>
              </a:rPr>
              <a:t>n</a:t>
            </a:r>
            <a:endParaRPr sz="3525" baseline="35000">
              <a:latin typeface="Times New Roman" panose="02020603050405020304"/>
              <a:cs typeface="Times New Roman" panose="02020603050405020304"/>
            </a:endParaRPr>
          </a:p>
          <a:p>
            <a:pPr marL="396240">
              <a:lnSpc>
                <a:spcPts val="1810"/>
              </a:lnSpc>
              <a:tabLst>
                <a:tab pos="1665605" algn="l"/>
                <a:tab pos="2371090" algn="l"/>
              </a:tabLst>
            </a:pPr>
            <a:r>
              <a:rPr sz="3525" spc="44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spc="-52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spc="44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13780" y="5113179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493" y="0"/>
                </a:lnTo>
              </a:path>
            </a:pathLst>
          </a:custGeom>
          <a:ln w="11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26625" y="5113179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>
                <a:moveTo>
                  <a:pt x="0" y="0"/>
                </a:moveTo>
                <a:lnTo>
                  <a:pt x="308353" y="0"/>
                </a:lnTo>
              </a:path>
            </a:pathLst>
          </a:custGeom>
          <a:ln w="11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16333" y="5113179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>
                <a:moveTo>
                  <a:pt x="0" y="0"/>
                </a:moveTo>
                <a:lnTo>
                  <a:pt x="297542" y="0"/>
                </a:lnTo>
              </a:path>
            </a:pathLst>
          </a:custGeom>
          <a:ln w="11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170797" y="4978640"/>
            <a:ext cx="22555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275080" algn="l"/>
                <a:tab pos="1965325" algn="l"/>
              </a:tabLst>
            </a:pPr>
            <a:r>
              <a:rPr sz="3450" spc="-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450" spc="-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450" spc="-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3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8934" y="4697380"/>
            <a:ext cx="20751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9995" algn="l"/>
                <a:tab pos="1915160" algn="l"/>
              </a:tabLst>
            </a:pPr>
            <a:r>
              <a:rPr sz="23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8522" y="4881292"/>
            <a:ext cx="3263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i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(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35540" y="4881292"/>
            <a:ext cx="10826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60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...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12448" y="4881292"/>
            <a:ext cx="9150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300" i="1" spc="-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(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91189" y="613886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4195" y="0"/>
                </a:lnTo>
              </a:path>
            </a:pathLst>
          </a:custGeom>
          <a:ln w="108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54943" y="613886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354" y="0"/>
                </a:lnTo>
              </a:path>
            </a:pathLst>
          </a:custGeom>
          <a:ln w="108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84899" y="613886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240" y="0"/>
                </a:lnTo>
              </a:path>
            </a:pathLst>
          </a:custGeom>
          <a:ln w="108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44434" y="5927576"/>
            <a:ext cx="2698115" cy="4311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ts val="1575"/>
              </a:lnSpc>
              <a:spcBef>
                <a:spcPts val="130"/>
              </a:spcBef>
              <a:tabLst>
                <a:tab pos="498475" algn="l"/>
                <a:tab pos="793115" algn="l"/>
                <a:tab pos="2392045" algn="l"/>
              </a:tabLst>
            </a:pPr>
            <a:r>
              <a:rPr sz="20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50" i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75" i="1" spc="-75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75" i="1" baseline="3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dirty="0">
                <a:latin typeface="Symbol" panose="05050102010706020507"/>
                <a:cs typeface="Symbol" panose="05050102010706020507"/>
              </a:rPr>
              <a:t></a:t>
            </a:r>
            <a:r>
              <a:rPr sz="20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-55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050" i="1" spc="-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50" i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5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7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75" i="1" spc="270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5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75" i="1" spc="-75" baseline="35000" dirty="0">
                <a:latin typeface="Times New Roman" panose="02020603050405020304"/>
                <a:cs typeface="Times New Roman" panose="02020603050405020304"/>
              </a:rPr>
              <a:t>n</a:t>
            </a:r>
            <a:endParaRPr sz="3075" baseline="35000">
              <a:latin typeface="Times New Roman" panose="02020603050405020304"/>
              <a:cs typeface="Times New Roman" panose="02020603050405020304"/>
            </a:endParaRPr>
          </a:p>
          <a:p>
            <a:pPr marL="365125">
              <a:lnSpc>
                <a:spcPts val="1575"/>
              </a:lnSpc>
              <a:tabLst>
                <a:tab pos="1627505" algn="l"/>
                <a:tab pos="2258060" algn="l"/>
              </a:tabLst>
            </a:pPr>
            <a:r>
              <a:rPr sz="3075" spc="75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i="1" spc="5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75" spc="3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i="1" spc="2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75" spc="75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i="1" spc="5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367" y="676478"/>
            <a:ext cx="4549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60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6100734" y="4636765"/>
            <a:ext cx="6699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50" i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Symbol" panose="05050102010706020507"/>
                <a:cs typeface="Symbol" panose="05050102010706020507"/>
              </a:rPr>
              <a:t></a:t>
            </a:r>
            <a:r>
              <a:rPr sz="1550" i="1" spc="-10" dirty="0">
                <a:latin typeface="Times New Roman" panose="02020603050405020304"/>
                <a:cs typeface="Times New Roman" panose="02020603050405020304"/>
              </a:rPr>
              <a:t>times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8582" y="4251031"/>
            <a:ext cx="347345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975" spc="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50" i="1" spc="25" dirty="0">
                <a:latin typeface="Times New Roman" panose="02020603050405020304"/>
                <a:cs typeface="Times New Roman" panose="02020603050405020304"/>
              </a:rPr>
              <a:t>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1974" y="4138410"/>
            <a:ext cx="4211320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i="1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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i="1" spc="-15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50" i="1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i="1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975" i="1" u="sng" spc="232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i="1" u="sng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75" i="1" u="sng" spc="112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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-8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75" spc="-1297" baseline="-18000" dirty="0">
                <a:latin typeface="Arial MT"/>
                <a:cs typeface="Arial MT"/>
              </a:rPr>
              <a:t></a:t>
            </a:r>
            <a:r>
              <a:rPr sz="2650" spc="-865" dirty="0">
                <a:latin typeface="Symbol" panose="05050102010706020507"/>
                <a:cs typeface="Symbol" panose="05050102010706020507"/>
              </a:rPr>
              <a:t></a:t>
            </a:r>
            <a:r>
              <a:rPr sz="3975" spc="-1297" baseline="-18000" dirty="0">
                <a:latin typeface="Arial MT"/>
                <a:cs typeface="Arial MT"/>
              </a:rPr>
              <a:t>––</a:t>
            </a:r>
            <a:r>
              <a:rPr sz="2650" i="1" spc="-8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75" spc="-1297" baseline="-18000" dirty="0">
                <a:latin typeface="Arial MT"/>
                <a:cs typeface="Arial MT"/>
              </a:rPr>
              <a:t></a:t>
            </a:r>
            <a:r>
              <a:rPr sz="2650" spc="-865" dirty="0">
                <a:latin typeface="Symbol" panose="05050102010706020507"/>
                <a:cs typeface="Symbol" panose="05050102010706020507"/>
              </a:rPr>
              <a:t></a:t>
            </a:r>
            <a:r>
              <a:rPr sz="2650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57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975" spc="-855" baseline="-18000" dirty="0">
                <a:latin typeface="Arial MT"/>
                <a:cs typeface="Arial MT"/>
              </a:rPr>
              <a:t>–</a:t>
            </a:r>
            <a:r>
              <a:rPr sz="2650" spc="-570" dirty="0">
                <a:latin typeface="Times New Roman" panose="02020603050405020304"/>
                <a:cs typeface="Times New Roman" panose="02020603050405020304"/>
              </a:rPr>
              <a:t>..</a:t>
            </a:r>
            <a:r>
              <a:rPr sz="3975" spc="-855" baseline="-18000" dirty="0">
                <a:latin typeface="Arial MT"/>
                <a:cs typeface="Arial MT"/>
              </a:rPr>
              <a:t>–</a:t>
            </a:r>
            <a:r>
              <a:rPr sz="2650" spc="-570" dirty="0">
                <a:latin typeface="Symbol" panose="05050102010706020507"/>
                <a:cs typeface="Symbol" panose="05050102010706020507"/>
              </a:rPr>
              <a:t></a:t>
            </a:r>
            <a:r>
              <a:rPr sz="3975" spc="-855" baseline="-18000" dirty="0">
                <a:latin typeface="Arial MT"/>
                <a:cs typeface="Arial MT"/>
              </a:rPr>
              <a:t></a:t>
            </a:r>
            <a:r>
              <a:rPr sz="2650" spc="-570" dirty="0">
                <a:latin typeface="Times New Roman" panose="02020603050405020304"/>
                <a:cs typeface="Times New Roman" panose="02020603050405020304"/>
              </a:rPr>
              <a:t>n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0921" y="3477933"/>
            <a:ext cx="46228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spc="175" dirty="0">
                <a:latin typeface="Times New Roman" panose="02020603050405020304"/>
                <a:cs typeface="Times New Roman" panose="02020603050405020304"/>
              </a:rPr>
              <a:t>...</a:t>
            </a:r>
            <a:endParaRPr sz="3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8937" y="3345182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588" y="0"/>
                </a:lnTo>
              </a:path>
            </a:pathLst>
          </a:custGeom>
          <a:ln w="1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74173" y="3189199"/>
            <a:ext cx="358140" cy="43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50" spc="-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50" spc="-25" dirty="0">
                <a:latin typeface="Times New Roman" panose="02020603050405020304"/>
                <a:cs typeface="Times New Roman" panose="02020603050405020304"/>
              </a:rPr>
              <a:t>3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3134" y="3074717"/>
            <a:ext cx="3733165" cy="43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00" i="1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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7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spc="-104" baseline="43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700" spc="-7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700" i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00" i="1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050" i="1" spc="240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7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</a:t>
            </a:r>
            <a:r>
              <a:rPr sz="27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i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</a:t>
            </a:r>
            <a:r>
              <a:rPr sz="27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i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</a:t>
            </a:r>
            <a:r>
              <a:rPr sz="27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6242" y="2543933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6907" y="0"/>
                </a:lnTo>
              </a:path>
            </a:pathLst>
          </a:custGeom>
          <a:ln w="13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00493" y="2394043"/>
            <a:ext cx="351790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825" spc="60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2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1143" y="2284428"/>
            <a:ext cx="3115945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5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i="1" spc="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spc="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3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spc="-52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550" spc="-3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550" i="1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825" i="1" spc="307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52656" y="1728431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920" y="0"/>
                </a:lnTo>
              </a:path>
            </a:pathLst>
          </a:custGeom>
          <a:ln w="137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30801" y="1728432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081" y="0"/>
                </a:lnTo>
              </a:path>
            </a:pathLst>
          </a:custGeom>
          <a:ln w="137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64944" y="1725380"/>
            <a:ext cx="1917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5058" y="1577324"/>
            <a:ext cx="3517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2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5485" y="1467173"/>
            <a:ext cx="52844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85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600" i="1" spc="-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00" i="1" spc="-585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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spc="-82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00" i="1" spc="-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00" i="1" spc="270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i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7605" y="5353628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131" y="0"/>
                </a:lnTo>
              </a:path>
            </a:pathLst>
          </a:custGeom>
          <a:ln w="137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73049" y="5200569"/>
            <a:ext cx="34671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975" spc="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50" i="1" spc="25" dirty="0">
                <a:latin typeface="Times New Roman" panose="02020603050405020304"/>
                <a:cs typeface="Times New Roman" panose="02020603050405020304"/>
              </a:rPr>
              <a:t>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5582" y="5088423"/>
            <a:ext cx="296481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i="1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</a:t>
            </a:r>
            <a:r>
              <a:rPr sz="26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i="1" spc="-15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50" i="1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i="1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75" i="1" spc="330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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-2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spc="-2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50" i="1" spc="-25" dirty="0">
                <a:latin typeface="Times New Roman" panose="02020603050405020304"/>
                <a:cs typeface="Times New Roman" panose="02020603050405020304"/>
              </a:rPr>
              <a:t>n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69217" y="5386027"/>
            <a:ext cx="10096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55654" y="5218550"/>
            <a:ext cx="40982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559810" algn="l"/>
              </a:tabLst>
            </a:pPr>
            <a:r>
              <a:rPr sz="1950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19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9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suppose</a:t>
            </a: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95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725" i="1" spc="75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725" i="1" spc="705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75" dirty="0">
                <a:latin typeface="Symbol" panose="05050102010706020507"/>
                <a:cs typeface="Symbol" panose="05050102010706020507"/>
              </a:rPr>
              <a:t></a:t>
            </a:r>
            <a:r>
              <a:rPr sz="19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3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950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0860" y="5668853"/>
            <a:ext cx="5967095" cy="119951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25"/>
              </a:spcBef>
            </a:pPr>
            <a:r>
              <a:rPr sz="2600" spc="45" dirty="0">
                <a:latin typeface="Times New Roman" panose="02020603050405020304"/>
                <a:cs typeface="Times New Roman" panose="02020603050405020304"/>
              </a:rPr>
              <a:t>Hence,</a:t>
            </a:r>
            <a:r>
              <a:rPr sz="2600" i="1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i="1" spc="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9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00" i="1" spc="-9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3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6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.log</a:t>
            </a:r>
            <a:r>
              <a:rPr sz="2250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spc="390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i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.log</a:t>
            </a:r>
            <a:r>
              <a:rPr sz="2250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spc="390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15" dirty="0">
                <a:latin typeface="Times New Roman" panose="02020603050405020304"/>
                <a:cs typeface="Times New Roman" panose="02020603050405020304"/>
              </a:rPr>
              <a:t>n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72745">
              <a:lnSpc>
                <a:spcPct val="100000"/>
              </a:lnSpc>
              <a:spcBef>
                <a:spcPts val="1455"/>
              </a:spcBef>
            </a:pPr>
            <a:r>
              <a:rPr sz="2700" i="1" spc="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00" i="1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700" spc="55" dirty="0">
                <a:latin typeface="Symbol" panose="05050102010706020507"/>
                <a:cs typeface="Symbol" panose="05050102010706020507"/>
              </a:rPr>
              <a:t></a:t>
            </a:r>
            <a:r>
              <a:rPr sz="27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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.log</a:t>
            </a:r>
            <a:r>
              <a:rPr sz="2325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spc="472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i="1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)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367" y="676478"/>
            <a:ext cx="4549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60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6100734" y="4636765"/>
            <a:ext cx="6699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50" i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10" dirty="0">
                <a:latin typeface="Symbol" panose="05050102010706020507"/>
                <a:cs typeface="Symbol" panose="05050102010706020507"/>
              </a:rPr>
              <a:t></a:t>
            </a:r>
            <a:r>
              <a:rPr sz="1550" i="1" spc="-10" dirty="0">
                <a:latin typeface="Times New Roman" panose="02020603050405020304"/>
                <a:cs typeface="Times New Roman" panose="02020603050405020304"/>
              </a:rPr>
              <a:t>times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8582" y="4251031"/>
            <a:ext cx="347345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975" spc="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50" i="1" spc="25" dirty="0">
                <a:latin typeface="Times New Roman" panose="02020603050405020304"/>
                <a:cs typeface="Times New Roman" panose="02020603050405020304"/>
              </a:rPr>
              <a:t>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1974" y="4138410"/>
            <a:ext cx="4211320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i="1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</a:t>
            </a:r>
            <a:r>
              <a:rPr sz="26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i="1" spc="-15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50" i="1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i="1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975" i="1" u="sng" spc="232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i="1" u="sng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75" i="1" u="sng" spc="112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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-8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75" spc="-1297" baseline="-18000" dirty="0">
                <a:latin typeface="Arial MT"/>
                <a:cs typeface="Arial MT"/>
              </a:rPr>
              <a:t></a:t>
            </a:r>
            <a:r>
              <a:rPr sz="2650" spc="-865" dirty="0">
                <a:latin typeface="Symbol" panose="05050102010706020507"/>
                <a:cs typeface="Symbol" panose="05050102010706020507"/>
              </a:rPr>
              <a:t></a:t>
            </a:r>
            <a:r>
              <a:rPr sz="3975" spc="-1297" baseline="-18000" dirty="0">
                <a:latin typeface="Arial MT"/>
                <a:cs typeface="Arial MT"/>
              </a:rPr>
              <a:t>––</a:t>
            </a:r>
            <a:r>
              <a:rPr sz="2650" i="1" spc="-8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75" spc="-1297" baseline="-18000" dirty="0">
                <a:latin typeface="Arial MT"/>
                <a:cs typeface="Arial MT"/>
              </a:rPr>
              <a:t></a:t>
            </a:r>
            <a:r>
              <a:rPr sz="2650" spc="-865" dirty="0">
                <a:latin typeface="Symbol" panose="05050102010706020507"/>
                <a:cs typeface="Symbol" panose="05050102010706020507"/>
              </a:rPr>
              <a:t></a:t>
            </a:r>
            <a:r>
              <a:rPr sz="2650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57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975" spc="-855" baseline="-18000" dirty="0">
                <a:latin typeface="Arial MT"/>
                <a:cs typeface="Arial MT"/>
              </a:rPr>
              <a:t>–</a:t>
            </a:r>
            <a:r>
              <a:rPr sz="2650" spc="-570" dirty="0">
                <a:latin typeface="Times New Roman" panose="02020603050405020304"/>
                <a:cs typeface="Times New Roman" panose="02020603050405020304"/>
              </a:rPr>
              <a:t>..</a:t>
            </a:r>
            <a:r>
              <a:rPr sz="3975" spc="-855" baseline="-18000" dirty="0">
                <a:latin typeface="Arial MT"/>
                <a:cs typeface="Arial MT"/>
              </a:rPr>
              <a:t>–</a:t>
            </a:r>
            <a:r>
              <a:rPr sz="2650" spc="-570" dirty="0">
                <a:latin typeface="Symbol" panose="05050102010706020507"/>
                <a:cs typeface="Symbol" panose="05050102010706020507"/>
              </a:rPr>
              <a:t></a:t>
            </a:r>
            <a:r>
              <a:rPr sz="3975" spc="-855" baseline="-18000" dirty="0">
                <a:latin typeface="Arial MT"/>
                <a:cs typeface="Arial MT"/>
              </a:rPr>
              <a:t></a:t>
            </a:r>
            <a:r>
              <a:rPr sz="2650" spc="-570" dirty="0">
                <a:latin typeface="Times New Roman" panose="02020603050405020304"/>
                <a:cs typeface="Times New Roman" panose="02020603050405020304"/>
              </a:rPr>
              <a:t>n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0921" y="3477933"/>
            <a:ext cx="46228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spc="175" dirty="0">
                <a:latin typeface="Times New Roman" panose="02020603050405020304"/>
                <a:cs typeface="Times New Roman" panose="02020603050405020304"/>
              </a:rPr>
              <a:t>...</a:t>
            </a:r>
            <a:endParaRPr sz="3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8937" y="3345182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>
                <a:moveTo>
                  <a:pt x="0" y="0"/>
                </a:moveTo>
                <a:lnTo>
                  <a:pt x="351588" y="0"/>
                </a:lnTo>
              </a:path>
            </a:pathLst>
          </a:custGeom>
          <a:ln w="147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74173" y="3189199"/>
            <a:ext cx="358140" cy="43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50" spc="-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50" spc="-25" dirty="0">
                <a:latin typeface="Times New Roman" panose="02020603050405020304"/>
                <a:cs typeface="Times New Roman" panose="02020603050405020304"/>
              </a:rPr>
              <a:t>3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3134" y="3074717"/>
            <a:ext cx="3733165" cy="43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00" i="1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</a:t>
            </a:r>
            <a:r>
              <a:rPr sz="2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7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spc="-104" baseline="43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700" spc="-7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700" i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00" i="1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050" i="1" spc="240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7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</a:t>
            </a:r>
            <a:r>
              <a:rPr sz="27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i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</a:t>
            </a:r>
            <a:r>
              <a:rPr sz="27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i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</a:t>
            </a:r>
            <a:r>
              <a:rPr sz="27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6242" y="2543933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6907" y="0"/>
                </a:lnTo>
              </a:path>
            </a:pathLst>
          </a:custGeom>
          <a:ln w="134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00493" y="2394043"/>
            <a:ext cx="351790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825" spc="60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2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1143" y="2284428"/>
            <a:ext cx="3115945" cy="4203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5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i="1" spc="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spc="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3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spc="-52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550" spc="-3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550" i="1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825" i="1" spc="307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52865" y="1723212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372" y="0"/>
                </a:lnTo>
              </a:path>
            </a:pathLst>
          </a:custGeom>
          <a:ln w="134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31701" y="1723213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810" y="0"/>
                </a:lnTo>
              </a:path>
            </a:pathLst>
          </a:custGeom>
          <a:ln w="134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65168" y="1720527"/>
            <a:ext cx="19050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5831" y="1574053"/>
            <a:ext cx="35115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825" spc="52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spc="35" dirty="0">
                <a:latin typeface="Times New Roman" panose="02020603050405020304"/>
                <a:cs typeface="Times New Roman" panose="02020603050405020304"/>
              </a:rPr>
              <a:t>2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5254" y="1465023"/>
            <a:ext cx="528447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i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55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70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550" i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i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825" i="1" spc="-540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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3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spc="-52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550" spc="-3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550" i="1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i="1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825" i="1" spc="33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7605" y="5353628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131" y="0"/>
                </a:lnTo>
              </a:path>
            </a:pathLst>
          </a:custGeom>
          <a:ln w="137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73049" y="5200569"/>
            <a:ext cx="34671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975" spc="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50" i="1" spc="25" dirty="0">
                <a:latin typeface="Times New Roman" panose="02020603050405020304"/>
                <a:cs typeface="Times New Roman" panose="02020603050405020304"/>
              </a:rPr>
              <a:t>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5582" y="5088423"/>
            <a:ext cx="296481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i="1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</a:t>
            </a:r>
            <a:r>
              <a:rPr sz="26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i="1" spc="-15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50" i="1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i="1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75" i="1" spc="330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</a:t>
            </a:r>
            <a:r>
              <a:rPr sz="26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-2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650" spc="-2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50" i="1" spc="-25" dirty="0">
                <a:latin typeface="Times New Roman" panose="02020603050405020304"/>
                <a:cs typeface="Times New Roman" panose="02020603050405020304"/>
              </a:rPr>
              <a:t>n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69217" y="5386027"/>
            <a:ext cx="10096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55654" y="5218550"/>
            <a:ext cx="40982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559810" algn="l"/>
              </a:tabLst>
            </a:pPr>
            <a:r>
              <a:rPr sz="1950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19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9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suppose</a:t>
            </a: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9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95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725" i="1" spc="75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725" i="1" spc="705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75" dirty="0">
                <a:latin typeface="Symbol" panose="05050102010706020507"/>
                <a:cs typeface="Symbol" panose="05050102010706020507"/>
              </a:rPr>
              <a:t></a:t>
            </a:r>
            <a:r>
              <a:rPr sz="19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3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950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0860" y="5668853"/>
            <a:ext cx="5967095" cy="119951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25"/>
              </a:spcBef>
            </a:pPr>
            <a:r>
              <a:rPr sz="2600" spc="45" dirty="0">
                <a:latin typeface="Times New Roman" panose="02020603050405020304"/>
                <a:cs typeface="Times New Roman" panose="02020603050405020304"/>
              </a:rPr>
              <a:t>Hence,</a:t>
            </a:r>
            <a:r>
              <a:rPr sz="2600" i="1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i="1" spc="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9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600" i="1" spc="-9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3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6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.log</a:t>
            </a:r>
            <a:r>
              <a:rPr sz="2250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spc="390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i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7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.log</a:t>
            </a:r>
            <a:r>
              <a:rPr sz="2250" baseline="-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spc="390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15" dirty="0">
                <a:latin typeface="Times New Roman" panose="02020603050405020304"/>
                <a:cs typeface="Times New Roman" panose="02020603050405020304"/>
              </a:rPr>
              <a:t>n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72745">
              <a:lnSpc>
                <a:spcPct val="100000"/>
              </a:lnSpc>
              <a:spcBef>
                <a:spcPts val="1455"/>
              </a:spcBef>
            </a:pPr>
            <a:r>
              <a:rPr sz="2700" i="1" spc="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00" i="1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700" spc="55" dirty="0">
                <a:latin typeface="Symbol" panose="05050102010706020507"/>
                <a:cs typeface="Symbol" panose="05050102010706020507"/>
              </a:rPr>
              <a:t></a:t>
            </a:r>
            <a:r>
              <a:rPr sz="27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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.log</a:t>
            </a:r>
            <a:r>
              <a:rPr sz="2325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spc="472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i="1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spc="-25" dirty="0">
                <a:latin typeface="Times New Roman" panose="02020603050405020304"/>
                <a:cs typeface="Times New Roman" panose="02020603050405020304"/>
              </a:rPr>
              <a:t>)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6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126107"/>
            <a:ext cx="8256270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2400" spc="-140" dirty="0">
                <a:latin typeface="Arial MT"/>
                <a:cs typeface="Arial MT"/>
              </a:rPr>
              <a:t>Quick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30" dirty="0">
                <a:latin typeface="Arial MT"/>
                <a:cs typeface="Arial MT"/>
              </a:rPr>
              <a:t>Sort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20" dirty="0">
                <a:latin typeface="Arial MT"/>
                <a:cs typeface="Arial MT"/>
              </a:rPr>
              <a:t>Worst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case: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65" dirty="0">
                <a:latin typeface="Arial MT"/>
                <a:cs typeface="Arial MT"/>
              </a:rPr>
              <a:t>pivot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smallest/largest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75" dirty="0">
                <a:latin typeface="Arial MT"/>
                <a:cs typeface="Arial MT"/>
              </a:rPr>
              <a:t>element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75" dirty="0">
                <a:latin typeface="Arial MT"/>
                <a:cs typeface="Arial MT"/>
              </a:rPr>
              <a:t>time. </a:t>
            </a:r>
            <a:r>
              <a:rPr sz="2400" spc="-260" dirty="0">
                <a:latin typeface="Arial MT"/>
                <a:cs typeface="Arial MT"/>
              </a:rPr>
              <a:t>T(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T(</a:t>
            </a:r>
            <a:r>
              <a:rPr sz="2400" i="1" spc="-2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25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1)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320" dirty="0">
                <a:latin typeface="Arial MT"/>
                <a:cs typeface="Arial MT"/>
              </a:rPr>
              <a:t>c</a:t>
            </a:r>
            <a:r>
              <a:rPr sz="2400" i="1" spc="-320" dirty="0">
                <a:latin typeface="Arial" panose="020B0604020202020204"/>
                <a:cs typeface="Arial" panose="020B0604020202020204"/>
              </a:rPr>
              <a:t>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892" y="3137403"/>
            <a:ext cx="3025140" cy="205486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225" dirty="0">
                <a:latin typeface="Arial MT"/>
                <a:cs typeface="Arial MT"/>
              </a:rPr>
              <a:t>T(</a:t>
            </a:r>
            <a:r>
              <a:rPr sz="2400" i="1" spc="-2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25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1)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T(</a:t>
            </a:r>
            <a:r>
              <a:rPr sz="2400" i="1" spc="-2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25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2)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c(</a:t>
            </a:r>
            <a:r>
              <a:rPr sz="2400" i="1" spc="-19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190" dirty="0">
                <a:latin typeface="Arial MT"/>
                <a:cs typeface="Arial MT"/>
              </a:rPr>
              <a:t>-</a:t>
            </a:r>
            <a:r>
              <a:rPr sz="2400" spc="-25" dirty="0">
                <a:latin typeface="Arial MT"/>
                <a:cs typeface="Arial MT"/>
              </a:rPr>
              <a:t>1)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spc="-225" dirty="0">
                <a:latin typeface="Arial MT"/>
                <a:cs typeface="Arial MT"/>
              </a:rPr>
              <a:t>T(</a:t>
            </a:r>
            <a:r>
              <a:rPr sz="2400" i="1" spc="-2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25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2)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T(</a:t>
            </a:r>
            <a:r>
              <a:rPr sz="2400" i="1" spc="-2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25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3)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95" dirty="0">
                <a:latin typeface="Arial MT"/>
                <a:cs typeface="Arial MT"/>
              </a:rPr>
              <a:t>c(</a:t>
            </a:r>
            <a:r>
              <a:rPr sz="2400" i="1" spc="-19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195" dirty="0">
                <a:latin typeface="Arial MT"/>
                <a:cs typeface="Arial MT"/>
              </a:rPr>
              <a:t>-</a:t>
            </a:r>
            <a:r>
              <a:rPr sz="2400" spc="-25" dirty="0">
                <a:latin typeface="Arial MT"/>
                <a:cs typeface="Arial MT"/>
              </a:rPr>
              <a:t>2)</a:t>
            </a:r>
            <a:endParaRPr sz="2400">
              <a:latin typeface="Arial MT"/>
              <a:cs typeface="Arial MT"/>
            </a:endParaRPr>
          </a:p>
          <a:p>
            <a:pPr marL="835025">
              <a:lnSpc>
                <a:spcPct val="100000"/>
              </a:lnSpc>
              <a:spcBef>
                <a:spcPts val="1100"/>
              </a:spcBef>
            </a:pPr>
            <a:r>
              <a:rPr sz="2400" spc="-50" dirty="0">
                <a:latin typeface="Arial MT"/>
                <a:cs typeface="Arial MT"/>
              </a:rPr>
              <a:t>…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spc="-225" dirty="0">
                <a:latin typeface="Arial MT"/>
                <a:cs typeface="Arial MT"/>
              </a:rPr>
              <a:t>T(n-</a:t>
            </a:r>
            <a:r>
              <a:rPr sz="2400" spc="-150" dirty="0">
                <a:latin typeface="Arial MT"/>
                <a:cs typeface="Arial MT"/>
              </a:rPr>
              <a:t>k)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T(n-</a:t>
            </a:r>
            <a:r>
              <a:rPr sz="2400" spc="-85" dirty="0">
                <a:latin typeface="Arial MT"/>
                <a:cs typeface="Arial MT"/>
              </a:rPr>
              <a:t>k-</a:t>
            </a:r>
            <a:r>
              <a:rPr sz="2400" spc="-45" dirty="0">
                <a:latin typeface="Arial MT"/>
                <a:cs typeface="Arial MT"/>
              </a:rPr>
              <a:t>1)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c(n-</a:t>
            </a:r>
            <a:r>
              <a:rPr sz="2400" spc="-55" dirty="0">
                <a:latin typeface="Arial MT"/>
                <a:cs typeface="Arial MT"/>
              </a:rPr>
              <a:t>k)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272" y="5168595"/>
            <a:ext cx="9010015" cy="104076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215"/>
              </a:spcBef>
              <a:tabLst>
                <a:tab pos="2315210" algn="l"/>
                <a:tab pos="2893060" algn="l"/>
              </a:tabLst>
            </a:pPr>
            <a:r>
              <a:rPr sz="2400" spc="-254" dirty="0">
                <a:latin typeface="Arial MT"/>
                <a:cs typeface="Arial MT"/>
              </a:rPr>
              <a:t>T(n)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T(n-</a:t>
            </a:r>
            <a:r>
              <a:rPr sz="2400" spc="-30" dirty="0">
                <a:latin typeface="Arial MT"/>
                <a:cs typeface="Arial MT"/>
              </a:rPr>
              <a:t>1)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320" dirty="0">
                <a:latin typeface="Arial MT"/>
                <a:cs typeface="Arial MT"/>
              </a:rPr>
              <a:t>cn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0" dirty="0">
                <a:latin typeface="Wingdings" panose="05000000000000000000"/>
                <a:cs typeface="Wingdings" panose="05000000000000000000"/>
              </a:rPr>
              <a:t>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4" dirty="0">
                <a:latin typeface="Arial MT"/>
                <a:cs typeface="Arial MT"/>
              </a:rPr>
              <a:t>T(n)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T(</a:t>
            </a:r>
            <a:r>
              <a:rPr sz="2400" i="1" spc="-2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25" dirty="0">
                <a:latin typeface="Arial MT"/>
                <a:cs typeface="Arial MT"/>
              </a:rPr>
              <a:t>-</a:t>
            </a:r>
            <a:r>
              <a:rPr sz="2400" spc="-30" dirty="0">
                <a:latin typeface="Arial MT"/>
                <a:cs typeface="Arial MT"/>
              </a:rPr>
              <a:t>2)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95" dirty="0">
                <a:latin typeface="Arial MT"/>
                <a:cs typeface="Arial MT"/>
              </a:rPr>
              <a:t>c(</a:t>
            </a:r>
            <a:r>
              <a:rPr sz="2400" i="1" spc="-19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195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1)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320" dirty="0">
                <a:latin typeface="Arial MT"/>
                <a:cs typeface="Arial MT"/>
              </a:rPr>
              <a:t>cn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4833620" algn="l"/>
              </a:tabLst>
            </a:pPr>
            <a:r>
              <a:rPr sz="2400" spc="-254" dirty="0">
                <a:latin typeface="Arial MT"/>
                <a:cs typeface="Arial MT"/>
              </a:rPr>
              <a:t>T(n)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T(</a:t>
            </a:r>
            <a:r>
              <a:rPr sz="2400" i="1" spc="-2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25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3)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95" dirty="0">
                <a:latin typeface="Arial MT"/>
                <a:cs typeface="Arial MT"/>
              </a:rPr>
              <a:t>c(</a:t>
            </a:r>
            <a:r>
              <a:rPr sz="2400" i="1" spc="-19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195" dirty="0">
                <a:latin typeface="Arial MT"/>
                <a:cs typeface="Arial MT"/>
              </a:rPr>
              <a:t>-</a:t>
            </a:r>
            <a:r>
              <a:rPr sz="2400" dirty="0">
                <a:latin typeface="Arial MT"/>
                <a:cs typeface="Arial MT"/>
              </a:rPr>
              <a:t>2)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0" dirty="0">
                <a:latin typeface="Arial MT"/>
                <a:cs typeface="Arial MT"/>
              </a:rPr>
              <a:t>c(</a:t>
            </a:r>
            <a:r>
              <a:rPr sz="2400" i="1" spc="-20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00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1)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95" dirty="0">
                <a:latin typeface="Arial MT"/>
                <a:cs typeface="Arial MT"/>
              </a:rPr>
              <a:t>cn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50" dirty="0">
                <a:latin typeface="Wingdings" panose="05000000000000000000"/>
                <a:cs typeface="Wingdings" panose="05000000000000000000"/>
              </a:rPr>
              <a:t>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4" dirty="0">
                <a:latin typeface="Arial MT"/>
                <a:cs typeface="Arial MT"/>
              </a:rPr>
              <a:t>T(n)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T(n-</a:t>
            </a:r>
            <a:r>
              <a:rPr sz="2400" spc="-150" dirty="0">
                <a:latin typeface="Arial MT"/>
                <a:cs typeface="Arial MT"/>
              </a:rPr>
              <a:t>k)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54" dirty="0">
                <a:latin typeface="Arial MT"/>
                <a:cs typeface="Arial MT"/>
              </a:rPr>
              <a:t>c(n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n-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… </a:t>
            </a:r>
            <a:r>
              <a:rPr sz="2400" spc="-155" dirty="0">
                <a:latin typeface="Arial MT"/>
                <a:cs typeface="Arial MT"/>
              </a:rPr>
              <a:t>n-</a:t>
            </a:r>
            <a:r>
              <a:rPr sz="2400" spc="-25" dirty="0">
                <a:latin typeface="Arial MT"/>
                <a:cs typeface="Arial MT"/>
              </a:rPr>
              <a:t>k)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  <a:tabLst>
                <a:tab pos="3801745" algn="l"/>
              </a:tabLst>
            </a:pPr>
            <a:r>
              <a:rPr dirty="0"/>
              <a:t>Let</a:t>
            </a:r>
            <a:r>
              <a:rPr spc="-80" dirty="0"/>
              <a:t> </a:t>
            </a:r>
            <a:r>
              <a:rPr dirty="0"/>
              <a:t>us</a:t>
            </a:r>
            <a:r>
              <a:rPr spc="-90" dirty="0"/>
              <a:t> </a:t>
            </a:r>
            <a:r>
              <a:rPr dirty="0"/>
              <a:t>suppose</a:t>
            </a:r>
            <a:r>
              <a:rPr spc="-110" dirty="0"/>
              <a:t> </a:t>
            </a:r>
            <a:r>
              <a:rPr dirty="0"/>
              <a:t>that</a:t>
            </a:r>
            <a:r>
              <a:rPr spc="100" dirty="0"/>
              <a:t> </a:t>
            </a:r>
            <a:r>
              <a:rPr dirty="0"/>
              <a:t>:</a:t>
            </a:r>
            <a:r>
              <a:rPr spc="-265" dirty="0"/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i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Symbol" panose="05050102010706020507"/>
                <a:cs typeface="Symbol" panose="05050102010706020507"/>
              </a:rPr>
              <a:t></a:t>
            </a:r>
            <a:r>
              <a:rPr spc="-85" dirty="0"/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i="1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Symbol" panose="05050102010706020507"/>
                <a:cs typeface="Symbol" panose="05050102010706020507"/>
              </a:rPr>
              <a:t></a:t>
            </a:r>
            <a:r>
              <a:rPr spc="-210" dirty="0"/>
              <a:t> </a:t>
            </a:r>
            <a:r>
              <a:rPr spc="-50" dirty="0"/>
              <a:t>1</a:t>
            </a:r>
            <a:r>
              <a:rPr dirty="0"/>
              <a:t>	</a:t>
            </a:r>
            <a:r>
              <a:rPr spc="70" dirty="0">
                <a:latin typeface="Symbol" panose="05050102010706020507"/>
                <a:cs typeface="Symbol" panose="05050102010706020507"/>
              </a:rPr>
              <a:t></a:t>
            </a:r>
            <a:r>
              <a:rPr spc="40" dirty="0"/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i="1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Symbol" panose="05050102010706020507"/>
                <a:cs typeface="Symbol" panose="05050102010706020507"/>
              </a:rPr>
              <a:t></a:t>
            </a:r>
            <a:r>
              <a:rPr spc="55" dirty="0"/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114" dirty="0">
                <a:latin typeface="Symbol" panose="05050102010706020507"/>
                <a:cs typeface="Symbol" panose="05050102010706020507"/>
              </a:rPr>
              <a:t></a:t>
            </a:r>
            <a:r>
              <a:rPr spc="114" dirty="0"/>
              <a:t>1</a:t>
            </a:r>
            <a:endParaRPr spc="114" dirty="0"/>
          </a:p>
          <a:p>
            <a:pPr marL="763270" algn="ctr">
              <a:lnSpc>
                <a:spcPts val="975"/>
              </a:lnSpc>
              <a:spcBef>
                <a:spcPts val="725"/>
              </a:spcBef>
            </a:pPr>
            <a:r>
              <a:rPr sz="1400" spc="25" dirty="0"/>
              <a:t>n</a:t>
            </a:r>
            <a:endParaRPr sz="1400"/>
          </a:p>
          <a:p>
            <a:pPr marR="31115" algn="ctr">
              <a:lnSpc>
                <a:spcPts val="3555"/>
              </a:lnSpc>
            </a:pPr>
            <a:r>
              <a:rPr dirty="0"/>
              <a:t>T(n)</a:t>
            </a:r>
            <a:r>
              <a:rPr spc="290" dirty="0"/>
              <a:t> </a:t>
            </a:r>
            <a:r>
              <a:rPr spc="155" dirty="0">
                <a:latin typeface="Symbol" panose="05050102010706020507"/>
                <a:cs typeface="Symbol" panose="05050102010706020507"/>
              </a:rPr>
              <a:t></a:t>
            </a:r>
            <a:r>
              <a:rPr spc="20" dirty="0"/>
              <a:t> </a:t>
            </a:r>
            <a:r>
              <a:rPr spc="80" dirty="0"/>
              <a:t>T(1)</a:t>
            </a:r>
            <a:r>
              <a:rPr spc="-40" dirty="0"/>
              <a:t> </a:t>
            </a:r>
            <a:r>
              <a:rPr spc="155" dirty="0">
                <a:latin typeface="Symbol" panose="05050102010706020507"/>
                <a:cs typeface="Symbol" panose="05050102010706020507"/>
              </a:rPr>
              <a:t></a:t>
            </a:r>
            <a:r>
              <a:rPr spc="-110" dirty="0"/>
              <a:t> </a:t>
            </a:r>
            <a:r>
              <a:rPr spc="125" dirty="0"/>
              <a:t>c</a:t>
            </a:r>
            <a:r>
              <a:rPr spc="-130" dirty="0"/>
              <a:t> </a:t>
            </a:r>
            <a:r>
              <a:rPr sz="5325" spc="427" baseline="-9000" dirty="0">
                <a:latin typeface="Symbol" panose="05050102010706020507"/>
                <a:cs typeface="Symbol" panose="05050102010706020507"/>
              </a:rPr>
              <a:t></a:t>
            </a:r>
            <a:r>
              <a:rPr sz="2400" spc="285" dirty="0"/>
              <a:t>i</a:t>
            </a:r>
            <a:r>
              <a:rPr sz="2400" spc="-75" dirty="0"/>
              <a:t> </a:t>
            </a:r>
            <a:r>
              <a:rPr sz="2400" spc="155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150" dirty="0"/>
              <a:t> </a:t>
            </a:r>
            <a:r>
              <a:rPr sz="2400" spc="155" dirty="0"/>
              <a:t>O(n</a:t>
            </a:r>
            <a:r>
              <a:rPr sz="2100" spc="232" baseline="42000" dirty="0"/>
              <a:t>2</a:t>
            </a:r>
            <a:r>
              <a:rPr sz="2100" spc="15" baseline="42000" dirty="0"/>
              <a:t> </a:t>
            </a:r>
            <a:r>
              <a:rPr sz="2400" spc="35" dirty="0"/>
              <a:t>)</a:t>
            </a:r>
            <a:endParaRPr sz="2400">
              <a:latin typeface="Symbol" panose="05050102010706020507"/>
              <a:cs typeface="Symbol" panose="05050102010706020507"/>
            </a:endParaRPr>
          </a:p>
          <a:p>
            <a:pPr marL="779780" algn="ctr">
              <a:lnSpc>
                <a:spcPct val="100000"/>
              </a:lnSpc>
              <a:spcBef>
                <a:spcPts val="170"/>
              </a:spcBef>
            </a:pPr>
            <a:r>
              <a:rPr sz="1400" spc="35" dirty="0"/>
              <a:t>i</a:t>
            </a:r>
            <a:r>
              <a:rPr sz="1400" spc="35" dirty="0">
                <a:latin typeface="Symbol" panose="05050102010706020507"/>
                <a:cs typeface="Symbol" panose="05050102010706020507"/>
              </a:rPr>
              <a:t></a:t>
            </a:r>
            <a:r>
              <a:rPr sz="1400" spc="35" dirty="0"/>
              <a:t>1</a:t>
            </a:r>
            <a:endParaRPr sz="140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6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029651"/>
            <a:ext cx="5084445" cy="7943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400" spc="-190" dirty="0">
                <a:latin typeface="Arial MT"/>
                <a:cs typeface="Arial MT"/>
              </a:rPr>
              <a:t>Solve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65" dirty="0">
                <a:latin typeface="Arial MT"/>
                <a:cs typeface="Arial MT"/>
              </a:rPr>
              <a:t>recurrence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80" dirty="0">
                <a:latin typeface="Arial MT"/>
                <a:cs typeface="Arial MT"/>
              </a:rPr>
              <a:t>relation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given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below.</a:t>
            </a:r>
            <a:endParaRPr sz="2400">
              <a:latin typeface="Arial MT"/>
              <a:cs typeface="Arial MT"/>
            </a:endParaRPr>
          </a:p>
          <a:p>
            <a:pPr marR="1162050" algn="r">
              <a:lnSpc>
                <a:spcPct val="100000"/>
              </a:lnSpc>
              <a:spcBef>
                <a:spcPts val="250"/>
              </a:spcBef>
            </a:pPr>
            <a:r>
              <a:rPr sz="3300" spc="-37" baseline="-4000" dirty="0">
                <a:latin typeface="Symbol" panose="05050102010706020507"/>
                <a:cs typeface="Symbol" panose="05050102010706020507"/>
              </a:rPr>
              <a:t>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1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147" y="3586353"/>
            <a:ext cx="1034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latin typeface="Arial MT"/>
                <a:cs typeface="Arial MT"/>
              </a:rPr>
              <a:t>Solution: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6949" y="327903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488" y="0"/>
                </a:lnTo>
              </a:path>
            </a:pathLst>
          </a:custGeom>
          <a:ln w="115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01890" y="2463415"/>
            <a:ext cx="1121410" cy="954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latin typeface="Symbol" panose="05050102010706020507"/>
                <a:cs typeface="Symbol" panose="05050102010706020507"/>
              </a:rPr>
              <a:t></a:t>
            </a:r>
            <a:r>
              <a:rPr sz="2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4130">
              <a:lnSpc>
                <a:spcPct val="100000"/>
              </a:lnSpc>
              <a:spcBef>
                <a:spcPts val="2035"/>
              </a:spcBef>
            </a:pP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otherwise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0119" y="3275905"/>
            <a:ext cx="1638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Symbol" panose="05050102010706020507"/>
                <a:cs typeface="Symbol" panose="05050102010706020507"/>
              </a:rPr>
              <a:t></a:t>
            </a:r>
            <a:endParaRPr sz="22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0119" y="2881278"/>
            <a:ext cx="8585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5485" algn="l"/>
              </a:tabLst>
            </a:pPr>
            <a:r>
              <a:rPr sz="2200" spc="-50" dirty="0">
                <a:latin typeface="Symbol" panose="05050102010706020507"/>
                <a:cs typeface="Symbol" panose="05050102010706020507"/>
              </a:rPr>
              <a:t>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4719" y="3056820"/>
            <a:ext cx="1419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75" baseline="-18000" dirty="0">
                <a:latin typeface="Symbol" panose="05050102010706020507"/>
                <a:cs typeface="Symbol" panose="05050102010706020507"/>
              </a:rPr>
              <a:t>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200" spc="50" dirty="0">
                <a:latin typeface="Symbol" panose="05050102010706020507"/>
                <a:cs typeface="Symbol" panose="05050102010706020507"/>
              </a:rPr>
              <a:t></a:t>
            </a:r>
            <a:r>
              <a:rPr sz="2200" i="1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00" i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30" baseline="-43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3300" spc="-525" baseline="-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latin typeface="Symbol" panose="05050102010706020507"/>
                <a:cs typeface="Symbol" panose="05050102010706020507"/>
              </a:rPr>
              <a:t></a:t>
            </a:r>
            <a:r>
              <a:rPr sz="22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5804" y="2831946"/>
            <a:ext cx="10236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i="1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00" i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Symbol" panose="05050102010706020507"/>
                <a:cs typeface="Symbol" panose="05050102010706020507"/>
              </a:rPr>
              <a:t>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-89" baseline="32000" dirty="0">
                <a:latin typeface="Symbol" panose="05050102010706020507"/>
                <a:cs typeface="Symbol" panose="05050102010706020507"/>
              </a:rPr>
              <a:t></a:t>
            </a:r>
            <a:endParaRPr sz="3300" baseline="3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27266" y="3961782"/>
            <a:ext cx="200660" cy="0"/>
          </a:xfrm>
          <a:custGeom>
            <a:avLst/>
            <a:gdLst/>
            <a:ahLst/>
            <a:cxnLst/>
            <a:rect l="l" t="t" r="r" b="b"/>
            <a:pathLst>
              <a:path w="200659">
                <a:moveTo>
                  <a:pt x="0" y="0"/>
                </a:moveTo>
                <a:lnTo>
                  <a:pt x="200197" y="0"/>
                </a:lnTo>
              </a:path>
            </a:pathLst>
          </a:custGeom>
          <a:ln w="137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38938" y="3958881"/>
            <a:ext cx="1866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6102" y="3708853"/>
            <a:ext cx="30054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68325" algn="l"/>
              </a:tabLst>
            </a:pPr>
            <a:r>
              <a:rPr sz="2500" spc="-25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00" i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</a:t>
            </a:r>
            <a:r>
              <a:rPr sz="25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500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</a:t>
            </a:r>
            <a:r>
              <a:rPr sz="250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00" i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750" i="1" spc="-532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</a:t>
            </a:r>
            <a:r>
              <a:rPr sz="25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08447" y="4730780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06" y="0"/>
                </a:lnTo>
              </a:path>
            </a:pathLst>
          </a:custGeom>
          <a:ln w="13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66613" y="4730780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187" y="0"/>
                </a:lnTo>
              </a:path>
            </a:pathLst>
          </a:custGeom>
          <a:ln w="13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16348" y="4730780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4">
                <a:moveTo>
                  <a:pt x="0" y="0"/>
                </a:moveTo>
                <a:lnTo>
                  <a:pt x="198266" y="0"/>
                </a:lnTo>
              </a:path>
            </a:pathLst>
          </a:custGeom>
          <a:ln w="13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425233" y="4200390"/>
            <a:ext cx="188595" cy="9436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15240">
              <a:lnSpc>
                <a:spcPct val="100000"/>
              </a:lnSpc>
              <a:spcBef>
                <a:spcPts val="555"/>
              </a:spcBef>
            </a:pP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3544" y="4473905"/>
            <a:ext cx="36131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-2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50" dirty="0">
                <a:latin typeface="Symbol" panose="05050102010706020507"/>
                <a:cs typeface="Symbol" panose="05050102010706020507"/>
              </a:rPr>
              <a:t></a:t>
            </a:r>
            <a:endParaRPr sz="25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20024" y="4728040"/>
            <a:ext cx="18605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0152" y="4582351"/>
            <a:ext cx="34226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825" spc="-3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2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7412" y="4269027"/>
            <a:ext cx="151193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38580" algn="l"/>
              </a:tabLst>
            </a:pP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673" y="4473905"/>
            <a:ext cx="218567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87375" algn="l"/>
                <a:tab pos="1140460" algn="l"/>
              </a:tabLst>
            </a:pPr>
            <a:r>
              <a:rPr sz="2550" spc="-25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i="1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i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	)</a:t>
            </a:r>
            <a:r>
              <a:rPr sz="25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3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550" spc="100" dirty="0">
                <a:latin typeface="Symbol" panose="05050102010706020507"/>
                <a:cs typeface="Symbol" panose="05050102010706020507"/>
              </a:rPr>
              <a:t></a:t>
            </a:r>
            <a:r>
              <a:rPr sz="2550" i="1" spc="1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i="1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50" dirty="0">
                <a:latin typeface="Times New Roman" panose="02020603050405020304"/>
                <a:cs typeface="Times New Roman" panose="02020603050405020304"/>
              </a:rPr>
              <a:t>(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53267" y="5587423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19740" y="0"/>
                </a:lnTo>
              </a:path>
            </a:pathLst>
          </a:custGeom>
          <a:ln w="12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64044" y="5587423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>
                <a:moveTo>
                  <a:pt x="0" y="0"/>
                </a:moveTo>
                <a:lnTo>
                  <a:pt x="309047" y="0"/>
                </a:lnTo>
              </a:path>
            </a:pathLst>
          </a:custGeom>
          <a:ln w="12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64693" y="5587423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19835" y="0"/>
                </a:lnTo>
              </a:path>
            </a:pathLst>
          </a:custGeom>
          <a:ln w="12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486911" y="5347645"/>
            <a:ext cx="320992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1830"/>
              </a:lnSpc>
              <a:spcBef>
                <a:spcPts val="130"/>
              </a:spcBef>
              <a:tabLst>
                <a:tab pos="560070" algn="l"/>
                <a:tab pos="2967355" algn="l"/>
              </a:tabLst>
            </a:pP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i="1" spc="-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spc="24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5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30" dirty="0">
                <a:latin typeface="Symbol" panose="05050102010706020507"/>
                <a:cs typeface="Symbol" panose="05050102010706020507"/>
              </a:rPr>
              <a:t></a:t>
            </a:r>
            <a:r>
              <a:rPr sz="235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spc="-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spc="179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4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i="1" spc="-75" baseline="35000" dirty="0">
                <a:latin typeface="Times New Roman" panose="02020603050405020304"/>
                <a:cs typeface="Times New Roman" panose="02020603050405020304"/>
              </a:rPr>
              <a:t>n</a:t>
            </a:r>
            <a:endParaRPr sz="3525" baseline="35000">
              <a:latin typeface="Times New Roman" panose="02020603050405020304"/>
              <a:cs typeface="Times New Roman" panose="02020603050405020304"/>
            </a:endParaRPr>
          </a:p>
          <a:p>
            <a:pPr marL="885190">
              <a:lnSpc>
                <a:spcPts val="1830"/>
              </a:lnSpc>
              <a:tabLst>
                <a:tab pos="2196465" algn="l"/>
                <a:tab pos="2896870" algn="l"/>
              </a:tabLst>
            </a:pPr>
            <a:r>
              <a:rPr sz="3525" spc="-3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spc="-3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spc="-3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48946" y="6483908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1274" y="0"/>
                </a:lnTo>
              </a:path>
            </a:pathLst>
          </a:custGeom>
          <a:ln w="136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31645" y="6483908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100" y="0"/>
                </a:lnTo>
              </a:path>
            </a:pathLst>
          </a:custGeom>
          <a:ln w="136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87820" y="6483908"/>
            <a:ext cx="521970" cy="0"/>
          </a:xfrm>
          <a:custGeom>
            <a:avLst/>
            <a:gdLst/>
            <a:ahLst/>
            <a:cxnLst/>
            <a:rect l="l" t="t" r="r" b="b"/>
            <a:pathLst>
              <a:path w="521970">
                <a:moveTo>
                  <a:pt x="0" y="0"/>
                </a:moveTo>
                <a:lnTo>
                  <a:pt x="521353" y="0"/>
                </a:lnTo>
              </a:path>
            </a:pathLst>
          </a:custGeom>
          <a:ln w="136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469805" y="6233610"/>
            <a:ext cx="3856990" cy="511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ts val="1915"/>
              </a:lnSpc>
              <a:spcBef>
                <a:spcPts val="90"/>
              </a:spcBef>
              <a:tabLst>
                <a:tab pos="638175" algn="l"/>
                <a:tab pos="1161415" algn="l"/>
                <a:tab pos="1515110" algn="l"/>
                <a:tab pos="3500120" algn="l"/>
              </a:tabLst>
            </a:pPr>
            <a:r>
              <a:rPr sz="2500" spc="-25" dirty="0">
                <a:latin typeface="Times New Roman" panose="02020603050405020304"/>
                <a:cs typeface="Times New Roman" panose="02020603050405020304"/>
              </a:rPr>
              <a:t>(4)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0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i="1" spc="-75" baseline="3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750" i="1" baseline="3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</a:t>
            </a:r>
            <a:r>
              <a:rPr sz="25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12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500" spc="120" dirty="0">
                <a:latin typeface="Symbol" panose="05050102010706020507"/>
                <a:cs typeface="Symbol" panose="05050102010706020507"/>
              </a:rPr>
              <a:t></a:t>
            </a:r>
            <a:r>
              <a:rPr sz="2500" i="1" spc="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0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i="1" baseline="3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750" i="1" spc="284" baseline="3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i="1" spc="-75" baseline="34000" dirty="0">
                <a:latin typeface="Times New Roman" panose="02020603050405020304"/>
                <a:cs typeface="Times New Roman" panose="02020603050405020304"/>
              </a:rPr>
              <a:t>n</a:t>
            </a:r>
            <a:endParaRPr sz="3750" baseline="34000">
              <a:latin typeface="Times New Roman" panose="02020603050405020304"/>
              <a:cs typeface="Times New Roman" panose="02020603050405020304"/>
            </a:endParaRPr>
          </a:p>
          <a:p>
            <a:pPr marL="1000125">
              <a:lnSpc>
                <a:spcPts val="1915"/>
              </a:lnSpc>
              <a:tabLst>
                <a:tab pos="2583180" algn="l"/>
                <a:tab pos="3340100" algn="l"/>
              </a:tabLst>
            </a:pPr>
            <a:r>
              <a:rPr sz="3750" spc="82" baseline="-24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50" i="1" spc="5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450" i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1450" spc="-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spc="30" baseline="-24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50" i="1" spc="2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45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spc="82" baseline="-24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50" i="1" spc="5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450" i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1450" spc="-25" dirty="0">
                <a:latin typeface="Times New Roman" panose="02020603050405020304"/>
                <a:cs typeface="Times New Roman" panose="02020603050405020304"/>
              </a:rPr>
              <a:t>1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92945" y="5328877"/>
            <a:ext cx="12960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6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114" dirty="0">
                <a:latin typeface="Times New Roman" panose="02020603050405020304"/>
                <a:cs typeface="Times New Roman" panose="02020603050405020304"/>
              </a:rPr>
              <a:t>soon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5" dirty="0"/>
              <a:t>DIVIDE</a:t>
            </a:r>
            <a:r>
              <a:rPr spc="-365" dirty="0"/>
              <a:t> </a:t>
            </a:r>
            <a:r>
              <a:rPr spc="-935" dirty="0"/>
              <a:t>AND</a:t>
            </a:r>
            <a:r>
              <a:rPr spc="-385" dirty="0"/>
              <a:t> </a:t>
            </a:r>
            <a:r>
              <a:rPr spc="-1065" dirty="0"/>
              <a:t>CONQUER</a:t>
            </a:r>
            <a:endParaRPr spc="-1065" dirty="0"/>
          </a:p>
        </p:txBody>
      </p:sp>
      <p:grpSp>
        <p:nvGrpSpPr>
          <p:cNvPr id="3" name="object 3"/>
          <p:cNvGrpSpPr/>
          <p:nvPr/>
        </p:nvGrpSpPr>
        <p:grpSpPr>
          <a:xfrm>
            <a:off x="2960877" y="2433573"/>
            <a:ext cx="5802630" cy="963930"/>
            <a:chOff x="2960877" y="2433573"/>
            <a:chExt cx="5802630" cy="963930"/>
          </a:xfrm>
        </p:grpSpPr>
        <p:sp>
          <p:nvSpPr>
            <p:cNvPr id="4" name="object 4"/>
            <p:cNvSpPr/>
            <p:nvPr/>
          </p:nvSpPr>
          <p:spPr>
            <a:xfrm>
              <a:off x="2971037" y="2443733"/>
              <a:ext cx="5782310" cy="943610"/>
            </a:xfrm>
            <a:custGeom>
              <a:avLst/>
              <a:gdLst/>
              <a:ahLst/>
              <a:cxnLst/>
              <a:rect l="l" t="t" r="r" b="b"/>
              <a:pathLst>
                <a:path w="5782309" h="943610">
                  <a:moveTo>
                    <a:pt x="5624830" y="0"/>
                  </a:moveTo>
                  <a:lnTo>
                    <a:pt x="157225" y="0"/>
                  </a:lnTo>
                  <a:lnTo>
                    <a:pt x="107517" y="8012"/>
                  </a:lnTo>
                  <a:lnTo>
                    <a:pt x="64355" y="30325"/>
                  </a:lnTo>
                  <a:lnTo>
                    <a:pt x="30325" y="64355"/>
                  </a:lnTo>
                  <a:lnTo>
                    <a:pt x="8012" y="107517"/>
                  </a:lnTo>
                  <a:lnTo>
                    <a:pt x="0" y="157225"/>
                  </a:lnTo>
                  <a:lnTo>
                    <a:pt x="0" y="786129"/>
                  </a:lnTo>
                  <a:lnTo>
                    <a:pt x="8012" y="835838"/>
                  </a:lnTo>
                  <a:lnTo>
                    <a:pt x="30325" y="879000"/>
                  </a:lnTo>
                  <a:lnTo>
                    <a:pt x="64355" y="913030"/>
                  </a:lnTo>
                  <a:lnTo>
                    <a:pt x="107517" y="935343"/>
                  </a:lnTo>
                  <a:lnTo>
                    <a:pt x="157225" y="943355"/>
                  </a:lnTo>
                  <a:lnTo>
                    <a:pt x="5624830" y="943355"/>
                  </a:lnTo>
                  <a:lnTo>
                    <a:pt x="5674538" y="935343"/>
                  </a:lnTo>
                  <a:lnTo>
                    <a:pt x="5717700" y="913030"/>
                  </a:lnTo>
                  <a:lnTo>
                    <a:pt x="5751730" y="879000"/>
                  </a:lnTo>
                  <a:lnTo>
                    <a:pt x="5774043" y="835838"/>
                  </a:lnTo>
                  <a:lnTo>
                    <a:pt x="5782056" y="786129"/>
                  </a:lnTo>
                  <a:lnTo>
                    <a:pt x="5782056" y="157225"/>
                  </a:lnTo>
                  <a:lnTo>
                    <a:pt x="5774043" y="107517"/>
                  </a:lnTo>
                  <a:lnTo>
                    <a:pt x="5751730" y="64355"/>
                  </a:lnTo>
                  <a:lnTo>
                    <a:pt x="5717700" y="30325"/>
                  </a:lnTo>
                  <a:lnTo>
                    <a:pt x="5674538" y="8012"/>
                  </a:lnTo>
                  <a:lnTo>
                    <a:pt x="5624830" y="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71037" y="2443733"/>
              <a:ext cx="5782310" cy="943610"/>
            </a:xfrm>
            <a:custGeom>
              <a:avLst/>
              <a:gdLst/>
              <a:ahLst/>
              <a:cxnLst/>
              <a:rect l="l" t="t" r="r" b="b"/>
              <a:pathLst>
                <a:path w="5782309" h="943610">
                  <a:moveTo>
                    <a:pt x="0" y="157225"/>
                  </a:moveTo>
                  <a:lnTo>
                    <a:pt x="8012" y="107517"/>
                  </a:lnTo>
                  <a:lnTo>
                    <a:pt x="30325" y="64355"/>
                  </a:lnTo>
                  <a:lnTo>
                    <a:pt x="64355" y="30325"/>
                  </a:lnTo>
                  <a:lnTo>
                    <a:pt x="107517" y="8012"/>
                  </a:lnTo>
                  <a:lnTo>
                    <a:pt x="157225" y="0"/>
                  </a:lnTo>
                  <a:lnTo>
                    <a:pt x="5624830" y="0"/>
                  </a:lnTo>
                  <a:lnTo>
                    <a:pt x="5674538" y="8012"/>
                  </a:lnTo>
                  <a:lnTo>
                    <a:pt x="5717700" y="30325"/>
                  </a:lnTo>
                  <a:lnTo>
                    <a:pt x="5751730" y="64355"/>
                  </a:lnTo>
                  <a:lnTo>
                    <a:pt x="5774043" y="107517"/>
                  </a:lnTo>
                  <a:lnTo>
                    <a:pt x="5782056" y="157225"/>
                  </a:lnTo>
                  <a:lnTo>
                    <a:pt x="5782056" y="786129"/>
                  </a:lnTo>
                  <a:lnTo>
                    <a:pt x="5774043" y="835838"/>
                  </a:lnTo>
                  <a:lnTo>
                    <a:pt x="5751730" y="879000"/>
                  </a:lnTo>
                  <a:lnTo>
                    <a:pt x="5717700" y="913030"/>
                  </a:lnTo>
                  <a:lnTo>
                    <a:pt x="5674538" y="935343"/>
                  </a:lnTo>
                  <a:lnTo>
                    <a:pt x="5624830" y="943355"/>
                  </a:lnTo>
                  <a:lnTo>
                    <a:pt x="157225" y="943355"/>
                  </a:lnTo>
                  <a:lnTo>
                    <a:pt x="107517" y="935343"/>
                  </a:lnTo>
                  <a:lnTo>
                    <a:pt x="64355" y="913030"/>
                  </a:lnTo>
                  <a:lnTo>
                    <a:pt x="30325" y="879000"/>
                  </a:lnTo>
                  <a:lnTo>
                    <a:pt x="8012" y="835838"/>
                  </a:lnTo>
                  <a:lnTo>
                    <a:pt x="0" y="786129"/>
                  </a:lnTo>
                  <a:lnTo>
                    <a:pt x="0" y="157225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94986" y="2761869"/>
            <a:ext cx="253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670" algn="l"/>
                <a:tab pos="955675" algn="l"/>
                <a:tab pos="1223645" algn="l"/>
                <a:tab pos="1592580" algn="l"/>
                <a:tab pos="1861185" algn="l"/>
                <a:tab pos="2129155" algn="l"/>
                <a:tab pos="2397760" algn="l"/>
              </a:tabLst>
            </a:pPr>
            <a:r>
              <a:rPr sz="1800" spc="-5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7</a:t>
            </a:r>
            <a:r>
              <a:rPr sz="180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	2</a:t>
            </a:r>
            <a:r>
              <a:rPr sz="1800" spc="-15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BD2C00"/>
                </a:solidFill>
                <a:latin typeface="Symbol" panose="05050102010706020507"/>
                <a:cs typeface="Symbol" panose="05050102010706020507"/>
              </a:rPr>
              <a:t></a:t>
            </a:r>
            <a:r>
              <a:rPr sz="1800" spc="110" dirty="0">
                <a:solidFill>
                  <a:srgbClr val="BD2C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9</a:t>
            </a:r>
            <a:r>
              <a:rPr sz="180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spc="-5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4</a:t>
            </a:r>
            <a:r>
              <a:rPr sz="180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spc="-50" dirty="0">
                <a:latin typeface="Symbol" panose="05050102010706020507"/>
                <a:cs typeface="Symbol" panose="05050102010706020507"/>
              </a:rPr>
              <a:t>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80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4</a:t>
            </a:r>
            <a:r>
              <a:rPr sz="180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7</a:t>
            </a:r>
            <a:r>
              <a:rPr sz="180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9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56917" y="3847846"/>
            <a:ext cx="3393440" cy="962660"/>
            <a:chOff x="1756917" y="3847846"/>
            <a:chExt cx="3393440" cy="962660"/>
          </a:xfrm>
        </p:grpSpPr>
        <p:sp>
          <p:nvSpPr>
            <p:cNvPr id="8" name="object 8"/>
            <p:cNvSpPr/>
            <p:nvPr/>
          </p:nvSpPr>
          <p:spPr>
            <a:xfrm>
              <a:off x="1767077" y="3858006"/>
              <a:ext cx="3373120" cy="942340"/>
            </a:xfrm>
            <a:custGeom>
              <a:avLst/>
              <a:gdLst/>
              <a:ahLst/>
              <a:cxnLst/>
              <a:rect l="l" t="t" r="r" b="b"/>
              <a:pathLst>
                <a:path w="3373120" h="942339">
                  <a:moveTo>
                    <a:pt x="3215640" y="0"/>
                  </a:moveTo>
                  <a:lnTo>
                    <a:pt x="156972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0" y="784860"/>
                  </a:lnTo>
                  <a:lnTo>
                    <a:pt x="7997" y="834493"/>
                  </a:lnTo>
                  <a:lnTo>
                    <a:pt x="30272" y="877586"/>
                  </a:lnTo>
                  <a:lnTo>
                    <a:pt x="64245" y="911559"/>
                  </a:lnTo>
                  <a:lnTo>
                    <a:pt x="107338" y="933834"/>
                  </a:lnTo>
                  <a:lnTo>
                    <a:pt x="156972" y="941832"/>
                  </a:lnTo>
                  <a:lnTo>
                    <a:pt x="3215640" y="941832"/>
                  </a:lnTo>
                  <a:lnTo>
                    <a:pt x="3265273" y="933834"/>
                  </a:lnTo>
                  <a:lnTo>
                    <a:pt x="3308366" y="911559"/>
                  </a:lnTo>
                  <a:lnTo>
                    <a:pt x="3342339" y="877586"/>
                  </a:lnTo>
                  <a:lnTo>
                    <a:pt x="3364614" y="834493"/>
                  </a:lnTo>
                  <a:lnTo>
                    <a:pt x="3372612" y="784860"/>
                  </a:lnTo>
                  <a:lnTo>
                    <a:pt x="3372612" y="156972"/>
                  </a:lnTo>
                  <a:lnTo>
                    <a:pt x="3364614" y="107338"/>
                  </a:lnTo>
                  <a:lnTo>
                    <a:pt x="3342339" y="64245"/>
                  </a:lnTo>
                  <a:lnTo>
                    <a:pt x="3308366" y="30272"/>
                  </a:lnTo>
                  <a:lnTo>
                    <a:pt x="3265273" y="7997"/>
                  </a:lnTo>
                  <a:lnTo>
                    <a:pt x="3215640" y="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67077" y="3858006"/>
              <a:ext cx="3373120" cy="942340"/>
            </a:xfrm>
            <a:custGeom>
              <a:avLst/>
              <a:gdLst/>
              <a:ahLst/>
              <a:cxnLst/>
              <a:rect l="l" t="t" r="r" b="b"/>
              <a:pathLst>
                <a:path w="3373120" h="942339">
                  <a:moveTo>
                    <a:pt x="0" y="156972"/>
                  </a:move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2" y="0"/>
                  </a:lnTo>
                  <a:lnTo>
                    <a:pt x="3215640" y="0"/>
                  </a:lnTo>
                  <a:lnTo>
                    <a:pt x="3265273" y="7997"/>
                  </a:lnTo>
                  <a:lnTo>
                    <a:pt x="3308366" y="30272"/>
                  </a:lnTo>
                  <a:lnTo>
                    <a:pt x="3342339" y="64245"/>
                  </a:lnTo>
                  <a:lnTo>
                    <a:pt x="3364614" y="107338"/>
                  </a:lnTo>
                  <a:lnTo>
                    <a:pt x="3372612" y="156972"/>
                  </a:lnTo>
                  <a:lnTo>
                    <a:pt x="3372612" y="784860"/>
                  </a:lnTo>
                  <a:lnTo>
                    <a:pt x="3364614" y="834493"/>
                  </a:lnTo>
                  <a:lnTo>
                    <a:pt x="3342339" y="877586"/>
                  </a:lnTo>
                  <a:lnTo>
                    <a:pt x="3308366" y="911559"/>
                  </a:lnTo>
                  <a:lnTo>
                    <a:pt x="3265273" y="933834"/>
                  </a:lnTo>
                  <a:lnTo>
                    <a:pt x="3215640" y="941832"/>
                  </a:lnTo>
                  <a:lnTo>
                    <a:pt x="156972" y="941832"/>
                  </a:lnTo>
                  <a:lnTo>
                    <a:pt x="107338" y="933834"/>
                  </a:lnTo>
                  <a:lnTo>
                    <a:pt x="64245" y="911559"/>
                  </a:lnTo>
                  <a:lnTo>
                    <a:pt x="30272" y="877586"/>
                  </a:lnTo>
                  <a:lnTo>
                    <a:pt x="7997" y="834493"/>
                  </a:lnTo>
                  <a:lnTo>
                    <a:pt x="0" y="784860"/>
                  </a:lnTo>
                  <a:lnTo>
                    <a:pt x="0" y="156972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722245" y="4175836"/>
            <a:ext cx="146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7705" algn="l"/>
                <a:tab pos="1054735" algn="l"/>
                <a:tab pos="1322705" algn="l"/>
              </a:tabLst>
            </a:pPr>
            <a:r>
              <a:rPr sz="180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7</a:t>
            </a:r>
            <a:r>
              <a:rPr sz="1800" spc="-15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BD2C00"/>
                </a:solidFill>
                <a:latin typeface="Symbol" panose="05050102010706020507"/>
                <a:cs typeface="Symbol" panose="05050102010706020507"/>
              </a:rPr>
              <a:t></a:t>
            </a:r>
            <a:r>
              <a:rPr sz="1800" spc="105" dirty="0">
                <a:solidFill>
                  <a:srgbClr val="BD2C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6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80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spc="-50" dirty="0">
                <a:latin typeface="Symbol" panose="05050102010706020507"/>
                <a:cs typeface="Symbol" panose="05050102010706020507"/>
              </a:rPr>
              <a:t>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80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7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74281" y="3847846"/>
            <a:ext cx="3393440" cy="962660"/>
            <a:chOff x="6574281" y="3847846"/>
            <a:chExt cx="3393440" cy="962660"/>
          </a:xfrm>
        </p:grpSpPr>
        <p:sp>
          <p:nvSpPr>
            <p:cNvPr id="12" name="object 12"/>
            <p:cNvSpPr/>
            <p:nvPr/>
          </p:nvSpPr>
          <p:spPr>
            <a:xfrm>
              <a:off x="6584441" y="3858006"/>
              <a:ext cx="3373120" cy="942340"/>
            </a:xfrm>
            <a:custGeom>
              <a:avLst/>
              <a:gdLst/>
              <a:ahLst/>
              <a:cxnLst/>
              <a:rect l="l" t="t" r="r" b="b"/>
              <a:pathLst>
                <a:path w="3373120" h="942339">
                  <a:moveTo>
                    <a:pt x="3215639" y="0"/>
                  </a:moveTo>
                  <a:lnTo>
                    <a:pt x="156972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0" y="784860"/>
                  </a:lnTo>
                  <a:lnTo>
                    <a:pt x="7997" y="834493"/>
                  </a:lnTo>
                  <a:lnTo>
                    <a:pt x="30272" y="877586"/>
                  </a:lnTo>
                  <a:lnTo>
                    <a:pt x="64245" y="911559"/>
                  </a:lnTo>
                  <a:lnTo>
                    <a:pt x="107338" y="933834"/>
                  </a:lnTo>
                  <a:lnTo>
                    <a:pt x="156972" y="941832"/>
                  </a:lnTo>
                  <a:lnTo>
                    <a:pt x="3215639" y="941832"/>
                  </a:lnTo>
                  <a:lnTo>
                    <a:pt x="3265273" y="933834"/>
                  </a:lnTo>
                  <a:lnTo>
                    <a:pt x="3308366" y="911559"/>
                  </a:lnTo>
                  <a:lnTo>
                    <a:pt x="3342339" y="877586"/>
                  </a:lnTo>
                  <a:lnTo>
                    <a:pt x="3364614" y="834493"/>
                  </a:lnTo>
                  <a:lnTo>
                    <a:pt x="3372611" y="784860"/>
                  </a:lnTo>
                  <a:lnTo>
                    <a:pt x="3372611" y="156972"/>
                  </a:lnTo>
                  <a:lnTo>
                    <a:pt x="3364614" y="107338"/>
                  </a:lnTo>
                  <a:lnTo>
                    <a:pt x="3342339" y="64245"/>
                  </a:lnTo>
                  <a:lnTo>
                    <a:pt x="3308366" y="30272"/>
                  </a:lnTo>
                  <a:lnTo>
                    <a:pt x="3265273" y="7997"/>
                  </a:lnTo>
                  <a:lnTo>
                    <a:pt x="3215639" y="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84441" y="3858006"/>
              <a:ext cx="3373120" cy="942340"/>
            </a:xfrm>
            <a:custGeom>
              <a:avLst/>
              <a:gdLst/>
              <a:ahLst/>
              <a:cxnLst/>
              <a:rect l="l" t="t" r="r" b="b"/>
              <a:pathLst>
                <a:path w="3373120" h="942339">
                  <a:moveTo>
                    <a:pt x="0" y="156972"/>
                  </a:move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2" y="0"/>
                  </a:lnTo>
                  <a:lnTo>
                    <a:pt x="3215639" y="0"/>
                  </a:lnTo>
                  <a:lnTo>
                    <a:pt x="3265273" y="7997"/>
                  </a:lnTo>
                  <a:lnTo>
                    <a:pt x="3308366" y="30272"/>
                  </a:lnTo>
                  <a:lnTo>
                    <a:pt x="3342339" y="64245"/>
                  </a:lnTo>
                  <a:lnTo>
                    <a:pt x="3364614" y="107338"/>
                  </a:lnTo>
                  <a:lnTo>
                    <a:pt x="3372611" y="156972"/>
                  </a:lnTo>
                  <a:lnTo>
                    <a:pt x="3372611" y="784860"/>
                  </a:lnTo>
                  <a:lnTo>
                    <a:pt x="3364614" y="834493"/>
                  </a:lnTo>
                  <a:lnTo>
                    <a:pt x="3342339" y="877586"/>
                  </a:lnTo>
                  <a:lnTo>
                    <a:pt x="3308366" y="911559"/>
                  </a:lnTo>
                  <a:lnTo>
                    <a:pt x="3265273" y="933834"/>
                  </a:lnTo>
                  <a:lnTo>
                    <a:pt x="3215639" y="941832"/>
                  </a:lnTo>
                  <a:lnTo>
                    <a:pt x="156972" y="941832"/>
                  </a:lnTo>
                  <a:lnTo>
                    <a:pt x="107338" y="933834"/>
                  </a:lnTo>
                  <a:lnTo>
                    <a:pt x="64245" y="911559"/>
                  </a:lnTo>
                  <a:lnTo>
                    <a:pt x="30272" y="877586"/>
                  </a:lnTo>
                  <a:lnTo>
                    <a:pt x="7997" y="834493"/>
                  </a:lnTo>
                  <a:lnTo>
                    <a:pt x="0" y="784860"/>
                  </a:lnTo>
                  <a:lnTo>
                    <a:pt x="0" y="156972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540879" y="4175836"/>
            <a:ext cx="146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7705" algn="l"/>
                <a:tab pos="1054735" algn="l"/>
                <a:tab pos="1323340" algn="l"/>
              </a:tabLst>
            </a:pPr>
            <a:r>
              <a:rPr sz="180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9</a:t>
            </a:r>
            <a:r>
              <a:rPr sz="1800" spc="-15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solidFill>
                  <a:srgbClr val="BD2C00"/>
                </a:solidFill>
                <a:latin typeface="Symbol" panose="05050102010706020507"/>
                <a:cs typeface="Symbol" panose="05050102010706020507"/>
              </a:rPr>
              <a:t></a:t>
            </a:r>
            <a:r>
              <a:rPr sz="1800" spc="105" dirty="0">
                <a:solidFill>
                  <a:srgbClr val="BD2C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6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4</a:t>
            </a:r>
            <a:r>
              <a:rPr sz="180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spc="-50" dirty="0">
                <a:latin typeface="Symbol" panose="05050102010706020507"/>
                <a:cs typeface="Symbol" panose="05050102010706020507"/>
              </a:rPr>
              <a:t>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4</a:t>
            </a:r>
            <a:r>
              <a:rPr sz="180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9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75561" y="5262117"/>
            <a:ext cx="1646555" cy="962660"/>
            <a:chOff x="1575561" y="5262117"/>
            <a:chExt cx="1646555" cy="962660"/>
          </a:xfrm>
        </p:grpSpPr>
        <p:sp>
          <p:nvSpPr>
            <p:cNvPr id="16" name="object 16"/>
            <p:cNvSpPr/>
            <p:nvPr/>
          </p:nvSpPr>
          <p:spPr>
            <a:xfrm>
              <a:off x="1585721" y="5272277"/>
              <a:ext cx="1626235" cy="942340"/>
            </a:xfrm>
            <a:custGeom>
              <a:avLst/>
              <a:gdLst/>
              <a:ahLst/>
              <a:cxnLst/>
              <a:rect l="l" t="t" r="r" b="b"/>
              <a:pathLst>
                <a:path w="1626235" h="942339">
                  <a:moveTo>
                    <a:pt x="1469136" y="0"/>
                  </a:moveTo>
                  <a:lnTo>
                    <a:pt x="156972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0" y="784860"/>
                  </a:lnTo>
                  <a:lnTo>
                    <a:pt x="7997" y="834474"/>
                  </a:lnTo>
                  <a:lnTo>
                    <a:pt x="30272" y="877564"/>
                  </a:lnTo>
                  <a:lnTo>
                    <a:pt x="64245" y="911544"/>
                  </a:lnTo>
                  <a:lnTo>
                    <a:pt x="107338" y="933829"/>
                  </a:lnTo>
                  <a:lnTo>
                    <a:pt x="156972" y="941832"/>
                  </a:lnTo>
                  <a:lnTo>
                    <a:pt x="1469136" y="941832"/>
                  </a:lnTo>
                  <a:lnTo>
                    <a:pt x="1518769" y="933829"/>
                  </a:lnTo>
                  <a:lnTo>
                    <a:pt x="1561862" y="911544"/>
                  </a:lnTo>
                  <a:lnTo>
                    <a:pt x="1595835" y="877564"/>
                  </a:lnTo>
                  <a:lnTo>
                    <a:pt x="1618110" y="834474"/>
                  </a:lnTo>
                  <a:lnTo>
                    <a:pt x="1626108" y="784860"/>
                  </a:lnTo>
                  <a:lnTo>
                    <a:pt x="1626108" y="156972"/>
                  </a:lnTo>
                  <a:lnTo>
                    <a:pt x="1618110" y="107338"/>
                  </a:lnTo>
                  <a:lnTo>
                    <a:pt x="1595835" y="64245"/>
                  </a:lnTo>
                  <a:lnTo>
                    <a:pt x="1561862" y="30272"/>
                  </a:lnTo>
                  <a:lnTo>
                    <a:pt x="1518769" y="7997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85721" y="5272277"/>
              <a:ext cx="1626235" cy="942340"/>
            </a:xfrm>
            <a:custGeom>
              <a:avLst/>
              <a:gdLst/>
              <a:ahLst/>
              <a:cxnLst/>
              <a:rect l="l" t="t" r="r" b="b"/>
              <a:pathLst>
                <a:path w="1626235" h="942339">
                  <a:moveTo>
                    <a:pt x="0" y="156972"/>
                  </a:move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2" y="0"/>
                  </a:lnTo>
                  <a:lnTo>
                    <a:pt x="1469136" y="0"/>
                  </a:lnTo>
                  <a:lnTo>
                    <a:pt x="1518769" y="7997"/>
                  </a:lnTo>
                  <a:lnTo>
                    <a:pt x="1561862" y="30272"/>
                  </a:lnTo>
                  <a:lnTo>
                    <a:pt x="1595835" y="64245"/>
                  </a:lnTo>
                  <a:lnTo>
                    <a:pt x="1618110" y="107338"/>
                  </a:lnTo>
                  <a:lnTo>
                    <a:pt x="1626108" y="156972"/>
                  </a:lnTo>
                  <a:lnTo>
                    <a:pt x="1626108" y="784860"/>
                  </a:lnTo>
                  <a:lnTo>
                    <a:pt x="1618110" y="834474"/>
                  </a:lnTo>
                  <a:lnTo>
                    <a:pt x="1595835" y="877564"/>
                  </a:lnTo>
                  <a:lnTo>
                    <a:pt x="1561862" y="911544"/>
                  </a:lnTo>
                  <a:lnTo>
                    <a:pt x="1518769" y="933829"/>
                  </a:lnTo>
                  <a:lnTo>
                    <a:pt x="1469136" y="941832"/>
                  </a:lnTo>
                  <a:lnTo>
                    <a:pt x="156972" y="941832"/>
                  </a:lnTo>
                  <a:lnTo>
                    <a:pt x="107338" y="933829"/>
                  </a:lnTo>
                  <a:lnTo>
                    <a:pt x="64245" y="911544"/>
                  </a:lnTo>
                  <a:lnTo>
                    <a:pt x="30272" y="877564"/>
                  </a:lnTo>
                  <a:lnTo>
                    <a:pt x="7997" y="834474"/>
                  </a:lnTo>
                  <a:lnTo>
                    <a:pt x="0" y="784860"/>
                  </a:lnTo>
                  <a:lnTo>
                    <a:pt x="0" y="156972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076450" y="5590133"/>
            <a:ext cx="644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7</a:t>
            </a:r>
            <a:r>
              <a:rPr sz="1800" spc="-5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latin typeface="Symbol" panose="05050102010706020507"/>
                <a:cs typeface="Symbol" panose="05050102010706020507"/>
              </a:rPr>
              <a:t>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7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05173" y="5262117"/>
            <a:ext cx="1585595" cy="962660"/>
            <a:chOff x="3805173" y="5262117"/>
            <a:chExt cx="1585595" cy="962660"/>
          </a:xfrm>
        </p:grpSpPr>
        <p:sp>
          <p:nvSpPr>
            <p:cNvPr id="20" name="object 20"/>
            <p:cNvSpPr/>
            <p:nvPr/>
          </p:nvSpPr>
          <p:spPr>
            <a:xfrm>
              <a:off x="3815333" y="5272277"/>
              <a:ext cx="1565275" cy="942340"/>
            </a:xfrm>
            <a:custGeom>
              <a:avLst/>
              <a:gdLst/>
              <a:ahLst/>
              <a:cxnLst/>
              <a:rect l="l" t="t" r="r" b="b"/>
              <a:pathLst>
                <a:path w="1565275" h="942339">
                  <a:moveTo>
                    <a:pt x="1408176" y="0"/>
                  </a:moveTo>
                  <a:lnTo>
                    <a:pt x="156971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0" y="784860"/>
                  </a:lnTo>
                  <a:lnTo>
                    <a:pt x="7997" y="834474"/>
                  </a:lnTo>
                  <a:lnTo>
                    <a:pt x="30272" y="877564"/>
                  </a:lnTo>
                  <a:lnTo>
                    <a:pt x="64245" y="911544"/>
                  </a:lnTo>
                  <a:lnTo>
                    <a:pt x="107338" y="933829"/>
                  </a:lnTo>
                  <a:lnTo>
                    <a:pt x="156971" y="941832"/>
                  </a:lnTo>
                  <a:lnTo>
                    <a:pt x="1408176" y="941832"/>
                  </a:lnTo>
                  <a:lnTo>
                    <a:pt x="1457809" y="933829"/>
                  </a:lnTo>
                  <a:lnTo>
                    <a:pt x="1500902" y="911544"/>
                  </a:lnTo>
                  <a:lnTo>
                    <a:pt x="1534875" y="877564"/>
                  </a:lnTo>
                  <a:lnTo>
                    <a:pt x="1557150" y="834474"/>
                  </a:lnTo>
                  <a:lnTo>
                    <a:pt x="1565148" y="784860"/>
                  </a:lnTo>
                  <a:lnTo>
                    <a:pt x="1565148" y="156972"/>
                  </a:lnTo>
                  <a:lnTo>
                    <a:pt x="1557150" y="107338"/>
                  </a:lnTo>
                  <a:lnTo>
                    <a:pt x="1534875" y="64245"/>
                  </a:lnTo>
                  <a:lnTo>
                    <a:pt x="1500902" y="30272"/>
                  </a:lnTo>
                  <a:lnTo>
                    <a:pt x="1457809" y="7997"/>
                  </a:lnTo>
                  <a:lnTo>
                    <a:pt x="1408176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15333" y="5272277"/>
              <a:ext cx="1565275" cy="942340"/>
            </a:xfrm>
            <a:custGeom>
              <a:avLst/>
              <a:gdLst/>
              <a:ahLst/>
              <a:cxnLst/>
              <a:rect l="l" t="t" r="r" b="b"/>
              <a:pathLst>
                <a:path w="1565275" h="942339">
                  <a:moveTo>
                    <a:pt x="0" y="156972"/>
                  </a:move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1" y="0"/>
                  </a:lnTo>
                  <a:lnTo>
                    <a:pt x="1408176" y="0"/>
                  </a:lnTo>
                  <a:lnTo>
                    <a:pt x="1457809" y="7997"/>
                  </a:lnTo>
                  <a:lnTo>
                    <a:pt x="1500902" y="30272"/>
                  </a:lnTo>
                  <a:lnTo>
                    <a:pt x="1534875" y="64245"/>
                  </a:lnTo>
                  <a:lnTo>
                    <a:pt x="1557150" y="107338"/>
                  </a:lnTo>
                  <a:lnTo>
                    <a:pt x="1565148" y="156972"/>
                  </a:lnTo>
                  <a:lnTo>
                    <a:pt x="1565148" y="784860"/>
                  </a:lnTo>
                  <a:lnTo>
                    <a:pt x="1557150" y="834474"/>
                  </a:lnTo>
                  <a:lnTo>
                    <a:pt x="1534875" y="877564"/>
                  </a:lnTo>
                  <a:lnTo>
                    <a:pt x="1500902" y="911544"/>
                  </a:lnTo>
                  <a:lnTo>
                    <a:pt x="1457809" y="933829"/>
                  </a:lnTo>
                  <a:lnTo>
                    <a:pt x="1408176" y="941832"/>
                  </a:lnTo>
                  <a:lnTo>
                    <a:pt x="156971" y="941832"/>
                  </a:lnTo>
                  <a:lnTo>
                    <a:pt x="107338" y="933829"/>
                  </a:lnTo>
                  <a:lnTo>
                    <a:pt x="64245" y="911544"/>
                  </a:lnTo>
                  <a:lnTo>
                    <a:pt x="30272" y="877564"/>
                  </a:lnTo>
                  <a:lnTo>
                    <a:pt x="7997" y="834474"/>
                  </a:lnTo>
                  <a:lnTo>
                    <a:pt x="0" y="784860"/>
                  </a:lnTo>
                  <a:lnTo>
                    <a:pt x="0" y="156972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274565" y="5590133"/>
            <a:ext cx="644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800" spc="-5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latin typeface="Symbol" panose="05050102010706020507"/>
                <a:cs typeface="Symbol" panose="05050102010706020507"/>
              </a:rPr>
              <a:t>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79209" y="5262117"/>
            <a:ext cx="1616075" cy="962660"/>
            <a:chOff x="6379209" y="5262117"/>
            <a:chExt cx="1616075" cy="962660"/>
          </a:xfrm>
        </p:grpSpPr>
        <p:sp>
          <p:nvSpPr>
            <p:cNvPr id="24" name="object 24"/>
            <p:cNvSpPr/>
            <p:nvPr/>
          </p:nvSpPr>
          <p:spPr>
            <a:xfrm>
              <a:off x="6389369" y="5272277"/>
              <a:ext cx="1595755" cy="942340"/>
            </a:xfrm>
            <a:custGeom>
              <a:avLst/>
              <a:gdLst/>
              <a:ahLst/>
              <a:cxnLst/>
              <a:rect l="l" t="t" r="r" b="b"/>
              <a:pathLst>
                <a:path w="1595754" h="942339">
                  <a:moveTo>
                    <a:pt x="1438655" y="0"/>
                  </a:moveTo>
                  <a:lnTo>
                    <a:pt x="156972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0" y="784860"/>
                  </a:lnTo>
                  <a:lnTo>
                    <a:pt x="7997" y="834474"/>
                  </a:lnTo>
                  <a:lnTo>
                    <a:pt x="30272" y="877564"/>
                  </a:lnTo>
                  <a:lnTo>
                    <a:pt x="64245" y="911544"/>
                  </a:lnTo>
                  <a:lnTo>
                    <a:pt x="107338" y="933829"/>
                  </a:lnTo>
                  <a:lnTo>
                    <a:pt x="156972" y="941832"/>
                  </a:lnTo>
                  <a:lnTo>
                    <a:pt x="1438655" y="941832"/>
                  </a:lnTo>
                  <a:lnTo>
                    <a:pt x="1488289" y="933829"/>
                  </a:lnTo>
                  <a:lnTo>
                    <a:pt x="1531382" y="911544"/>
                  </a:lnTo>
                  <a:lnTo>
                    <a:pt x="1565355" y="877564"/>
                  </a:lnTo>
                  <a:lnTo>
                    <a:pt x="1587630" y="834474"/>
                  </a:lnTo>
                  <a:lnTo>
                    <a:pt x="1595627" y="784860"/>
                  </a:lnTo>
                  <a:lnTo>
                    <a:pt x="1595627" y="156972"/>
                  </a:lnTo>
                  <a:lnTo>
                    <a:pt x="1587630" y="107338"/>
                  </a:lnTo>
                  <a:lnTo>
                    <a:pt x="1565355" y="64245"/>
                  </a:lnTo>
                  <a:lnTo>
                    <a:pt x="1531382" y="30272"/>
                  </a:lnTo>
                  <a:lnTo>
                    <a:pt x="1488289" y="7997"/>
                  </a:lnTo>
                  <a:lnTo>
                    <a:pt x="1438655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389369" y="5272277"/>
              <a:ext cx="1595755" cy="942340"/>
            </a:xfrm>
            <a:custGeom>
              <a:avLst/>
              <a:gdLst/>
              <a:ahLst/>
              <a:cxnLst/>
              <a:rect l="l" t="t" r="r" b="b"/>
              <a:pathLst>
                <a:path w="1595754" h="942339">
                  <a:moveTo>
                    <a:pt x="0" y="156972"/>
                  </a:move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2" y="0"/>
                  </a:lnTo>
                  <a:lnTo>
                    <a:pt x="1438655" y="0"/>
                  </a:lnTo>
                  <a:lnTo>
                    <a:pt x="1488289" y="7997"/>
                  </a:lnTo>
                  <a:lnTo>
                    <a:pt x="1531382" y="30272"/>
                  </a:lnTo>
                  <a:lnTo>
                    <a:pt x="1565355" y="64245"/>
                  </a:lnTo>
                  <a:lnTo>
                    <a:pt x="1587630" y="107338"/>
                  </a:lnTo>
                  <a:lnTo>
                    <a:pt x="1595627" y="156972"/>
                  </a:lnTo>
                  <a:lnTo>
                    <a:pt x="1595627" y="784860"/>
                  </a:lnTo>
                  <a:lnTo>
                    <a:pt x="1587630" y="834474"/>
                  </a:lnTo>
                  <a:lnTo>
                    <a:pt x="1565355" y="877564"/>
                  </a:lnTo>
                  <a:lnTo>
                    <a:pt x="1531382" y="911544"/>
                  </a:lnTo>
                  <a:lnTo>
                    <a:pt x="1488289" y="933829"/>
                  </a:lnTo>
                  <a:lnTo>
                    <a:pt x="1438655" y="941832"/>
                  </a:lnTo>
                  <a:lnTo>
                    <a:pt x="156972" y="941832"/>
                  </a:lnTo>
                  <a:lnTo>
                    <a:pt x="107338" y="933829"/>
                  </a:lnTo>
                  <a:lnTo>
                    <a:pt x="64245" y="911544"/>
                  </a:lnTo>
                  <a:lnTo>
                    <a:pt x="30272" y="877564"/>
                  </a:lnTo>
                  <a:lnTo>
                    <a:pt x="7997" y="834474"/>
                  </a:lnTo>
                  <a:lnTo>
                    <a:pt x="0" y="784860"/>
                  </a:lnTo>
                  <a:lnTo>
                    <a:pt x="0" y="156972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864857" y="5590133"/>
            <a:ext cx="644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9</a:t>
            </a:r>
            <a:r>
              <a:rPr sz="1800" spc="-5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latin typeface="Symbol" panose="05050102010706020507"/>
                <a:cs typeface="Symbol" panose="05050102010706020507"/>
              </a:rPr>
              <a:t>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9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622538" y="5262117"/>
            <a:ext cx="1572260" cy="962660"/>
            <a:chOff x="8622538" y="5262117"/>
            <a:chExt cx="1572260" cy="962660"/>
          </a:xfrm>
        </p:grpSpPr>
        <p:sp>
          <p:nvSpPr>
            <p:cNvPr id="28" name="object 28"/>
            <p:cNvSpPr/>
            <p:nvPr/>
          </p:nvSpPr>
          <p:spPr>
            <a:xfrm>
              <a:off x="8632698" y="5272277"/>
              <a:ext cx="1551940" cy="942340"/>
            </a:xfrm>
            <a:custGeom>
              <a:avLst/>
              <a:gdLst/>
              <a:ahLst/>
              <a:cxnLst/>
              <a:rect l="l" t="t" r="r" b="b"/>
              <a:pathLst>
                <a:path w="1551940" h="942339">
                  <a:moveTo>
                    <a:pt x="1394459" y="0"/>
                  </a:moveTo>
                  <a:lnTo>
                    <a:pt x="156972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0" y="784860"/>
                  </a:lnTo>
                  <a:lnTo>
                    <a:pt x="7997" y="834474"/>
                  </a:lnTo>
                  <a:lnTo>
                    <a:pt x="30272" y="877564"/>
                  </a:lnTo>
                  <a:lnTo>
                    <a:pt x="64245" y="911544"/>
                  </a:lnTo>
                  <a:lnTo>
                    <a:pt x="107338" y="933829"/>
                  </a:lnTo>
                  <a:lnTo>
                    <a:pt x="156972" y="941832"/>
                  </a:lnTo>
                  <a:lnTo>
                    <a:pt x="1394459" y="941832"/>
                  </a:lnTo>
                  <a:lnTo>
                    <a:pt x="1444093" y="933829"/>
                  </a:lnTo>
                  <a:lnTo>
                    <a:pt x="1487186" y="911544"/>
                  </a:lnTo>
                  <a:lnTo>
                    <a:pt x="1521159" y="877564"/>
                  </a:lnTo>
                  <a:lnTo>
                    <a:pt x="1543434" y="834474"/>
                  </a:lnTo>
                  <a:lnTo>
                    <a:pt x="1551431" y="784860"/>
                  </a:lnTo>
                  <a:lnTo>
                    <a:pt x="1551431" y="156972"/>
                  </a:lnTo>
                  <a:lnTo>
                    <a:pt x="1543434" y="107338"/>
                  </a:lnTo>
                  <a:lnTo>
                    <a:pt x="1521159" y="64245"/>
                  </a:lnTo>
                  <a:lnTo>
                    <a:pt x="1487186" y="30272"/>
                  </a:lnTo>
                  <a:lnTo>
                    <a:pt x="1444093" y="7997"/>
                  </a:lnTo>
                  <a:lnTo>
                    <a:pt x="1394459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632698" y="5272277"/>
              <a:ext cx="1551940" cy="942340"/>
            </a:xfrm>
            <a:custGeom>
              <a:avLst/>
              <a:gdLst/>
              <a:ahLst/>
              <a:cxnLst/>
              <a:rect l="l" t="t" r="r" b="b"/>
              <a:pathLst>
                <a:path w="1551940" h="942339">
                  <a:moveTo>
                    <a:pt x="0" y="156972"/>
                  </a:move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2" y="0"/>
                  </a:lnTo>
                  <a:lnTo>
                    <a:pt x="1394459" y="0"/>
                  </a:lnTo>
                  <a:lnTo>
                    <a:pt x="1444093" y="7997"/>
                  </a:lnTo>
                  <a:lnTo>
                    <a:pt x="1487186" y="30272"/>
                  </a:lnTo>
                  <a:lnTo>
                    <a:pt x="1521159" y="64245"/>
                  </a:lnTo>
                  <a:lnTo>
                    <a:pt x="1543434" y="107338"/>
                  </a:lnTo>
                  <a:lnTo>
                    <a:pt x="1551431" y="156972"/>
                  </a:lnTo>
                  <a:lnTo>
                    <a:pt x="1551431" y="784860"/>
                  </a:lnTo>
                  <a:lnTo>
                    <a:pt x="1543434" y="834474"/>
                  </a:lnTo>
                  <a:lnTo>
                    <a:pt x="1521159" y="877564"/>
                  </a:lnTo>
                  <a:lnTo>
                    <a:pt x="1487186" y="911544"/>
                  </a:lnTo>
                  <a:lnTo>
                    <a:pt x="1444093" y="933829"/>
                  </a:lnTo>
                  <a:lnTo>
                    <a:pt x="1394459" y="941832"/>
                  </a:lnTo>
                  <a:lnTo>
                    <a:pt x="156972" y="941832"/>
                  </a:lnTo>
                  <a:lnTo>
                    <a:pt x="107338" y="933829"/>
                  </a:lnTo>
                  <a:lnTo>
                    <a:pt x="64245" y="911544"/>
                  </a:lnTo>
                  <a:lnTo>
                    <a:pt x="30272" y="877564"/>
                  </a:lnTo>
                  <a:lnTo>
                    <a:pt x="7997" y="834474"/>
                  </a:lnTo>
                  <a:lnTo>
                    <a:pt x="0" y="784860"/>
                  </a:lnTo>
                  <a:lnTo>
                    <a:pt x="0" y="156972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086215" y="5590133"/>
            <a:ext cx="644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4</a:t>
            </a:r>
            <a:r>
              <a:rPr sz="1800" spc="-5" dirty="0">
                <a:solidFill>
                  <a:srgbClr val="40458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dirty="0">
                <a:latin typeface="Symbol" panose="05050102010706020507"/>
                <a:cs typeface="Symbol" panose="05050102010706020507"/>
              </a:rPr>
              <a:t>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solidFill>
                  <a:srgbClr val="BD2C00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99538" y="3400805"/>
            <a:ext cx="7009130" cy="1856105"/>
          </a:xfrm>
          <a:custGeom>
            <a:avLst/>
            <a:gdLst/>
            <a:ahLst/>
            <a:cxnLst/>
            <a:rect l="l" t="t" r="r" b="b"/>
            <a:pathLst>
              <a:path w="7009130" h="1856104">
                <a:moveTo>
                  <a:pt x="1053084" y="441833"/>
                </a:moveTo>
                <a:lnTo>
                  <a:pt x="3462147" y="0"/>
                </a:lnTo>
              </a:path>
              <a:path w="7009130" h="1856104">
                <a:moveTo>
                  <a:pt x="5871591" y="441833"/>
                </a:moveTo>
                <a:lnTo>
                  <a:pt x="3462528" y="0"/>
                </a:lnTo>
              </a:path>
              <a:path w="7009130" h="1856104">
                <a:moveTo>
                  <a:pt x="0" y="1856105"/>
                </a:moveTo>
                <a:lnTo>
                  <a:pt x="1053973" y="1414272"/>
                </a:lnTo>
              </a:path>
              <a:path w="7009130" h="1856104">
                <a:moveTo>
                  <a:pt x="4788408" y="1856105"/>
                </a:moveTo>
                <a:lnTo>
                  <a:pt x="5872480" y="1414272"/>
                </a:lnTo>
              </a:path>
              <a:path w="7009130" h="1856104">
                <a:moveTo>
                  <a:pt x="1053084" y="1414272"/>
                </a:moveTo>
                <a:lnTo>
                  <a:pt x="2197354" y="1856105"/>
                </a:lnTo>
              </a:path>
              <a:path w="7009130" h="1856104">
                <a:moveTo>
                  <a:pt x="5871971" y="1414272"/>
                </a:moveTo>
                <a:lnTo>
                  <a:pt x="7008748" y="1856105"/>
                </a:lnTo>
              </a:path>
            </a:pathLst>
          </a:custGeom>
          <a:ln w="19812">
            <a:solidFill>
              <a:srgbClr val="40458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80" y="481711"/>
            <a:ext cx="454723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6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/>
          <p:nvPr/>
        </p:nvSpPr>
        <p:spPr>
          <a:xfrm>
            <a:off x="6266403" y="1535673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886" y="0"/>
                </a:lnTo>
              </a:path>
            </a:pathLst>
          </a:custGeom>
          <a:ln w="100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70505" y="1190154"/>
            <a:ext cx="1504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9065" y="1341880"/>
            <a:ext cx="4733925" cy="50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00"/>
              </a:spcBef>
              <a:tabLst>
                <a:tab pos="3192780" algn="l"/>
              </a:tabLst>
            </a:pPr>
            <a:r>
              <a:rPr sz="1900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substitute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9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9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i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)</a:t>
            </a:r>
            <a:r>
              <a:rPr sz="19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9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(1)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045460">
              <a:lnSpc>
                <a:spcPts val="1880"/>
              </a:lnSpc>
            </a:pPr>
            <a:r>
              <a:rPr sz="19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9348" y="2223464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>
                <a:moveTo>
                  <a:pt x="0" y="0"/>
                </a:moveTo>
                <a:lnTo>
                  <a:pt x="333661" y="0"/>
                </a:lnTo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71532" y="2223464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348" y="0"/>
                </a:lnTo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26287" y="3085939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>
                <a:moveTo>
                  <a:pt x="0" y="0"/>
                </a:moveTo>
                <a:lnTo>
                  <a:pt x="333735" y="0"/>
                </a:lnTo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71549" y="308593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870" y="0"/>
                </a:lnTo>
              </a:path>
            </a:pathLst>
          </a:custGeom>
          <a:ln w="12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20024" y="2105258"/>
            <a:ext cx="17246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1373505" algn="l"/>
              </a:tabLst>
            </a:pPr>
            <a:r>
              <a:rPr sz="2350" spc="-470" dirty="0">
                <a:latin typeface="Symbol" panose="05050102010706020507"/>
                <a:cs typeface="Symbol" panose="05050102010706020507"/>
              </a:rPr>
              <a:t></a:t>
            </a:r>
            <a:r>
              <a:rPr sz="3525" spc="-705" baseline="-28000" dirty="0">
                <a:latin typeface="Symbol" panose="05050102010706020507"/>
                <a:cs typeface="Symbol" panose="05050102010706020507"/>
              </a:rPr>
              <a:t></a:t>
            </a:r>
            <a:r>
              <a:rPr sz="3525" baseline="-28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3525" spc="-502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470" dirty="0">
                <a:latin typeface="Symbol" panose="05050102010706020507"/>
                <a:cs typeface="Symbol" panose="05050102010706020507"/>
              </a:rPr>
              <a:t></a:t>
            </a:r>
            <a:r>
              <a:rPr sz="3525" spc="-705" baseline="-28000" dirty="0">
                <a:latin typeface="Symbol" panose="05050102010706020507"/>
                <a:cs typeface="Symbol" panose="05050102010706020507"/>
              </a:rPr>
              <a:t></a:t>
            </a:r>
            <a:endParaRPr sz="3525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3679" y="1985324"/>
            <a:ext cx="3716654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573405" algn="l"/>
              </a:tabLst>
            </a:pP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(5)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525" spc="-75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50" i="1" spc="-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spc="375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spc="-48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baseline="31000" dirty="0">
                <a:latin typeface="Symbol" panose="05050102010706020507"/>
                <a:cs typeface="Symbol" panose="05050102010706020507"/>
              </a:rPr>
              <a:t></a:t>
            </a:r>
            <a:r>
              <a:rPr sz="3525" spc="-67" baseline="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9499" y="3081645"/>
            <a:ext cx="1784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8390" y="2952668"/>
            <a:ext cx="33655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525" spc="9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6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6061" y="2847186"/>
            <a:ext cx="297180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5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spc="82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509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</a:t>
            </a:r>
            <a:r>
              <a:rPr sz="2350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spc="359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spc="150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50" spc="1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</a:t>
            </a:r>
            <a:r>
              <a:rPr sz="235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1450" y="2090806"/>
            <a:ext cx="33655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525" spc="9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6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77938" y="3645162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>
                <a:moveTo>
                  <a:pt x="0" y="0"/>
                </a:moveTo>
                <a:lnTo>
                  <a:pt x="269667" y="0"/>
                </a:lnTo>
              </a:path>
            </a:pathLst>
          </a:custGeom>
          <a:ln w="10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57202" y="3528900"/>
            <a:ext cx="2901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25" spc="44" baseline="-26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150" spc="30" dirty="0">
                <a:latin typeface="Times New Roman" panose="02020603050405020304"/>
                <a:cs typeface="Times New Roman" panose="02020603050405020304"/>
              </a:rPr>
              <a:t>2</a:t>
            </a:r>
            <a:endParaRPr sz="1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0573" y="3446153"/>
            <a:ext cx="635698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50" i="1" spc="55" dirty="0">
                <a:latin typeface="Times New Roman" panose="02020603050405020304"/>
                <a:cs typeface="Times New Roman" panose="02020603050405020304"/>
              </a:rPr>
              <a:t>substitute</a:t>
            </a:r>
            <a:r>
              <a:rPr sz="1950" spc="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9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5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9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50" i="1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5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25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925" i="1" spc="262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95" dirty="0">
                <a:latin typeface="Times New Roman" panose="02020603050405020304"/>
                <a:cs typeface="Times New Roman" panose="02020603050405020304"/>
              </a:rPr>
              <a:t>from(3)</a:t>
            </a:r>
            <a:r>
              <a:rPr sz="195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60" dirty="0">
                <a:latin typeface="Times New Roman" panose="02020603050405020304"/>
                <a:cs typeface="Times New Roman" panose="02020603050405020304"/>
              </a:rPr>
              <a:t>(5)</a:t>
            </a:r>
            <a:r>
              <a:rPr sz="195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equation,</a:t>
            </a:r>
            <a:r>
              <a:rPr sz="19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9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20" dirty="0">
                <a:latin typeface="Times New Roman" panose="02020603050405020304"/>
                <a:cs typeface="Times New Roman" panose="02020603050405020304"/>
              </a:rPr>
              <a:t>have</a:t>
            </a:r>
            <a:endParaRPr sz="1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55205" y="4369777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038" y="0"/>
                </a:lnTo>
              </a:path>
            </a:pathLst>
          </a:custGeom>
          <a:ln w="122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46957" y="4369777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0953" y="0"/>
                </a:lnTo>
              </a:path>
            </a:pathLst>
          </a:custGeom>
          <a:ln w="122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92336" y="436977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16" y="0"/>
                </a:lnTo>
              </a:path>
            </a:pathLst>
          </a:custGeom>
          <a:ln w="122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638750" y="4248412"/>
            <a:ext cx="205104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00" spc="-450" dirty="0">
                <a:latin typeface="Symbol" panose="05050102010706020507"/>
                <a:cs typeface="Symbol" panose="05050102010706020507"/>
              </a:rPr>
              <a:t></a:t>
            </a:r>
            <a:r>
              <a:rPr sz="3600" spc="-675" baseline="-28000" dirty="0">
                <a:latin typeface="Symbol" panose="05050102010706020507"/>
                <a:cs typeface="Symbol" panose="05050102010706020507"/>
              </a:rPr>
              <a:t></a:t>
            </a:r>
            <a:endParaRPr sz="360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01472" y="4365576"/>
            <a:ext cx="1930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55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26293" y="4233157"/>
            <a:ext cx="138112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842010" algn="l"/>
              </a:tabLst>
            </a:pPr>
            <a:r>
              <a:rPr sz="3600" spc="15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232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1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675" baseline="-2000" dirty="0">
                <a:latin typeface="Symbol" panose="05050102010706020507"/>
                <a:cs typeface="Symbol" panose="05050102010706020507"/>
              </a:rPr>
              <a:t></a:t>
            </a:r>
            <a:r>
              <a:rPr sz="3600" spc="-675" baseline="-31000" dirty="0">
                <a:latin typeface="Symbol" panose="05050102010706020507"/>
                <a:cs typeface="Symbol" panose="05050102010706020507"/>
              </a:rPr>
              <a:t></a:t>
            </a:r>
            <a:endParaRPr sz="3600" baseline="-31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5425" y="4125145"/>
            <a:ext cx="484949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992755" algn="l"/>
              </a:tabLst>
            </a:pPr>
            <a:r>
              <a:rPr sz="2400" i="1" spc="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9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3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4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spc="172" baseline="4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04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97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5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i="1" spc="19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spc="157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300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i="1" spc="157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419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20" baseline="31000" dirty="0">
                <a:latin typeface="Symbol" panose="05050102010706020507"/>
                <a:cs typeface="Symbol" panose="05050102010706020507"/>
              </a:rPr>
              <a:t></a:t>
            </a:r>
            <a:r>
              <a:rPr sz="3600" spc="-75" baseline="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3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247" baseline="36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i="1" spc="1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i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3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55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96185" y="5181913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148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83158" y="5181913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4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28716" y="5181913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032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61091" y="5181913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032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870785" y="5181913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032" y="0"/>
                </a:lnTo>
              </a:path>
            </a:pathLst>
          </a:custGeom>
          <a:ln w="12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0193867" y="4936159"/>
            <a:ext cx="12128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80179" y="4758051"/>
            <a:ext cx="18923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55" dirty="0">
                <a:latin typeface="Times New Roman" panose="02020603050405020304"/>
                <a:cs typeface="Times New Roman" panose="02020603050405020304"/>
              </a:rPr>
              <a:t>3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0261" y="5044937"/>
            <a:ext cx="33782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25" spc="165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i="1" spc="110" dirty="0">
                <a:latin typeface="Times New Roman" panose="02020603050405020304"/>
                <a:cs typeface="Times New Roman" panose="02020603050405020304"/>
              </a:rPr>
              <a:t>k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1060" y="4945641"/>
            <a:ext cx="7247255" cy="61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325"/>
              </a:lnSpc>
              <a:spcBef>
                <a:spcPts val="95"/>
              </a:spcBef>
              <a:tabLst>
                <a:tab pos="6772275" algn="l"/>
                <a:tab pos="7031990" algn="l"/>
              </a:tabLst>
            </a:pPr>
            <a:r>
              <a:rPr sz="2350" i="1" spc="114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14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i="1" spc="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spc="114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14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9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i="1" spc="142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555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65" dirty="0">
                <a:latin typeface="Symbol" panose="05050102010706020507"/>
                <a:cs typeface="Symbol" panose="05050102010706020507"/>
              </a:rPr>
              <a:t></a:t>
            </a:r>
            <a:r>
              <a:rPr sz="2350" i="1" spc="1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7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spc="157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spc="382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7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14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7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spc="284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50" spc="19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25" i="1" spc="284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-202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aseline="43000" dirty="0">
                <a:latin typeface="Symbol" panose="05050102010706020507"/>
                <a:cs typeface="Symbol" panose="05050102010706020507"/>
              </a:rPr>
              <a:t></a:t>
            </a:r>
            <a:r>
              <a:rPr sz="2025" baseline="43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spc="-179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spc="10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14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7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spc="284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50" spc="19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25" i="1" spc="284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-202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spc="179" baseline="43000" dirty="0">
                <a:latin typeface="Symbol" panose="05050102010706020507"/>
                <a:cs typeface="Symbol" panose="05050102010706020507"/>
              </a:rPr>
              <a:t></a:t>
            </a:r>
            <a:r>
              <a:rPr sz="2025" spc="179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54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14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200" dirty="0">
                <a:latin typeface="Symbol" panose="05050102010706020507"/>
                <a:cs typeface="Symbol" panose="05050102010706020507"/>
              </a:rPr>
              <a:t></a:t>
            </a:r>
            <a:r>
              <a:rPr sz="235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3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13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spc="277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50" spc="1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i="1" spc="1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14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i="1" spc="55" dirty="0">
                <a:latin typeface="Times New Roman" panose="02020603050405020304"/>
                <a:cs typeface="Times New Roman" panose="02020603050405020304"/>
              </a:rPr>
              <a:t>n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2693670">
              <a:lnSpc>
                <a:spcPts val="2325"/>
              </a:lnSpc>
              <a:tabLst>
                <a:tab pos="3939540" algn="l"/>
                <a:tab pos="5671820" algn="l"/>
                <a:tab pos="6581140" algn="l"/>
              </a:tabLst>
            </a:pPr>
            <a:r>
              <a:rPr sz="2350" spc="5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spc="5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spc="55" dirty="0">
                <a:latin typeface="Times New Roman" panose="02020603050405020304"/>
                <a:cs typeface="Times New Roman" panose="02020603050405020304"/>
              </a:rPr>
              <a:t>4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06783" y="5619362"/>
            <a:ext cx="4191000" cy="369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1815"/>
              </a:lnSpc>
              <a:spcBef>
                <a:spcPts val="130"/>
              </a:spcBef>
              <a:tabLst>
                <a:tab pos="3636010" algn="l"/>
              </a:tabLst>
            </a:pPr>
            <a:r>
              <a:rPr sz="1950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19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9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suppose</a:t>
            </a:r>
            <a:r>
              <a:rPr sz="195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95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95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i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8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725" i="1" spc="127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725" i="1" spc="232" baseline="43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950" spc="75" dirty="0">
                <a:latin typeface="Symbol" panose="05050102010706020507"/>
                <a:cs typeface="Symbol" panose="05050102010706020507"/>
              </a:rPr>
              <a:t></a:t>
            </a:r>
            <a:r>
              <a:rPr sz="19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3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19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i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latin typeface="Symbol" panose="05050102010706020507"/>
                <a:cs typeface="Symbol" panose="05050102010706020507"/>
              </a:rPr>
              <a:t></a:t>
            </a:r>
            <a:r>
              <a:rPr sz="19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R="613410" algn="r">
              <a:lnSpc>
                <a:spcPts val="855"/>
              </a:lnSpc>
            </a:pPr>
            <a:r>
              <a:rPr sz="115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1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33653" y="6428689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6740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62448" y="642868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674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37490" y="642868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674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82082" y="642868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175" y="0"/>
                </a:lnTo>
              </a:path>
            </a:pathLst>
          </a:custGeom>
          <a:ln w="121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632084" y="6307706"/>
            <a:ext cx="19558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spc="-484" dirty="0">
                <a:latin typeface="Symbol" panose="05050102010706020507"/>
                <a:cs typeface="Symbol" panose="05050102010706020507"/>
              </a:rPr>
              <a:t></a:t>
            </a:r>
            <a:r>
              <a:rPr sz="3600" spc="-727" baseline="-28000" dirty="0">
                <a:latin typeface="Symbol" panose="05050102010706020507"/>
                <a:cs typeface="Symbol" panose="05050102010706020507"/>
              </a:rPr>
              <a:t></a:t>
            </a:r>
            <a:endParaRPr sz="360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98601" y="6184872"/>
            <a:ext cx="2520315" cy="634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2385"/>
              </a:lnSpc>
              <a:spcBef>
                <a:spcPts val="120"/>
              </a:spcBef>
              <a:tabLst>
                <a:tab pos="359410" algn="l"/>
                <a:tab pos="725805" algn="l"/>
                <a:tab pos="1034415" algn="l"/>
              </a:tabLst>
            </a:pP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spc="82" baseline="4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502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....</a:t>
            </a:r>
            <a:r>
              <a:rPr sz="24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89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83515">
              <a:lnSpc>
                <a:spcPts val="2385"/>
              </a:lnSpc>
              <a:tabLst>
                <a:tab pos="857885" algn="l"/>
                <a:tab pos="2203450" algn="l"/>
              </a:tabLst>
            </a:pP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54925" y="6047454"/>
            <a:ext cx="495934" cy="655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465"/>
              </a:lnSpc>
              <a:spcBef>
                <a:spcPts val="120"/>
              </a:spcBef>
            </a:pPr>
            <a:r>
              <a:rPr sz="14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400" i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5" dirty="0">
                <a:latin typeface="Symbol" panose="05050102010706020507"/>
                <a:cs typeface="Symbol" panose="05050102010706020507"/>
              </a:rPr>
              <a:t>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75" baseline="6000" dirty="0">
                <a:latin typeface="Symbol" panose="05050102010706020507"/>
                <a:cs typeface="Symbol" panose="05050102010706020507"/>
              </a:rPr>
              <a:t></a:t>
            </a:r>
            <a:endParaRPr sz="3600" baseline="6000">
              <a:latin typeface="Symbol" panose="05050102010706020507"/>
              <a:cs typeface="Symbol" panose="05050102010706020507"/>
            </a:endParaRPr>
          </a:p>
          <a:p>
            <a:pPr marR="30480" algn="r">
              <a:lnSpc>
                <a:spcPts val="2465"/>
              </a:lnSpc>
            </a:pPr>
            <a:r>
              <a:rPr sz="2400" spc="-484" dirty="0">
                <a:latin typeface="Symbol" panose="05050102010706020507"/>
                <a:cs typeface="Symbol" panose="05050102010706020507"/>
              </a:rPr>
              <a:t></a:t>
            </a:r>
            <a:r>
              <a:rPr sz="3600" spc="-727" baseline="-28000" dirty="0">
                <a:latin typeface="Symbol" panose="05050102010706020507"/>
                <a:cs typeface="Symbol" panose="05050102010706020507"/>
              </a:rPr>
              <a:t></a:t>
            </a:r>
            <a:endParaRPr sz="360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15816" y="5991507"/>
            <a:ext cx="224790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692910" algn="l"/>
                <a:tab pos="2041525" algn="l"/>
              </a:tabLst>
            </a:pP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-75" baseline="-35000" dirty="0">
                <a:latin typeface="Symbol" panose="05050102010706020507"/>
                <a:cs typeface="Symbol" panose="05050102010706020507"/>
              </a:rPr>
              <a:t></a:t>
            </a:r>
            <a:r>
              <a:rPr sz="3600" baseline="-3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04538" y="6184872"/>
            <a:ext cx="3171825" cy="634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385"/>
              </a:lnSpc>
              <a:spcBef>
                <a:spcPts val="120"/>
              </a:spcBef>
              <a:tabLst>
                <a:tab pos="1829435" algn="l"/>
                <a:tab pos="2977515" algn="l"/>
              </a:tabLst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i="1" baseline="4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100" i="1" spc="457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0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i="1" spc="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)</a:t>
            </a:r>
            <a:r>
              <a:rPr sz="240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spc="-30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2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-75" baseline="35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3600" baseline="35000">
              <a:latin typeface="Times New Roman" panose="02020603050405020304"/>
              <a:cs typeface="Times New Roman" panose="02020603050405020304"/>
            </a:endParaRPr>
          </a:p>
          <a:p>
            <a:pPr marL="281940" algn="ctr">
              <a:lnSpc>
                <a:spcPts val="2385"/>
              </a:lnSpc>
            </a:pP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80" y="481711"/>
            <a:ext cx="454723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6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/>
          <p:nvPr/>
        </p:nvSpPr>
        <p:spPr>
          <a:xfrm>
            <a:off x="4703815" y="1652822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703" y="0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03125" y="165282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987" y="0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64788" y="165282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987" y="0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81921" y="165282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424" y="0"/>
                </a:lnTo>
              </a:path>
            </a:pathLst>
          </a:custGeom>
          <a:ln w="137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96760" y="1518089"/>
            <a:ext cx="21082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00" spc="-540" dirty="0">
                <a:latin typeface="Symbol" panose="05050102010706020507"/>
                <a:cs typeface="Symbol" panose="05050102010706020507"/>
              </a:rPr>
              <a:t></a:t>
            </a:r>
            <a:r>
              <a:rPr sz="4050" spc="-810" baseline="-28000" dirty="0">
                <a:latin typeface="Symbol" panose="05050102010706020507"/>
                <a:cs typeface="Symbol" panose="05050102010706020507"/>
              </a:rPr>
              <a:t></a:t>
            </a:r>
            <a:endParaRPr sz="405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5853" y="1161737"/>
            <a:ext cx="64516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31165" algn="l"/>
              </a:tabLst>
            </a:pPr>
            <a:r>
              <a:rPr sz="4050" spc="-75" baseline="-35000" dirty="0">
                <a:latin typeface="Symbol" panose="05050102010706020507"/>
                <a:cs typeface="Symbol" panose="05050102010706020507"/>
              </a:rPr>
              <a:t></a:t>
            </a:r>
            <a:r>
              <a:rPr sz="4050" baseline="-3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4771" y="1379657"/>
            <a:ext cx="2832735" cy="711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2685"/>
              </a:lnSpc>
              <a:spcBef>
                <a:spcPts val="130"/>
              </a:spcBef>
              <a:tabLst>
                <a:tab pos="398780" algn="l"/>
                <a:tab pos="812800" algn="l"/>
                <a:tab pos="1160780" algn="l"/>
              </a:tabLst>
            </a:pPr>
            <a:r>
              <a:rPr sz="27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spc="-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spc="6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25" spc="97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25" spc="569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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....</a:t>
            </a:r>
            <a:r>
              <a:rPr sz="27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</a:t>
            </a:r>
            <a:r>
              <a:rPr sz="27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spc="120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700" spc="80" dirty="0">
                <a:latin typeface="Times New Roman" panose="02020603050405020304"/>
                <a:cs typeface="Times New Roman" panose="02020603050405020304"/>
              </a:rPr>
              <a:t>)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200660">
              <a:lnSpc>
                <a:spcPts val="2685"/>
              </a:lnSpc>
              <a:tabLst>
                <a:tab pos="962660" algn="l"/>
                <a:tab pos="2479675" algn="l"/>
              </a:tabLst>
            </a:pPr>
            <a:r>
              <a:rPr sz="2700" spc="-5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spc="-5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4666" y="1224789"/>
            <a:ext cx="549275" cy="735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2775"/>
              </a:lnSpc>
              <a:spcBef>
                <a:spcPts val="130"/>
              </a:spcBef>
            </a:pPr>
            <a:r>
              <a:rPr sz="155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50" i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-35" dirty="0">
                <a:latin typeface="Symbol" panose="05050102010706020507"/>
                <a:cs typeface="Symbol" panose="05050102010706020507"/>
              </a:rPr>
              <a:t>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5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50" spc="-75" baseline="6000" dirty="0">
                <a:latin typeface="Symbol" panose="05050102010706020507"/>
                <a:cs typeface="Symbol" panose="05050102010706020507"/>
              </a:rPr>
              <a:t></a:t>
            </a:r>
            <a:endParaRPr sz="4050" baseline="6000">
              <a:latin typeface="Symbol" panose="05050102010706020507"/>
              <a:cs typeface="Symbol" panose="05050102010706020507"/>
            </a:endParaRPr>
          </a:p>
          <a:p>
            <a:pPr marR="30480" algn="r">
              <a:lnSpc>
                <a:spcPts val="2775"/>
              </a:lnSpc>
            </a:pPr>
            <a:r>
              <a:rPr sz="2700" spc="-540" dirty="0">
                <a:latin typeface="Symbol" panose="05050102010706020507"/>
                <a:cs typeface="Symbol" panose="05050102010706020507"/>
              </a:rPr>
              <a:t></a:t>
            </a:r>
            <a:r>
              <a:rPr sz="4050" spc="-810" baseline="-28000" dirty="0">
                <a:latin typeface="Symbol" panose="05050102010706020507"/>
                <a:cs typeface="Symbol" panose="05050102010706020507"/>
              </a:rPr>
              <a:t></a:t>
            </a:r>
            <a:endParaRPr sz="405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3980" y="1161737"/>
            <a:ext cx="20066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0540" y="1379657"/>
            <a:ext cx="3568700" cy="711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2685"/>
              </a:lnSpc>
              <a:spcBef>
                <a:spcPts val="130"/>
              </a:spcBef>
              <a:tabLst>
                <a:tab pos="2059305" algn="l"/>
                <a:tab pos="3354070" algn="l"/>
              </a:tabLst>
            </a:pPr>
            <a:r>
              <a:rPr sz="27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00" i="1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</a:t>
            </a:r>
            <a:r>
              <a:rPr sz="27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25" i="1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25" i="1" spc="54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90" dirty="0">
                <a:latin typeface="Symbol" panose="05050102010706020507"/>
                <a:cs typeface="Symbol" panose="05050102010706020507"/>
              </a:rPr>
              <a:t></a:t>
            </a:r>
            <a:r>
              <a:rPr sz="2700" i="1" spc="9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00" i="1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	)</a:t>
            </a:r>
            <a:r>
              <a:rPr sz="27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Symbol" panose="05050102010706020507"/>
                <a:cs typeface="Symbol" panose="05050102010706020507"/>
              </a:rPr>
              <a:t></a:t>
            </a:r>
            <a:r>
              <a:rPr sz="27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i="1" spc="-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050" spc="-30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2700" spc="-2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700" spc="-20" dirty="0">
                <a:latin typeface="Symbol" panose="05050102010706020507"/>
                <a:cs typeface="Symbol" panose="05050102010706020507"/>
              </a:rPr>
              <a:t>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050" spc="-75" baseline="35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4050" baseline="35000">
              <a:latin typeface="Times New Roman" panose="02020603050405020304"/>
              <a:cs typeface="Times New Roman" panose="02020603050405020304"/>
            </a:endParaRPr>
          </a:p>
          <a:p>
            <a:pPr marL="318770" algn="ctr">
              <a:lnSpc>
                <a:spcPts val="2685"/>
              </a:lnSpc>
            </a:pPr>
            <a:r>
              <a:rPr sz="27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72403" y="2535949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428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42156" y="3107454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0763" y="0"/>
                </a:lnTo>
              </a:path>
            </a:pathLst>
          </a:custGeom>
          <a:ln w="4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31268" y="2808688"/>
            <a:ext cx="638810" cy="0"/>
          </a:xfrm>
          <a:custGeom>
            <a:avLst/>
            <a:gdLst/>
            <a:ahLst/>
            <a:cxnLst/>
            <a:rect l="l" t="t" r="r" b="b"/>
            <a:pathLst>
              <a:path w="638809">
                <a:moveTo>
                  <a:pt x="0" y="0"/>
                </a:moveTo>
                <a:lnTo>
                  <a:pt x="638405" y="0"/>
                </a:lnTo>
              </a:path>
            </a:pathLst>
          </a:custGeom>
          <a:ln w="93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369374" y="2623141"/>
            <a:ext cx="11557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50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7639" y="2206362"/>
            <a:ext cx="16065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43586" y="2344097"/>
            <a:ext cx="952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30" dirty="0">
                <a:latin typeface="Times New Roman" panose="02020603050405020304"/>
                <a:cs typeface="Times New Roman" panose="02020603050405020304"/>
              </a:rPr>
              <a:t>k</a:t>
            </a:r>
            <a:endParaRPr sz="1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77028" y="2802495"/>
            <a:ext cx="52006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Symbol" panose="05050102010706020507"/>
                <a:cs typeface="Symbol" panose="05050102010706020507"/>
              </a:rPr>
              <a:t>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85" dirty="0">
                <a:latin typeface="Times New Roman" panose="02020603050405020304"/>
                <a:cs typeface="Times New Roman" panose="02020603050405020304"/>
              </a:rPr>
              <a:t>x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82318" y="2478628"/>
            <a:ext cx="66484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Symbol" panose="05050102010706020507"/>
                <a:cs typeface="Symbol" panose="05050102010706020507"/>
              </a:rPr>
              <a:t>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17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575" i="1" spc="262" baseline="42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1575" baseline="4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2518" y="2882393"/>
            <a:ext cx="1289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60" dirty="0">
                <a:latin typeface="Symbol" panose="05050102010706020507"/>
                <a:cs typeface="Symbol" panose="05050102010706020507"/>
              </a:rPr>
              <a:t>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2518" y="2442859"/>
            <a:ext cx="1289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60" dirty="0">
                <a:latin typeface="Symbol" panose="05050102010706020507"/>
                <a:cs typeface="Symbol" panose="05050102010706020507"/>
              </a:rPr>
              <a:t>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82518" y="2223083"/>
            <a:ext cx="1289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60" dirty="0">
                <a:latin typeface="Symbol" panose="05050102010706020507"/>
                <a:cs typeface="Symbol" panose="05050102010706020507"/>
              </a:rPr>
              <a:t>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9399" y="2882393"/>
            <a:ext cx="1289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60" dirty="0">
                <a:latin typeface="Symbol" panose="05050102010706020507"/>
                <a:cs typeface="Symbol" panose="05050102010706020507"/>
              </a:rPr>
              <a:t>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79399" y="2442859"/>
            <a:ext cx="1289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60" dirty="0">
                <a:latin typeface="Symbol" panose="05050102010706020507"/>
                <a:cs typeface="Symbol" panose="05050102010706020507"/>
              </a:rPr>
              <a:t>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53999" y="3063143"/>
            <a:ext cx="1797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00" spc="-310" dirty="0">
                <a:latin typeface="Symbol" panose="05050102010706020507"/>
                <a:cs typeface="Symbol" panose="05050102010706020507"/>
              </a:rPr>
              <a:t></a:t>
            </a:r>
            <a:r>
              <a:rPr sz="2700" spc="-465" baseline="-9000" dirty="0">
                <a:latin typeface="Symbol" panose="05050102010706020507"/>
                <a:cs typeface="Symbol" panose="05050102010706020507"/>
              </a:rPr>
              <a:t></a:t>
            </a:r>
            <a:endParaRPr sz="2700" baseline="-9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9399" y="2223083"/>
            <a:ext cx="1289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60" dirty="0">
                <a:latin typeface="Symbol" panose="05050102010706020507"/>
                <a:cs typeface="Symbol" panose="05050102010706020507"/>
              </a:rPr>
              <a:t></a:t>
            </a:r>
            <a:endParaRPr sz="1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37133" y="2921888"/>
            <a:ext cx="596265" cy="481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1785"/>
              </a:lnSpc>
              <a:spcBef>
                <a:spcPts val="110"/>
              </a:spcBef>
            </a:pP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Symbol" panose="05050102010706020507"/>
                <a:cs typeface="Symbol" panose="05050102010706020507"/>
              </a:rPr>
              <a:t></a:t>
            </a: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150" baseline="35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700" baseline="35000">
              <a:latin typeface="Times New Roman" panose="02020603050405020304"/>
              <a:cs typeface="Times New Roman" panose="02020603050405020304"/>
            </a:endParaRPr>
          </a:p>
          <a:p>
            <a:pPr marR="30480" algn="r">
              <a:lnSpc>
                <a:spcPts val="1785"/>
              </a:lnSpc>
            </a:pP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4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01326" y="2350855"/>
            <a:ext cx="74739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44525" algn="l"/>
              </a:tabLst>
            </a:pP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Symbol" panose="05050102010706020507"/>
                <a:cs typeface="Symbol" panose="05050102010706020507"/>
              </a:rPr>
              <a:t>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29063" y="2623141"/>
            <a:ext cx="173037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00" spc="165" dirty="0">
                <a:latin typeface="Symbol" panose="05050102010706020507"/>
                <a:cs typeface="Symbol" panose="05050102010706020507"/>
              </a:rPr>
              <a:t></a:t>
            </a:r>
            <a:r>
              <a:rPr sz="18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18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Symbol" panose="05050102010706020507"/>
                <a:cs typeface="Symbol" panose="05050102010706020507"/>
              </a:rPr>
              <a:t>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2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575" i="1" spc="300" baseline="42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75" i="1" spc="-165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75" spc="82" baseline="42000" dirty="0">
                <a:latin typeface="Symbol" panose="05050102010706020507"/>
                <a:cs typeface="Symbol" panose="05050102010706020507"/>
              </a:rPr>
              <a:t></a:t>
            </a:r>
            <a:r>
              <a:rPr sz="1575" spc="82" baseline="4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75" spc="719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Symbol" panose="05050102010706020507"/>
                <a:cs typeface="Symbol" panose="05050102010706020507"/>
              </a:rPr>
              <a:t></a:t>
            </a:r>
            <a:r>
              <a:rPr sz="18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spc="175" dirty="0">
                <a:latin typeface="Symbol" panose="05050102010706020507"/>
                <a:cs typeface="Symbol" panose="05050102010706020507"/>
              </a:rPr>
              <a:t></a:t>
            </a:r>
            <a:r>
              <a:rPr sz="18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(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10327" y="2623140"/>
            <a:ext cx="522033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2979420" algn="l"/>
                <a:tab pos="3376295" algn="l"/>
                <a:tab pos="3938270" algn="l"/>
              </a:tabLst>
            </a:pPr>
            <a:r>
              <a:rPr sz="1800" i="1" spc="1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i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i="1" spc="1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Symbol" panose="05050102010706020507"/>
                <a:cs typeface="Symbol" panose="05050102010706020507"/>
              </a:rPr>
              <a:t>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575" i="1" spc="225" baseline="42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75" i="1" spc="652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Symbol" panose="05050102010706020507"/>
                <a:cs typeface="Symbol" panose="05050102010706020507"/>
              </a:rPr>
              <a:t></a:t>
            </a:r>
            <a:r>
              <a:rPr sz="18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1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i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Symbol" panose="05050102010706020507"/>
                <a:cs typeface="Symbol" panose="05050102010706020507"/>
              </a:rPr>
              <a:t>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1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spc="187" baseline="-9000" dirty="0">
                <a:latin typeface="Symbol" panose="05050102010706020507"/>
                <a:cs typeface="Symbol" panose="05050102010706020507"/>
              </a:rPr>
              <a:t></a:t>
            </a:r>
            <a:r>
              <a:rPr sz="1800" spc="1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spc="125" dirty="0">
                <a:latin typeface="Symbol" panose="05050102010706020507"/>
                <a:cs typeface="Symbol" panose="05050102010706020507"/>
              </a:rPr>
              <a:t></a:t>
            </a:r>
            <a:r>
              <a:rPr sz="18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00" u="sng" baseline="23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00" u="sng" spc="150" baseline="23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700" u="sng" baseline="23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700" spc="165" baseline="-9000" dirty="0">
                <a:latin typeface="Symbol" panose="05050102010706020507"/>
                <a:cs typeface="Symbol" panose="05050102010706020507"/>
              </a:rPr>
              <a:t></a:t>
            </a:r>
            <a:r>
              <a:rPr sz="2700" baseline="-9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105" dirty="0">
                <a:latin typeface="Arial MT"/>
                <a:cs typeface="Arial MT"/>
              </a:rPr>
              <a:t>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Symbol" panose="05050102010706020507"/>
                <a:cs typeface="Symbol" panose="05050102010706020507"/>
              </a:rPr>
              <a:t>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1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latin typeface="Symbol" panose="05050102010706020507"/>
                <a:cs typeface="Symbol" panose="05050102010706020507"/>
              </a:rPr>
              <a:t>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1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75" spc="52" baseline="42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575" baseline="4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04781" y="3782413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132" y="0"/>
                </a:lnTo>
              </a:path>
            </a:pathLst>
          </a:custGeom>
          <a:ln w="112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185724" y="3262499"/>
            <a:ext cx="29972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25" spc="52" baseline="-26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250" i="1" spc="35" dirty="0">
                <a:latin typeface="Times New Roman" panose="02020603050405020304"/>
                <a:cs typeface="Times New Roman" panose="02020603050405020304"/>
              </a:rPr>
              <a:t>k</a:t>
            </a:r>
            <a:endParaRPr sz="1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94354" y="3063143"/>
            <a:ext cx="1964689" cy="8572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51460" algn="ctr">
              <a:lnSpc>
                <a:spcPct val="100000"/>
              </a:lnSpc>
              <a:spcBef>
                <a:spcPts val="110"/>
              </a:spcBef>
            </a:pPr>
            <a:r>
              <a:rPr sz="1800" spc="-310" dirty="0">
                <a:latin typeface="Symbol" panose="05050102010706020507"/>
                <a:cs typeface="Symbol" panose="05050102010706020507"/>
              </a:rPr>
              <a:t></a:t>
            </a:r>
            <a:r>
              <a:rPr sz="2700" spc="-465" baseline="-9000" dirty="0">
                <a:latin typeface="Symbol" panose="05050102010706020507"/>
                <a:cs typeface="Symbol" panose="05050102010706020507"/>
              </a:rPr>
              <a:t></a:t>
            </a:r>
            <a:endParaRPr sz="2700" baseline="-9000">
              <a:latin typeface="Symbol" panose="05050102010706020507"/>
              <a:cs typeface="Symbol" panose="05050102010706020507"/>
            </a:endParaRPr>
          </a:p>
          <a:p>
            <a:pPr marL="38100">
              <a:lnSpc>
                <a:spcPct val="100000"/>
              </a:lnSpc>
              <a:spcBef>
                <a:spcPts val="1790"/>
              </a:spcBef>
              <a:tabLst>
                <a:tab pos="770255" algn="l"/>
              </a:tabLst>
            </a:pPr>
            <a:r>
              <a:rPr sz="2150" spc="-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50" spc="-50" dirty="0">
                <a:latin typeface="Arial MT"/>
                <a:cs typeface="Arial MT"/>
              </a:rPr>
              <a:t></a:t>
            </a:r>
            <a:r>
              <a:rPr sz="2150" i="1" spc="-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5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-7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1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Symbol" panose="05050102010706020507"/>
                <a:cs typeface="Symbol" panose="05050102010706020507"/>
              </a:rPr>
              <a:t></a:t>
            </a:r>
            <a:r>
              <a:rPr sz="215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49569" y="3561174"/>
            <a:ext cx="2309495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47445" algn="l"/>
              </a:tabLst>
            </a:pPr>
            <a:r>
              <a:rPr sz="21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50" i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50" i="1" spc="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50" spc="5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150" dirty="0">
                <a:latin typeface="Symbol" panose="05050102010706020507"/>
                <a:cs typeface="Symbol" panose="05050102010706020507"/>
              </a:rPr>
              <a:t></a:t>
            </a:r>
            <a:r>
              <a:rPr sz="21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-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50" spc="70" dirty="0">
                <a:latin typeface="Symbol" panose="05050102010706020507"/>
                <a:cs typeface="Symbol" panose="05050102010706020507"/>
              </a:rPr>
              <a:t></a:t>
            </a:r>
            <a:r>
              <a:rPr sz="2150" spc="7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5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Symbol" panose="05050102010706020507"/>
                <a:cs typeface="Symbol" panose="05050102010706020507"/>
              </a:rPr>
              <a:t></a:t>
            </a:r>
            <a:r>
              <a:rPr sz="21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-1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150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50" spc="-10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15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-50" dirty="0">
                <a:latin typeface="Symbol" panose="05050102010706020507"/>
                <a:cs typeface="Symbol" panose="05050102010706020507"/>
              </a:rPr>
              <a:t></a:t>
            </a:r>
            <a:endParaRPr sz="21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19641" y="3552971"/>
            <a:ext cx="9842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99054" y="4593359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453" y="0"/>
                </a:lnTo>
              </a:path>
            </a:pathLst>
          </a:custGeom>
          <a:ln w="12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95646" y="4593359"/>
            <a:ext cx="301625" cy="0"/>
          </a:xfrm>
          <a:custGeom>
            <a:avLst/>
            <a:gdLst/>
            <a:ahLst/>
            <a:cxnLst/>
            <a:rect l="l" t="t" r="r" b="b"/>
            <a:pathLst>
              <a:path w="301625">
                <a:moveTo>
                  <a:pt x="0" y="0"/>
                </a:moveTo>
                <a:lnTo>
                  <a:pt x="301361" y="0"/>
                </a:lnTo>
              </a:path>
            </a:pathLst>
          </a:custGeom>
          <a:ln w="121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460411" y="4589731"/>
            <a:ext cx="17716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68541" y="4034197"/>
            <a:ext cx="30734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525" spc="-37" baseline="-2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350" i="1" spc="-25" dirty="0">
                <a:latin typeface="Times New Roman" panose="02020603050405020304"/>
                <a:cs typeface="Times New Roman" panose="02020603050405020304"/>
              </a:rPr>
              <a:t>k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81244" y="4456161"/>
            <a:ext cx="31750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525" spc="3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i="1" spc="25" dirty="0">
                <a:latin typeface="Times New Roman" panose="02020603050405020304"/>
                <a:cs typeface="Times New Roman" panose="02020603050405020304"/>
              </a:rPr>
              <a:t>k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81244" y="3619572"/>
            <a:ext cx="313055" cy="7994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445"/>
              </a:spcBef>
            </a:pPr>
            <a:r>
              <a:rPr sz="3225" spc="104" baseline="-26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250" i="1" spc="70" dirty="0">
                <a:latin typeface="Times New Roman" panose="02020603050405020304"/>
                <a:cs typeface="Times New Roman" panose="02020603050405020304"/>
              </a:rPr>
              <a:t>k</a:t>
            </a: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sz="3525" spc="-37" baseline="-2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350" i="1" spc="-25" dirty="0">
                <a:latin typeface="Times New Roman" panose="02020603050405020304"/>
                <a:cs typeface="Times New Roman" panose="02020603050405020304"/>
              </a:rPr>
              <a:t>k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70250" y="4355984"/>
            <a:ext cx="237998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2240915" algn="l"/>
              </a:tabLst>
            </a:pP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i="1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66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</a:t>
            </a:r>
            <a:r>
              <a:rPr sz="2350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35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9086" y="4355984"/>
            <a:ext cx="235394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i="1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69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</a:t>
            </a:r>
            <a:r>
              <a:rPr sz="2350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350" spc="-25" dirty="0">
                <a:latin typeface="Symbol" panose="05050102010706020507"/>
                <a:cs typeface="Symbol" panose="05050102010706020507"/>
              </a:rPr>
              <a:t></a:t>
            </a:r>
            <a:endParaRPr sz="23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574068" y="4594801"/>
            <a:ext cx="902969" cy="0"/>
          </a:xfrm>
          <a:custGeom>
            <a:avLst/>
            <a:gdLst/>
            <a:ahLst/>
            <a:cxnLst/>
            <a:rect l="l" t="t" r="r" b="b"/>
            <a:pathLst>
              <a:path w="902970">
                <a:moveTo>
                  <a:pt x="0" y="0"/>
                </a:moveTo>
                <a:lnTo>
                  <a:pt x="902970" y="0"/>
                </a:lnTo>
              </a:path>
            </a:pathLst>
          </a:custGeom>
          <a:ln w="145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0480463" y="4313161"/>
            <a:ext cx="145415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25341" y="4592959"/>
            <a:ext cx="20574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53674" y="4302581"/>
            <a:ext cx="11874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560125" y="4087861"/>
            <a:ext cx="873125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i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75" i="1" spc="37" baseline="42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475" baseline="4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80590" y="4313161"/>
            <a:ext cx="149225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5645" algn="l"/>
              </a:tabLst>
            </a:pPr>
            <a:r>
              <a:rPr sz="2800" dirty="0">
                <a:latin typeface="Symbol" panose="05050102010706020507"/>
                <a:cs typeface="Symbol" panose="05050102010706020507"/>
              </a:rPr>
              <a:t>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Symbol" panose="05050102010706020507"/>
                <a:cs typeface="Symbol" panose="05050102010706020507"/>
              </a:rPr>
              <a:t></a:t>
            </a:r>
            <a:r>
              <a:rPr sz="2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i="1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(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74921" y="5212538"/>
            <a:ext cx="219710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00" spc="60" dirty="0">
                <a:latin typeface="Symbol" panose="05050102010706020507"/>
                <a:cs typeface="Symbol" panose="05050102010706020507"/>
              </a:rPr>
              <a:t></a:t>
            </a:r>
            <a:r>
              <a:rPr sz="23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i="1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719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300" i="1" spc="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i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</a:t>
            </a:r>
            <a:r>
              <a:rPr sz="23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30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</a:t>
            </a:r>
            <a:r>
              <a:rPr sz="230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i="1" spc="-37" baseline="43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025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64846" y="5213221"/>
            <a:ext cx="1896110" cy="1278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i="1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69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4(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</a:t>
            </a:r>
            <a:r>
              <a:rPr sz="235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i="1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9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14300">
              <a:lnSpc>
                <a:spcPct val="100000"/>
              </a:lnSpc>
              <a:spcBef>
                <a:spcPts val="2005"/>
              </a:spcBef>
            </a:pPr>
            <a:r>
              <a:rPr sz="2300" spc="50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3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</a:t>
            </a:r>
            <a:r>
              <a:rPr sz="23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0" dirty="0">
                <a:latin typeface="Symbol" panose="05050102010706020507"/>
                <a:cs typeface="Symbol" panose="05050102010706020507"/>
              </a:rPr>
              <a:t></a:t>
            </a:r>
            <a:r>
              <a:rPr sz="23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</a:t>
            </a:r>
            <a:r>
              <a:rPr sz="23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i="1" spc="82" baseline="43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025" baseline="43000">
              <a:latin typeface="Times New Roman" panose="02020603050405020304"/>
              <a:cs typeface="Times New Roman" panose="02020603050405020304"/>
            </a:endParaRPr>
          </a:p>
          <a:p>
            <a:pPr marR="220345" algn="r">
              <a:lnSpc>
                <a:spcPct val="100000"/>
              </a:lnSpc>
              <a:spcBef>
                <a:spcPts val="1085"/>
              </a:spcBef>
            </a:pP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88469" y="5759263"/>
            <a:ext cx="130810" cy="322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25"/>
              </a:spcBef>
            </a:pPr>
            <a:r>
              <a:rPr sz="1050" i="1" spc="235" dirty="0">
                <a:latin typeface="Times New Roman" panose="02020603050405020304"/>
                <a:cs typeface="Times New Roman" panose="02020603050405020304"/>
              </a:rPr>
              <a:t>n</a:t>
            </a: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150"/>
              </a:lnSpc>
            </a:pPr>
            <a:r>
              <a:rPr sz="1050" spc="235" dirty="0">
                <a:latin typeface="Times New Roman" panose="02020603050405020304"/>
                <a:cs typeface="Times New Roman" panose="02020603050405020304"/>
              </a:rPr>
              <a:t>4</a:t>
            </a:r>
            <a:endParaRPr sz="1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98794" y="5789372"/>
            <a:ext cx="40894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335" dirty="0">
                <a:latin typeface="Times New Roman" panose="02020603050405020304"/>
                <a:cs typeface="Times New Roman" panose="02020603050405020304"/>
              </a:rPr>
              <a:t>log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83420" y="5803525"/>
            <a:ext cx="213106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15925" algn="l"/>
              </a:tabLst>
            </a:pPr>
            <a:r>
              <a:rPr sz="2550" spc="72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spc="71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550" i="1" spc="7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770" dirty="0">
                <a:latin typeface="Symbol" panose="05050102010706020507"/>
                <a:cs typeface="Symbol" panose="05050102010706020507"/>
              </a:rPr>
              <a:t></a:t>
            </a:r>
            <a:r>
              <a:rPr sz="25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7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55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350" dirty="0">
                <a:latin typeface="Symbol" panose="05050102010706020507"/>
                <a:cs typeface="Symbol" panose="05050102010706020507"/>
              </a:rPr>
              <a:t></a:t>
            </a:r>
            <a:r>
              <a:rPr sz="255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6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59324" y="6437153"/>
            <a:ext cx="901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23450" y="6341743"/>
            <a:ext cx="259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log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37753" y="6354224"/>
            <a:ext cx="190309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i="1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80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44317" y="6340411"/>
            <a:ext cx="2873375" cy="469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61415" algn="l"/>
              </a:tabLst>
            </a:pPr>
            <a:r>
              <a:rPr sz="2750" i="1" spc="-10" dirty="0">
                <a:latin typeface="Times New Roman" panose="02020603050405020304"/>
                <a:cs typeface="Times New Roman" panose="02020603050405020304"/>
              </a:rPr>
              <a:t>Hence</a:t>
            </a:r>
            <a:r>
              <a:rPr sz="2750" i="1" dirty="0">
                <a:latin typeface="Times New Roman" panose="02020603050405020304"/>
                <a:cs typeface="Times New Roman" panose="02020603050405020304"/>
              </a:rPr>
              <a:t>	T</a:t>
            </a:r>
            <a:r>
              <a:rPr sz="2750" i="1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7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50" i="1" spc="7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7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75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0" dirty="0">
                <a:latin typeface="Symbol" panose="05050102010706020507"/>
                <a:cs typeface="Symbol" panose="05050102010706020507"/>
              </a:rPr>
              <a:t></a:t>
            </a:r>
            <a:r>
              <a:rPr sz="2900" spc="100" dirty="0">
                <a:latin typeface="Symbol" panose="05050102010706020507"/>
                <a:cs typeface="Symbol" panose="05050102010706020507"/>
              </a:rPr>
              <a:t></a:t>
            </a:r>
            <a:r>
              <a:rPr sz="2900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750" i="1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)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80" y="481711"/>
            <a:ext cx="850519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75" dirty="0"/>
              <a:t> </a:t>
            </a:r>
            <a:r>
              <a:rPr spc="-1045" dirty="0"/>
              <a:t>METHOD</a:t>
            </a:r>
            <a:r>
              <a:rPr spc="-295" dirty="0"/>
              <a:t> </a:t>
            </a:r>
            <a:r>
              <a:rPr spc="660" dirty="0"/>
              <a:t>–</a:t>
            </a:r>
            <a:r>
              <a:rPr spc="-395" dirty="0"/>
              <a:t> </a:t>
            </a:r>
            <a:r>
              <a:rPr spc="-885" dirty="0"/>
              <a:t>A</a:t>
            </a:r>
            <a:r>
              <a:rPr spc="-415" dirty="0"/>
              <a:t> </a:t>
            </a:r>
            <a:r>
              <a:rPr spc="-980" dirty="0"/>
              <a:t>HARD</a:t>
            </a:r>
            <a:r>
              <a:rPr spc="-385" dirty="0"/>
              <a:t> </a:t>
            </a:r>
            <a:r>
              <a:rPr spc="-930" dirty="0"/>
              <a:t>EXAMPLE</a:t>
            </a:r>
            <a:endParaRPr spc="-930" dirty="0"/>
          </a:p>
        </p:txBody>
      </p:sp>
      <p:sp>
        <p:nvSpPr>
          <p:cNvPr id="3" name="object 3"/>
          <p:cNvSpPr/>
          <p:nvPr/>
        </p:nvSpPr>
        <p:spPr>
          <a:xfrm>
            <a:off x="4668420" y="2052708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832" y="0"/>
                </a:lnTo>
              </a:path>
            </a:pathLst>
          </a:custGeom>
          <a:ln w="11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24515" y="1833915"/>
            <a:ext cx="1114425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10" dirty="0">
                <a:latin typeface="Times New Roman" panose="02020603050405020304"/>
                <a:cs typeface="Times New Roman" panose="02020603050405020304"/>
              </a:rPr>
              <a:t>otherwise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7017" y="1249505"/>
            <a:ext cx="1789430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00430" algn="l"/>
                <a:tab pos="1231900" algn="l"/>
              </a:tabLst>
            </a:pPr>
            <a:r>
              <a:rPr sz="3225" spc="-37" baseline="-4000" dirty="0">
                <a:latin typeface="Symbol" panose="05050102010706020507"/>
                <a:cs typeface="Symbol" panose="05050102010706020507"/>
              </a:rPr>
              <a:t></a:t>
            </a:r>
            <a:r>
              <a:rPr sz="2150" spc="-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50" spc="-2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50" i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Symbol" panose="05050102010706020507"/>
                <a:cs typeface="Symbol" panose="05050102010706020507"/>
              </a:rPr>
              <a:t></a:t>
            </a:r>
            <a:r>
              <a:rPr sz="215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617" y="1924766"/>
            <a:ext cx="213995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spc="-555" dirty="0">
                <a:latin typeface="Symbol" panose="05050102010706020507"/>
                <a:cs typeface="Symbol" panose="05050102010706020507"/>
              </a:rPr>
              <a:t></a:t>
            </a:r>
            <a:r>
              <a:rPr sz="3225" spc="-832" baseline="-26000" dirty="0">
                <a:latin typeface="Symbol" panose="05050102010706020507"/>
                <a:cs typeface="Symbol" panose="05050102010706020507"/>
              </a:rPr>
              <a:t></a:t>
            </a:r>
            <a:endParaRPr sz="3225" baseline="-26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0331" y="2048293"/>
            <a:ext cx="165100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4258" y="1661084"/>
            <a:ext cx="165100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617" y="1833915"/>
            <a:ext cx="1325880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789940" algn="l"/>
              </a:tabLst>
            </a:pPr>
            <a:r>
              <a:rPr sz="3225" baseline="35000" dirty="0">
                <a:latin typeface="Symbol" panose="05050102010706020507"/>
                <a:cs typeface="Symbol" panose="05050102010706020507"/>
              </a:rPr>
              <a:t></a:t>
            </a:r>
            <a:r>
              <a:rPr sz="2150" i="1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150" i="1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	)</a:t>
            </a:r>
            <a:r>
              <a:rPr sz="21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Symbol" panose="05050102010706020507"/>
                <a:cs typeface="Symbol" panose="05050102010706020507"/>
              </a:rPr>
              <a:t></a:t>
            </a:r>
            <a:r>
              <a:rPr sz="21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2852" y="1614561"/>
            <a:ext cx="1032510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50" i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5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Symbol" panose="05050102010706020507"/>
                <a:cs typeface="Symbol" panose="05050102010706020507"/>
              </a:rPr>
              <a:t></a:t>
            </a:r>
            <a:r>
              <a:rPr sz="215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25" spc="-75" baseline="32000" dirty="0">
                <a:latin typeface="Symbol" panose="05050102010706020507"/>
                <a:cs typeface="Symbol" panose="05050102010706020507"/>
              </a:rPr>
              <a:t></a:t>
            </a:r>
            <a:endParaRPr sz="3225" baseline="3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6755" y="1504589"/>
            <a:ext cx="212534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019810" algn="l"/>
              </a:tabLst>
            </a:pPr>
            <a:r>
              <a:rPr sz="2450" spc="-10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0</a:t>
            </a:r>
            <a:r>
              <a:rPr sz="245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0" dirty="0">
                <a:latin typeface="Symbol" panose="05050102010706020507"/>
                <a:cs typeface="Symbol" panose="05050102010706020507"/>
              </a:rPr>
              <a:t></a:t>
            </a:r>
            <a:r>
              <a:rPr sz="24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50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0" dirty="0">
                <a:latin typeface="Symbol" panose="05050102010706020507"/>
                <a:cs typeface="Symbol" panose="05050102010706020507"/>
              </a:rPr>
              <a:t></a:t>
            </a:r>
            <a:r>
              <a:rPr sz="245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0609" y="2809115"/>
            <a:ext cx="18161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9429" y="2504386"/>
            <a:ext cx="382905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592580" algn="l"/>
              </a:tabLst>
            </a:pPr>
            <a:r>
              <a:rPr sz="4350" i="1" spc="-15" baseline="-16000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4350" spc="-15" baseline="-160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4350" baseline="-1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7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i="1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u="sng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-502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77165" y="2832217"/>
            <a:ext cx="356235" cy="0"/>
          </a:xfrm>
          <a:custGeom>
            <a:avLst/>
            <a:gdLst/>
            <a:ahLst/>
            <a:cxnLst/>
            <a:rect l="l" t="t" r="r" b="b"/>
            <a:pathLst>
              <a:path w="356234">
                <a:moveTo>
                  <a:pt x="0" y="0"/>
                </a:moveTo>
                <a:lnTo>
                  <a:pt x="356011" y="0"/>
                </a:lnTo>
              </a:path>
            </a:pathLst>
          </a:custGeom>
          <a:ln w="145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32061" y="283221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749" y="0"/>
                </a:lnTo>
              </a:path>
            </a:pathLst>
          </a:custGeom>
          <a:ln w="145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736898" y="2829871"/>
            <a:ext cx="19685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22276" y="2565697"/>
            <a:ext cx="325691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50" dirty="0">
                <a:latin typeface="Symbol" panose="05050102010706020507"/>
                <a:cs typeface="Symbol" panose="05050102010706020507"/>
              </a:rPr>
              <a:t></a:t>
            </a:r>
            <a:r>
              <a:rPr sz="26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i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</a:t>
            </a:r>
            <a:r>
              <a:rPr sz="265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95" dirty="0">
                <a:latin typeface="Symbol" panose="05050102010706020507"/>
                <a:cs typeface="Symbol" panose="05050102010706020507"/>
              </a:rPr>
              <a:t></a:t>
            </a:r>
            <a:r>
              <a:rPr sz="2650" i="1" spc="9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75" i="1" spc="284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</a:t>
            </a:r>
            <a:r>
              <a:rPr sz="265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50" i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</a:t>
            </a:r>
            <a:r>
              <a:rPr sz="265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75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75" i="1" spc="82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</a:t>
            </a:r>
            <a:r>
              <a:rPr sz="265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51677" y="2678427"/>
            <a:ext cx="36766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75" i="1" spc="97" baseline="-2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2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18883" y="3639316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1871" y="0"/>
                </a:lnTo>
              </a:path>
            </a:pathLst>
          </a:custGeom>
          <a:ln w="13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18451" y="3639316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338" y="0"/>
                </a:lnTo>
              </a:path>
            </a:pathLst>
          </a:custGeom>
          <a:ln w="13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24687" y="3636255"/>
            <a:ext cx="1847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92531" y="3501068"/>
            <a:ext cx="3575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75" i="1" baseline="-2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675" i="1" spc="-555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spc="-60" dirty="0">
                <a:latin typeface="Times New Roman" panose="02020603050405020304"/>
                <a:cs typeface="Times New Roman" panose="02020603050405020304"/>
              </a:rPr>
              <a:t>2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87974" y="3390332"/>
            <a:ext cx="30359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Symbol" panose="05050102010706020507"/>
                <a:cs typeface="Symbol" panose="05050102010706020507"/>
              </a:rPr>
              <a:t></a:t>
            </a:r>
            <a:r>
              <a:rPr sz="245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50" i="1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75" baseline="4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75" spc="585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</a:t>
            </a:r>
            <a:r>
              <a:rPr sz="2450" spc="-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i="1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75" i="1" spc="419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</a:t>
            </a:r>
            <a:r>
              <a:rPr sz="24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i="1" baseline="3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675" i="1" spc="-450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i="1" spc="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i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</a:t>
            </a:r>
            <a:r>
              <a:rPr sz="24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97846" y="3691673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4780" y="0"/>
                </a:lnTo>
              </a:path>
            </a:pathLst>
          </a:custGeom>
          <a:ln w="12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63901" y="3691673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434" y="0"/>
                </a:lnTo>
              </a:path>
            </a:pathLst>
          </a:custGeom>
          <a:ln w="12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779563" y="3691673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247" y="0"/>
                </a:lnTo>
              </a:path>
            </a:pathLst>
          </a:custGeom>
          <a:ln w="12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436143" y="3567252"/>
            <a:ext cx="2019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spc="-500" dirty="0">
                <a:latin typeface="Symbol" panose="05050102010706020507"/>
                <a:cs typeface="Symbol" panose="05050102010706020507"/>
              </a:rPr>
              <a:t></a:t>
            </a:r>
            <a:r>
              <a:rPr sz="3750" spc="-750" baseline="-28000" dirty="0">
                <a:latin typeface="Symbol" panose="05050102010706020507"/>
                <a:cs typeface="Symbol" panose="05050102010706020507"/>
              </a:rPr>
              <a:t></a:t>
            </a:r>
            <a:endParaRPr sz="375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58700" y="3551567"/>
            <a:ext cx="13474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15975" algn="l"/>
              </a:tabLst>
            </a:pPr>
            <a:r>
              <a:rPr sz="3750" i="1" spc="89" baseline="-24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50" spc="6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i="1" spc="165" baseline="-24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50" spc="1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5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spc="-750" baseline="-2000" dirty="0">
                <a:latin typeface="Symbol" panose="05050102010706020507"/>
                <a:cs typeface="Symbol" panose="05050102010706020507"/>
              </a:rPr>
              <a:t></a:t>
            </a:r>
            <a:r>
              <a:rPr sz="3750" spc="-750" baseline="-30000" dirty="0">
                <a:latin typeface="Symbol" panose="05050102010706020507"/>
                <a:cs typeface="Symbol" panose="05050102010706020507"/>
              </a:rPr>
              <a:t></a:t>
            </a:r>
            <a:endParaRPr sz="3750" baseline="-30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27685" y="3440519"/>
            <a:ext cx="394906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475"/>
              </a:lnSpc>
              <a:spcBef>
                <a:spcPts val="100"/>
              </a:spcBef>
              <a:tabLst>
                <a:tab pos="2132330" algn="l"/>
              </a:tabLst>
            </a:pPr>
            <a:r>
              <a:rPr sz="2500" dirty="0">
                <a:latin typeface="Symbol" panose="05050102010706020507"/>
                <a:cs typeface="Symbol" panose="05050102010706020507"/>
              </a:rPr>
              <a:t>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1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75" spc="195" baseline="4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75" spc="89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spc="135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2500" i="1" spc="9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500" spc="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i="1" baseline="3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750" i="1" spc="217" baseline="3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750" i="1" baseline="3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750" i="1" spc="390" baseline="3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baseline="31000" dirty="0">
                <a:latin typeface="Symbol" panose="05050102010706020507"/>
                <a:cs typeface="Symbol" panose="05050102010706020507"/>
              </a:rPr>
              <a:t></a:t>
            </a:r>
            <a:r>
              <a:rPr sz="3750" spc="-89" baseline="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</a:t>
            </a:r>
            <a:r>
              <a:rPr sz="25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i="1" baseline="34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750" i="1" spc="-547" baseline="3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00" i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</a:t>
            </a:r>
            <a:r>
              <a:rPr sz="25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R="806450" algn="r">
              <a:lnSpc>
                <a:spcPts val="2475"/>
              </a:lnSpc>
            </a:pPr>
            <a:r>
              <a:rPr sz="25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58913" y="4559283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9151" y="0"/>
                </a:lnTo>
              </a:path>
            </a:pathLst>
          </a:custGeom>
          <a:ln w="132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69168" y="4559283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217" y="0"/>
                </a:lnTo>
              </a:path>
            </a:pathLst>
          </a:custGeom>
          <a:ln w="132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81999" y="4559283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081" y="0"/>
                </a:lnTo>
              </a:path>
            </a:pathLst>
          </a:custGeom>
          <a:ln w="132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275955" y="4556490"/>
            <a:ext cx="130238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25220" algn="l"/>
              </a:tabLst>
            </a:pP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32921" y="4417541"/>
            <a:ext cx="35941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825" i="1" spc="127" baseline="-2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50" spc="85" dirty="0">
                <a:latin typeface="Times New Roman" panose="02020603050405020304"/>
                <a:cs typeface="Times New Roman" panose="02020603050405020304"/>
              </a:rPr>
              <a:t>3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13250" y="4303724"/>
            <a:ext cx="399859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50" dirty="0">
                <a:latin typeface="Symbol" panose="05050102010706020507"/>
                <a:cs typeface="Symbol" panose="05050102010706020507"/>
              </a:rPr>
              <a:t></a:t>
            </a:r>
            <a:r>
              <a:rPr sz="25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550" i="1" spc="-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75" baseline="44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5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825" i="1" spc="33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i="1" baseline="3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825" i="1" spc="-494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75" spc="179" baseline="4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75" spc="97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5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i="1" baseline="3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825" i="1" spc="-494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50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dirty="0">
                <a:latin typeface="Symbol" panose="05050102010706020507"/>
                <a:cs typeface="Symbol" panose="05050102010706020507"/>
              </a:rPr>
              <a:t></a:t>
            </a:r>
            <a:r>
              <a:rPr sz="25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70352" y="5465469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904" y="0"/>
                </a:lnTo>
              </a:path>
            </a:pathLst>
          </a:custGeom>
          <a:ln w="13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16471" y="5465469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389" y="0"/>
                </a:lnTo>
              </a:path>
            </a:pathLst>
          </a:custGeom>
          <a:ln w="13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46139" y="546546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221" y="0"/>
                </a:lnTo>
              </a:path>
            </a:pathLst>
          </a:custGeom>
          <a:ln w="13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132306" y="5465469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500" y="0"/>
                </a:lnTo>
              </a:path>
            </a:pathLst>
          </a:custGeom>
          <a:ln w="13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142183" y="4997264"/>
            <a:ext cx="19304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44599" y="5321164"/>
            <a:ext cx="36004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900" i="1" spc="157" baseline="-2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00" i="1" spc="105" dirty="0">
                <a:latin typeface="Times New Roman" panose="02020603050405020304"/>
                <a:cs typeface="Times New Roman" panose="02020603050405020304"/>
              </a:rPr>
              <a:t>k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466057" y="5194581"/>
            <a:ext cx="123189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46729" y="5057317"/>
            <a:ext cx="12280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21715" algn="l"/>
              </a:tabLst>
            </a:pPr>
            <a:r>
              <a:rPr sz="15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00" i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30" dirty="0">
                <a:latin typeface="Symbol" panose="05050102010706020507"/>
                <a:cs typeface="Symbol" panose="05050102010706020507"/>
              </a:rPr>
              <a:t>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i="1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00" i="1" spc="-127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spc="-89" baseline="-25000" dirty="0">
                <a:latin typeface="Symbol" panose="05050102010706020507"/>
                <a:cs typeface="Symbol" panose="05050102010706020507"/>
              </a:rPr>
              <a:t></a:t>
            </a:r>
            <a:r>
              <a:rPr sz="3900" baseline="-2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00" i="1" spc="-75" baseline="10000" dirty="0">
                <a:latin typeface="Times New Roman" panose="02020603050405020304"/>
                <a:cs typeface="Times New Roman" panose="02020603050405020304"/>
              </a:rPr>
              <a:t>a</a:t>
            </a:r>
            <a:endParaRPr sz="3900" baseline="1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81778" y="5205086"/>
            <a:ext cx="3332479" cy="6794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84150" marR="30480" indent="-146050">
              <a:lnSpc>
                <a:spcPct val="65000"/>
              </a:lnSpc>
              <a:spcBef>
                <a:spcPts val="1185"/>
              </a:spcBef>
              <a:tabLst>
                <a:tab pos="393065" algn="l"/>
                <a:tab pos="2169795" algn="l"/>
                <a:tab pos="2379345" algn="l"/>
                <a:tab pos="2633345" algn="l"/>
              </a:tabLst>
            </a:pP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600" spc="1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i="1" spc="179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250" i="1" spc="-254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89" baseline="43000" dirty="0">
                <a:latin typeface="Symbol" panose="05050102010706020507"/>
                <a:cs typeface="Symbol" panose="05050102010706020507"/>
              </a:rPr>
              <a:t></a:t>
            </a:r>
            <a:r>
              <a:rPr sz="2250" spc="89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spc="82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....</a:t>
            </a:r>
            <a:r>
              <a:rPr sz="26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50" dirty="0">
                <a:latin typeface="Times New Roman" panose="02020603050405020304"/>
                <a:cs typeface="Times New Roman" panose="02020603050405020304"/>
              </a:rPr>
              <a:t>n b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6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51670" y="5205086"/>
            <a:ext cx="3044190" cy="67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575"/>
              </a:lnSpc>
              <a:spcBef>
                <a:spcPts val="95"/>
              </a:spcBef>
            </a:pPr>
            <a:r>
              <a:rPr sz="26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1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i="1" spc="225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250" i="1" spc="-27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00" i="1" spc="45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i="1" baseline="3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900" i="1" spc="-494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R="183515" algn="r">
              <a:lnSpc>
                <a:spcPts val="2575"/>
              </a:lnSpc>
            </a:pPr>
            <a:r>
              <a:rPr sz="26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64689" y="6334457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624" y="0"/>
                </a:lnTo>
              </a:path>
            </a:pathLst>
          </a:custGeom>
          <a:ln w="132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45565" y="6334457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114" y="0"/>
                </a:lnTo>
              </a:path>
            </a:pathLst>
          </a:custGeom>
          <a:ln w="132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26544" y="6334457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142" y="0"/>
                </a:lnTo>
              </a:path>
            </a:pathLst>
          </a:custGeom>
          <a:ln w="132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491618" y="6334457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142" y="0"/>
                </a:lnTo>
              </a:path>
            </a:pathLst>
          </a:custGeom>
          <a:ln w="132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429220" y="6203930"/>
            <a:ext cx="20891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600" spc="-505" dirty="0">
                <a:latin typeface="Symbol" panose="05050102010706020507"/>
                <a:cs typeface="Symbol" panose="05050102010706020507"/>
              </a:rPr>
              <a:t></a:t>
            </a:r>
            <a:r>
              <a:rPr sz="3900" spc="-757" baseline="-28000" dirty="0">
                <a:latin typeface="Symbol" panose="05050102010706020507"/>
                <a:cs typeface="Symbol" panose="05050102010706020507"/>
              </a:rPr>
              <a:t></a:t>
            </a:r>
            <a:endParaRPr sz="390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80020" y="6060651"/>
            <a:ext cx="126364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819693" y="5920737"/>
            <a:ext cx="553085" cy="710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2675"/>
              </a:lnSpc>
              <a:spcBef>
                <a:spcPts val="135"/>
              </a:spcBef>
            </a:pPr>
            <a:r>
              <a:rPr sz="15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00" i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spc="-75" baseline="6000" dirty="0">
                <a:latin typeface="Symbol" panose="05050102010706020507"/>
                <a:cs typeface="Symbol" panose="05050102010706020507"/>
              </a:rPr>
              <a:t></a:t>
            </a:r>
            <a:endParaRPr sz="3900" baseline="6000">
              <a:latin typeface="Symbol" panose="05050102010706020507"/>
              <a:cs typeface="Symbol" panose="05050102010706020507"/>
            </a:endParaRPr>
          </a:p>
          <a:p>
            <a:pPr marR="30480" algn="r">
              <a:lnSpc>
                <a:spcPts val="2675"/>
              </a:lnSpc>
            </a:pPr>
            <a:r>
              <a:rPr sz="2600" spc="-505" dirty="0">
                <a:latin typeface="Symbol" panose="05050102010706020507"/>
                <a:cs typeface="Symbol" panose="05050102010706020507"/>
              </a:rPr>
              <a:t></a:t>
            </a:r>
            <a:r>
              <a:rPr sz="3900" spc="-757" baseline="-28000" dirty="0">
                <a:latin typeface="Symbol" panose="05050102010706020507"/>
                <a:cs typeface="Symbol" panose="05050102010706020507"/>
              </a:rPr>
              <a:t></a:t>
            </a:r>
            <a:endParaRPr sz="390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12538" y="5859858"/>
            <a:ext cx="64770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36245" algn="l"/>
              </a:tabLst>
            </a:pPr>
            <a:r>
              <a:rPr sz="3900" spc="7" baseline="-35000" dirty="0">
                <a:latin typeface="Symbol" panose="05050102010706020507"/>
                <a:cs typeface="Symbol" panose="05050102010706020507"/>
              </a:rPr>
              <a:t></a:t>
            </a:r>
            <a:r>
              <a:rPr sz="3900" baseline="-3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69537" y="6070268"/>
            <a:ext cx="2903855" cy="688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2585"/>
              </a:lnSpc>
              <a:spcBef>
                <a:spcPts val="135"/>
              </a:spcBef>
              <a:tabLst>
                <a:tab pos="403860" algn="l"/>
                <a:tab pos="831215" algn="l"/>
                <a:tab pos="1184275" algn="l"/>
                <a:tab pos="1530985" algn="l"/>
              </a:tabLst>
            </a:pP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55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20" dirty="0">
                <a:latin typeface="Times New Roman" panose="02020603050405020304"/>
                <a:cs typeface="Times New Roman" panose="02020603050405020304"/>
              </a:rPr>
              <a:t>....</a:t>
            </a:r>
            <a:r>
              <a:rPr sz="26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5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i="1" spc="75" baseline="3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900" i="1" spc="-585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ts val="2585"/>
              </a:lnSpc>
              <a:tabLst>
                <a:tab pos="976630" algn="l"/>
                <a:tab pos="2541905" algn="l"/>
              </a:tabLst>
            </a:pPr>
            <a:r>
              <a:rPr sz="2600" i="1" dirty="0">
                <a:latin typeface="Times New Roman" panose="02020603050405020304"/>
                <a:cs typeface="Times New Roman" panose="02020603050405020304"/>
              </a:rPr>
              <a:t>b	b	b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38906" y="6187387"/>
            <a:ext cx="36131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00" i="1" spc="165" baseline="-26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00" i="1" spc="110" dirty="0">
                <a:latin typeface="Times New Roman" panose="02020603050405020304"/>
                <a:cs typeface="Times New Roman" panose="02020603050405020304"/>
              </a:rPr>
              <a:t>k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90312" y="6070268"/>
            <a:ext cx="288925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677795" algn="l"/>
              </a:tabLst>
            </a:pPr>
            <a:r>
              <a:rPr sz="2600" spc="55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1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i="1" spc="232" baseline="4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250" i="1" spc="-322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i="1" spc="75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00" i="1" spc="345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5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00" spc="60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2600" spc="4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600" spc="4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900" i="1" baseline="35000" dirty="0">
                <a:latin typeface="Times New Roman" panose="02020603050405020304"/>
                <a:cs typeface="Times New Roman" panose="02020603050405020304"/>
              </a:rPr>
              <a:t>a</a:t>
            </a:r>
            <a:endParaRPr sz="3900" baseline="35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80" y="481711"/>
            <a:ext cx="850519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75" dirty="0"/>
              <a:t> </a:t>
            </a:r>
            <a:r>
              <a:rPr spc="-1045" dirty="0"/>
              <a:t>METHOD</a:t>
            </a:r>
            <a:r>
              <a:rPr spc="-295" dirty="0"/>
              <a:t> </a:t>
            </a:r>
            <a:r>
              <a:rPr spc="660" dirty="0"/>
              <a:t>–</a:t>
            </a:r>
            <a:r>
              <a:rPr spc="-395" dirty="0"/>
              <a:t> </a:t>
            </a:r>
            <a:r>
              <a:rPr spc="-885" dirty="0"/>
              <a:t>A</a:t>
            </a:r>
            <a:r>
              <a:rPr spc="-415" dirty="0"/>
              <a:t> </a:t>
            </a:r>
            <a:r>
              <a:rPr spc="-980" dirty="0"/>
              <a:t>HARD</a:t>
            </a:r>
            <a:r>
              <a:rPr spc="-385" dirty="0"/>
              <a:t> </a:t>
            </a:r>
            <a:r>
              <a:rPr spc="-930" dirty="0"/>
              <a:t>EXAMPLE</a:t>
            </a:r>
            <a:endParaRPr spc="-930" dirty="0"/>
          </a:p>
        </p:txBody>
      </p:sp>
      <p:sp>
        <p:nvSpPr>
          <p:cNvPr id="3" name="object 3"/>
          <p:cNvSpPr txBox="1"/>
          <p:nvPr/>
        </p:nvSpPr>
        <p:spPr>
          <a:xfrm>
            <a:off x="7823534" y="1532862"/>
            <a:ext cx="261747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900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19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9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suppose</a:t>
            </a:r>
            <a:r>
              <a:rPr sz="19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that,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i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Symbol" panose="05050102010706020507"/>
                <a:cs typeface="Symbol" panose="05050102010706020507"/>
              </a:rPr>
              <a:t></a:t>
            </a:r>
            <a:r>
              <a:rPr sz="19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4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50" i="1" spc="67" baseline="43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1650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47592" y="1587047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132" y="0"/>
                </a:lnTo>
              </a:path>
            </a:pathLst>
          </a:custGeom>
          <a:ln w="126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40128" y="158704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62" y="0"/>
                </a:lnTo>
              </a:path>
            </a:pathLst>
          </a:custGeom>
          <a:ln w="126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81557" y="1461862"/>
            <a:ext cx="20320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500" spc="-495" dirty="0">
                <a:latin typeface="Symbol" panose="05050102010706020507"/>
                <a:cs typeface="Symbol" panose="05050102010706020507"/>
              </a:rPr>
              <a:t></a:t>
            </a:r>
            <a:r>
              <a:rPr sz="3750" spc="-742" baseline="-28000" dirty="0">
                <a:latin typeface="Symbol" panose="05050102010706020507"/>
                <a:cs typeface="Symbol" panose="05050102010706020507"/>
              </a:rPr>
              <a:t></a:t>
            </a:r>
            <a:endParaRPr sz="375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1652" y="1191511"/>
            <a:ext cx="521970" cy="6794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2565"/>
              </a:lnSpc>
              <a:spcBef>
                <a:spcPts val="115"/>
              </a:spcBef>
            </a:pPr>
            <a:r>
              <a:rPr sz="145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450" i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spc="-35" dirty="0">
                <a:latin typeface="Symbol" panose="05050102010706020507"/>
                <a:cs typeface="Symbol" panose="05050102010706020507"/>
              </a:rPr>
              <a:t></a:t>
            </a:r>
            <a:r>
              <a:rPr sz="145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spc="-75" baseline="6000" dirty="0">
                <a:latin typeface="Symbol" panose="05050102010706020507"/>
                <a:cs typeface="Symbol" panose="05050102010706020507"/>
              </a:rPr>
              <a:t></a:t>
            </a:r>
            <a:endParaRPr sz="3750" baseline="6000">
              <a:latin typeface="Symbol" panose="05050102010706020507"/>
              <a:cs typeface="Symbol" panose="05050102010706020507"/>
            </a:endParaRPr>
          </a:p>
          <a:p>
            <a:pPr marR="30480" algn="r">
              <a:lnSpc>
                <a:spcPts val="2565"/>
              </a:lnSpc>
            </a:pPr>
            <a:r>
              <a:rPr sz="2500" spc="-495" dirty="0">
                <a:latin typeface="Symbol" panose="05050102010706020507"/>
                <a:cs typeface="Symbol" panose="05050102010706020507"/>
              </a:rPr>
              <a:t></a:t>
            </a:r>
            <a:r>
              <a:rPr sz="3750" spc="-742" baseline="-28000" dirty="0">
                <a:latin typeface="Symbol" panose="05050102010706020507"/>
                <a:cs typeface="Symbol" panose="05050102010706020507"/>
              </a:rPr>
              <a:t></a:t>
            </a:r>
            <a:endParaRPr sz="375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966" y="1583144"/>
            <a:ext cx="19050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257" y="1334261"/>
            <a:ext cx="4714875" cy="658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2480"/>
              </a:lnSpc>
              <a:spcBef>
                <a:spcPts val="115"/>
              </a:spcBef>
            </a:pPr>
            <a:r>
              <a:rPr sz="25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00" i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500" dirty="0">
                <a:latin typeface="Symbol" panose="05050102010706020507"/>
                <a:cs typeface="Symbol" panose="05050102010706020507"/>
              </a:rPr>
              <a:t></a:t>
            </a:r>
            <a:r>
              <a:rPr sz="2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9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75" i="1" spc="142" baseline="42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175" i="1" spc="600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95" dirty="0">
                <a:latin typeface="Symbol" panose="05050102010706020507"/>
                <a:cs typeface="Symbol" panose="05050102010706020507"/>
              </a:rPr>
              <a:t></a:t>
            </a:r>
            <a:r>
              <a:rPr sz="2500" i="1" spc="9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500" i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14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5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</a:t>
            </a:r>
            <a:r>
              <a:rPr sz="25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750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500" dirty="0">
                <a:latin typeface="Symbol" panose="05050102010706020507"/>
                <a:cs typeface="Symbol" panose="05050102010706020507"/>
              </a:rPr>
              <a:t></a:t>
            </a:r>
            <a:r>
              <a:rPr sz="25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i="1" baseline="36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750" i="1" spc="-517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5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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....</a:t>
            </a:r>
            <a:r>
              <a:rPr sz="25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</a:t>
            </a:r>
            <a:r>
              <a:rPr sz="25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50" i="1" baseline="36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750" i="1" spc="-517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R="173355" algn="r">
              <a:lnSpc>
                <a:spcPts val="2480"/>
              </a:lnSpc>
            </a:pPr>
            <a:r>
              <a:rPr sz="25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3697" y="2406643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607" y="0"/>
                </a:lnTo>
              </a:path>
            </a:pathLst>
          </a:custGeom>
          <a:ln w="59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0717" y="3147588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607" y="0"/>
                </a:lnTo>
              </a:path>
            </a:pathLst>
          </a:custGeom>
          <a:ln w="59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69749" y="2856861"/>
            <a:ext cx="14097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50" dirty="0">
                <a:latin typeface="Symbol" panose="05050102010706020507"/>
                <a:cs typeface="Symbol" panose="05050102010706020507"/>
              </a:rPr>
              <a:t></a:t>
            </a:r>
            <a:endParaRPr sz="23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3329" y="3098471"/>
            <a:ext cx="19177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00" spc="-459" dirty="0">
                <a:latin typeface="Symbol" panose="05050102010706020507"/>
                <a:cs typeface="Symbol" panose="05050102010706020507"/>
              </a:rPr>
              <a:t></a:t>
            </a:r>
            <a:r>
              <a:rPr sz="3450" spc="-690" baseline="-10000" dirty="0">
                <a:latin typeface="Symbol" panose="05050102010706020507"/>
                <a:cs typeface="Symbol" panose="05050102010706020507"/>
              </a:rPr>
              <a:t></a:t>
            </a:r>
            <a:endParaRPr sz="3450" baseline="-10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8729" y="2006167"/>
            <a:ext cx="14097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50" dirty="0">
                <a:latin typeface="Symbol" panose="05050102010706020507"/>
                <a:cs typeface="Symbol" panose="05050102010706020507"/>
              </a:rPr>
              <a:t></a:t>
            </a:r>
            <a:endParaRPr sz="23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6200" y="3143213"/>
            <a:ext cx="17589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1003" y="1984698"/>
            <a:ext cx="17589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0676" y="2006167"/>
            <a:ext cx="35560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25" i="1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517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0" dirty="0">
                <a:latin typeface="Symbol" panose="05050102010706020507"/>
                <a:cs typeface="Symbol" panose="05050102010706020507"/>
              </a:rPr>
              <a:t></a:t>
            </a:r>
            <a:endParaRPr sz="23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3329" y="2912354"/>
            <a:ext cx="94615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29565" algn="l"/>
              </a:tabLst>
            </a:pPr>
            <a:r>
              <a:rPr sz="3450" spc="-75" baseline="11000" dirty="0">
                <a:latin typeface="Symbol" panose="05050102010706020507"/>
                <a:cs typeface="Symbol" panose="05050102010706020507"/>
              </a:rPr>
              <a:t></a:t>
            </a:r>
            <a:r>
              <a:rPr sz="3450" baseline="11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</a:t>
            </a:r>
            <a:r>
              <a:rPr sz="23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i="1" spc="-75" baseline="35000" dirty="0">
                <a:latin typeface="Times New Roman" panose="02020603050405020304"/>
                <a:cs typeface="Times New Roman" panose="02020603050405020304"/>
              </a:rPr>
              <a:t>a</a:t>
            </a:r>
            <a:endParaRPr sz="3450" baseline="3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3329" y="2171409"/>
            <a:ext cx="130302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862330" algn="l"/>
                <a:tab pos="1148715" algn="l"/>
              </a:tabLst>
            </a:pPr>
            <a:r>
              <a:rPr sz="3450" baseline="-23000" dirty="0">
                <a:latin typeface="Symbol" panose="05050102010706020507"/>
                <a:cs typeface="Symbol" panose="05050102010706020507"/>
              </a:rPr>
              <a:t>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</a:t>
            </a:r>
            <a:r>
              <a:rPr sz="23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450" spc="-75" baseline="-23000" dirty="0">
                <a:latin typeface="Symbol" panose="05050102010706020507"/>
                <a:cs typeface="Symbol" panose="05050102010706020507"/>
              </a:rPr>
              <a:t></a:t>
            </a:r>
            <a:endParaRPr sz="3450" baseline="-23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7454" y="2526958"/>
            <a:ext cx="276860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143760" algn="l"/>
                <a:tab pos="2595880" algn="l"/>
              </a:tabLst>
            </a:pPr>
            <a:r>
              <a:rPr sz="2300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spc="1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i="1" spc="187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-27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14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3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spc="7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450" spc="112" baseline="-8000" dirty="0">
                <a:latin typeface="Symbol" panose="05050102010706020507"/>
                <a:cs typeface="Symbol" panose="05050102010706020507"/>
              </a:rPr>
              <a:t></a:t>
            </a:r>
            <a:r>
              <a:rPr sz="3450" i="1" u="sng" baseline="24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450" i="1" u="sng" spc="-75" baseline="24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450" i="1" u="sng" baseline="24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450" spc="-75" baseline="-8000" dirty="0">
                <a:latin typeface="Symbol" panose="05050102010706020507"/>
                <a:cs typeface="Symbol" panose="05050102010706020507"/>
              </a:rPr>
              <a:t></a:t>
            </a:r>
            <a:endParaRPr sz="3450" baseline="-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51838" y="2729478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4">
                <a:moveTo>
                  <a:pt x="0" y="0"/>
                </a:moveTo>
                <a:lnTo>
                  <a:pt x="706497" y="0"/>
                </a:lnTo>
              </a:path>
            </a:pathLst>
          </a:custGeom>
          <a:ln w="14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844642" y="2729478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553" y="0"/>
                </a:lnTo>
              </a:path>
            </a:pathLst>
          </a:custGeom>
          <a:ln w="14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57913" y="2220486"/>
            <a:ext cx="11747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28259" y="2570269"/>
            <a:ext cx="36512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25" i="1" spc="82" baseline="-2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i="1" spc="55" dirty="0">
                <a:latin typeface="Times New Roman" panose="02020603050405020304"/>
                <a:cs typeface="Times New Roman" panose="02020603050405020304"/>
              </a:rPr>
              <a:t>k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05527" y="2441980"/>
            <a:ext cx="11747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26571" y="2452381"/>
            <a:ext cx="202374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80085" algn="l"/>
              </a:tabLst>
            </a:pPr>
            <a:r>
              <a:rPr sz="2750" dirty="0">
                <a:latin typeface="Symbol" panose="05050102010706020507"/>
                <a:cs typeface="Symbol" panose="05050102010706020507"/>
              </a:rPr>
              <a:t>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i="1" spc="-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100" dirty="0">
                <a:latin typeface="Symbol" panose="05050102010706020507"/>
                <a:cs typeface="Symbol" panose="05050102010706020507"/>
              </a:rPr>
              <a:t></a:t>
            </a:r>
            <a:r>
              <a:rPr sz="2750" i="1" spc="1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i="1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145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75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Symbol" panose="05050102010706020507"/>
                <a:cs typeface="Symbol" panose="05050102010706020507"/>
              </a:rPr>
              <a:t></a:t>
            </a:r>
            <a:r>
              <a:rPr sz="275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i="1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(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01381" y="2230887"/>
            <a:ext cx="135890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67765" algn="l"/>
              </a:tabLst>
            </a:pPr>
            <a:r>
              <a:rPr sz="2750" i="1" spc="-5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5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62245" y="2452381"/>
            <a:ext cx="121920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87120" algn="l"/>
              </a:tabLst>
            </a:pP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)(1</a:t>
            </a:r>
            <a:r>
              <a:rPr sz="2750" spc="-20" dirty="0">
                <a:latin typeface="Symbol" panose="05050102010706020507"/>
                <a:cs typeface="Symbol" panose="05050102010706020507"/>
              </a:rPr>
              <a:t>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52138" y="2727453"/>
            <a:ext cx="69596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50" i="1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Symbol" panose="05050102010706020507"/>
                <a:cs typeface="Symbol" panose="05050102010706020507"/>
              </a:rPr>
              <a:t></a:t>
            </a:r>
            <a:r>
              <a:rPr sz="275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46614" y="4071371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>
                <a:moveTo>
                  <a:pt x="0" y="0"/>
                </a:moveTo>
                <a:lnTo>
                  <a:pt x="690394" y="0"/>
                </a:lnTo>
              </a:path>
            </a:pathLst>
          </a:custGeom>
          <a:ln w="14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88991" y="4071372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70">
                <a:moveTo>
                  <a:pt x="0" y="0"/>
                </a:moveTo>
                <a:lnTo>
                  <a:pt x="1042221" y="0"/>
                </a:lnTo>
              </a:path>
            </a:pathLst>
          </a:custGeom>
          <a:ln w="141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834048" y="3809170"/>
            <a:ext cx="13779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40010" y="3809170"/>
            <a:ext cx="26479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00" spc="50" dirty="0">
                <a:latin typeface="Times New Roman" panose="02020603050405020304"/>
                <a:cs typeface="Times New Roman" panose="02020603050405020304"/>
              </a:rPr>
              <a:t>)(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63181" y="3098471"/>
            <a:ext cx="373380" cy="777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35"/>
              </a:spcBef>
            </a:pPr>
            <a:r>
              <a:rPr sz="2300" spc="-459" dirty="0">
                <a:latin typeface="Symbol" panose="05050102010706020507"/>
                <a:cs typeface="Symbol" panose="05050102010706020507"/>
              </a:rPr>
              <a:t></a:t>
            </a:r>
            <a:r>
              <a:rPr sz="3450" spc="-690" baseline="-10000" dirty="0">
                <a:latin typeface="Symbol" panose="05050102010706020507"/>
                <a:cs typeface="Symbol" panose="05050102010706020507"/>
              </a:rPr>
              <a:t></a:t>
            </a:r>
            <a:endParaRPr sz="3450" baseline="-10000">
              <a:latin typeface="Symbol" panose="05050102010706020507"/>
              <a:cs typeface="Symbol" panose="05050102010706020507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3900" i="1" spc="150" baseline="-2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00" i="1" spc="100" dirty="0">
                <a:latin typeface="Times New Roman" panose="02020603050405020304"/>
                <a:cs typeface="Times New Roman" panose="02020603050405020304"/>
              </a:rPr>
              <a:t>k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75015" y="3600154"/>
            <a:ext cx="61658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600" dirty="0">
                <a:latin typeface="Symbol" panose="05050102010706020507"/>
                <a:cs typeface="Symbol" panose="05050102010706020507"/>
              </a:rPr>
              <a:t>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1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i="1" spc="179" baseline="43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250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74049" y="3799354"/>
            <a:ext cx="11239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99448" y="3809170"/>
            <a:ext cx="154622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686435" algn="l"/>
              </a:tabLst>
            </a:pPr>
            <a:r>
              <a:rPr sz="2600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spc="65" dirty="0">
                <a:latin typeface="Symbol" panose="05050102010706020507"/>
                <a:cs typeface="Symbol" panose="05050102010706020507"/>
              </a:rPr>
              <a:t>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6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(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46204" y="4068745"/>
            <a:ext cx="68135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600" i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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92722" y="3600154"/>
            <a:ext cx="19367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618438" y="4035592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724" y="0"/>
                </a:lnTo>
              </a:path>
            </a:pathLst>
          </a:custGeom>
          <a:ln w="15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31973" y="4035592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554" y="0"/>
                </a:lnTo>
              </a:path>
            </a:pathLst>
          </a:custGeom>
          <a:ln w="15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365338" y="3753107"/>
            <a:ext cx="1537970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04620" algn="l"/>
              </a:tabLst>
            </a:pP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)(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07111" y="3366713"/>
            <a:ext cx="382270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200" i="1" spc="150" baseline="-2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50" i="1" spc="100" dirty="0">
                <a:latin typeface="Times New Roman" panose="02020603050405020304"/>
                <a:cs typeface="Times New Roman" panose="02020603050405020304"/>
              </a:rPr>
              <a:t>k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50372" y="3527100"/>
            <a:ext cx="657860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00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1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75" i="1" spc="165" baseline="42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475" baseline="4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18976" y="4033784"/>
            <a:ext cx="1680210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85900" algn="l"/>
              </a:tabLst>
            </a:pPr>
            <a:r>
              <a:rPr sz="28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i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83913" y="3527100"/>
            <a:ext cx="20637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76431" y="3742494"/>
            <a:ext cx="1193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65623" y="3753107"/>
            <a:ext cx="1351280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54380" algn="l"/>
              </a:tabLst>
            </a:pPr>
            <a:r>
              <a:rPr sz="2800" dirty="0">
                <a:latin typeface="Symbol" panose="05050102010706020507"/>
                <a:cs typeface="Symbol" panose="05050102010706020507"/>
              </a:rPr>
              <a:t></a:t>
            </a:r>
            <a:r>
              <a:rPr sz="28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dirty="0">
                <a:latin typeface="Symbol" panose="05050102010706020507"/>
                <a:cs typeface="Symbol" panose="05050102010706020507"/>
              </a:rPr>
              <a:t>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(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207660" y="4977232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4">
                <a:moveTo>
                  <a:pt x="0" y="0"/>
                </a:moveTo>
                <a:lnTo>
                  <a:pt x="703700" y="0"/>
                </a:lnTo>
              </a:path>
            </a:pathLst>
          </a:custGeom>
          <a:ln w="13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85563" y="4977233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586" y="0"/>
                </a:lnTo>
              </a:path>
            </a:pathLst>
          </a:custGeom>
          <a:ln w="13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011254" y="3754631"/>
            <a:ext cx="447040" cy="117475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465"/>
              </a:spcBef>
            </a:pPr>
            <a:r>
              <a:rPr sz="3900" i="1" spc="150" baseline="-2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00" i="1" spc="100" dirty="0">
                <a:latin typeface="Times New Roman" panose="02020603050405020304"/>
                <a:cs typeface="Times New Roman" panose="02020603050405020304"/>
              </a:rPr>
              <a:t>k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1380"/>
              </a:spcBef>
            </a:pPr>
            <a:r>
              <a:rPr sz="265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15750" y="4711152"/>
            <a:ext cx="50990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latin typeface="Symbol" panose="05050102010706020507"/>
                <a:cs typeface="Symbol" panose="05050102010706020507"/>
              </a:rPr>
              <a:t></a:t>
            </a:r>
            <a:r>
              <a:rPr sz="265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1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25" i="1" spc="179" baseline="43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325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25119" y="4711152"/>
            <a:ext cx="82486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598170" algn="l"/>
              </a:tabLst>
            </a:pPr>
            <a:r>
              <a:rPr sz="2650" dirty="0">
                <a:latin typeface="Symbol" panose="05050102010706020507"/>
                <a:cs typeface="Symbol" panose="05050102010706020507"/>
              </a:rPr>
              <a:t></a:t>
            </a:r>
            <a:r>
              <a:rPr sz="265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9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325" i="1" spc="135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25" i="1" baseline="43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50" dirty="0">
                <a:latin typeface="Symbol" panose="05050102010706020507"/>
                <a:cs typeface="Symbol" panose="05050102010706020507"/>
              </a:rPr>
              <a:t>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99233" y="4711152"/>
            <a:ext cx="96710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40410" algn="l"/>
              </a:tabLst>
            </a:pPr>
            <a:r>
              <a:rPr sz="2650" dirty="0">
                <a:latin typeface="Symbol" panose="05050102010706020507"/>
                <a:cs typeface="Symbol" panose="05050102010706020507"/>
              </a:rPr>
              <a:t></a:t>
            </a:r>
            <a:r>
              <a:rPr sz="26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1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25" i="1" spc="165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25" i="1" baseline="43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50" spc="-50" dirty="0">
                <a:latin typeface="Symbol" panose="05050102010706020507"/>
                <a:cs typeface="Symbol" panose="05050102010706020507"/>
              </a:rPr>
              <a:t></a:t>
            </a:r>
            <a:endParaRPr sz="26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85490" y="4896256"/>
            <a:ext cx="694055" cy="9467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65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650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</a:t>
            </a:r>
            <a:r>
              <a:rPr sz="26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R="30480" algn="ctr">
              <a:lnSpc>
                <a:spcPct val="100000"/>
              </a:lnSpc>
              <a:spcBef>
                <a:spcPts val="565"/>
              </a:spcBef>
            </a:pP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07587" y="4974869"/>
            <a:ext cx="69342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650" i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</a:t>
            </a:r>
            <a:r>
              <a:rPr sz="26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58752" y="4498550"/>
            <a:ext cx="19685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601555" y="4970826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4">
                <a:moveTo>
                  <a:pt x="0" y="0"/>
                </a:moveTo>
                <a:lnTo>
                  <a:pt x="870395" y="0"/>
                </a:lnTo>
              </a:path>
            </a:pathLst>
          </a:custGeom>
          <a:ln w="12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704358" y="4970826"/>
            <a:ext cx="1471930" cy="0"/>
          </a:xfrm>
          <a:custGeom>
            <a:avLst/>
            <a:gdLst/>
            <a:ahLst/>
            <a:cxnLst/>
            <a:rect l="l" t="t" r="r" b="b"/>
            <a:pathLst>
              <a:path w="1471929">
                <a:moveTo>
                  <a:pt x="0" y="0"/>
                </a:moveTo>
                <a:lnTo>
                  <a:pt x="1471812" y="0"/>
                </a:lnTo>
              </a:path>
            </a:pathLst>
          </a:custGeom>
          <a:ln w="126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8190851" y="4536592"/>
            <a:ext cx="25609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spc="802" baseline="-35000" dirty="0">
                <a:latin typeface="Symbol" panose="05050102010706020507"/>
                <a:cs typeface="Symbol" panose="05050102010706020507"/>
              </a:rPr>
              <a:t></a:t>
            </a:r>
            <a:r>
              <a:rPr sz="3600" spc="44" baseline="-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787" baseline="-35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52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i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3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4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i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3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49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i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675" baseline="-35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600" i="1" spc="675" baseline="-3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00" i="1" spc="675" baseline="-18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100" baseline="-18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12981" y="4728829"/>
            <a:ext cx="5949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245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47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100" i="1" spc="705" baseline="44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100" baseline="4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008105" y="4966801"/>
            <a:ext cx="8559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49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i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3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44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04660" y="4966801"/>
            <a:ext cx="8559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49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i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3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44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15239" y="4536592"/>
            <a:ext cx="2413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440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38700" y="4728829"/>
            <a:ext cx="2622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484" dirty="0">
                <a:latin typeface="Symbol" panose="05050102010706020507"/>
                <a:cs typeface="Symbol" panose="05050102010706020507"/>
              </a:rPr>
              <a:t>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774312" y="5919033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>
                <a:moveTo>
                  <a:pt x="0" y="0"/>
                </a:moveTo>
                <a:lnTo>
                  <a:pt x="643073" y="0"/>
                </a:lnTo>
              </a:path>
            </a:pathLst>
          </a:custGeom>
          <a:ln w="12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209807" y="5919033"/>
            <a:ext cx="643890" cy="0"/>
          </a:xfrm>
          <a:custGeom>
            <a:avLst/>
            <a:gdLst/>
            <a:ahLst/>
            <a:cxnLst/>
            <a:rect l="l" t="t" r="r" b="b"/>
            <a:pathLst>
              <a:path w="643890">
                <a:moveTo>
                  <a:pt x="0" y="0"/>
                </a:moveTo>
                <a:lnTo>
                  <a:pt x="643698" y="0"/>
                </a:lnTo>
              </a:path>
            </a:pathLst>
          </a:custGeom>
          <a:ln w="12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447310" y="5632247"/>
            <a:ext cx="95250" cy="3048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3810">
              <a:lnSpc>
                <a:spcPts val="980"/>
              </a:lnSpc>
              <a:spcBef>
                <a:spcPts val="330"/>
              </a:spcBef>
            </a:pPr>
            <a:r>
              <a:rPr sz="10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i="1" spc="5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08645" y="5915757"/>
            <a:ext cx="63690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i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440739" y="5481467"/>
            <a:ext cx="18224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63653" y="5675310"/>
            <a:ext cx="6915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6730" algn="l"/>
              </a:tabLst>
            </a:pPr>
            <a:r>
              <a:rPr sz="2400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Symbol" panose="05050102010706020507"/>
                <a:cs typeface="Symbol" panose="05050102010706020507"/>
              </a:rPr>
              <a:t>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72525" y="5915757"/>
            <a:ext cx="63690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i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02692" y="5481467"/>
            <a:ext cx="18224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206386" y="5661104"/>
            <a:ext cx="266065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log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899148" y="5675310"/>
            <a:ext cx="30924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502598" y="5675310"/>
            <a:ext cx="19748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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249697" y="5885440"/>
            <a:ext cx="640715" cy="0"/>
          </a:xfrm>
          <a:custGeom>
            <a:avLst/>
            <a:gdLst/>
            <a:ahLst/>
            <a:cxnLst/>
            <a:rect l="l" t="t" r="r" b="b"/>
            <a:pathLst>
              <a:path w="640714">
                <a:moveTo>
                  <a:pt x="0" y="0"/>
                </a:moveTo>
                <a:lnTo>
                  <a:pt x="640578" y="0"/>
                </a:lnTo>
              </a:path>
            </a:pathLst>
          </a:custGeom>
          <a:ln w="125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92719" y="5885440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0810" y="0"/>
                </a:lnTo>
              </a:path>
            </a:pathLst>
          </a:custGeom>
          <a:ln w="125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6030206" y="5600732"/>
            <a:ext cx="93980" cy="3028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3810">
              <a:lnSpc>
                <a:spcPts val="970"/>
              </a:lnSpc>
              <a:spcBef>
                <a:spcPts val="330"/>
              </a:spcBef>
            </a:pPr>
            <a:r>
              <a:rPr sz="10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000" i="1" spc="5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79836" y="5643469"/>
            <a:ext cx="3067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91614" y="5882093"/>
            <a:ext cx="6330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854086" y="5643469"/>
            <a:ext cx="9086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114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100" i="1" spc="172" baseline="4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100" i="1" spc="179" baseline="44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-50" dirty="0">
                <a:latin typeface="Symbol" panose="05050102010706020507"/>
                <a:cs typeface="Symbol" panose="05050102010706020507"/>
              </a:rPr>
              <a:t>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248412" y="5882093"/>
            <a:ext cx="6324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76728" y="5451095"/>
            <a:ext cx="1803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00623" y="5643469"/>
            <a:ext cx="10483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(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789805" y="5629371"/>
            <a:ext cx="2641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log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958179" y="6393514"/>
            <a:ext cx="2056764" cy="4546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spc="100" dirty="0">
                <a:latin typeface="Symbol" panose="05050102010706020507"/>
                <a:cs typeface="Symbol" panose="05050102010706020507"/>
              </a:rPr>
              <a:t></a:t>
            </a:r>
            <a:r>
              <a:rPr sz="265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i="1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50" i="1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7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i="1" spc="7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7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5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50" dirty="0">
                <a:latin typeface="Symbol" panose="05050102010706020507"/>
                <a:cs typeface="Symbol" panose="05050102010706020507"/>
              </a:rPr>
              <a:t></a:t>
            </a:r>
            <a:r>
              <a:rPr sz="2800" spc="50" dirty="0">
                <a:latin typeface="Symbol" panose="05050102010706020507"/>
                <a:cs typeface="Symbol" panose="05050102010706020507"/>
              </a:rPr>
              <a:t></a:t>
            </a:r>
            <a:r>
              <a:rPr sz="280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50" i="1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50" spc="45" dirty="0">
                <a:latin typeface="Times New Roman" panose="02020603050405020304"/>
                <a:cs typeface="Times New Roman" panose="02020603050405020304"/>
              </a:rPr>
              <a:t>)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80" y="176225"/>
            <a:ext cx="7853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70" dirty="0"/>
              <a:t> </a:t>
            </a:r>
            <a:r>
              <a:rPr spc="-1045" dirty="0"/>
              <a:t>METHOD</a:t>
            </a:r>
            <a:r>
              <a:rPr spc="-310" dirty="0"/>
              <a:t> </a:t>
            </a:r>
            <a:r>
              <a:rPr spc="660" dirty="0"/>
              <a:t>–</a:t>
            </a:r>
            <a:r>
              <a:rPr spc="-390" dirty="0"/>
              <a:t> </a:t>
            </a:r>
            <a:r>
              <a:rPr spc="-885" dirty="0"/>
              <a:t>A</a:t>
            </a:r>
            <a:r>
              <a:rPr spc="-405" dirty="0"/>
              <a:t> </a:t>
            </a:r>
            <a:r>
              <a:rPr spc="-1015" dirty="0"/>
              <a:t>MORE</a:t>
            </a:r>
            <a:r>
              <a:rPr spc="-390" dirty="0"/>
              <a:t> </a:t>
            </a:r>
            <a:r>
              <a:rPr spc="-1000" dirty="0"/>
              <a:t>HARD</a:t>
            </a:r>
            <a:endParaRPr spc="-1000" dirty="0"/>
          </a:p>
        </p:txBody>
      </p:sp>
      <p:sp>
        <p:nvSpPr>
          <p:cNvPr id="3" name="object 3"/>
          <p:cNvSpPr txBox="1"/>
          <p:nvPr/>
        </p:nvSpPr>
        <p:spPr>
          <a:xfrm>
            <a:off x="1008380" y="786511"/>
            <a:ext cx="17653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930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EXAMPLE</a:t>
            </a:r>
            <a:endParaRPr sz="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43396" y="2055176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>
                <a:moveTo>
                  <a:pt x="0" y="0"/>
                </a:moveTo>
                <a:lnTo>
                  <a:pt x="189867" y="0"/>
                </a:lnTo>
              </a:path>
            </a:pathLst>
          </a:custGeom>
          <a:ln w="124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56053" y="1812054"/>
            <a:ext cx="123761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otherwise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9418" y="1158754"/>
            <a:ext cx="267462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764030" algn="l"/>
              </a:tabLst>
            </a:pPr>
            <a:r>
              <a:rPr sz="3600" spc="-37" baseline="-5000" dirty="0">
                <a:latin typeface="Symbol" panose="05050102010706020507"/>
                <a:cs typeface="Symbol" panose="05050102010706020507"/>
              </a:rPr>
              <a:t>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if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i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0630" y="1802426"/>
            <a:ext cx="11620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9418" y="2053576"/>
            <a:ext cx="17907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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9418" y="1618868"/>
            <a:ext cx="96266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794385" algn="l"/>
              </a:tabLst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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4018" y="1812054"/>
            <a:ext cx="1707514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600" spc="-52" baseline="-19000" dirty="0">
                <a:latin typeface="Symbol" panose="05050102010706020507"/>
                <a:cs typeface="Symbol" panose="05050102010706020507"/>
              </a:rPr>
              <a:t>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165" baseline="-44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5" dirty="0">
                <a:latin typeface="Times New Roman" panose="02020603050405020304"/>
                <a:cs typeface="Times New Roman" panose="02020603050405020304"/>
              </a:rPr>
              <a:t>cn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4835" y="1564363"/>
            <a:ext cx="113919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75" baseline="32000" dirty="0">
                <a:latin typeface="Symbol" panose="05050102010706020507"/>
                <a:cs typeface="Symbol" panose="05050102010706020507"/>
              </a:rPr>
              <a:t></a:t>
            </a:r>
            <a:endParaRPr sz="3600" baseline="3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29872" y="288005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65" y="0"/>
                </a:lnTo>
              </a:path>
            </a:pathLst>
          </a:custGeom>
          <a:ln w="135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77704" y="2618352"/>
            <a:ext cx="338582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88010" algn="l"/>
              </a:tabLst>
            </a:pPr>
            <a:r>
              <a:rPr sz="2600" spc="-25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i="1" spc="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00" spc="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6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</a:t>
            </a:r>
            <a:r>
              <a:rPr sz="2600" spc="-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60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6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900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900" i="1" spc="-569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30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600" i="1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89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250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78419" y="372067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158" y="0"/>
                </a:lnTo>
              </a:path>
            </a:pathLst>
          </a:custGeom>
          <a:ln w="12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09761" y="3720677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4">
                <a:moveTo>
                  <a:pt x="0" y="0"/>
                </a:moveTo>
                <a:lnTo>
                  <a:pt x="336561" y="0"/>
                </a:lnTo>
              </a:path>
            </a:pathLst>
          </a:custGeom>
          <a:ln w="12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05041" y="372067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183" y="0"/>
                </a:lnTo>
              </a:path>
            </a:pathLst>
          </a:custGeom>
          <a:ln w="12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720274" y="3466698"/>
            <a:ext cx="11430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92144" y="3584991"/>
            <a:ext cx="33845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spc="75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2061" y="2877508"/>
            <a:ext cx="1097915" cy="800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10"/>
              </a:spcBef>
            </a:pPr>
            <a:r>
              <a:rPr sz="26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933450" algn="l"/>
              </a:tabLst>
            </a:pP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6228" y="3282303"/>
            <a:ext cx="17716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8273" y="3476515"/>
            <a:ext cx="3423285" cy="636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25"/>
              </a:spcBef>
              <a:tabLst>
                <a:tab pos="557530" algn="l"/>
                <a:tab pos="1082040" algn="l"/>
                <a:tab pos="2461895" algn="l"/>
                <a:tab pos="3308985" algn="l"/>
              </a:tabLst>
            </a:pP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)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)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02970">
              <a:lnSpc>
                <a:spcPts val="2390"/>
              </a:lnSpc>
              <a:tabLst>
                <a:tab pos="3129280" algn="l"/>
              </a:tabLst>
            </a:pP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13423" y="2571167"/>
            <a:ext cx="132524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i="1" spc="-10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: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68346" y="5217455"/>
            <a:ext cx="124206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4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55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130" dirty="0">
                <a:latin typeface="Times New Roman" panose="02020603050405020304"/>
                <a:cs typeface="Times New Roman" panose="02020603050405020304"/>
              </a:rPr>
              <a:t>soon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72930" y="6340929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>
                <a:moveTo>
                  <a:pt x="0" y="0"/>
                </a:moveTo>
                <a:lnTo>
                  <a:pt x="490783" y="0"/>
                </a:lnTo>
              </a:path>
            </a:pathLst>
          </a:custGeom>
          <a:ln w="122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61850" y="6340929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324" y="0"/>
                </a:lnTo>
              </a:path>
            </a:pathLst>
          </a:custGeom>
          <a:ln w="122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618739" y="6340929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>
                <a:moveTo>
                  <a:pt x="0" y="0"/>
                </a:moveTo>
                <a:lnTo>
                  <a:pt x="490833" y="0"/>
                </a:lnTo>
              </a:path>
            </a:pathLst>
          </a:custGeom>
          <a:ln w="122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259731" y="6104218"/>
            <a:ext cx="41179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800"/>
              </a:lnSpc>
              <a:spcBef>
                <a:spcPts val="100"/>
              </a:spcBef>
              <a:tabLst>
                <a:tab pos="592455" algn="l"/>
                <a:tab pos="1084580" algn="l"/>
                <a:tab pos="1417955" algn="l"/>
                <a:tab pos="3530600" algn="l"/>
                <a:tab pos="3863975" algn="l"/>
              </a:tabLst>
            </a:pP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(5)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i="1" spc="-75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baseline="3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1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50" spc="110" dirty="0">
                <a:latin typeface="Symbol" panose="05050102010706020507"/>
                <a:cs typeface="Symbol" panose="05050102010706020507"/>
              </a:rPr>
              <a:t></a:t>
            </a:r>
            <a:r>
              <a:rPr sz="2350" i="1" spc="1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spc="270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i="1" spc="-75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baseline="3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spc="3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25" spc="52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43000">
              <a:latin typeface="Times New Roman" panose="02020603050405020304"/>
              <a:cs typeface="Times New Roman" panose="02020603050405020304"/>
            </a:endParaRPr>
          </a:p>
          <a:p>
            <a:pPr marL="633730" algn="ctr">
              <a:lnSpc>
                <a:spcPts val="1800"/>
              </a:lnSpc>
              <a:tabLst>
                <a:tab pos="2122170" algn="l"/>
                <a:tab pos="3079750" algn="l"/>
              </a:tabLst>
            </a:pPr>
            <a:r>
              <a:rPr sz="3525" spc="75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i="1" spc="5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350" i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35" dirty="0">
                <a:latin typeface="Symbol" panose="05050102010706020507"/>
                <a:cs typeface="Symbol" panose="05050102010706020507"/>
              </a:rPr>
              <a:t>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spc="3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i="1" spc="2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35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spc="75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i="1" spc="5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350" i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1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97622" y="5493398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94" y="0"/>
                </a:lnTo>
              </a:path>
            </a:pathLst>
          </a:custGeom>
          <a:ln w="119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25789" y="5493398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859" y="0"/>
                </a:lnTo>
              </a:path>
            </a:pathLst>
          </a:custGeom>
          <a:ln w="119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91848" y="5493398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5945" y="0"/>
                </a:lnTo>
              </a:path>
            </a:pathLst>
          </a:custGeom>
          <a:ln w="119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295941" y="5261948"/>
            <a:ext cx="3783965" cy="478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785"/>
              </a:lnSpc>
              <a:spcBef>
                <a:spcPts val="95"/>
              </a:spcBef>
              <a:tabLst>
                <a:tab pos="588010" algn="l"/>
              </a:tabLst>
            </a:pP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(4)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450" i="1" spc="284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00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</a:t>
            </a:r>
            <a:r>
              <a:rPr sz="23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450" i="1" spc="352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450" i="1" spc="292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25" spc="89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43000">
              <a:latin typeface="Times New Roman" panose="02020603050405020304"/>
              <a:cs typeface="Times New Roman" panose="02020603050405020304"/>
            </a:endParaRPr>
          </a:p>
          <a:p>
            <a:pPr marL="921385">
              <a:lnSpc>
                <a:spcPts val="1785"/>
              </a:lnSpc>
              <a:tabLst>
                <a:tab pos="2249170" algn="l"/>
                <a:tab pos="3215005" algn="l"/>
              </a:tabLst>
            </a:pPr>
            <a:r>
              <a:rPr sz="3450" spc="44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3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450" spc="82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5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450" spc="44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30" dirty="0">
                <a:latin typeface="Times New Roman" panose="02020603050405020304"/>
                <a:cs typeface="Times New Roman" panose="02020603050405020304"/>
              </a:rPr>
              <a:t>3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93201" y="4600773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791" y="0"/>
                </a:lnTo>
              </a:path>
            </a:pathLst>
          </a:custGeom>
          <a:ln w="12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10030" y="4600773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269" y="0"/>
                </a:lnTo>
              </a:path>
            </a:pathLst>
          </a:custGeom>
          <a:ln w="12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620673" y="4600773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20" y="0"/>
                </a:lnTo>
              </a:path>
            </a:pathLst>
          </a:custGeom>
          <a:ln w="126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261702" y="4357050"/>
            <a:ext cx="3989704" cy="503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1865"/>
              </a:lnSpc>
              <a:spcBef>
                <a:spcPts val="120"/>
              </a:spcBef>
              <a:tabLst>
                <a:tab pos="600710" algn="l"/>
              </a:tabLst>
            </a:pP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397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spc="-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345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397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spc="120" baseline="44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44000">
              <a:latin typeface="Times New Roman" panose="02020603050405020304"/>
              <a:cs typeface="Times New Roman" panose="02020603050405020304"/>
            </a:endParaRPr>
          </a:p>
          <a:p>
            <a:pPr marL="952500">
              <a:lnSpc>
                <a:spcPts val="1865"/>
              </a:lnSpc>
              <a:tabLst>
                <a:tab pos="2369185" algn="l"/>
                <a:tab pos="3379470" algn="l"/>
              </a:tabLst>
            </a:pPr>
            <a:r>
              <a:rPr sz="3600" spc="104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75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104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80" y="176225"/>
            <a:ext cx="7853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70" dirty="0"/>
              <a:t> </a:t>
            </a:r>
            <a:r>
              <a:rPr spc="-1045" dirty="0"/>
              <a:t>METHOD</a:t>
            </a:r>
            <a:r>
              <a:rPr spc="-310" dirty="0"/>
              <a:t> </a:t>
            </a:r>
            <a:r>
              <a:rPr spc="660" dirty="0"/>
              <a:t>–</a:t>
            </a:r>
            <a:r>
              <a:rPr spc="-390" dirty="0"/>
              <a:t> </a:t>
            </a:r>
            <a:r>
              <a:rPr spc="-885" dirty="0"/>
              <a:t>A</a:t>
            </a:r>
            <a:r>
              <a:rPr spc="-405" dirty="0"/>
              <a:t> </a:t>
            </a:r>
            <a:r>
              <a:rPr spc="-1015" dirty="0"/>
              <a:t>MORE</a:t>
            </a:r>
            <a:r>
              <a:rPr spc="-390" dirty="0"/>
              <a:t> </a:t>
            </a:r>
            <a:r>
              <a:rPr spc="-1000" dirty="0"/>
              <a:t>HARD</a:t>
            </a:r>
            <a:endParaRPr spc="-1000" dirty="0"/>
          </a:p>
        </p:txBody>
      </p:sp>
      <p:sp>
        <p:nvSpPr>
          <p:cNvPr id="3" name="object 3"/>
          <p:cNvSpPr txBox="1"/>
          <p:nvPr/>
        </p:nvSpPr>
        <p:spPr>
          <a:xfrm>
            <a:off x="1008380" y="786511"/>
            <a:ext cx="17653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930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EXAMPLE</a:t>
            </a:r>
            <a:endParaRPr sz="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8693" y="1414434"/>
            <a:ext cx="1638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6625" y="1041124"/>
            <a:ext cx="16383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i="1" u="sng" spc="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endParaRPr sz="2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8601" y="1207748"/>
            <a:ext cx="528764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56000" algn="l"/>
              </a:tabLst>
            </a:pPr>
            <a:r>
              <a:rPr sz="2050" spc="95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0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50" dirty="0">
                <a:latin typeface="Times New Roman" panose="02020603050405020304"/>
                <a:cs typeface="Times New Roman" panose="02020603050405020304"/>
              </a:rPr>
              <a:t>substitute</a:t>
            </a:r>
            <a:r>
              <a:rPr sz="20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the value</a:t>
            </a:r>
            <a:r>
              <a:rPr sz="205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8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i="1" spc="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50" i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	)</a:t>
            </a:r>
            <a:r>
              <a:rPr sz="20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120" dirty="0">
                <a:latin typeface="Times New Roman" panose="02020603050405020304"/>
                <a:cs typeface="Times New Roman" panose="02020603050405020304"/>
              </a:rPr>
              <a:t>from(2)</a:t>
            </a:r>
            <a:r>
              <a:rPr sz="205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6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60" dirty="0">
                <a:latin typeface="Times New Roman" panose="02020603050405020304"/>
                <a:cs typeface="Times New Roman" panose="02020603050405020304"/>
              </a:rPr>
              <a:t>(1)</a:t>
            </a:r>
            <a:endParaRPr sz="2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4771" y="2092794"/>
            <a:ext cx="335915" cy="0"/>
          </a:xfrm>
          <a:custGeom>
            <a:avLst/>
            <a:gdLst/>
            <a:ahLst/>
            <a:cxnLst/>
            <a:rect l="l" t="t" r="r" b="b"/>
            <a:pathLst>
              <a:path w="335914">
                <a:moveTo>
                  <a:pt x="0" y="0"/>
                </a:moveTo>
                <a:lnTo>
                  <a:pt x="335459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46548" y="2092794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160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05628" y="2092794"/>
            <a:ext cx="335915" cy="0"/>
          </a:xfrm>
          <a:custGeom>
            <a:avLst/>
            <a:gdLst/>
            <a:ahLst/>
            <a:cxnLst/>
            <a:rect l="l" t="t" r="r" b="b"/>
            <a:pathLst>
              <a:path w="335915">
                <a:moveTo>
                  <a:pt x="0" y="0"/>
                </a:moveTo>
                <a:lnTo>
                  <a:pt x="335434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734112" y="2092794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6909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744243" y="2088204"/>
            <a:ext cx="181610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15" dirty="0">
                <a:latin typeface="Times New Roman" panose="02020603050405020304"/>
                <a:cs typeface="Times New Roman" panose="02020603050405020304"/>
              </a:rPr>
              <a:t>4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7850" y="1961835"/>
            <a:ext cx="33972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450" spc="12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8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17371" y="1858759"/>
            <a:ext cx="3209290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2300" spc="75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spc="112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-18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spc="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i="1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i="1" spc="97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450" i="1" spc="33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5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i="1" spc="254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spc="17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25" spc="254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66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5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300" i="1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spc="-75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6679" y="2088204"/>
            <a:ext cx="181610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15" dirty="0">
                <a:latin typeface="Times New Roman" panose="02020603050405020304"/>
                <a:cs typeface="Times New Roman" panose="02020603050405020304"/>
              </a:rPr>
              <a:t>4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7043" y="1961835"/>
            <a:ext cx="33972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450" spc="12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8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1081" y="1976394"/>
            <a:ext cx="19621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00" spc="-445" dirty="0">
                <a:latin typeface="Symbol" panose="05050102010706020507"/>
                <a:cs typeface="Symbol" panose="05050102010706020507"/>
              </a:rPr>
              <a:t></a:t>
            </a:r>
            <a:r>
              <a:rPr sz="3450" spc="-667" baseline="-28000" dirty="0">
                <a:latin typeface="Symbol" panose="05050102010706020507"/>
                <a:cs typeface="Symbol" panose="05050102010706020507"/>
              </a:rPr>
              <a:t></a:t>
            </a:r>
            <a:endParaRPr sz="345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4687" y="1976394"/>
            <a:ext cx="19621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00" spc="-445" dirty="0">
                <a:latin typeface="Symbol" panose="05050102010706020507"/>
                <a:cs typeface="Symbol" panose="05050102010706020507"/>
              </a:rPr>
              <a:t></a:t>
            </a:r>
            <a:r>
              <a:rPr sz="3450" spc="-667" baseline="-28000" dirty="0">
                <a:latin typeface="Symbol" panose="05050102010706020507"/>
                <a:cs typeface="Symbol" panose="05050102010706020507"/>
              </a:rPr>
              <a:t></a:t>
            </a:r>
            <a:endParaRPr sz="345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2403" y="1858759"/>
            <a:ext cx="464883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731520" algn="l"/>
              </a:tabLst>
            </a:pPr>
            <a:r>
              <a:rPr sz="2300" spc="55" dirty="0">
                <a:latin typeface="Times New Roman" panose="02020603050405020304"/>
                <a:cs typeface="Times New Roman" panose="02020603050405020304"/>
              </a:rPr>
              <a:t>(6)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i="1" spc="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i="1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i="1" spc="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spc="6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5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2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450" spc="-30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2300" spc="-2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00" i="1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i="1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i="1" spc="97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450" i="1" spc="330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5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spc="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00" spc="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i="1" spc="254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spc="17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25" spc="254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3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75" baseline="31000" dirty="0">
                <a:latin typeface="Symbol" panose="05050102010706020507"/>
                <a:cs typeface="Symbol" panose="05050102010706020507"/>
              </a:rPr>
              <a:t></a:t>
            </a:r>
            <a:r>
              <a:rPr sz="3450" spc="-89" baseline="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5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300" i="1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spc="-75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82916" y="3016900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>
                <a:moveTo>
                  <a:pt x="0" y="0"/>
                </a:moveTo>
                <a:lnTo>
                  <a:pt x="284852" y="0"/>
                </a:lnTo>
              </a:path>
            </a:pathLst>
          </a:custGeom>
          <a:ln w="10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663157" y="2894544"/>
            <a:ext cx="30289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75" spc="67" baseline="-26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2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7032" y="2806930"/>
            <a:ext cx="573341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50" i="1" spc="60" dirty="0">
                <a:latin typeface="Times New Roman" panose="02020603050405020304"/>
                <a:cs typeface="Times New Roman" panose="02020603050405020304"/>
              </a:rPr>
              <a:t>substitute</a:t>
            </a:r>
            <a:r>
              <a:rPr sz="2050" spc="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05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7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50" i="1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5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7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75" i="1" spc="262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5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100" dirty="0">
                <a:latin typeface="Times New Roman" panose="02020603050405020304"/>
                <a:cs typeface="Times New Roman" panose="02020603050405020304"/>
              </a:rPr>
              <a:t>from(3)</a:t>
            </a:r>
            <a:r>
              <a:rPr sz="205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65" dirty="0">
                <a:latin typeface="Times New Roman" panose="02020603050405020304"/>
                <a:cs typeface="Times New Roman" panose="02020603050405020304"/>
              </a:rPr>
              <a:t>(6),</a:t>
            </a:r>
            <a:r>
              <a:rPr sz="205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5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-20" dirty="0">
                <a:latin typeface="Times New Roman" panose="02020603050405020304"/>
                <a:cs typeface="Times New Roman" panose="02020603050405020304"/>
              </a:rPr>
              <a:t>have</a:t>
            </a:r>
            <a:endParaRPr sz="2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11280" y="3690791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36" y="0"/>
                </a:lnTo>
              </a:path>
            </a:pathLst>
          </a:custGeom>
          <a:ln w="120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31929" y="3690791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5">
                <a:moveTo>
                  <a:pt x="0" y="0"/>
                </a:moveTo>
                <a:lnTo>
                  <a:pt x="417030" y="0"/>
                </a:lnTo>
              </a:path>
            </a:pathLst>
          </a:custGeom>
          <a:ln w="120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90756" y="3690792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>
                <a:moveTo>
                  <a:pt x="0" y="0"/>
                </a:moveTo>
                <a:lnTo>
                  <a:pt x="232688" y="0"/>
                </a:lnTo>
              </a:path>
            </a:pathLst>
          </a:custGeom>
          <a:ln w="120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186588" y="3556131"/>
            <a:ext cx="164909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270635" algn="l"/>
              </a:tabLst>
            </a:pPr>
            <a:r>
              <a:rPr sz="3600" spc="419" baseline="-24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28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457" baseline="-24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305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1790" y="3571145"/>
            <a:ext cx="292989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729865" algn="l"/>
              </a:tabLst>
            </a:pPr>
            <a:r>
              <a:rPr sz="2400" spc="-370" dirty="0">
                <a:latin typeface="Symbol" panose="05050102010706020507"/>
                <a:cs typeface="Symbol" panose="05050102010706020507"/>
              </a:rPr>
              <a:t></a:t>
            </a:r>
            <a:r>
              <a:rPr sz="3600" spc="-555" baseline="-28000" dirty="0">
                <a:latin typeface="Symbol" panose="05050102010706020507"/>
                <a:cs typeface="Symbol" panose="05050102010706020507"/>
              </a:rPr>
              <a:t></a:t>
            </a:r>
            <a:r>
              <a:rPr sz="3600" baseline="-28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380" dirty="0">
                <a:latin typeface="Symbol" panose="05050102010706020507"/>
                <a:cs typeface="Symbol" panose="05050102010706020507"/>
              </a:rPr>
              <a:t></a:t>
            </a:r>
            <a:r>
              <a:rPr sz="3600" spc="-569" baseline="-28000" dirty="0">
                <a:latin typeface="Symbol" panose="05050102010706020507"/>
                <a:cs typeface="Symbol" panose="05050102010706020507"/>
              </a:rPr>
              <a:t></a:t>
            </a:r>
            <a:endParaRPr sz="360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78399" y="3449828"/>
            <a:ext cx="6884034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569970" algn="l"/>
              </a:tabLst>
            </a:pPr>
            <a:r>
              <a:rPr sz="2400" i="1" spc="3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2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26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5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8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spc="427" baseline="4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217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277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2400" spc="18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i="1" spc="1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spc="480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48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5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229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229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i="1" spc="480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562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spc="450" baseline="4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42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359" baseline="31000" dirty="0">
                <a:latin typeface="Symbol" panose="05050102010706020507"/>
                <a:cs typeface="Symbol" panose="05050102010706020507"/>
              </a:rPr>
              <a:t></a:t>
            </a:r>
            <a:r>
              <a:rPr sz="3600" spc="52" baseline="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5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29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i="1" spc="229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i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60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spc="585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39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spc="585" baseline="4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195" baseline="42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35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240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400" i="1" spc="-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95" baseline="42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4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39424" y="5408274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300" y="0"/>
                </a:lnTo>
              </a:path>
            </a:pathLst>
          </a:custGeom>
          <a:ln w="122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76701" y="5408274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429" y="0"/>
                </a:lnTo>
              </a:path>
            </a:pathLst>
          </a:custGeom>
          <a:ln w="122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16714" y="5408274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630" y="0"/>
                </a:lnTo>
              </a:path>
            </a:pathLst>
          </a:custGeom>
          <a:ln w="122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046673" y="5170687"/>
            <a:ext cx="69913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spc="-30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350" i="1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spc="-75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64293" y="5170687"/>
            <a:ext cx="4171315" cy="490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ts val="1825"/>
              </a:lnSpc>
              <a:spcBef>
                <a:spcPts val="110"/>
              </a:spcBef>
            </a:pP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baseline="43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spc="-225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i="1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i="1" spc="300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525" spc="33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1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25" spc="150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15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spc="-30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350" i="1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69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525" spc="33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25" baseline="43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spc="-15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spc="-30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350" i="1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spc="-75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43000">
              <a:latin typeface="Times New Roman" panose="02020603050405020304"/>
              <a:cs typeface="Times New Roman" panose="02020603050405020304"/>
            </a:endParaRPr>
          </a:p>
          <a:p>
            <a:pPr marL="895350">
              <a:lnSpc>
                <a:spcPts val="1825"/>
              </a:lnSpc>
              <a:tabLst>
                <a:tab pos="1732280" algn="l"/>
                <a:tab pos="3172460" algn="l"/>
              </a:tabLst>
            </a:pPr>
            <a:r>
              <a:rPr sz="3525" spc="60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4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spc="9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6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525" spc="89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6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36337" y="4526906"/>
            <a:ext cx="335915" cy="0"/>
          </a:xfrm>
          <a:custGeom>
            <a:avLst/>
            <a:gdLst/>
            <a:ahLst/>
            <a:cxnLst/>
            <a:rect l="l" t="t" r="r" b="b"/>
            <a:pathLst>
              <a:path w="335914">
                <a:moveTo>
                  <a:pt x="0" y="0"/>
                </a:moveTo>
                <a:lnTo>
                  <a:pt x="335828" y="0"/>
                </a:lnTo>
              </a:path>
            </a:pathLst>
          </a:custGeom>
          <a:ln w="126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50884" y="4526906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691" y="0"/>
                </a:lnTo>
              </a:path>
            </a:pathLst>
          </a:custGeom>
          <a:ln w="126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42714" y="4526906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602" y="0"/>
                </a:lnTo>
              </a:path>
            </a:pathLst>
          </a:custGeom>
          <a:ln w="126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553662" y="4523684"/>
            <a:ext cx="181610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06638" y="4390754"/>
            <a:ext cx="1685925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1365250" algn="l"/>
              </a:tabLst>
            </a:pPr>
            <a:r>
              <a:rPr sz="3600" spc="82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120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80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30918" y="3686456"/>
            <a:ext cx="4940935" cy="992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50495" algn="r">
              <a:lnSpc>
                <a:spcPct val="100000"/>
              </a:lnSpc>
              <a:spcBef>
                <a:spcPts val="90"/>
              </a:spcBef>
            </a:pPr>
            <a:r>
              <a:rPr sz="2400" spc="27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  <a:spcBef>
                <a:spcPts val="1855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baseline="44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spc="-225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352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spc="97" baseline="4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22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5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419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spc="165" baseline="4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742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i="1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i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</a:t>
            </a:r>
            <a:r>
              <a:rPr sz="240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i="1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i="1" spc="-517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spc="165" baseline="4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735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400" i="1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75" baseline="44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4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53755" y="6353092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911" y="0"/>
                </a:lnTo>
              </a:path>
            </a:pathLst>
          </a:custGeom>
          <a:ln w="11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72181" y="6353092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7145" y="0"/>
                </a:lnTo>
              </a:path>
            </a:pathLst>
          </a:custGeom>
          <a:ln w="11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193295" y="6353092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7249" y="0"/>
                </a:lnTo>
              </a:path>
            </a:pathLst>
          </a:custGeom>
          <a:ln w="11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084340" y="6353092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7249" y="0"/>
                </a:lnTo>
              </a:path>
            </a:pathLst>
          </a:custGeom>
          <a:ln w="11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067278" y="6224094"/>
            <a:ext cx="34861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375" spc="21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00" spc="14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76234" y="6224094"/>
            <a:ext cx="34861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375" spc="21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00" spc="14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02232" y="5993306"/>
            <a:ext cx="123126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375" spc="217" baseline="-25000" dirty="0">
                <a:latin typeface="Symbol" panose="05050102010706020507"/>
                <a:cs typeface="Symbol" panose="05050102010706020507"/>
              </a:rPr>
              <a:t></a:t>
            </a:r>
            <a:r>
              <a:rPr sz="3375" spc="-157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135" baseline="-25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375" spc="457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202" baseline="10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375" spc="345" baseline="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254" baseline="-25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300" i="1" spc="17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300" i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95" dirty="0">
                <a:latin typeface="Symbol" panose="05050102010706020507"/>
                <a:cs typeface="Symbol" panose="05050102010706020507"/>
              </a:rPr>
              <a:t></a:t>
            </a:r>
            <a:r>
              <a:rPr sz="1300" spc="9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53875" y="6122726"/>
            <a:ext cx="3450590" cy="474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1750"/>
              </a:lnSpc>
              <a:spcBef>
                <a:spcPts val="130"/>
              </a:spcBef>
            </a:pPr>
            <a:r>
              <a:rPr sz="2250" i="1" spc="1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5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114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i="1" spc="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spc="114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145" dirty="0">
                <a:latin typeface="Symbol" panose="05050102010706020507"/>
                <a:cs typeface="Symbol" panose="05050102010706020507"/>
              </a:rPr>
              <a:t></a:t>
            </a:r>
            <a:r>
              <a:rPr sz="22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13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950" i="1" spc="202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22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i="1" spc="1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50" i="1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i="1" spc="202" baseline="3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375" i="1" spc="412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9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145" dirty="0">
                <a:latin typeface="Symbol" panose="05050102010706020507"/>
                <a:cs typeface="Symbol" panose="05050102010706020507"/>
              </a:rPr>
              <a:t></a:t>
            </a:r>
            <a:r>
              <a:rPr sz="22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135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2250" spc="9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202" baseline="36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375" spc="345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17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i="1" spc="254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-225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37" baseline="43000" dirty="0">
                <a:latin typeface="Symbol" panose="05050102010706020507"/>
                <a:cs typeface="Symbol" panose="05050102010706020507"/>
              </a:rPr>
              <a:t></a:t>
            </a:r>
            <a:r>
              <a:rPr sz="1950" spc="-37" baseline="43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950" baseline="43000">
              <a:latin typeface="Times New Roman" panose="02020603050405020304"/>
              <a:cs typeface="Times New Roman" panose="02020603050405020304"/>
            </a:endParaRPr>
          </a:p>
          <a:p>
            <a:pPr marL="1620520">
              <a:lnSpc>
                <a:spcPts val="1750"/>
              </a:lnSpc>
              <a:tabLst>
                <a:tab pos="2378075" algn="l"/>
                <a:tab pos="2639060" algn="l"/>
              </a:tabLst>
            </a:pPr>
            <a:r>
              <a:rPr sz="3375" spc="21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00" i="1" spc="14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3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375" spc="-607" baseline="-2000" dirty="0">
                <a:latin typeface="Symbol" panose="05050102010706020507"/>
                <a:cs typeface="Symbol" panose="05050102010706020507"/>
              </a:rPr>
              <a:t></a:t>
            </a:r>
            <a:r>
              <a:rPr sz="3375" spc="-607" baseline="-31000" dirty="0">
                <a:latin typeface="Symbol" panose="05050102010706020507"/>
                <a:cs typeface="Symbol" panose="05050102010706020507"/>
              </a:rPr>
              <a:t></a:t>
            </a:r>
            <a:r>
              <a:rPr sz="3375" baseline="-31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375" spc="217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00" spc="14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75290" y="6238411"/>
            <a:ext cx="20066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spc="-405" dirty="0">
                <a:latin typeface="Symbol" panose="05050102010706020507"/>
                <a:cs typeface="Symbol" panose="05050102010706020507"/>
              </a:rPr>
              <a:t></a:t>
            </a:r>
            <a:r>
              <a:rPr sz="3375" spc="-607" baseline="-28000" dirty="0">
                <a:latin typeface="Symbol" panose="05050102010706020507"/>
                <a:cs typeface="Symbol" panose="05050102010706020507"/>
              </a:rPr>
              <a:t></a:t>
            </a:r>
            <a:endParaRPr sz="3375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57994" y="6122726"/>
            <a:ext cx="224028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spc="145" dirty="0">
                <a:latin typeface="Symbol" panose="05050102010706020507"/>
                <a:cs typeface="Symbol" panose="05050102010706020507"/>
              </a:rPr>
              <a:t></a:t>
            </a:r>
            <a:r>
              <a:rPr sz="225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65" dirty="0">
                <a:latin typeface="Symbol" panose="05050102010706020507"/>
                <a:cs typeface="Symbol" panose="05050102010706020507"/>
              </a:rPr>
              <a:t></a:t>
            </a:r>
            <a:r>
              <a:rPr sz="225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65" dirty="0">
                <a:latin typeface="Symbol" panose="05050102010706020507"/>
                <a:cs typeface="Symbol" panose="05050102010706020507"/>
              </a:rPr>
              <a:t></a:t>
            </a:r>
            <a:r>
              <a:rPr sz="2250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65" dirty="0">
                <a:latin typeface="Symbol" panose="05050102010706020507"/>
                <a:cs typeface="Symbol" panose="05050102010706020507"/>
              </a:rPr>
              <a:t></a:t>
            </a:r>
            <a:r>
              <a:rPr sz="225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65" dirty="0">
                <a:latin typeface="Symbol" panose="05050102010706020507"/>
                <a:cs typeface="Symbol" panose="05050102010706020507"/>
              </a:rPr>
              <a:t></a:t>
            </a:r>
            <a:r>
              <a:rPr sz="225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130" dirty="0">
                <a:latin typeface="Symbol" panose="05050102010706020507"/>
                <a:cs typeface="Symbol" panose="05050102010706020507"/>
              </a:rPr>
              <a:t></a:t>
            </a:r>
            <a:r>
              <a:rPr sz="2250" spc="13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202" baseline="36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375" spc="345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16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spc="240" baseline="43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950" spc="6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157" baseline="31000" dirty="0">
                <a:latin typeface="Symbol" panose="05050102010706020507"/>
                <a:cs typeface="Symbol" panose="05050102010706020507"/>
              </a:rPr>
              <a:t></a:t>
            </a:r>
            <a:r>
              <a:rPr sz="2250" i="1" spc="105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250" i="1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44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950" baseline="43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80" y="176225"/>
            <a:ext cx="7853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85" dirty="0"/>
              <a:t>SUBSTITUTION</a:t>
            </a:r>
            <a:r>
              <a:rPr spc="-370" dirty="0"/>
              <a:t> </a:t>
            </a:r>
            <a:r>
              <a:rPr spc="-1045" dirty="0"/>
              <a:t>METHOD</a:t>
            </a:r>
            <a:r>
              <a:rPr spc="-310" dirty="0"/>
              <a:t> </a:t>
            </a:r>
            <a:r>
              <a:rPr spc="660" dirty="0"/>
              <a:t>–</a:t>
            </a:r>
            <a:r>
              <a:rPr spc="-390" dirty="0"/>
              <a:t> </a:t>
            </a:r>
            <a:r>
              <a:rPr spc="-885" dirty="0"/>
              <a:t>A</a:t>
            </a:r>
            <a:r>
              <a:rPr spc="-405" dirty="0"/>
              <a:t> </a:t>
            </a:r>
            <a:r>
              <a:rPr spc="-1015" dirty="0"/>
              <a:t>MORE</a:t>
            </a:r>
            <a:r>
              <a:rPr spc="-390" dirty="0"/>
              <a:t> </a:t>
            </a:r>
            <a:r>
              <a:rPr spc="-1000" dirty="0"/>
              <a:t>HARD</a:t>
            </a:r>
            <a:endParaRPr spc="-1000" dirty="0"/>
          </a:p>
        </p:txBody>
      </p:sp>
      <p:sp>
        <p:nvSpPr>
          <p:cNvPr id="3" name="object 3"/>
          <p:cNvSpPr txBox="1"/>
          <p:nvPr/>
        </p:nvSpPr>
        <p:spPr>
          <a:xfrm>
            <a:off x="1008380" y="786511"/>
            <a:ext cx="17653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930" dirty="0">
                <a:solidFill>
                  <a:srgbClr val="0D0D0D"/>
                </a:solidFill>
                <a:latin typeface="Trebuchet MS" panose="020B0603020202020204"/>
                <a:cs typeface="Trebuchet MS" panose="020B0603020202020204"/>
              </a:rPr>
              <a:t>EXAMPLE</a:t>
            </a:r>
            <a:endParaRPr sz="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5854" y="2198901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4">
                <a:moveTo>
                  <a:pt x="0" y="0"/>
                </a:moveTo>
                <a:lnTo>
                  <a:pt x="311482" y="0"/>
                </a:lnTo>
              </a:path>
            </a:pathLst>
          </a:custGeom>
          <a:ln w="12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12534" y="2198901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4">
                <a:moveTo>
                  <a:pt x="0" y="0"/>
                </a:moveTo>
                <a:lnTo>
                  <a:pt x="311222" y="0"/>
                </a:lnTo>
              </a:path>
            </a:pathLst>
          </a:custGeom>
          <a:ln w="12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49833" y="2198901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4">
                <a:moveTo>
                  <a:pt x="0" y="0"/>
                </a:moveTo>
                <a:lnTo>
                  <a:pt x="311222" y="0"/>
                </a:lnTo>
              </a:path>
            </a:pathLst>
          </a:custGeom>
          <a:ln w="12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0003" y="2075053"/>
            <a:ext cx="20066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450" spc="-475" dirty="0">
                <a:latin typeface="Symbol" panose="05050102010706020507"/>
                <a:cs typeface="Symbol" panose="05050102010706020507"/>
              </a:rPr>
              <a:t></a:t>
            </a:r>
            <a:r>
              <a:rPr sz="3675" spc="-712" baseline="-28000" dirty="0">
                <a:latin typeface="Symbol" panose="05050102010706020507"/>
                <a:cs typeface="Symbol" panose="05050102010706020507"/>
              </a:rPr>
              <a:t></a:t>
            </a:r>
            <a:endParaRPr sz="3675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4122" y="2194894"/>
            <a:ext cx="36131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55" dirty="0">
                <a:latin typeface="Times New Roman" panose="02020603050405020304"/>
                <a:cs typeface="Times New Roman" panose="02020603050405020304"/>
              </a:rPr>
              <a:t>16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9774" y="1948969"/>
            <a:ext cx="57658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55930" algn="l"/>
              </a:tabLst>
            </a:pPr>
            <a:r>
              <a:rPr sz="245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7116" y="1807916"/>
            <a:ext cx="522605" cy="671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2520"/>
              </a:lnSpc>
              <a:spcBef>
                <a:spcPts val="135"/>
              </a:spcBef>
            </a:pPr>
            <a:r>
              <a:rPr sz="145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450" i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spc="-50" dirty="0">
                <a:latin typeface="Symbol" panose="05050102010706020507"/>
                <a:cs typeface="Symbol" panose="05050102010706020507"/>
              </a:rPr>
              <a:t></a:t>
            </a:r>
            <a:r>
              <a:rPr sz="1450" spc="-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spc="-75" baseline="6000" dirty="0">
                <a:latin typeface="Symbol" panose="05050102010706020507"/>
                <a:cs typeface="Symbol" panose="05050102010706020507"/>
              </a:rPr>
              <a:t></a:t>
            </a:r>
            <a:endParaRPr sz="3675" baseline="6000">
              <a:latin typeface="Symbol" panose="05050102010706020507"/>
              <a:cs typeface="Symbol" panose="05050102010706020507"/>
            </a:endParaRPr>
          </a:p>
          <a:p>
            <a:pPr marR="30480" algn="r">
              <a:lnSpc>
                <a:spcPts val="2520"/>
              </a:lnSpc>
            </a:pPr>
            <a:r>
              <a:rPr sz="2450" spc="-475" dirty="0">
                <a:latin typeface="Symbol" panose="05050102010706020507"/>
                <a:cs typeface="Symbol" panose="05050102010706020507"/>
              </a:rPr>
              <a:t></a:t>
            </a:r>
            <a:r>
              <a:rPr sz="3675" spc="-712" baseline="-28000" dirty="0">
                <a:latin typeface="Symbol" panose="05050102010706020507"/>
                <a:cs typeface="Symbol" panose="05050102010706020507"/>
              </a:rPr>
              <a:t></a:t>
            </a:r>
            <a:endParaRPr sz="3675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0859" y="1948969"/>
            <a:ext cx="575373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3167380" algn="l"/>
                <a:tab pos="3469640" algn="l"/>
                <a:tab pos="5540375" algn="l"/>
              </a:tabLst>
            </a:pPr>
            <a:r>
              <a:rPr sz="24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i="1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</a:t>
            </a:r>
            <a:r>
              <a:rPr sz="24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75" i="1" spc="75" baseline="42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175" i="1" spc="15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i="1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13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</a:t>
            </a:r>
            <a:r>
              <a:rPr sz="245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-25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450" i="1" spc="-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75" baseline="4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75" spc="112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spc="-142" baseline="32000" dirty="0">
                <a:latin typeface="Symbol" panose="05050102010706020507"/>
                <a:cs typeface="Symbol" panose="05050102010706020507"/>
              </a:rPr>
              <a:t></a:t>
            </a:r>
            <a:r>
              <a:rPr sz="2450" spc="-9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50" spc="-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75" spc="-75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675" baseline="3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dirty="0">
                <a:latin typeface="Symbol" panose="05050102010706020507"/>
                <a:cs typeface="Symbol" panose="05050102010706020507"/>
              </a:rPr>
              <a:t></a:t>
            </a:r>
            <a:r>
              <a:rPr sz="245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675" spc="104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10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75" spc="157" baseline="4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75" spc="705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</a:t>
            </a:r>
            <a:r>
              <a:rPr sz="245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</a:t>
            </a:r>
            <a:r>
              <a:rPr sz="245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</a:t>
            </a:r>
            <a:r>
              <a:rPr sz="245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</a:t>
            </a:r>
            <a:r>
              <a:rPr sz="245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</a:t>
            </a:r>
            <a:r>
              <a:rPr sz="245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75" spc="-75" baseline="35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3675" baseline="3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1874" y="1234216"/>
            <a:ext cx="57588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50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23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23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suppose</a:t>
            </a:r>
            <a:r>
              <a:rPr sz="235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35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3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expressedas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7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25" i="1" spc="112" baseline="43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025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03291" y="309401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12" y="0"/>
                </a:lnTo>
              </a:path>
            </a:pathLst>
          </a:custGeom>
          <a:ln w="53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83344" y="3756760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5">
                <a:moveTo>
                  <a:pt x="0" y="0"/>
                </a:moveTo>
                <a:lnTo>
                  <a:pt x="303949" y="0"/>
                </a:lnTo>
              </a:path>
            </a:pathLst>
          </a:custGeom>
          <a:ln w="53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57429" y="3751507"/>
            <a:ext cx="35369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29" dirty="0">
                <a:latin typeface="Times New Roman" panose="02020603050405020304"/>
                <a:cs typeface="Times New Roman" panose="02020603050405020304"/>
              </a:rPr>
              <a:t>16</a:t>
            </a:r>
            <a:endParaRPr sz="2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4137" y="3545011"/>
            <a:ext cx="7327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39115" algn="l"/>
              </a:tabLst>
            </a:pPr>
            <a:r>
              <a:rPr sz="2050" spc="19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5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160" dirty="0">
                <a:latin typeface="Symbol" panose="05050102010706020507"/>
                <a:cs typeface="Symbol" panose="05050102010706020507"/>
              </a:rPr>
              <a:t></a:t>
            </a:r>
            <a:r>
              <a:rPr sz="2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75" spc="209" baseline="35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3075" baseline="3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0058" y="3495374"/>
            <a:ext cx="1447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95" dirty="0">
                <a:latin typeface="Symbol" panose="05050102010706020507"/>
                <a:cs typeface="Symbol" panose="05050102010706020507"/>
              </a:rPr>
              <a:t></a:t>
            </a:r>
            <a:endParaRPr sz="20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0058" y="2988445"/>
            <a:ext cx="1447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95" dirty="0">
                <a:latin typeface="Symbol" panose="05050102010706020507"/>
                <a:cs typeface="Symbol" panose="05050102010706020507"/>
              </a:rPr>
              <a:t></a:t>
            </a:r>
            <a:endParaRPr sz="20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0403" y="2003720"/>
            <a:ext cx="1097915" cy="107442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0"/>
              </a:spcBef>
              <a:tabLst>
                <a:tab pos="749300" algn="l"/>
              </a:tabLst>
            </a:pPr>
            <a:r>
              <a:rPr sz="2450" spc="3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spc="55" dirty="0">
                <a:latin typeface="Times New Roman" panose="02020603050405020304"/>
                <a:cs typeface="Times New Roman" panose="02020603050405020304"/>
              </a:rPr>
              <a:t>16</a:t>
            </a: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671830">
              <a:lnSpc>
                <a:spcPct val="100000"/>
              </a:lnSpc>
              <a:spcBef>
                <a:spcPts val="1310"/>
              </a:spcBef>
            </a:pPr>
            <a:r>
              <a:rPr sz="2050" spc="95" dirty="0">
                <a:latin typeface="Symbol" panose="05050102010706020507"/>
                <a:cs typeface="Symbol" panose="05050102010706020507"/>
              </a:rPr>
              <a:t></a:t>
            </a:r>
            <a:endParaRPr sz="20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43601" y="3495374"/>
            <a:ext cx="1447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95" dirty="0">
                <a:latin typeface="Symbol" panose="05050102010706020507"/>
                <a:cs typeface="Symbol" panose="05050102010706020507"/>
              </a:rPr>
              <a:t></a:t>
            </a:r>
            <a:endParaRPr sz="20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3601" y="2988445"/>
            <a:ext cx="1447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95" dirty="0">
                <a:latin typeface="Symbol" panose="05050102010706020507"/>
                <a:cs typeface="Symbol" panose="05050102010706020507"/>
              </a:rPr>
              <a:t></a:t>
            </a:r>
            <a:endParaRPr sz="20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8201" y="3711486"/>
            <a:ext cx="1955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50" spc="-345" dirty="0">
                <a:latin typeface="Symbol" panose="05050102010706020507"/>
                <a:cs typeface="Symbol" panose="05050102010706020507"/>
              </a:rPr>
              <a:t></a:t>
            </a:r>
            <a:r>
              <a:rPr sz="3075" spc="-517" baseline="-9000" dirty="0">
                <a:latin typeface="Symbol" panose="05050102010706020507"/>
                <a:cs typeface="Symbol" panose="05050102010706020507"/>
              </a:rPr>
              <a:t></a:t>
            </a:r>
            <a:endParaRPr sz="3075" baseline="-9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8201" y="2882262"/>
            <a:ext cx="13487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spc="217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3075" spc="442" baseline="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19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5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210" dirty="0">
                <a:latin typeface="Symbol" panose="05050102010706020507"/>
                <a:cs typeface="Symbol" panose="05050102010706020507"/>
              </a:rPr>
              <a:t></a:t>
            </a:r>
            <a:r>
              <a:rPr sz="20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1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5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75" spc="284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075" spc="21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17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i="1" spc="254" baseline="44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1800" baseline="4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0536" y="3200288"/>
            <a:ext cx="38696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980055" algn="l"/>
                <a:tab pos="3587115" algn="l"/>
              </a:tabLst>
            </a:pPr>
            <a:r>
              <a:rPr sz="2050" i="1" spc="2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50" i="1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1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50" i="1" spc="1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50" spc="16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5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210" dirty="0">
                <a:latin typeface="Symbol" panose="05050102010706020507"/>
                <a:cs typeface="Symbol" panose="05050102010706020507"/>
              </a:rPr>
              <a:t></a:t>
            </a:r>
            <a:r>
              <a:rPr sz="20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17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i="1" spc="262" baseline="4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800" i="1" spc="157" baseline="44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50" spc="195" dirty="0">
                <a:latin typeface="Symbol" panose="05050102010706020507"/>
                <a:cs typeface="Symbol" panose="05050102010706020507"/>
              </a:rPr>
              <a:t></a:t>
            </a:r>
            <a:r>
              <a:rPr sz="2050" spc="19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5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210" dirty="0">
                <a:latin typeface="Symbol" panose="05050102010706020507"/>
                <a:cs typeface="Symbol" panose="05050102010706020507"/>
              </a:rPr>
              <a:t></a:t>
            </a:r>
            <a:r>
              <a:rPr sz="20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i="1" spc="140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050" i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7" baseline="4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spc="172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75" spc="225" baseline="-9000" dirty="0">
                <a:latin typeface="Symbol" panose="05050102010706020507"/>
                <a:cs typeface="Symbol" panose="05050102010706020507"/>
              </a:rPr>
              <a:t></a:t>
            </a:r>
            <a:r>
              <a:rPr sz="2050" spc="1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075" u="sng" baseline="24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75" u="sng" spc="300" baseline="24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3075" u="sng" baseline="24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50" spc="13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075" spc="202" baseline="-9000" dirty="0">
                <a:latin typeface="Symbol" panose="05050102010706020507"/>
                <a:cs typeface="Symbol" panose="05050102010706020507"/>
              </a:rPr>
              <a:t></a:t>
            </a:r>
            <a:endParaRPr sz="3075" baseline="-9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01700" y="3711486"/>
            <a:ext cx="1614805" cy="961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80">
              <a:lnSpc>
                <a:spcPct val="100000"/>
              </a:lnSpc>
              <a:spcBef>
                <a:spcPts val="135"/>
              </a:spcBef>
            </a:pPr>
            <a:r>
              <a:rPr sz="2050" spc="-345" dirty="0">
                <a:latin typeface="Symbol" panose="05050102010706020507"/>
                <a:cs typeface="Symbol" panose="05050102010706020507"/>
              </a:rPr>
              <a:t></a:t>
            </a:r>
            <a:r>
              <a:rPr sz="3075" spc="-517" baseline="-9000" dirty="0">
                <a:latin typeface="Symbol" panose="05050102010706020507"/>
                <a:cs typeface="Symbol" panose="05050102010706020507"/>
              </a:rPr>
              <a:t></a:t>
            </a:r>
            <a:endParaRPr sz="3075" baseline="-9000">
              <a:latin typeface="Symbol" panose="05050102010706020507"/>
              <a:cs typeface="Symbol" panose="05050102010706020507"/>
            </a:endParaRPr>
          </a:p>
          <a:p>
            <a:pPr marL="38100">
              <a:lnSpc>
                <a:spcPct val="100000"/>
              </a:lnSpc>
              <a:spcBef>
                <a:spcPts val="2230"/>
              </a:spcBef>
            </a:pPr>
            <a:r>
              <a:rPr sz="2200" spc="65" dirty="0">
                <a:latin typeface="Symbol" panose="05050102010706020507"/>
                <a:cs typeface="Symbol" panose="05050102010706020507"/>
              </a:rPr>
              <a:t>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(4</a:t>
            </a:r>
            <a:r>
              <a:rPr sz="1950" spc="120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50" spc="-22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9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i="1" spc="142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254" baseline="43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200" dirty="0">
                <a:latin typeface="Symbol" panose="05050102010706020507"/>
                <a:cs typeface="Symbol" panose="05050102010706020507"/>
              </a:rPr>
              <a:t>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8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spc="127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950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36950" y="3102173"/>
            <a:ext cx="13144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48860" y="2904595"/>
            <a:ext cx="36385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75" dirty="0">
                <a:latin typeface="Times New Roman" panose="02020603050405020304"/>
                <a:cs typeface="Times New Roman" panose="02020603050405020304"/>
              </a:rPr>
              <a:t>16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46196" y="3069312"/>
            <a:ext cx="1546225" cy="6870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328295" algn="l"/>
                <a:tab pos="683260" algn="l"/>
              </a:tabLst>
            </a:pPr>
            <a:r>
              <a:rPr sz="1450" spc="-5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50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320040">
              <a:lnSpc>
                <a:spcPct val="100000"/>
              </a:lnSpc>
              <a:spcBef>
                <a:spcPts val="345"/>
              </a:spcBef>
              <a:tabLst>
                <a:tab pos="1194435" algn="l"/>
              </a:tabLst>
            </a:pPr>
            <a:r>
              <a:rPr sz="3675" spc="52" baseline="1000" dirty="0">
                <a:latin typeface="Times New Roman" panose="02020603050405020304"/>
                <a:cs typeface="Times New Roman" panose="02020603050405020304"/>
              </a:rPr>
              <a:t>13</a:t>
            </a:r>
            <a:r>
              <a:rPr sz="3675" baseline="1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spc="75" dirty="0">
                <a:latin typeface="Times New Roman" panose="02020603050405020304"/>
                <a:cs typeface="Times New Roman" panose="02020603050405020304"/>
              </a:rPr>
              <a:t>16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41334" y="3092894"/>
            <a:ext cx="54610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32765" algn="l"/>
              </a:tabLst>
            </a:pPr>
            <a:r>
              <a:rPr sz="1450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67332" y="3343362"/>
            <a:ext cx="10795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99170" y="2764385"/>
            <a:ext cx="32956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75" spc="52" baseline="-2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50" i="1" spc="35" dirty="0">
                <a:latin typeface="Times New Roman" panose="02020603050405020304"/>
                <a:cs typeface="Times New Roman" panose="02020603050405020304"/>
              </a:rPr>
              <a:t>k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28816" y="3102173"/>
            <a:ext cx="969644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0540" algn="l"/>
              </a:tabLst>
            </a:pPr>
            <a:r>
              <a:rPr sz="2450" spc="-50" dirty="0">
                <a:latin typeface="Symbol" panose="05050102010706020507"/>
                <a:cs typeface="Symbol" panose="05050102010706020507"/>
              </a:rPr>
              <a:t>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spc="-95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45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50" dirty="0">
                <a:latin typeface="Symbol" panose="05050102010706020507"/>
                <a:cs typeface="Symbol" panose="05050102010706020507"/>
              </a:rPr>
              <a:t></a:t>
            </a:r>
            <a:endParaRPr sz="24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82128" y="3092894"/>
            <a:ext cx="10795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63968" y="3102173"/>
            <a:ext cx="11652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33095" algn="l"/>
              </a:tabLst>
            </a:pPr>
            <a:r>
              <a:rPr sz="2450" dirty="0">
                <a:latin typeface="Symbol" panose="05050102010706020507"/>
                <a:cs typeface="Symbol" panose="05050102010706020507"/>
              </a:rPr>
              <a:t></a:t>
            </a:r>
            <a:r>
              <a:rPr sz="24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dirty="0">
                <a:latin typeface="Symbol" panose="05050102010706020507"/>
                <a:cs typeface="Symbol" panose="05050102010706020507"/>
              </a:rPr>
              <a:t></a:t>
            </a:r>
            <a:r>
              <a:rPr sz="245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-25" dirty="0">
                <a:latin typeface="Times New Roman" panose="02020603050405020304"/>
                <a:cs typeface="Times New Roman" panose="02020603050405020304"/>
              </a:rPr>
              <a:t>cn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31032" y="4299499"/>
            <a:ext cx="229679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80720" algn="l"/>
              </a:tabLst>
            </a:pPr>
            <a:r>
              <a:rPr sz="3075" baseline="1000" dirty="0">
                <a:latin typeface="Symbol" panose="05050102010706020507"/>
                <a:cs typeface="Symbol" panose="05050102010706020507"/>
              </a:rPr>
              <a:t></a:t>
            </a:r>
            <a:r>
              <a:rPr sz="3075" spc="142" baseline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75" i="1" spc="-75" baseline="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75" i="1" baseline="1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50" spc="65" dirty="0">
                <a:latin typeface="Symbol" panose="05050102010706020507"/>
                <a:cs typeface="Symbol" panose="05050102010706020507"/>
              </a:rPr>
              <a:t></a:t>
            </a:r>
            <a:r>
              <a:rPr sz="22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90" dirty="0">
                <a:latin typeface="Times New Roman" panose="02020603050405020304"/>
                <a:cs typeface="Times New Roman" panose="02020603050405020304"/>
              </a:rPr>
              <a:t>(4</a:t>
            </a:r>
            <a:r>
              <a:rPr sz="1950" i="1" spc="135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172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10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50" spc="157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50" spc="187" baseline="43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250" dirty="0">
                <a:latin typeface="Symbol" panose="05050102010706020507"/>
                <a:cs typeface="Symbol" panose="05050102010706020507"/>
              </a:rPr>
              <a:t></a:t>
            </a:r>
            <a:r>
              <a:rPr sz="22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i="1" spc="9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spc="135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950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83089" y="4202554"/>
            <a:ext cx="30289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75" spc="112" baseline="-26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200" i="1" spc="75" dirty="0">
                <a:latin typeface="Times New Roman" panose="02020603050405020304"/>
                <a:cs typeface="Times New Roman" panose="02020603050405020304"/>
              </a:rPr>
              <a:t>k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58060" y="4320145"/>
            <a:ext cx="6019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45" dirty="0">
                <a:latin typeface="Times New Roman" panose="02020603050405020304"/>
                <a:cs typeface="Times New Roman" panose="02020603050405020304"/>
              </a:rPr>
              <a:t>since</a:t>
            </a:r>
            <a:endParaRPr sz="2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604025" y="5176686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259" y="0"/>
                </a:lnTo>
              </a:path>
            </a:pathLst>
          </a:custGeom>
          <a:ln w="123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276413" y="5176686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283" y="0"/>
                </a:lnTo>
              </a:path>
            </a:pathLst>
          </a:custGeom>
          <a:ln w="123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312850" y="4276497"/>
            <a:ext cx="2813050" cy="1284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30"/>
              </a:spcBef>
            </a:pPr>
            <a:r>
              <a:rPr sz="2100" spc="60" dirty="0">
                <a:latin typeface="Symbol" panose="05050102010706020507"/>
                <a:cs typeface="Symbol" panose="05050102010706020507"/>
              </a:rPr>
              <a:t></a:t>
            </a:r>
            <a:r>
              <a:rPr sz="21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8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1875" i="1" spc="120" baseline="42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875" i="1" spc="307" baseline="42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100" dirty="0">
                <a:latin typeface="Symbol" panose="05050102010706020507"/>
                <a:cs typeface="Symbol" panose="05050102010706020507"/>
              </a:rPr>
              <a:t></a:t>
            </a:r>
            <a:r>
              <a:rPr sz="21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00" i="1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75" spc="-75" baseline="42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875" baseline="4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ts val="2340"/>
              </a:lnSpc>
            </a:pP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baseline="3500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3525" spc="-352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spc="-3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i="1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25" dirty="0">
                <a:latin typeface="Symbol" panose="05050102010706020507"/>
                <a:cs typeface="Symbol" panose="05050102010706020507"/>
              </a:rPr>
              <a:t></a:t>
            </a:r>
            <a:r>
              <a:rPr sz="235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spc="7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spc="104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630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45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140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35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45" dirty="0">
                <a:latin typeface="Symbol" panose="05050102010706020507"/>
                <a:cs typeface="Symbol" panose="05050102010706020507"/>
              </a:rPr>
              <a:t></a:t>
            </a:r>
            <a:r>
              <a:rPr sz="235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baseline="3500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3525" spc="-345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spc="-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)3</a:t>
            </a:r>
            <a:r>
              <a:rPr sz="2025" i="1" spc="-30" baseline="43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2025" baseline="43000">
              <a:latin typeface="Times New Roman" panose="02020603050405020304"/>
              <a:cs typeface="Times New Roman" panose="02020603050405020304"/>
            </a:endParaRPr>
          </a:p>
          <a:p>
            <a:pPr marL="283845">
              <a:lnSpc>
                <a:spcPts val="2340"/>
              </a:lnSpc>
              <a:tabLst>
                <a:tab pos="1954530" algn="l"/>
              </a:tabLst>
            </a:pP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13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13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12786" y="5220883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872" y="0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96058" y="5220883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790" y="0"/>
                </a:lnTo>
              </a:path>
            </a:pathLst>
          </a:custGeom>
          <a:ln w="109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355029" y="5005851"/>
            <a:ext cx="10985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06116" y="5216352"/>
            <a:ext cx="26987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100" spc="-25" dirty="0">
                <a:latin typeface="Times New Roman" panose="02020603050405020304"/>
                <a:cs typeface="Times New Roman" panose="02020603050405020304"/>
              </a:rPr>
              <a:t>13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13479" y="5100440"/>
            <a:ext cx="29718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50" i="1" spc="-37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2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78636" y="4836351"/>
            <a:ext cx="45847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00" spc="-75" dirty="0">
                <a:latin typeface="Symbol" panose="05050102010706020507"/>
                <a:cs typeface="Symbol" panose="05050102010706020507"/>
              </a:rPr>
              <a:t></a:t>
            </a:r>
            <a:r>
              <a:rPr sz="210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i="1" spc="-37" baseline="44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1800" baseline="4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72682" y="4828391"/>
            <a:ext cx="1912620" cy="526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3180" algn="r">
              <a:lnSpc>
                <a:spcPts val="1410"/>
              </a:lnSpc>
              <a:spcBef>
                <a:spcPts val="135"/>
              </a:spcBef>
            </a:pP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ts val="2490"/>
              </a:lnSpc>
            </a:pPr>
            <a:r>
              <a:rPr sz="2100" spc="-70" dirty="0">
                <a:latin typeface="Symbol" panose="05050102010706020507"/>
                <a:cs typeface="Symbol" panose="05050102010706020507"/>
              </a:rPr>
              <a:t></a:t>
            </a:r>
            <a:r>
              <a:rPr sz="21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i="1" baseline="44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800" i="1" spc="675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75" dirty="0">
                <a:latin typeface="Symbol" panose="05050102010706020507"/>
                <a:cs typeface="Symbol" panose="05050102010706020507"/>
              </a:rPr>
              <a:t></a:t>
            </a:r>
            <a:r>
              <a:rPr sz="21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 spc="-95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100" i="1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aseline="4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spc="382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40" dirty="0">
                <a:latin typeface="Symbol" panose="05050102010706020507"/>
                <a:cs typeface="Symbol" panose="05050102010706020507"/>
              </a:rPr>
              <a:t></a:t>
            </a:r>
            <a:r>
              <a:rPr sz="210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spc="-60" baseline="3600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3150" spc="-330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00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i="1" spc="-75" baseline="36000" dirty="0">
                <a:latin typeface="Times New Roman" panose="02020603050405020304"/>
                <a:cs typeface="Times New Roman" panose="02020603050405020304"/>
              </a:rPr>
              <a:t>n</a:t>
            </a:r>
            <a:endParaRPr sz="3150" baseline="3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13034" y="5189379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425" y="0"/>
                </a:lnTo>
              </a:path>
            </a:pathLst>
          </a:custGeom>
          <a:ln w="11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393874" y="5185621"/>
            <a:ext cx="3079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13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41600" y="4957492"/>
            <a:ext cx="24485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300" spc="-135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i="1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465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35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-127" baseline="3500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3450" spc="-284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65" dirty="0">
                <a:latin typeface="Symbol" panose="05050102010706020507"/>
                <a:cs typeface="Symbol" panose="05050102010706020507"/>
              </a:rPr>
              <a:t></a:t>
            </a:r>
            <a:r>
              <a:rPr sz="23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spc="-1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00" i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65" dirty="0">
                <a:latin typeface="Symbol" panose="05050102010706020507"/>
                <a:cs typeface="Symbol" panose="05050102010706020507"/>
              </a:rPr>
              <a:t></a:t>
            </a:r>
            <a:r>
              <a:rPr sz="23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472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35" dirty="0">
                <a:latin typeface="Symbol" panose="05050102010706020507"/>
                <a:cs typeface="Symbol" panose="05050102010706020507"/>
              </a:rPr>
              <a:t></a:t>
            </a:r>
            <a:r>
              <a:rPr sz="23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i="1" baseline="43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25" i="1" spc="6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345441" y="6026831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025" y="0"/>
                </a:lnTo>
              </a:path>
            </a:pathLst>
          </a:custGeom>
          <a:ln w="119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036981" y="6026831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347" y="0"/>
                </a:lnTo>
              </a:path>
            </a:pathLst>
          </a:custGeom>
          <a:ln w="119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935538" y="5794505"/>
            <a:ext cx="349504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2280"/>
              </a:lnSpc>
              <a:spcBef>
                <a:spcPts val="100"/>
              </a:spcBef>
            </a:pPr>
            <a:r>
              <a:rPr sz="2300" spc="200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345" baseline="3500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3450" spc="-232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spc="180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025" spc="270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562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200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60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300" spc="160" dirty="0">
                <a:latin typeface="Symbol" panose="05050102010706020507"/>
                <a:cs typeface="Symbol" panose="05050102010706020507"/>
              </a:rPr>
              <a:t></a:t>
            </a:r>
            <a:r>
              <a:rPr sz="230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345" baseline="3500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3450" spc="-232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i="1" spc="1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00" spc="16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00" i="1" spc="1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spc="247" baseline="43000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025" spc="247" baseline="-4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25" spc="247" baseline="49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25" baseline="49000">
              <a:latin typeface="Times New Roman" panose="02020603050405020304"/>
              <a:cs typeface="Times New Roman" panose="02020603050405020304"/>
            </a:endParaRPr>
          </a:p>
          <a:p>
            <a:pPr marL="401320">
              <a:lnSpc>
                <a:spcPts val="2280"/>
              </a:lnSpc>
              <a:tabLst>
                <a:tab pos="2092325" algn="l"/>
              </a:tabLst>
            </a:pPr>
            <a:r>
              <a:rPr sz="2300" spc="204" dirty="0">
                <a:latin typeface="Times New Roman" panose="02020603050405020304"/>
                <a:cs typeface="Times New Roman" panose="02020603050405020304"/>
              </a:rPr>
              <a:t>13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250" dirty="0">
                <a:latin typeface="Times New Roman" panose="02020603050405020304"/>
                <a:cs typeface="Times New Roman" panose="02020603050405020304"/>
              </a:rPr>
              <a:t>13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23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</a:t>
            </a:r>
            <a:r>
              <a:rPr sz="2400" dirty="0">
                <a:latin typeface="Symbol" panose="05050102010706020507"/>
                <a:cs typeface="Symbol" panose="05050102010706020507"/>
              </a:rPr>
              <a:t></a:t>
            </a:r>
            <a:r>
              <a:rPr sz="24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i="1" spc="7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spc="104" baseline="4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50" spc="-67" baseline="4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17918" y="6054790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>
                <a:moveTo>
                  <a:pt x="0" y="0"/>
                </a:moveTo>
                <a:lnTo>
                  <a:pt x="308979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26406" y="6054790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>
                <a:moveTo>
                  <a:pt x="0" y="0"/>
                </a:moveTo>
                <a:lnTo>
                  <a:pt x="309703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646850" y="5735623"/>
            <a:ext cx="116205" cy="4610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84180" y="5797611"/>
            <a:ext cx="264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log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06087" y="6051658"/>
            <a:ext cx="36004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55" dirty="0">
                <a:latin typeface="Times New Roman" panose="02020603050405020304"/>
                <a:cs typeface="Times New Roman" panose="02020603050405020304"/>
              </a:rPr>
              <a:t>13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00999" y="5610771"/>
            <a:ext cx="36004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55" dirty="0">
                <a:latin typeface="Times New Roman" panose="02020603050405020304"/>
                <a:cs typeface="Times New Roman" panose="02020603050405020304"/>
              </a:rPr>
              <a:t>16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96953" y="6051658"/>
            <a:ext cx="36004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55" dirty="0">
                <a:latin typeface="Times New Roman" panose="02020603050405020304"/>
                <a:cs typeface="Times New Roman" panose="02020603050405020304"/>
              </a:rPr>
              <a:t>13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38254" y="5807559"/>
            <a:ext cx="338836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2946400" algn="l"/>
              </a:tabLst>
            </a:pPr>
            <a:r>
              <a:rPr sz="2450" i="1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i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</a:t>
            </a:r>
            <a:r>
              <a:rPr sz="24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baseline="3500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3675" spc="-315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-50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450" i="1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aseline="4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742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</a:t>
            </a:r>
            <a:r>
              <a:rPr sz="24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114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45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50" dirty="0">
                <a:latin typeface="Symbol" panose="05050102010706020507"/>
                <a:cs typeface="Symbol" panose="05050102010706020507"/>
              </a:rPr>
              <a:t>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i="1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50" spc="-25" dirty="0">
                <a:latin typeface="Times New Roman" panose="02020603050405020304"/>
                <a:cs typeface="Times New Roman" panose="02020603050405020304"/>
              </a:rPr>
              <a:t>)3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84488" y="6428787"/>
            <a:ext cx="786765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Hence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206878"/>
            <a:ext cx="9655175" cy="387413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04140" marR="5715" indent="-99695">
              <a:lnSpc>
                <a:spcPct val="70000"/>
              </a:lnSpc>
              <a:spcBef>
                <a:spcPts val="960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03505" algn="l"/>
                <a:tab pos="118745" algn="l"/>
              </a:tabLst>
            </a:pPr>
            <a:r>
              <a:rPr sz="2400" spc="-14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40" dirty="0">
                <a:solidFill>
                  <a:srgbClr val="181818"/>
                </a:solidFill>
                <a:latin typeface="Arial MT"/>
                <a:cs typeface="Arial MT"/>
              </a:rPr>
              <a:t>Although</a:t>
            </a:r>
            <a:r>
              <a:rPr sz="24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60" dirty="0">
                <a:solidFill>
                  <a:srgbClr val="181818"/>
                </a:solidFill>
                <a:latin typeface="Arial MT"/>
                <a:cs typeface="Arial MT"/>
              </a:rPr>
              <a:t>substitution</a:t>
            </a:r>
            <a:r>
              <a:rPr sz="24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181818"/>
                </a:solidFill>
                <a:latin typeface="Arial MT"/>
                <a:cs typeface="Arial MT"/>
              </a:rPr>
              <a:t>method</a:t>
            </a:r>
            <a:r>
              <a:rPr sz="2400" spc="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181818"/>
                </a:solidFill>
                <a:latin typeface="Arial MT"/>
                <a:cs typeface="Arial MT"/>
              </a:rPr>
              <a:t>can</a:t>
            </a:r>
            <a:r>
              <a:rPr sz="2400" spc="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181818"/>
                </a:solidFill>
                <a:latin typeface="Arial MT"/>
                <a:cs typeface="Arial MT"/>
              </a:rPr>
              <a:t>provide</a:t>
            </a:r>
            <a:r>
              <a:rPr sz="24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b="1" spc="-14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sufficient</a:t>
            </a:r>
            <a:r>
              <a:rPr sz="2400" b="1" spc="1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proof</a:t>
            </a:r>
            <a:r>
              <a:rPr sz="2400" b="1" spc="3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that</a:t>
            </a:r>
            <a:r>
              <a:rPr sz="2400" spc="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181818"/>
                </a:solidFill>
                <a:latin typeface="Arial MT"/>
                <a:cs typeface="Arial MT"/>
              </a:rPr>
              <a:t>solution</a:t>
            </a:r>
            <a:r>
              <a:rPr sz="2400" spc="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to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-5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181818"/>
                </a:solidFill>
                <a:latin typeface="Arial MT"/>
                <a:cs typeface="Arial MT"/>
              </a:rPr>
              <a:t>recurrence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15" dirty="0">
                <a:solidFill>
                  <a:srgbClr val="181818"/>
                </a:solidFill>
                <a:latin typeface="Arial MT"/>
                <a:cs typeface="Arial MT"/>
              </a:rPr>
              <a:t>is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181818"/>
                </a:solidFill>
                <a:latin typeface="Arial MT"/>
                <a:cs typeface="Arial MT"/>
              </a:rPr>
              <a:t>correct,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40" dirty="0">
                <a:solidFill>
                  <a:srgbClr val="181818"/>
                </a:solidFill>
                <a:latin typeface="Arial MT"/>
                <a:cs typeface="Arial MT"/>
              </a:rPr>
              <a:t>sometimes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181818"/>
                </a:solidFill>
                <a:latin typeface="Arial MT"/>
                <a:cs typeface="Arial MT"/>
              </a:rPr>
              <a:t>difficult</a:t>
            </a:r>
            <a:r>
              <a:rPr sz="2400" spc="-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80" dirty="0">
                <a:solidFill>
                  <a:srgbClr val="181818"/>
                </a:solidFill>
                <a:latin typeface="Arial MT"/>
                <a:cs typeface="Arial MT"/>
              </a:rPr>
              <a:t>give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b="1" spc="-20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good</a:t>
            </a:r>
            <a:r>
              <a:rPr sz="2400" b="1" spc="-2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guess</a:t>
            </a:r>
            <a:r>
              <a:rPr sz="2400" spc="-30" dirty="0">
                <a:solidFill>
                  <a:srgbClr val="181818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119380" indent="-114300">
              <a:lnSpc>
                <a:spcPts val="2720"/>
              </a:lnSpc>
              <a:spcBef>
                <a:spcPts val="54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19380" algn="l"/>
              </a:tabLst>
            </a:pPr>
            <a:r>
              <a:rPr sz="2400" spc="-120" dirty="0">
                <a:solidFill>
                  <a:srgbClr val="181818"/>
                </a:solidFill>
                <a:latin typeface="Arial MT"/>
                <a:cs typeface="Arial MT"/>
              </a:rPr>
              <a:t>Draw</a:t>
            </a:r>
            <a:r>
              <a:rPr sz="2400" spc="-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b="1" i="1" spc="-30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recursion</a:t>
            </a:r>
            <a:r>
              <a:rPr sz="2400" b="1" i="1" spc="-35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i="1" spc="-2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tree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78130" lvl="1" indent="-137160">
              <a:lnSpc>
                <a:spcPts val="2240"/>
              </a:lnSpc>
              <a:buClr>
                <a:srgbClr val="1CACE3"/>
              </a:buClr>
              <a:buFont typeface="Microsoft Sans Serif" panose="020B0604020202020204"/>
              <a:buChar char="•"/>
              <a:tabLst>
                <a:tab pos="278130" algn="l"/>
              </a:tabLst>
            </a:pPr>
            <a:r>
              <a:rPr sz="2000" spc="-90" dirty="0">
                <a:solidFill>
                  <a:srgbClr val="181818"/>
                </a:solidFill>
                <a:latin typeface="Arial MT"/>
                <a:cs typeface="Arial MT"/>
              </a:rPr>
              <a:t>straight</a:t>
            </a:r>
            <a:r>
              <a:rPr sz="2000" spc="-5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181818"/>
                </a:solidFill>
                <a:latin typeface="Arial MT"/>
                <a:cs typeface="Arial MT"/>
              </a:rPr>
              <a:t>forward</a:t>
            </a:r>
            <a:r>
              <a:rPr sz="2000" spc="-9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181818"/>
                </a:solidFill>
                <a:latin typeface="Arial MT"/>
                <a:cs typeface="Arial MT"/>
              </a:rPr>
              <a:t>way</a:t>
            </a:r>
            <a:r>
              <a:rPr sz="2000" spc="-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181818"/>
                </a:solidFill>
                <a:latin typeface="Arial MT"/>
                <a:cs typeface="Arial MT"/>
              </a:rPr>
              <a:t>devise</a:t>
            </a:r>
            <a:r>
              <a:rPr sz="2000" spc="-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000" b="1" spc="-18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good</a:t>
            </a:r>
            <a:r>
              <a:rPr sz="2000" b="1" spc="-2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guess</a:t>
            </a:r>
            <a:r>
              <a:rPr sz="2000" spc="-10" dirty="0">
                <a:solidFill>
                  <a:srgbClr val="181818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04140" marR="14605" indent="-99695">
              <a:lnSpc>
                <a:spcPct val="70000"/>
              </a:lnSpc>
              <a:spcBef>
                <a:spcPts val="1590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03505" algn="l"/>
                <a:tab pos="118745" algn="l"/>
                <a:tab pos="495300" algn="l"/>
                <a:tab pos="1722755" algn="l"/>
                <a:tab pos="2439035" algn="l"/>
                <a:tab pos="3322320" algn="l"/>
                <a:tab pos="4644390" algn="l"/>
                <a:tab pos="5375910" algn="l"/>
                <a:tab pos="5815330" algn="l"/>
                <a:tab pos="6158230" algn="l"/>
                <a:tab pos="7947025" algn="l"/>
                <a:tab pos="8324215" algn="l"/>
                <a:tab pos="8867775" algn="l"/>
                <a:tab pos="9378315" algn="l"/>
              </a:tabLst>
            </a:pP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b="1" i="1" spc="-31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recursion</a:t>
            </a:r>
            <a:r>
              <a:rPr sz="2400" b="1" i="1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400" b="1" i="1" spc="-10" dirty="0">
                <a:solidFill>
                  <a:srgbClr val="181818"/>
                </a:solidFill>
                <a:latin typeface="Arial" panose="020B0604020202020204"/>
                <a:cs typeface="Arial" panose="020B0604020202020204"/>
              </a:rPr>
              <a:t>tree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,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nodes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represent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costs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5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95" dirty="0">
                <a:solidFill>
                  <a:srgbClr val="181818"/>
                </a:solidFill>
                <a:latin typeface="Arial MT"/>
                <a:cs typeface="Arial MT"/>
              </a:rPr>
              <a:t>sub-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problems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set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of </a:t>
            </a:r>
            <a:r>
              <a:rPr sz="2400" spc="-170" dirty="0">
                <a:solidFill>
                  <a:srgbClr val="181818"/>
                </a:solidFill>
                <a:latin typeface="Arial MT"/>
                <a:cs typeface="Arial MT"/>
              </a:rPr>
              <a:t>recursive</a:t>
            </a:r>
            <a:r>
              <a:rPr sz="2400" spc="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55" dirty="0">
                <a:solidFill>
                  <a:srgbClr val="181818"/>
                </a:solidFill>
                <a:latin typeface="Arial MT"/>
                <a:cs typeface="Arial MT"/>
              </a:rPr>
              <a:t>function</a:t>
            </a:r>
            <a:r>
              <a:rPr sz="2400" spc="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85" dirty="0">
                <a:solidFill>
                  <a:srgbClr val="181818"/>
                </a:solidFill>
                <a:latin typeface="Arial MT"/>
                <a:cs typeface="Arial MT"/>
              </a:rPr>
              <a:t>invocations.</a:t>
            </a:r>
            <a:endParaRPr sz="2400">
              <a:latin typeface="Arial MT"/>
              <a:cs typeface="Arial MT"/>
            </a:endParaRPr>
          </a:p>
          <a:p>
            <a:pPr marL="119380" indent="-114300">
              <a:lnSpc>
                <a:spcPct val="100000"/>
              </a:lnSpc>
              <a:spcBef>
                <a:spcPts val="540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19380" algn="l"/>
              </a:tabLst>
            </a:pPr>
            <a:r>
              <a:rPr sz="2400" spc="-365" dirty="0">
                <a:solidFill>
                  <a:srgbClr val="181818"/>
                </a:solidFill>
                <a:latin typeface="Arial MT"/>
                <a:cs typeface="Arial MT"/>
              </a:rPr>
              <a:t>Sum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60" dirty="0">
                <a:solidFill>
                  <a:srgbClr val="181818"/>
                </a:solidFill>
                <a:latin typeface="Arial MT"/>
                <a:cs typeface="Arial MT"/>
              </a:rPr>
              <a:t>up</a:t>
            </a:r>
            <a:r>
              <a:rPr sz="2400" spc="-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85" dirty="0">
                <a:solidFill>
                  <a:srgbClr val="181818"/>
                </a:solidFill>
                <a:latin typeface="Arial MT"/>
                <a:cs typeface="Arial MT"/>
              </a:rPr>
              <a:t>processing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181818"/>
                </a:solidFill>
                <a:latin typeface="Arial MT"/>
                <a:cs typeface="Arial MT"/>
              </a:rPr>
              <a:t>done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at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181818"/>
                </a:solidFill>
                <a:latin typeface="Arial MT"/>
                <a:cs typeface="Arial MT"/>
              </a:rPr>
              <a:t>each</a:t>
            </a:r>
            <a:r>
              <a:rPr sz="2400" spc="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181818"/>
                </a:solidFill>
                <a:latin typeface="Arial MT"/>
                <a:cs typeface="Arial MT"/>
              </a:rPr>
              <a:t>level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sz="2400" spc="7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55" dirty="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tree</a:t>
            </a:r>
            <a:endParaRPr sz="2400">
              <a:latin typeface="Arial MT"/>
              <a:cs typeface="Arial MT"/>
            </a:endParaRPr>
          </a:p>
          <a:p>
            <a:pPr marL="104140" marR="6350" indent="-99695">
              <a:lnSpc>
                <a:spcPct val="70000"/>
              </a:lnSpc>
              <a:spcBef>
                <a:spcPts val="140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03505" algn="l"/>
                <a:tab pos="118745" algn="l"/>
                <a:tab pos="808355" algn="l"/>
                <a:tab pos="1382395" algn="l"/>
                <a:tab pos="1818005" algn="l"/>
                <a:tab pos="3036570" algn="l"/>
                <a:tab pos="3726815" algn="l"/>
                <a:tab pos="4097020" algn="l"/>
                <a:tab pos="5452110" algn="l"/>
                <a:tab pos="5956935" algn="l"/>
                <a:tab pos="6642100" algn="l"/>
                <a:tab pos="7232650" algn="l"/>
                <a:tab pos="7632065" algn="l"/>
                <a:tab pos="8069580" algn="l"/>
                <a:tab pos="8874125" algn="l"/>
                <a:tab pos="9271635" algn="l"/>
              </a:tabLst>
            </a:pPr>
            <a:r>
              <a:rPr sz="2400" spc="-31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310" dirty="0">
                <a:solidFill>
                  <a:srgbClr val="181818"/>
                </a:solidFill>
                <a:latin typeface="Arial MT"/>
                <a:cs typeface="Arial MT"/>
              </a:rPr>
              <a:t>Then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390" dirty="0">
                <a:solidFill>
                  <a:srgbClr val="181818"/>
                </a:solidFill>
                <a:latin typeface="Arial MT"/>
                <a:cs typeface="Arial MT"/>
              </a:rPr>
              <a:t>sum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all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70" dirty="0">
                <a:solidFill>
                  <a:srgbClr val="181818"/>
                </a:solidFill>
                <a:latin typeface="Arial MT"/>
                <a:cs typeface="Arial MT"/>
              </a:rPr>
              <a:t>per-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level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65" dirty="0">
                <a:solidFill>
                  <a:srgbClr val="181818"/>
                </a:solidFill>
                <a:latin typeface="Arial MT"/>
                <a:cs typeface="Arial MT"/>
              </a:rPr>
              <a:t>costs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determine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total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cost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all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levels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65" dirty="0">
                <a:solidFill>
                  <a:srgbClr val="181818"/>
                </a:solidFill>
                <a:latin typeface="Arial MT"/>
                <a:cs typeface="Arial MT"/>
              </a:rPr>
              <a:t>the </a:t>
            </a:r>
            <a:r>
              <a:rPr sz="2400" spc="-80" dirty="0">
                <a:solidFill>
                  <a:srgbClr val="181818"/>
                </a:solidFill>
                <a:latin typeface="Arial MT"/>
                <a:cs typeface="Arial MT"/>
              </a:rPr>
              <a:t>recursion.</a:t>
            </a:r>
            <a:endParaRPr sz="2400">
              <a:latin typeface="Arial MT"/>
              <a:cs typeface="Arial MT"/>
            </a:endParaRPr>
          </a:p>
          <a:p>
            <a:pPr marL="104140" marR="5080" indent="-99695">
              <a:lnSpc>
                <a:spcPct val="70000"/>
              </a:lnSpc>
              <a:spcBef>
                <a:spcPts val="139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03505" algn="l"/>
                <a:tab pos="118745" algn="l"/>
                <a:tab pos="1075055" algn="l"/>
                <a:tab pos="1913255" algn="l"/>
                <a:tab pos="3391535" algn="l"/>
                <a:tab pos="4737100" algn="l"/>
                <a:tab pos="5830570" algn="l"/>
                <a:tab pos="6548120" algn="l"/>
                <a:tab pos="7026275" algn="l"/>
                <a:tab pos="7997825" algn="l"/>
                <a:tab pos="8682355" algn="l"/>
              </a:tabLst>
            </a:pP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Useful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when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recurrence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describes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running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time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divide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75" dirty="0">
                <a:solidFill>
                  <a:srgbClr val="181818"/>
                </a:solidFill>
                <a:latin typeface="Arial MT"/>
                <a:cs typeface="Arial MT"/>
              </a:rPr>
              <a:t>conquer </a:t>
            </a:r>
            <a:r>
              <a:rPr sz="2400" spc="-55" dirty="0">
                <a:solidFill>
                  <a:srgbClr val="181818"/>
                </a:solidFill>
                <a:latin typeface="Arial MT"/>
                <a:cs typeface="Arial MT"/>
              </a:rPr>
              <a:t>algorithms.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266315"/>
            <a:ext cx="9657080" cy="18853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40" marR="5080" indent="-99695" algn="just">
              <a:lnSpc>
                <a:spcPts val="2590"/>
              </a:lnSpc>
              <a:spcBef>
                <a:spcPts val="42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03505" algn="l"/>
                <a:tab pos="118745" algn="l"/>
              </a:tabLst>
            </a:pPr>
            <a:r>
              <a:rPr sz="2400" spc="-19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spc="-190" dirty="0">
                <a:solidFill>
                  <a:srgbClr val="181818"/>
                </a:solidFill>
                <a:latin typeface="Arial MT"/>
                <a:cs typeface="Arial MT"/>
              </a:rPr>
              <a:t>Using</a:t>
            </a:r>
            <a:r>
              <a:rPr sz="24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181818"/>
                </a:solidFill>
                <a:latin typeface="Arial MT"/>
                <a:cs typeface="Arial MT"/>
              </a:rPr>
              <a:t>recursion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 tree</a:t>
            </a:r>
            <a:r>
              <a:rPr sz="2400" spc="-16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sz="2400" spc="-6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181818"/>
                </a:solidFill>
                <a:latin typeface="Arial MT"/>
                <a:cs typeface="Arial MT"/>
              </a:rPr>
              <a:t>generate</a:t>
            </a:r>
            <a:r>
              <a:rPr sz="2400" spc="-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-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good</a:t>
            </a:r>
            <a:r>
              <a:rPr sz="2400" spc="-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35" dirty="0">
                <a:solidFill>
                  <a:srgbClr val="181818"/>
                </a:solidFill>
                <a:latin typeface="Arial MT"/>
                <a:cs typeface="Arial MT"/>
              </a:rPr>
              <a:t>guess,</a:t>
            </a:r>
            <a:r>
              <a:rPr sz="2400" spc="7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181818"/>
                </a:solidFill>
                <a:latin typeface="Arial MT"/>
                <a:cs typeface="Arial MT"/>
              </a:rPr>
              <a:t>we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181818"/>
                </a:solidFill>
                <a:latin typeface="Arial MT"/>
                <a:cs typeface="Arial MT"/>
              </a:rPr>
              <a:t>can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181818"/>
                </a:solidFill>
                <a:latin typeface="Arial MT"/>
                <a:cs typeface="Arial MT"/>
              </a:rPr>
              <a:t>often</a:t>
            </a:r>
            <a:r>
              <a:rPr sz="2400" spc="-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181818"/>
                </a:solidFill>
                <a:latin typeface="Arial MT"/>
                <a:cs typeface="Arial MT"/>
              </a:rPr>
              <a:t>tolerate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181818"/>
                </a:solidFill>
                <a:latin typeface="Arial MT"/>
                <a:cs typeface="Arial MT"/>
              </a:rPr>
              <a:t>small </a:t>
            </a:r>
            <a:r>
              <a:rPr sz="2400" spc="-204" dirty="0">
                <a:solidFill>
                  <a:srgbClr val="181818"/>
                </a:solidFill>
                <a:latin typeface="Arial MT"/>
                <a:cs typeface="Arial MT"/>
              </a:rPr>
              <a:t>amount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sz="2400" spc="-9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181818"/>
                </a:solidFill>
                <a:latin typeface="Arial MT"/>
                <a:cs typeface="Arial MT"/>
              </a:rPr>
              <a:t>sloppiness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40" dirty="0">
                <a:solidFill>
                  <a:srgbClr val="181818"/>
                </a:solidFill>
                <a:latin typeface="Arial MT"/>
                <a:cs typeface="Arial MT"/>
              </a:rPr>
              <a:t>since</a:t>
            </a:r>
            <a:r>
              <a:rPr sz="2400" spc="-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181818"/>
                </a:solidFill>
                <a:latin typeface="Arial MT"/>
                <a:cs typeface="Arial MT"/>
              </a:rPr>
              <a:t>we</a:t>
            </a:r>
            <a:r>
              <a:rPr sz="2400" spc="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181818"/>
                </a:solidFill>
                <a:latin typeface="Arial MT"/>
                <a:cs typeface="Arial MT"/>
              </a:rPr>
              <a:t>have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 verify</a:t>
            </a:r>
            <a:r>
              <a:rPr sz="2400" spc="-5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it</a:t>
            </a:r>
            <a:r>
              <a:rPr sz="2400" spc="-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later</a:t>
            </a:r>
            <a:r>
              <a:rPr sz="2400" spc="-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on.</a:t>
            </a:r>
            <a:endParaRPr sz="2400">
              <a:latin typeface="Arial MT"/>
              <a:cs typeface="Arial MT"/>
            </a:endParaRPr>
          </a:p>
          <a:p>
            <a:pPr marL="104140" marR="6985" indent="-99695" algn="just">
              <a:lnSpc>
                <a:spcPts val="2590"/>
              </a:lnSpc>
              <a:spcBef>
                <a:spcPts val="139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03505" algn="l"/>
                <a:tab pos="118745" algn="l"/>
              </a:tabLst>
            </a:pP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If</a:t>
            </a:r>
            <a:r>
              <a:rPr sz="2400" spc="-1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we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are</a:t>
            </a:r>
            <a:r>
              <a:rPr sz="2400" spc="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181818"/>
                </a:solidFill>
                <a:latin typeface="Arial MT"/>
                <a:cs typeface="Arial MT"/>
              </a:rPr>
              <a:t>careful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80" dirty="0">
                <a:solidFill>
                  <a:srgbClr val="181818"/>
                </a:solidFill>
                <a:latin typeface="Arial MT"/>
                <a:cs typeface="Arial MT"/>
              </a:rPr>
              <a:t>when</a:t>
            </a:r>
            <a:r>
              <a:rPr sz="2400" spc="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181818"/>
                </a:solidFill>
                <a:latin typeface="Arial MT"/>
                <a:cs typeface="Arial MT"/>
              </a:rPr>
              <a:t>drawing</a:t>
            </a:r>
            <a:r>
              <a:rPr sz="2400" spc="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181818"/>
                </a:solidFill>
                <a:latin typeface="Arial MT"/>
                <a:cs typeface="Arial MT"/>
              </a:rPr>
              <a:t>out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55" dirty="0">
                <a:solidFill>
                  <a:srgbClr val="181818"/>
                </a:solidFill>
                <a:latin typeface="Arial MT"/>
                <a:cs typeface="Arial MT"/>
              </a:rPr>
              <a:t>recursion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 tree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65" dirty="0">
                <a:solidFill>
                  <a:srgbClr val="181818"/>
                </a:solidFill>
                <a:latin typeface="Arial MT"/>
                <a:cs typeface="Arial MT"/>
              </a:rPr>
              <a:t>summing</a:t>
            </a:r>
            <a:r>
              <a:rPr sz="2400" spc="10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15" dirty="0">
                <a:solidFill>
                  <a:srgbClr val="181818"/>
                </a:solidFill>
                <a:latin typeface="Arial MT"/>
                <a:cs typeface="Arial MT"/>
              </a:rPr>
              <a:t>costs,</a:t>
            </a:r>
            <a:r>
              <a:rPr sz="2400" spc="5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181818"/>
                </a:solidFill>
                <a:latin typeface="Arial MT"/>
                <a:cs typeface="Arial MT"/>
              </a:rPr>
              <a:t>then 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we</a:t>
            </a:r>
            <a:r>
              <a:rPr sz="2400" spc="-1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25" dirty="0">
                <a:solidFill>
                  <a:srgbClr val="181818"/>
                </a:solidFill>
                <a:latin typeface="Arial MT"/>
                <a:cs typeface="Arial MT"/>
              </a:rPr>
              <a:t>can</a:t>
            </a:r>
            <a:r>
              <a:rPr sz="24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85" dirty="0">
                <a:solidFill>
                  <a:srgbClr val="181818"/>
                </a:solidFill>
                <a:latin typeface="Arial MT"/>
                <a:cs typeface="Arial MT"/>
              </a:rPr>
              <a:t>use</a:t>
            </a:r>
            <a:r>
              <a:rPr sz="2400" spc="1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55" dirty="0">
                <a:solidFill>
                  <a:srgbClr val="181818"/>
                </a:solidFill>
                <a:latin typeface="Arial MT"/>
                <a:cs typeface="Arial MT"/>
              </a:rPr>
              <a:t>recursion</a:t>
            </a:r>
            <a:r>
              <a:rPr sz="24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tree</a:t>
            </a:r>
            <a:r>
              <a:rPr sz="2400" spc="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181818"/>
                </a:solidFill>
                <a:latin typeface="Arial MT"/>
                <a:cs typeface="Arial MT"/>
              </a:rPr>
              <a:t>as</a:t>
            </a:r>
            <a:r>
              <a:rPr sz="2400" spc="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181818"/>
                </a:solidFill>
                <a:latin typeface="Arial MT"/>
                <a:cs typeface="Arial MT"/>
              </a:rPr>
              <a:t>direct</a:t>
            </a:r>
            <a:r>
              <a:rPr sz="2400" spc="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proof</a:t>
            </a:r>
            <a:r>
              <a:rPr sz="2400" spc="7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sz="2400" spc="8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sz="2400" spc="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181818"/>
                </a:solidFill>
                <a:latin typeface="Arial MT"/>
                <a:cs typeface="Arial MT"/>
              </a:rPr>
              <a:t>solution</a:t>
            </a:r>
            <a:r>
              <a:rPr sz="2400" spc="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181818"/>
                </a:solidFill>
                <a:latin typeface="Arial MT"/>
                <a:cs typeface="Arial MT"/>
              </a:rPr>
              <a:t>any</a:t>
            </a:r>
            <a:r>
              <a:rPr sz="2400" spc="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30" dirty="0">
                <a:solidFill>
                  <a:srgbClr val="181818"/>
                </a:solidFill>
                <a:latin typeface="Arial MT"/>
                <a:cs typeface="Arial MT"/>
              </a:rPr>
              <a:t>recurrence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sz="2400" spc="4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25" dirty="0">
                <a:solidFill>
                  <a:srgbClr val="181818"/>
                </a:solidFill>
                <a:latin typeface="Arial MT"/>
                <a:cs typeface="Arial MT"/>
              </a:rPr>
              <a:t>any</a:t>
            </a:r>
            <a:r>
              <a:rPr sz="2400" spc="-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problem.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5388460"/>
            <a:ext cx="6162040" cy="967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95"/>
              </a:spcBef>
            </a:pPr>
            <a:r>
              <a:rPr sz="2400" spc="-215" dirty="0">
                <a:solidFill>
                  <a:srgbClr val="9900FF"/>
                </a:solidFill>
                <a:latin typeface="Arial MT"/>
                <a:cs typeface="Arial MT"/>
              </a:rPr>
              <a:t>Assumption</a:t>
            </a:r>
            <a:r>
              <a:rPr sz="2400" spc="-215" dirty="0">
                <a:solidFill>
                  <a:srgbClr val="2583C5"/>
                </a:solidFill>
                <a:latin typeface="Arial MT"/>
                <a:cs typeface="Arial MT"/>
              </a:rPr>
              <a:t>:</a:t>
            </a:r>
            <a:r>
              <a:rPr sz="2400" spc="-20" dirty="0">
                <a:solidFill>
                  <a:srgbClr val="2583C5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81818"/>
                </a:solidFill>
                <a:latin typeface="Arial MT"/>
                <a:cs typeface="Arial MT"/>
              </a:rPr>
              <a:t>We</a:t>
            </a:r>
            <a:r>
              <a:rPr sz="2400" spc="-1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80" dirty="0">
                <a:solidFill>
                  <a:srgbClr val="181818"/>
                </a:solidFill>
                <a:latin typeface="Arial MT"/>
                <a:cs typeface="Arial MT"/>
              </a:rPr>
              <a:t>assume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70" dirty="0">
                <a:solidFill>
                  <a:srgbClr val="181818"/>
                </a:solidFill>
                <a:latin typeface="Arial MT"/>
                <a:cs typeface="Arial MT"/>
              </a:rPr>
              <a:t>that</a:t>
            </a:r>
            <a:r>
              <a:rPr sz="2400" spc="-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95" dirty="0">
                <a:solidFill>
                  <a:srgbClr val="181818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15" dirty="0">
                <a:solidFill>
                  <a:srgbClr val="181818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181818"/>
                </a:solidFill>
                <a:latin typeface="Arial MT"/>
                <a:cs typeface="Arial MT"/>
              </a:rPr>
              <a:t>exact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181818"/>
                </a:solidFill>
                <a:latin typeface="Arial MT"/>
                <a:cs typeface="Arial MT"/>
              </a:rPr>
              <a:t>power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sz="2400" spc="5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81818"/>
                </a:solidFill>
                <a:latin typeface="Arial MT"/>
                <a:cs typeface="Arial MT"/>
              </a:rPr>
              <a:t>4. </a:t>
            </a:r>
            <a:r>
              <a:rPr sz="2400" spc="-285" dirty="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181818"/>
                </a:solidFill>
                <a:latin typeface="Arial MT"/>
                <a:cs typeface="Arial MT"/>
              </a:rPr>
              <a:t>recurrence</a:t>
            </a:r>
            <a:r>
              <a:rPr sz="2400" spc="-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81818"/>
                </a:solidFill>
                <a:latin typeface="Arial MT"/>
                <a:cs typeface="Arial MT"/>
              </a:rPr>
              <a:t>tree</a:t>
            </a:r>
            <a:r>
              <a:rPr sz="2400" spc="-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15" dirty="0">
                <a:solidFill>
                  <a:srgbClr val="181818"/>
                </a:solidFill>
                <a:latin typeface="Arial MT"/>
                <a:cs typeface="Arial MT"/>
              </a:rPr>
              <a:t>is</a:t>
            </a:r>
            <a:r>
              <a:rPr sz="2400" spc="-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25" dirty="0">
                <a:solidFill>
                  <a:srgbClr val="181818"/>
                </a:solidFill>
                <a:latin typeface="Arial MT"/>
                <a:cs typeface="Arial MT"/>
              </a:rPr>
              <a:t>given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55" dirty="0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sz="2400" spc="-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40" dirty="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30" dirty="0">
                <a:solidFill>
                  <a:srgbClr val="181818"/>
                </a:solidFill>
                <a:latin typeface="Arial MT"/>
                <a:cs typeface="Arial MT"/>
              </a:rPr>
              <a:t>next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 slide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1010" y="349067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245" y="0"/>
                </a:lnTo>
              </a:path>
            </a:pathLst>
          </a:custGeom>
          <a:ln w="116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10919" y="2987459"/>
            <a:ext cx="16764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50" dirty="0">
                <a:latin typeface="Symbol" panose="05050102010706020507"/>
                <a:cs typeface="Symbol" panose="05050102010706020507"/>
              </a:rPr>
              <a:t></a:t>
            </a:r>
            <a:endParaRPr sz="22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7670" y="3083117"/>
            <a:ext cx="16954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747" y="3624453"/>
            <a:ext cx="6983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181818"/>
                </a:solidFill>
                <a:latin typeface="Arial MT"/>
                <a:cs typeface="Arial MT"/>
              </a:rPr>
              <a:t>Solution: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85" dirty="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181818"/>
                </a:solidFill>
                <a:latin typeface="Arial MT"/>
                <a:cs typeface="Arial MT"/>
              </a:rPr>
              <a:t>above</a:t>
            </a:r>
            <a:r>
              <a:rPr sz="2400" spc="-6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54" dirty="0">
                <a:solidFill>
                  <a:srgbClr val="181818"/>
                </a:solidFill>
                <a:latin typeface="Arial MT"/>
                <a:cs typeface="Arial MT"/>
              </a:rPr>
              <a:t>recurr</a:t>
            </a:r>
            <a:r>
              <a:rPr sz="3375" spc="-382" baseline="31000" dirty="0">
                <a:latin typeface="Symbol" panose="05050102010706020507"/>
                <a:cs typeface="Symbol" panose="05050102010706020507"/>
              </a:rPr>
              <a:t></a:t>
            </a:r>
            <a:r>
              <a:rPr sz="2400" spc="-254" dirty="0">
                <a:solidFill>
                  <a:srgbClr val="181818"/>
                </a:solidFill>
                <a:latin typeface="Arial MT"/>
                <a:cs typeface="Arial MT"/>
              </a:rPr>
              <a:t>ence</a:t>
            </a:r>
            <a:r>
              <a:rPr sz="3375" spc="-382" baseline="3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-254" dirty="0">
                <a:solidFill>
                  <a:srgbClr val="181818"/>
                </a:solidFill>
                <a:latin typeface="Arial MT"/>
                <a:cs typeface="Arial MT"/>
              </a:rPr>
              <a:t>can</a:t>
            </a:r>
            <a:r>
              <a:rPr sz="2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81818"/>
                </a:solidFill>
                <a:latin typeface="Arial MT"/>
                <a:cs typeface="Arial MT"/>
              </a:rPr>
              <a:t>be</a:t>
            </a:r>
            <a:r>
              <a:rPr sz="2400" spc="-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181818"/>
                </a:solidFill>
                <a:latin typeface="Arial MT"/>
                <a:cs typeface="Arial MT"/>
              </a:rPr>
              <a:t>written</a:t>
            </a:r>
            <a:r>
              <a:rPr sz="2400" spc="-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81818"/>
                </a:solidFill>
                <a:latin typeface="Arial MT"/>
                <a:cs typeface="Arial MT"/>
              </a:rPr>
              <a:t>form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0919" y="3262729"/>
            <a:ext cx="382968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0580" algn="l"/>
                <a:tab pos="1772920" algn="l"/>
                <a:tab pos="2226310" algn="l"/>
                <a:tab pos="2649220" algn="l"/>
              </a:tabLst>
            </a:pPr>
            <a:r>
              <a:rPr sz="2250" spc="-80" dirty="0">
                <a:latin typeface="Symbol" panose="05050102010706020507"/>
                <a:cs typeface="Symbol" panose="05050102010706020507"/>
              </a:rPr>
              <a:t></a:t>
            </a:r>
            <a:r>
              <a:rPr sz="2250" spc="-80" dirty="0"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2250" i="1" spc="-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50" i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dirty="0">
                <a:latin typeface="Times New Roman" panose="02020603050405020304"/>
                <a:cs typeface="Times New Roman" panose="02020603050405020304"/>
              </a:rPr>
              <a:t>	)</a:t>
            </a:r>
            <a:r>
              <a:rPr sz="225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dirty="0">
                <a:latin typeface="Symbol" panose="05050102010706020507"/>
                <a:cs typeface="Symbol" panose="05050102010706020507"/>
              </a:rPr>
              <a:t></a:t>
            </a:r>
            <a:r>
              <a:rPr sz="225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25" dirty="0">
                <a:latin typeface="Symbol" panose="05050102010706020507"/>
                <a:cs typeface="Symbol" panose="05050102010706020507"/>
              </a:rPr>
              <a:t></a:t>
            </a:r>
            <a:r>
              <a:rPr sz="2250" spc="-2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i="1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50" spc="-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50" i="1" spc="-2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5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50" i="1" spc="-10" dirty="0">
                <a:latin typeface="Times New Roman" panose="02020603050405020304"/>
                <a:cs typeface="Times New Roman" panose="02020603050405020304"/>
              </a:rPr>
              <a:t>otherwise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447" y="1636903"/>
            <a:ext cx="7268209" cy="13836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25"/>
              </a:spcBef>
            </a:pPr>
            <a:r>
              <a:rPr sz="2400" spc="-40" dirty="0">
                <a:solidFill>
                  <a:srgbClr val="9900FF"/>
                </a:solidFill>
                <a:latin typeface="Arial MT"/>
                <a:cs typeface="Arial MT"/>
              </a:rPr>
              <a:t>Example</a:t>
            </a:r>
            <a:r>
              <a:rPr sz="2400" spc="-40" dirty="0">
                <a:solidFill>
                  <a:srgbClr val="2583C5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830"/>
              </a:spcBef>
            </a:pPr>
            <a:r>
              <a:rPr sz="2400" spc="-190" dirty="0">
                <a:solidFill>
                  <a:srgbClr val="181818"/>
                </a:solidFill>
                <a:latin typeface="Arial MT"/>
                <a:cs typeface="Arial MT"/>
              </a:rPr>
              <a:t>Solve</a:t>
            </a:r>
            <a:r>
              <a:rPr sz="2400" spc="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sz="24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85" dirty="0">
                <a:solidFill>
                  <a:srgbClr val="181818"/>
                </a:solidFill>
                <a:latin typeface="Arial MT"/>
                <a:cs typeface="Arial MT"/>
              </a:rPr>
              <a:t>following</a:t>
            </a:r>
            <a:r>
              <a:rPr sz="24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181818"/>
                </a:solidFill>
                <a:latin typeface="Arial MT"/>
                <a:cs typeface="Arial MT"/>
              </a:rPr>
              <a:t>recurrence</a:t>
            </a:r>
            <a:r>
              <a:rPr sz="240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181818"/>
                </a:solidFill>
                <a:latin typeface="Arial MT"/>
                <a:cs typeface="Arial MT"/>
              </a:rPr>
              <a:t>using</a:t>
            </a:r>
            <a:r>
              <a:rPr sz="2400" spc="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181818"/>
                </a:solidFill>
                <a:latin typeface="Arial MT"/>
                <a:cs typeface="Arial MT"/>
              </a:rPr>
              <a:t>recurrence</a:t>
            </a:r>
            <a:r>
              <a:rPr sz="2400" spc="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181818"/>
                </a:solidFill>
                <a:latin typeface="Arial MT"/>
                <a:cs typeface="Arial MT"/>
              </a:rPr>
              <a:t>tree</a:t>
            </a:r>
            <a:r>
              <a:rPr sz="2400" spc="-5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400" spc="-85" dirty="0">
                <a:solidFill>
                  <a:srgbClr val="181818"/>
                </a:solidFill>
                <a:latin typeface="Arial MT"/>
                <a:cs typeface="Arial MT"/>
              </a:rPr>
              <a:t>method</a:t>
            </a:r>
            <a:endParaRPr sz="2400">
              <a:latin typeface="Arial MT"/>
              <a:cs typeface="Arial MT"/>
            </a:endParaRPr>
          </a:p>
          <a:p>
            <a:pPr marL="3079115">
              <a:lnSpc>
                <a:spcPct val="100000"/>
              </a:lnSpc>
              <a:spcBef>
                <a:spcPts val="575"/>
              </a:spcBef>
              <a:tabLst>
                <a:tab pos="5222875" algn="l"/>
                <a:tab pos="5651500" algn="l"/>
              </a:tabLst>
            </a:pPr>
            <a:r>
              <a:rPr sz="3375" spc="-15" baseline="32000" dirty="0">
                <a:latin typeface="Symbol" panose="05050102010706020507"/>
                <a:cs typeface="Symbol" panose="05050102010706020507"/>
              </a:rPr>
              <a:t></a:t>
            </a:r>
            <a:r>
              <a:rPr sz="2250" spc="-10" dirty="0">
                <a:latin typeface="Symbol" panose="05050102010706020507"/>
                <a:cs typeface="Symbol" panose="05050102010706020507"/>
              </a:rPr>
              <a:t></a:t>
            </a:r>
            <a:r>
              <a:rPr sz="2250" spc="-1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2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50" i="1" spc="-2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50" i="1" dirty="0">
                <a:latin typeface="Times New Roman" panose="02020603050405020304"/>
                <a:cs typeface="Times New Roman" panose="02020603050405020304"/>
              </a:rPr>
              <a:t>	n</a:t>
            </a:r>
            <a:r>
              <a:rPr sz="2250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dirty="0">
                <a:latin typeface="Symbol" panose="05050102010706020507"/>
                <a:cs typeface="Symbol" panose="05050102010706020507"/>
              </a:rPr>
              <a:t></a:t>
            </a:r>
            <a:r>
              <a:rPr sz="225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1544" y="2938478"/>
            <a:ext cx="10528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50" i="1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dirty="0">
                <a:latin typeface="Symbol" panose="05050102010706020507"/>
                <a:cs typeface="Symbol" panose="05050102010706020507"/>
              </a:rPr>
              <a:t></a:t>
            </a:r>
            <a:r>
              <a:rPr sz="22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75" spc="-75" baseline="35000" dirty="0">
                <a:latin typeface="Symbol" panose="05050102010706020507"/>
                <a:cs typeface="Symbol" panose="05050102010706020507"/>
              </a:rPr>
              <a:t></a:t>
            </a:r>
            <a:endParaRPr sz="3375" baseline="35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5883" y="3254253"/>
            <a:ext cx="10985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14269" y="5199144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327" y="0"/>
                </a:lnTo>
              </a:path>
            </a:pathLst>
          </a:custGeom>
          <a:ln w="126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63383" y="4653882"/>
            <a:ext cx="17970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-50" dirty="0">
                <a:latin typeface="Symbol" panose="05050102010706020507"/>
                <a:cs typeface="Symbol" panose="05050102010706020507"/>
              </a:rPr>
              <a:t></a:t>
            </a:r>
            <a:endParaRPr sz="24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37983" y="4111885"/>
            <a:ext cx="51054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50" dirty="0">
                <a:latin typeface="Symbol" panose="05050102010706020507"/>
                <a:cs typeface="Symbol" panose="05050102010706020507"/>
              </a:rPr>
              <a:t></a:t>
            </a:r>
            <a:r>
              <a:rPr sz="2450" spc="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spc="-75" baseline="-3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3675" baseline="-3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9635" y="4288538"/>
            <a:ext cx="1753235" cy="1062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95"/>
              </a:spcBef>
              <a:tabLst>
                <a:tab pos="523875" algn="l"/>
              </a:tabLst>
            </a:pPr>
            <a:r>
              <a:rPr sz="2450" i="1" spc="-2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50" i="1" dirty="0">
                <a:latin typeface="Times New Roman" panose="02020603050405020304"/>
                <a:cs typeface="Times New Roman" panose="02020603050405020304"/>
              </a:rPr>
              <a:t>	n</a:t>
            </a:r>
            <a:r>
              <a:rPr sz="2450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20" dirty="0">
                <a:latin typeface="Symbol" panose="05050102010706020507"/>
                <a:cs typeface="Symbol" panose="05050102010706020507"/>
              </a:rPr>
              <a:t></a:t>
            </a:r>
            <a:r>
              <a:rPr sz="245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290"/>
              </a:spcBef>
              <a:tabLst>
                <a:tab pos="472440" algn="l"/>
              </a:tabLst>
            </a:pPr>
            <a:r>
              <a:rPr sz="2450" i="1" spc="-2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5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i="1" spc="-10" dirty="0">
                <a:latin typeface="Times New Roman" panose="02020603050405020304"/>
                <a:cs typeface="Times New Roman" panose="02020603050405020304"/>
              </a:rPr>
              <a:t>otherwise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2547" y="4757739"/>
            <a:ext cx="18161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3383" y="5196539"/>
            <a:ext cx="104330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3760" algn="l"/>
              </a:tabLst>
            </a:pPr>
            <a:r>
              <a:rPr sz="2450" spc="-50" dirty="0">
                <a:latin typeface="Symbol" panose="05050102010706020507"/>
                <a:cs typeface="Symbol" panose="05050102010706020507"/>
              </a:rPr>
              <a:t>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3383" y="4952746"/>
            <a:ext cx="172847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4325" algn="l"/>
                <a:tab pos="1058545" algn="l"/>
              </a:tabLst>
            </a:pPr>
            <a:r>
              <a:rPr sz="2450" spc="-50" dirty="0">
                <a:latin typeface="Symbol" panose="05050102010706020507"/>
                <a:cs typeface="Symbol" panose="05050102010706020507"/>
              </a:rPr>
              <a:t>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50" spc="-85" dirty="0"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2450" i="1" spc="-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	)</a:t>
            </a:r>
            <a:r>
              <a:rPr sz="245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spc="-20" dirty="0">
                <a:latin typeface="Symbol" panose="05050102010706020507"/>
                <a:cs typeface="Symbol" panose="05050102010706020507"/>
              </a:rPr>
              <a:t></a:t>
            </a:r>
            <a:r>
              <a:rPr sz="245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i="1" spc="-35" dirty="0">
                <a:latin typeface="Times New Roman" panose="02020603050405020304"/>
                <a:cs typeface="Times New Roman" panose="02020603050405020304"/>
              </a:rPr>
              <a:t>cn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1734" y="4600703"/>
            <a:ext cx="113665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50" i="1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</a:t>
            </a:r>
            <a:r>
              <a:rPr sz="24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75" spc="-75" baseline="34000" dirty="0">
                <a:latin typeface="Symbol" panose="05050102010706020507"/>
                <a:cs typeface="Symbol" panose="05050102010706020507"/>
              </a:rPr>
              <a:t></a:t>
            </a:r>
            <a:endParaRPr sz="3675" baseline="34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98865" y="4943543"/>
            <a:ext cx="11683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5" dirty="0"/>
              <a:t>DIVIDE</a:t>
            </a:r>
            <a:r>
              <a:rPr spc="-365" dirty="0"/>
              <a:t> </a:t>
            </a:r>
            <a:r>
              <a:rPr spc="-935" dirty="0"/>
              <a:t>AND</a:t>
            </a:r>
            <a:r>
              <a:rPr spc="-385" dirty="0"/>
              <a:t> </a:t>
            </a:r>
            <a:r>
              <a:rPr spc="-1065" dirty="0"/>
              <a:t>CONQUER</a:t>
            </a:r>
            <a:endParaRPr spc="-1065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238938"/>
            <a:ext cx="8094345" cy="24841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SzPct val="92000"/>
              <a:buFont typeface="Microsoft Sans Serif" panose="020B0604020202020204"/>
              <a:buChar char="•"/>
              <a:tabLst>
                <a:tab pos="189865" algn="l"/>
              </a:tabLst>
            </a:pPr>
            <a:r>
              <a:rPr sz="2400" spc="-105" dirty="0">
                <a:latin typeface="Arial MT"/>
                <a:cs typeface="Arial MT"/>
              </a:rPr>
              <a:t>Divide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85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80" dirty="0">
                <a:latin typeface="Arial MT"/>
                <a:cs typeface="Arial MT"/>
              </a:rPr>
              <a:t>conquer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general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5" dirty="0">
                <a:latin typeface="Arial MT"/>
                <a:cs typeface="Arial MT"/>
              </a:rPr>
              <a:t>algorithm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design</a:t>
            </a:r>
            <a:r>
              <a:rPr sz="2400" spc="-10" dirty="0">
                <a:latin typeface="Arial MT"/>
                <a:cs typeface="Arial MT"/>
              </a:rPr>
              <a:t> paradigm</a:t>
            </a:r>
            <a:endParaRPr sz="2400">
              <a:latin typeface="Arial MT"/>
              <a:cs typeface="Arial MT"/>
            </a:endParaRPr>
          </a:p>
          <a:p>
            <a:pPr marL="278130" lvl="1" indent="-13716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78130" algn="l"/>
              </a:tabLst>
            </a:pPr>
            <a:r>
              <a:rPr sz="2000" spc="-95" dirty="0">
                <a:latin typeface="Arial MT"/>
                <a:cs typeface="Arial MT"/>
              </a:rPr>
              <a:t>Divide: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divide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5" dirty="0">
                <a:latin typeface="Arial MT"/>
                <a:cs typeface="Arial MT"/>
              </a:rPr>
              <a:t>input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350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25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90" dirty="0">
                <a:latin typeface="Arial MT"/>
                <a:cs typeface="Arial MT"/>
              </a:rPr>
              <a:t>two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45" dirty="0">
                <a:latin typeface="Arial MT"/>
                <a:cs typeface="Arial MT"/>
              </a:rPr>
              <a:t>more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0" dirty="0">
                <a:latin typeface="Arial MT"/>
                <a:cs typeface="Arial MT"/>
              </a:rPr>
              <a:t>disjoint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4" dirty="0">
                <a:latin typeface="Arial MT"/>
                <a:cs typeface="Arial MT"/>
              </a:rPr>
              <a:t>subsets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65" dirty="0">
                <a:latin typeface="Arial MT"/>
                <a:cs typeface="Arial MT"/>
              </a:rPr>
              <a:t>S1,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S2,….</a:t>
            </a:r>
            <a:endParaRPr sz="2000">
              <a:latin typeface="Arial MT"/>
              <a:cs typeface="Arial MT"/>
            </a:endParaRPr>
          </a:p>
          <a:p>
            <a:pPr marL="278130" lvl="1" indent="-13716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78130" algn="l"/>
              </a:tabLst>
            </a:pPr>
            <a:r>
              <a:rPr sz="2000" spc="-204" dirty="0">
                <a:latin typeface="Arial MT"/>
                <a:cs typeface="Arial MT"/>
              </a:rPr>
              <a:t>Recur: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55" dirty="0">
                <a:latin typeface="Arial MT"/>
                <a:cs typeface="Arial MT"/>
              </a:rPr>
              <a:t>solve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problems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recursively.</a:t>
            </a:r>
            <a:endParaRPr sz="2000">
              <a:latin typeface="Arial MT"/>
              <a:cs typeface="Arial MT"/>
            </a:endParaRPr>
          </a:p>
          <a:p>
            <a:pPr marL="278130" lvl="1" indent="-13716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78130" algn="l"/>
              </a:tabLst>
            </a:pPr>
            <a:r>
              <a:rPr sz="2000" spc="-145" dirty="0">
                <a:latin typeface="Arial MT"/>
                <a:cs typeface="Arial MT"/>
              </a:rPr>
              <a:t>Conquer: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60" dirty="0">
                <a:latin typeface="Arial MT"/>
                <a:cs typeface="Arial MT"/>
              </a:rPr>
              <a:t>combine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25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65" dirty="0">
                <a:latin typeface="Arial MT"/>
                <a:cs typeface="Arial MT"/>
              </a:rPr>
              <a:t>solutions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65" dirty="0">
                <a:latin typeface="Arial MT"/>
                <a:cs typeface="Arial MT"/>
              </a:rPr>
              <a:t>S1,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25" dirty="0">
                <a:latin typeface="Arial MT"/>
                <a:cs typeface="Arial MT"/>
              </a:rPr>
              <a:t>S2,….,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95" dirty="0">
                <a:latin typeface="Arial MT"/>
                <a:cs typeface="Arial MT"/>
              </a:rPr>
              <a:t>into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40" dirty="0">
                <a:latin typeface="Arial MT"/>
                <a:cs typeface="Arial MT"/>
              </a:rPr>
              <a:t>solution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385" dirty="0"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  <a:p>
            <a:pPr marL="202565" indent="-18986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29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base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case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80" dirty="0">
                <a:latin typeface="Arial MT"/>
                <a:cs typeface="Arial MT"/>
              </a:rPr>
              <a:t>recursion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0" dirty="0">
                <a:latin typeface="Arial MT"/>
                <a:cs typeface="Arial MT"/>
              </a:rPr>
              <a:t>sub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problems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constant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60" dirty="0">
                <a:latin typeface="Arial MT"/>
                <a:cs typeface="Arial MT"/>
              </a:rPr>
              <a:t>size</a:t>
            </a:r>
            <a:endParaRPr sz="2400">
              <a:latin typeface="Arial MT"/>
              <a:cs typeface="Arial MT"/>
            </a:endParaRPr>
          </a:p>
          <a:p>
            <a:pPr marL="202565" indent="-189865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165" dirty="0">
                <a:latin typeface="Arial MT"/>
                <a:cs typeface="Arial MT"/>
              </a:rPr>
              <a:t>Analysis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95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done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using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65" dirty="0">
                <a:latin typeface="Arial MT"/>
                <a:cs typeface="Arial MT"/>
              </a:rPr>
              <a:t>recurrence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equations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94931" y="4344923"/>
            <a:ext cx="4671060" cy="2254250"/>
            <a:chOff x="6694931" y="4344923"/>
            <a:chExt cx="4671060" cy="2254250"/>
          </a:xfrm>
        </p:grpSpPr>
        <p:sp>
          <p:nvSpPr>
            <p:cNvPr id="5" name="object 5"/>
            <p:cNvSpPr/>
            <p:nvPr/>
          </p:nvSpPr>
          <p:spPr>
            <a:xfrm>
              <a:off x="8775953" y="4354829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1846" y="0"/>
                  </a:moveTo>
                  <a:lnTo>
                    <a:pt x="244511" y="3820"/>
                  </a:lnTo>
                  <a:lnTo>
                    <a:pt x="199607" y="14880"/>
                  </a:lnTo>
                  <a:lnTo>
                    <a:pt x="157734" y="32578"/>
                  </a:lnTo>
                  <a:lnTo>
                    <a:pt x="119493" y="56314"/>
                  </a:lnTo>
                  <a:lnTo>
                    <a:pt x="85486" y="85486"/>
                  </a:lnTo>
                  <a:lnTo>
                    <a:pt x="56314" y="119493"/>
                  </a:lnTo>
                  <a:lnTo>
                    <a:pt x="32578" y="157734"/>
                  </a:lnTo>
                  <a:lnTo>
                    <a:pt x="14880" y="199607"/>
                  </a:lnTo>
                  <a:lnTo>
                    <a:pt x="3820" y="244511"/>
                  </a:lnTo>
                  <a:lnTo>
                    <a:pt x="0" y="291846"/>
                  </a:lnTo>
                  <a:lnTo>
                    <a:pt x="3820" y="339180"/>
                  </a:lnTo>
                  <a:lnTo>
                    <a:pt x="14880" y="384084"/>
                  </a:lnTo>
                  <a:lnTo>
                    <a:pt x="32578" y="425957"/>
                  </a:lnTo>
                  <a:lnTo>
                    <a:pt x="56314" y="464198"/>
                  </a:lnTo>
                  <a:lnTo>
                    <a:pt x="85486" y="498205"/>
                  </a:lnTo>
                  <a:lnTo>
                    <a:pt x="119493" y="527377"/>
                  </a:lnTo>
                  <a:lnTo>
                    <a:pt x="157734" y="551113"/>
                  </a:lnTo>
                  <a:lnTo>
                    <a:pt x="199607" y="568811"/>
                  </a:lnTo>
                  <a:lnTo>
                    <a:pt x="244511" y="579871"/>
                  </a:lnTo>
                  <a:lnTo>
                    <a:pt x="291846" y="583692"/>
                  </a:lnTo>
                  <a:lnTo>
                    <a:pt x="339180" y="579871"/>
                  </a:lnTo>
                  <a:lnTo>
                    <a:pt x="384084" y="568811"/>
                  </a:lnTo>
                  <a:lnTo>
                    <a:pt x="425957" y="551113"/>
                  </a:lnTo>
                  <a:lnTo>
                    <a:pt x="464198" y="527377"/>
                  </a:lnTo>
                  <a:lnTo>
                    <a:pt x="498205" y="498205"/>
                  </a:lnTo>
                  <a:lnTo>
                    <a:pt x="527377" y="464198"/>
                  </a:lnTo>
                  <a:lnTo>
                    <a:pt x="551113" y="425957"/>
                  </a:lnTo>
                  <a:lnTo>
                    <a:pt x="568811" y="384084"/>
                  </a:lnTo>
                  <a:lnTo>
                    <a:pt x="579871" y="339180"/>
                  </a:lnTo>
                  <a:lnTo>
                    <a:pt x="583692" y="291846"/>
                  </a:lnTo>
                  <a:lnTo>
                    <a:pt x="579871" y="244511"/>
                  </a:lnTo>
                  <a:lnTo>
                    <a:pt x="568811" y="199607"/>
                  </a:lnTo>
                  <a:lnTo>
                    <a:pt x="551113" y="157734"/>
                  </a:lnTo>
                  <a:lnTo>
                    <a:pt x="527377" y="119493"/>
                  </a:lnTo>
                  <a:lnTo>
                    <a:pt x="498205" y="85486"/>
                  </a:lnTo>
                  <a:lnTo>
                    <a:pt x="464198" y="56314"/>
                  </a:lnTo>
                  <a:lnTo>
                    <a:pt x="425957" y="32578"/>
                  </a:lnTo>
                  <a:lnTo>
                    <a:pt x="384084" y="14880"/>
                  </a:lnTo>
                  <a:lnTo>
                    <a:pt x="339180" y="3820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16673" y="4354829"/>
              <a:ext cx="2443480" cy="1799589"/>
            </a:xfrm>
            <a:custGeom>
              <a:avLst/>
              <a:gdLst/>
              <a:ahLst/>
              <a:cxnLst/>
              <a:rect l="l" t="t" r="r" b="b"/>
              <a:pathLst>
                <a:path w="2443479" h="1799589">
                  <a:moveTo>
                    <a:pt x="1859279" y="291846"/>
                  </a:moveTo>
                  <a:lnTo>
                    <a:pt x="1863100" y="244511"/>
                  </a:lnTo>
                  <a:lnTo>
                    <a:pt x="1874160" y="199607"/>
                  </a:lnTo>
                  <a:lnTo>
                    <a:pt x="1891858" y="157734"/>
                  </a:lnTo>
                  <a:lnTo>
                    <a:pt x="1915594" y="119493"/>
                  </a:lnTo>
                  <a:lnTo>
                    <a:pt x="1944766" y="85486"/>
                  </a:lnTo>
                  <a:lnTo>
                    <a:pt x="1978773" y="56314"/>
                  </a:lnTo>
                  <a:lnTo>
                    <a:pt x="2017014" y="32578"/>
                  </a:lnTo>
                  <a:lnTo>
                    <a:pt x="2058887" y="14880"/>
                  </a:lnTo>
                  <a:lnTo>
                    <a:pt x="2103791" y="3820"/>
                  </a:lnTo>
                  <a:lnTo>
                    <a:pt x="2151126" y="0"/>
                  </a:lnTo>
                  <a:lnTo>
                    <a:pt x="2198460" y="3820"/>
                  </a:lnTo>
                  <a:lnTo>
                    <a:pt x="2243364" y="14880"/>
                  </a:lnTo>
                  <a:lnTo>
                    <a:pt x="2285237" y="32578"/>
                  </a:lnTo>
                  <a:lnTo>
                    <a:pt x="2323478" y="56314"/>
                  </a:lnTo>
                  <a:lnTo>
                    <a:pt x="2357485" y="85486"/>
                  </a:lnTo>
                  <a:lnTo>
                    <a:pt x="2386657" y="119493"/>
                  </a:lnTo>
                  <a:lnTo>
                    <a:pt x="2410393" y="157734"/>
                  </a:lnTo>
                  <a:lnTo>
                    <a:pt x="2428091" y="199607"/>
                  </a:lnTo>
                  <a:lnTo>
                    <a:pt x="2439151" y="244511"/>
                  </a:lnTo>
                  <a:lnTo>
                    <a:pt x="2442972" y="291846"/>
                  </a:lnTo>
                  <a:lnTo>
                    <a:pt x="2439151" y="339180"/>
                  </a:lnTo>
                  <a:lnTo>
                    <a:pt x="2428091" y="384084"/>
                  </a:lnTo>
                  <a:lnTo>
                    <a:pt x="2410393" y="425957"/>
                  </a:lnTo>
                  <a:lnTo>
                    <a:pt x="2386657" y="464198"/>
                  </a:lnTo>
                  <a:lnTo>
                    <a:pt x="2357485" y="498205"/>
                  </a:lnTo>
                  <a:lnTo>
                    <a:pt x="2323478" y="527377"/>
                  </a:lnTo>
                  <a:lnTo>
                    <a:pt x="2285237" y="551113"/>
                  </a:lnTo>
                  <a:lnTo>
                    <a:pt x="2243364" y="568811"/>
                  </a:lnTo>
                  <a:lnTo>
                    <a:pt x="2198460" y="579871"/>
                  </a:lnTo>
                  <a:lnTo>
                    <a:pt x="2151126" y="583692"/>
                  </a:lnTo>
                  <a:lnTo>
                    <a:pt x="2103791" y="579871"/>
                  </a:lnTo>
                  <a:lnTo>
                    <a:pt x="2058887" y="568811"/>
                  </a:lnTo>
                  <a:lnTo>
                    <a:pt x="2017014" y="551113"/>
                  </a:lnTo>
                  <a:lnTo>
                    <a:pt x="1978773" y="527377"/>
                  </a:lnTo>
                  <a:lnTo>
                    <a:pt x="1944766" y="498205"/>
                  </a:lnTo>
                  <a:lnTo>
                    <a:pt x="1915594" y="464198"/>
                  </a:lnTo>
                  <a:lnTo>
                    <a:pt x="1891858" y="425957"/>
                  </a:lnTo>
                  <a:lnTo>
                    <a:pt x="1874160" y="384084"/>
                  </a:lnTo>
                  <a:lnTo>
                    <a:pt x="1863100" y="339180"/>
                  </a:lnTo>
                  <a:lnTo>
                    <a:pt x="1859279" y="291846"/>
                  </a:lnTo>
                  <a:close/>
                </a:path>
                <a:path w="2443479" h="1799589">
                  <a:moveTo>
                    <a:pt x="736092" y="1019048"/>
                  </a:moveTo>
                  <a:lnTo>
                    <a:pt x="1943861" y="515112"/>
                  </a:lnTo>
                </a:path>
                <a:path w="2443479" h="1799589">
                  <a:moveTo>
                    <a:pt x="2133600" y="933069"/>
                  </a:moveTo>
                  <a:lnTo>
                    <a:pt x="2152777" y="598932"/>
                  </a:lnTo>
                </a:path>
                <a:path w="2443479" h="1799589">
                  <a:moveTo>
                    <a:pt x="525779" y="1799158"/>
                  </a:moveTo>
                  <a:lnTo>
                    <a:pt x="531241" y="1549908"/>
                  </a:lnTo>
                </a:path>
                <a:path w="2443479" h="1799589">
                  <a:moveTo>
                    <a:pt x="0" y="1798726"/>
                  </a:moveTo>
                  <a:lnTo>
                    <a:pt x="323215" y="1464564"/>
                  </a:lnTo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54417" y="530428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1846" y="0"/>
                  </a:moveTo>
                  <a:lnTo>
                    <a:pt x="244511" y="3820"/>
                  </a:lnTo>
                  <a:lnTo>
                    <a:pt x="199607" y="14880"/>
                  </a:lnTo>
                  <a:lnTo>
                    <a:pt x="157734" y="32578"/>
                  </a:lnTo>
                  <a:lnTo>
                    <a:pt x="119493" y="56314"/>
                  </a:lnTo>
                  <a:lnTo>
                    <a:pt x="85486" y="85486"/>
                  </a:lnTo>
                  <a:lnTo>
                    <a:pt x="56314" y="119493"/>
                  </a:lnTo>
                  <a:lnTo>
                    <a:pt x="32578" y="157734"/>
                  </a:lnTo>
                  <a:lnTo>
                    <a:pt x="14880" y="199607"/>
                  </a:lnTo>
                  <a:lnTo>
                    <a:pt x="3820" y="244511"/>
                  </a:lnTo>
                  <a:lnTo>
                    <a:pt x="0" y="291846"/>
                  </a:lnTo>
                  <a:lnTo>
                    <a:pt x="3820" y="339183"/>
                  </a:lnTo>
                  <a:lnTo>
                    <a:pt x="14880" y="384089"/>
                  </a:lnTo>
                  <a:lnTo>
                    <a:pt x="32578" y="425963"/>
                  </a:lnTo>
                  <a:lnTo>
                    <a:pt x="56314" y="464203"/>
                  </a:lnTo>
                  <a:lnTo>
                    <a:pt x="85486" y="498209"/>
                  </a:lnTo>
                  <a:lnTo>
                    <a:pt x="119493" y="527380"/>
                  </a:lnTo>
                  <a:lnTo>
                    <a:pt x="157734" y="551115"/>
                  </a:lnTo>
                  <a:lnTo>
                    <a:pt x="199607" y="568812"/>
                  </a:lnTo>
                  <a:lnTo>
                    <a:pt x="244511" y="579872"/>
                  </a:lnTo>
                  <a:lnTo>
                    <a:pt x="291846" y="583692"/>
                  </a:lnTo>
                  <a:lnTo>
                    <a:pt x="339180" y="579872"/>
                  </a:lnTo>
                  <a:lnTo>
                    <a:pt x="384084" y="568812"/>
                  </a:lnTo>
                  <a:lnTo>
                    <a:pt x="425957" y="551115"/>
                  </a:lnTo>
                  <a:lnTo>
                    <a:pt x="464198" y="527380"/>
                  </a:lnTo>
                  <a:lnTo>
                    <a:pt x="498205" y="498209"/>
                  </a:lnTo>
                  <a:lnTo>
                    <a:pt x="527377" y="464203"/>
                  </a:lnTo>
                  <a:lnTo>
                    <a:pt x="551113" y="425963"/>
                  </a:lnTo>
                  <a:lnTo>
                    <a:pt x="568811" y="384089"/>
                  </a:lnTo>
                  <a:lnTo>
                    <a:pt x="579871" y="339183"/>
                  </a:lnTo>
                  <a:lnTo>
                    <a:pt x="583691" y="291846"/>
                  </a:lnTo>
                  <a:lnTo>
                    <a:pt x="579871" y="244511"/>
                  </a:lnTo>
                  <a:lnTo>
                    <a:pt x="568811" y="199607"/>
                  </a:lnTo>
                  <a:lnTo>
                    <a:pt x="551113" y="157734"/>
                  </a:lnTo>
                  <a:lnTo>
                    <a:pt x="527377" y="119493"/>
                  </a:lnTo>
                  <a:lnTo>
                    <a:pt x="498205" y="85486"/>
                  </a:lnTo>
                  <a:lnTo>
                    <a:pt x="464198" y="56314"/>
                  </a:lnTo>
                  <a:lnTo>
                    <a:pt x="425957" y="32578"/>
                  </a:lnTo>
                  <a:lnTo>
                    <a:pt x="384084" y="14880"/>
                  </a:lnTo>
                  <a:lnTo>
                    <a:pt x="339180" y="3820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54417" y="530428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1846"/>
                  </a:moveTo>
                  <a:lnTo>
                    <a:pt x="3820" y="244511"/>
                  </a:lnTo>
                  <a:lnTo>
                    <a:pt x="14880" y="199607"/>
                  </a:lnTo>
                  <a:lnTo>
                    <a:pt x="32578" y="157734"/>
                  </a:lnTo>
                  <a:lnTo>
                    <a:pt x="56314" y="119493"/>
                  </a:lnTo>
                  <a:lnTo>
                    <a:pt x="85486" y="85486"/>
                  </a:lnTo>
                  <a:lnTo>
                    <a:pt x="119493" y="56314"/>
                  </a:lnTo>
                  <a:lnTo>
                    <a:pt x="157734" y="32578"/>
                  </a:lnTo>
                  <a:lnTo>
                    <a:pt x="199607" y="14880"/>
                  </a:lnTo>
                  <a:lnTo>
                    <a:pt x="244511" y="3820"/>
                  </a:lnTo>
                  <a:lnTo>
                    <a:pt x="291846" y="0"/>
                  </a:lnTo>
                  <a:lnTo>
                    <a:pt x="339180" y="3820"/>
                  </a:lnTo>
                  <a:lnTo>
                    <a:pt x="384084" y="14880"/>
                  </a:lnTo>
                  <a:lnTo>
                    <a:pt x="425957" y="32578"/>
                  </a:lnTo>
                  <a:lnTo>
                    <a:pt x="464198" y="56314"/>
                  </a:lnTo>
                  <a:lnTo>
                    <a:pt x="498205" y="85486"/>
                  </a:lnTo>
                  <a:lnTo>
                    <a:pt x="527377" y="119493"/>
                  </a:lnTo>
                  <a:lnTo>
                    <a:pt x="551113" y="157734"/>
                  </a:lnTo>
                  <a:lnTo>
                    <a:pt x="568811" y="199607"/>
                  </a:lnTo>
                  <a:lnTo>
                    <a:pt x="579871" y="244511"/>
                  </a:lnTo>
                  <a:lnTo>
                    <a:pt x="583691" y="291846"/>
                  </a:lnTo>
                  <a:lnTo>
                    <a:pt x="579871" y="339183"/>
                  </a:lnTo>
                  <a:lnTo>
                    <a:pt x="568811" y="384089"/>
                  </a:lnTo>
                  <a:lnTo>
                    <a:pt x="551113" y="425963"/>
                  </a:lnTo>
                  <a:lnTo>
                    <a:pt x="527377" y="464203"/>
                  </a:lnTo>
                  <a:lnTo>
                    <a:pt x="498205" y="498209"/>
                  </a:lnTo>
                  <a:lnTo>
                    <a:pt x="464198" y="527380"/>
                  </a:lnTo>
                  <a:lnTo>
                    <a:pt x="425957" y="551115"/>
                  </a:lnTo>
                  <a:lnTo>
                    <a:pt x="384084" y="568812"/>
                  </a:lnTo>
                  <a:lnTo>
                    <a:pt x="339180" y="579872"/>
                  </a:lnTo>
                  <a:lnTo>
                    <a:pt x="291846" y="583692"/>
                  </a:lnTo>
                  <a:lnTo>
                    <a:pt x="244511" y="579872"/>
                  </a:lnTo>
                  <a:lnTo>
                    <a:pt x="199607" y="568812"/>
                  </a:lnTo>
                  <a:lnTo>
                    <a:pt x="157734" y="551115"/>
                  </a:lnTo>
                  <a:lnTo>
                    <a:pt x="119493" y="527380"/>
                  </a:lnTo>
                  <a:lnTo>
                    <a:pt x="85486" y="498209"/>
                  </a:lnTo>
                  <a:lnTo>
                    <a:pt x="56314" y="464203"/>
                  </a:lnTo>
                  <a:lnTo>
                    <a:pt x="32578" y="425963"/>
                  </a:lnTo>
                  <a:lnTo>
                    <a:pt x="14880" y="384089"/>
                  </a:lnTo>
                  <a:lnTo>
                    <a:pt x="3820" y="339183"/>
                  </a:lnTo>
                  <a:lnTo>
                    <a:pt x="0" y="291846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0617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1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419100" y="419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0617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419100"/>
                  </a:moveTo>
                  <a:lnTo>
                    <a:pt x="419100" y="4191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04837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1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419100" y="419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04837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419100"/>
                  </a:moveTo>
                  <a:lnTo>
                    <a:pt x="419100" y="4191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56397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1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419100" y="419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56397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419100"/>
                  </a:moveTo>
                  <a:lnTo>
                    <a:pt x="419100" y="4191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52765" y="5819393"/>
              <a:ext cx="1397000" cy="334645"/>
            </a:xfrm>
            <a:custGeom>
              <a:avLst/>
              <a:gdLst/>
              <a:ahLst/>
              <a:cxnLst/>
              <a:rect l="l" t="t" r="r" b="b"/>
              <a:pathLst>
                <a:path w="1397000" h="334645">
                  <a:moveTo>
                    <a:pt x="314959" y="334162"/>
                  </a:moveTo>
                  <a:lnTo>
                    <a:pt x="0" y="0"/>
                  </a:lnTo>
                </a:path>
                <a:path w="1397000" h="334645">
                  <a:moveTo>
                    <a:pt x="1391411" y="334594"/>
                  </a:moveTo>
                  <a:lnTo>
                    <a:pt x="1396873" y="85343"/>
                  </a:lnTo>
                </a:path>
                <a:path w="1397000" h="334645">
                  <a:moveTo>
                    <a:pt x="865631" y="334162"/>
                  </a:moveTo>
                  <a:lnTo>
                    <a:pt x="1188847" y="0"/>
                  </a:lnTo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56141" y="530428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1846" y="0"/>
                  </a:moveTo>
                  <a:lnTo>
                    <a:pt x="244511" y="3820"/>
                  </a:lnTo>
                  <a:lnTo>
                    <a:pt x="199607" y="14880"/>
                  </a:lnTo>
                  <a:lnTo>
                    <a:pt x="157734" y="32578"/>
                  </a:lnTo>
                  <a:lnTo>
                    <a:pt x="119493" y="56314"/>
                  </a:lnTo>
                  <a:lnTo>
                    <a:pt x="85486" y="85486"/>
                  </a:lnTo>
                  <a:lnTo>
                    <a:pt x="56314" y="119493"/>
                  </a:lnTo>
                  <a:lnTo>
                    <a:pt x="32578" y="157734"/>
                  </a:lnTo>
                  <a:lnTo>
                    <a:pt x="14880" y="199607"/>
                  </a:lnTo>
                  <a:lnTo>
                    <a:pt x="3820" y="244511"/>
                  </a:lnTo>
                  <a:lnTo>
                    <a:pt x="0" y="291846"/>
                  </a:lnTo>
                  <a:lnTo>
                    <a:pt x="3820" y="339183"/>
                  </a:lnTo>
                  <a:lnTo>
                    <a:pt x="14880" y="384089"/>
                  </a:lnTo>
                  <a:lnTo>
                    <a:pt x="32578" y="425963"/>
                  </a:lnTo>
                  <a:lnTo>
                    <a:pt x="56314" y="464203"/>
                  </a:lnTo>
                  <a:lnTo>
                    <a:pt x="85486" y="498209"/>
                  </a:lnTo>
                  <a:lnTo>
                    <a:pt x="119493" y="527380"/>
                  </a:lnTo>
                  <a:lnTo>
                    <a:pt x="157734" y="551115"/>
                  </a:lnTo>
                  <a:lnTo>
                    <a:pt x="199607" y="568812"/>
                  </a:lnTo>
                  <a:lnTo>
                    <a:pt x="244511" y="579872"/>
                  </a:lnTo>
                  <a:lnTo>
                    <a:pt x="291846" y="583692"/>
                  </a:lnTo>
                  <a:lnTo>
                    <a:pt x="339180" y="579872"/>
                  </a:lnTo>
                  <a:lnTo>
                    <a:pt x="384084" y="568812"/>
                  </a:lnTo>
                  <a:lnTo>
                    <a:pt x="425957" y="551115"/>
                  </a:lnTo>
                  <a:lnTo>
                    <a:pt x="464198" y="527380"/>
                  </a:lnTo>
                  <a:lnTo>
                    <a:pt x="498205" y="498209"/>
                  </a:lnTo>
                  <a:lnTo>
                    <a:pt x="527377" y="464203"/>
                  </a:lnTo>
                  <a:lnTo>
                    <a:pt x="551113" y="425963"/>
                  </a:lnTo>
                  <a:lnTo>
                    <a:pt x="568811" y="384089"/>
                  </a:lnTo>
                  <a:lnTo>
                    <a:pt x="579871" y="339183"/>
                  </a:lnTo>
                  <a:lnTo>
                    <a:pt x="583691" y="291846"/>
                  </a:lnTo>
                  <a:lnTo>
                    <a:pt x="579871" y="244511"/>
                  </a:lnTo>
                  <a:lnTo>
                    <a:pt x="568811" y="199607"/>
                  </a:lnTo>
                  <a:lnTo>
                    <a:pt x="551113" y="157734"/>
                  </a:lnTo>
                  <a:lnTo>
                    <a:pt x="527377" y="119493"/>
                  </a:lnTo>
                  <a:lnTo>
                    <a:pt x="498205" y="85486"/>
                  </a:lnTo>
                  <a:lnTo>
                    <a:pt x="464198" y="56314"/>
                  </a:lnTo>
                  <a:lnTo>
                    <a:pt x="425957" y="32578"/>
                  </a:lnTo>
                  <a:lnTo>
                    <a:pt x="384084" y="14880"/>
                  </a:lnTo>
                  <a:lnTo>
                    <a:pt x="339180" y="3820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756141" y="530428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1846"/>
                  </a:moveTo>
                  <a:lnTo>
                    <a:pt x="3820" y="244511"/>
                  </a:lnTo>
                  <a:lnTo>
                    <a:pt x="14880" y="199607"/>
                  </a:lnTo>
                  <a:lnTo>
                    <a:pt x="32578" y="157734"/>
                  </a:lnTo>
                  <a:lnTo>
                    <a:pt x="56314" y="119493"/>
                  </a:lnTo>
                  <a:lnTo>
                    <a:pt x="85486" y="85486"/>
                  </a:lnTo>
                  <a:lnTo>
                    <a:pt x="119493" y="56314"/>
                  </a:lnTo>
                  <a:lnTo>
                    <a:pt x="157734" y="32578"/>
                  </a:lnTo>
                  <a:lnTo>
                    <a:pt x="199607" y="14880"/>
                  </a:lnTo>
                  <a:lnTo>
                    <a:pt x="244511" y="3820"/>
                  </a:lnTo>
                  <a:lnTo>
                    <a:pt x="291846" y="0"/>
                  </a:lnTo>
                  <a:lnTo>
                    <a:pt x="339180" y="3820"/>
                  </a:lnTo>
                  <a:lnTo>
                    <a:pt x="384084" y="14880"/>
                  </a:lnTo>
                  <a:lnTo>
                    <a:pt x="425957" y="32578"/>
                  </a:lnTo>
                  <a:lnTo>
                    <a:pt x="464198" y="56314"/>
                  </a:lnTo>
                  <a:lnTo>
                    <a:pt x="498205" y="85486"/>
                  </a:lnTo>
                  <a:lnTo>
                    <a:pt x="527377" y="119493"/>
                  </a:lnTo>
                  <a:lnTo>
                    <a:pt x="551113" y="157734"/>
                  </a:lnTo>
                  <a:lnTo>
                    <a:pt x="568811" y="199607"/>
                  </a:lnTo>
                  <a:lnTo>
                    <a:pt x="579871" y="244511"/>
                  </a:lnTo>
                  <a:lnTo>
                    <a:pt x="583691" y="291846"/>
                  </a:lnTo>
                  <a:lnTo>
                    <a:pt x="579871" y="339183"/>
                  </a:lnTo>
                  <a:lnTo>
                    <a:pt x="568811" y="384089"/>
                  </a:lnTo>
                  <a:lnTo>
                    <a:pt x="551113" y="425963"/>
                  </a:lnTo>
                  <a:lnTo>
                    <a:pt x="527377" y="464203"/>
                  </a:lnTo>
                  <a:lnTo>
                    <a:pt x="498205" y="498209"/>
                  </a:lnTo>
                  <a:lnTo>
                    <a:pt x="464198" y="527380"/>
                  </a:lnTo>
                  <a:lnTo>
                    <a:pt x="425957" y="551115"/>
                  </a:lnTo>
                  <a:lnTo>
                    <a:pt x="384084" y="568812"/>
                  </a:lnTo>
                  <a:lnTo>
                    <a:pt x="339180" y="579872"/>
                  </a:lnTo>
                  <a:lnTo>
                    <a:pt x="291846" y="583692"/>
                  </a:lnTo>
                  <a:lnTo>
                    <a:pt x="244511" y="579872"/>
                  </a:lnTo>
                  <a:lnTo>
                    <a:pt x="199607" y="568812"/>
                  </a:lnTo>
                  <a:lnTo>
                    <a:pt x="157734" y="551115"/>
                  </a:lnTo>
                  <a:lnTo>
                    <a:pt x="119493" y="527380"/>
                  </a:lnTo>
                  <a:lnTo>
                    <a:pt x="85486" y="498209"/>
                  </a:lnTo>
                  <a:lnTo>
                    <a:pt x="56314" y="464203"/>
                  </a:lnTo>
                  <a:lnTo>
                    <a:pt x="32578" y="425963"/>
                  </a:lnTo>
                  <a:lnTo>
                    <a:pt x="14880" y="384089"/>
                  </a:lnTo>
                  <a:lnTo>
                    <a:pt x="3820" y="339183"/>
                  </a:lnTo>
                  <a:lnTo>
                    <a:pt x="0" y="291846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83386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1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419100" y="419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83386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419100"/>
                  </a:moveTo>
                  <a:lnTo>
                    <a:pt x="419100" y="4191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30808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1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419100" y="419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30808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419100"/>
                  </a:moveTo>
                  <a:lnTo>
                    <a:pt x="419100" y="4191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35964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1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419100" y="419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35964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419100"/>
                  </a:moveTo>
                  <a:lnTo>
                    <a:pt x="419100" y="4191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254489" y="5819393"/>
              <a:ext cx="1372870" cy="334645"/>
            </a:xfrm>
            <a:custGeom>
              <a:avLst/>
              <a:gdLst/>
              <a:ahLst/>
              <a:cxnLst/>
              <a:rect l="l" t="t" r="r" b="b"/>
              <a:pathLst>
                <a:path w="1372870" h="334645">
                  <a:moveTo>
                    <a:pt x="314959" y="334162"/>
                  </a:moveTo>
                  <a:lnTo>
                    <a:pt x="0" y="0"/>
                  </a:lnTo>
                </a:path>
                <a:path w="1372870" h="334645">
                  <a:moveTo>
                    <a:pt x="1367027" y="334594"/>
                  </a:moveTo>
                  <a:lnTo>
                    <a:pt x="1372488" y="85343"/>
                  </a:lnTo>
                </a:path>
                <a:path w="1372870" h="334645">
                  <a:moveTo>
                    <a:pt x="841248" y="334162"/>
                  </a:moveTo>
                  <a:lnTo>
                    <a:pt x="1164462" y="0"/>
                  </a:lnTo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333481" y="530428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1846" y="0"/>
                  </a:moveTo>
                  <a:lnTo>
                    <a:pt x="244511" y="3820"/>
                  </a:lnTo>
                  <a:lnTo>
                    <a:pt x="199607" y="14880"/>
                  </a:lnTo>
                  <a:lnTo>
                    <a:pt x="157734" y="32578"/>
                  </a:lnTo>
                  <a:lnTo>
                    <a:pt x="119493" y="56314"/>
                  </a:lnTo>
                  <a:lnTo>
                    <a:pt x="85486" y="85486"/>
                  </a:lnTo>
                  <a:lnTo>
                    <a:pt x="56314" y="119493"/>
                  </a:lnTo>
                  <a:lnTo>
                    <a:pt x="32578" y="157734"/>
                  </a:lnTo>
                  <a:lnTo>
                    <a:pt x="14880" y="199607"/>
                  </a:lnTo>
                  <a:lnTo>
                    <a:pt x="3820" y="244511"/>
                  </a:lnTo>
                  <a:lnTo>
                    <a:pt x="0" y="291846"/>
                  </a:lnTo>
                  <a:lnTo>
                    <a:pt x="3820" y="339183"/>
                  </a:lnTo>
                  <a:lnTo>
                    <a:pt x="14880" y="384089"/>
                  </a:lnTo>
                  <a:lnTo>
                    <a:pt x="32578" y="425963"/>
                  </a:lnTo>
                  <a:lnTo>
                    <a:pt x="56314" y="464203"/>
                  </a:lnTo>
                  <a:lnTo>
                    <a:pt x="85486" y="498209"/>
                  </a:lnTo>
                  <a:lnTo>
                    <a:pt x="119493" y="527380"/>
                  </a:lnTo>
                  <a:lnTo>
                    <a:pt x="157734" y="551115"/>
                  </a:lnTo>
                  <a:lnTo>
                    <a:pt x="199607" y="568812"/>
                  </a:lnTo>
                  <a:lnTo>
                    <a:pt x="244511" y="579872"/>
                  </a:lnTo>
                  <a:lnTo>
                    <a:pt x="291846" y="583692"/>
                  </a:lnTo>
                  <a:lnTo>
                    <a:pt x="339180" y="579872"/>
                  </a:lnTo>
                  <a:lnTo>
                    <a:pt x="384084" y="568812"/>
                  </a:lnTo>
                  <a:lnTo>
                    <a:pt x="425957" y="551115"/>
                  </a:lnTo>
                  <a:lnTo>
                    <a:pt x="464198" y="527380"/>
                  </a:lnTo>
                  <a:lnTo>
                    <a:pt x="498205" y="498209"/>
                  </a:lnTo>
                  <a:lnTo>
                    <a:pt x="527377" y="464203"/>
                  </a:lnTo>
                  <a:lnTo>
                    <a:pt x="551113" y="425963"/>
                  </a:lnTo>
                  <a:lnTo>
                    <a:pt x="568811" y="384089"/>
                  </a:lnTo>
                  <a:lnTo>
                    <a:pt x="579871" y="339183"/>
                  </a:lnTo>
                  <a:lnTo>
                    <a:pt x="583692" y="291846"/>
                  </a:lnTo>
                  <a:lnTo>
                    <a:pt x="579871" y="244511"/>
                  </a:lnTo>
                  <a:lnTo>
                    <a:pt x="568811" y="199607"/>
                  </a:lnTo>
                  <a:lnTo>
                    <a:pt x="551113" y="157734"/>
                  </a:lnTo>
                  <a:lnTo>
                    <a:pt x="527377" y="119493"/>
                  </a:lnTo>
                  <a:lnTo>
                    <a:pt x="498205" y="85486"/>
                  </a:lnTo>
                  <a:lnTo>
                    <a:pt x="464198" y="56314"/>
                  </a:lnTo>
                  <a:lnTo>
                    <a:pt x="425957" y="32578"/>
                  </a:lnTo>
                  <a:lnTo>
                    <a:pt x="384084" y="14880"/>
                  </a:lnTo>
                  <a:lnTo>
                    <a:pt x="339180" y="3820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333481" y="5304281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1846"/>
                  </a:moveTo>
                  <a:lnTo>
                    <a:pt x="3820" y="244511"/>
                  </a:lnTo>
                  <a:lnTo>
                    <a:pt x="14880" y="199607"/>
                  </a:lnTo>
                  <a:lnTo>
                    <a:pt x="32578" y="157734"/>
                  </a:lnTo>
                  <a:lnTo>
                    <a:pt x="56314" y="119493"/>
                  </a:lnTo>
                  <a:lnTo>
                    <a:pt x="85486" y="85486"/>
                  </a:lnTo>
                  <a:lnTo>
                    <a:pt x="119493" y="56314"/>
                  </a:lnTo>
                  <a:lnTo>
                    <a:pt x="157734" y="32578"/>
                  </a:lnTo>
                  <a:lnTo>
                    <a:pt x="199607" y="14880"/>
                  </a:lnTo>
                  <a:lnTo>
                    <a:pt x="244511" y="3820"/>
                  </a:lnTo>
                  <a:lnTo>
                    <a:pt x="291846" y="0"/>
                  </a:lnTo>
                  <a:lnTo>
                    <a:pt x="339180" y="3820"/>
                  </a:lnTo>
                  <a:lnTo>
                    <a:pt x="384084" y="14880"/>
                  </a:lnTo>
                  <a:lnTo>
                    <a:pt x="425957" y="32578"/>
                  </a:lnTo>
                  <a:lnTo>
                    <a:pt x="464198" y="56314"/>
                  </a:lnTo>
                  <a:lnTo>
                    <a:pt x="498205" y="85486"/>
                  </a:lnTo>
                  <a:lnTo>
                    <a:pt x="527377" y="119493"/>
                  </a:lnTo>
                  <a:lnTo>
                    <a:pt x="551113" y="157734"/>
                  </a:lnTo>
                  <a:lnTo>
                    <a:pt x="568811" y="199607"/>
                  </a:lnTo>
                  <a:lnTo>
                    <a:pt x="579871" y="244511"/>
                  </a:lnTo>
                  <a:lnTo>
                    <a:pt x="583692" y="291846"/>
                  </a:lnTo>
                  <a:lnTo>
                    <a:pt x="579871" y="339183"/>
                  </a:lnTo>
                  <a:lnTo>
                    <a:pt x="568811" y="384089"/>
                  </a:lnTo>
                  <a:lnTo>
                    <a:pt x="551113" y="425963"/>
                  </a:lnTo>
                  <a:lnTo>
                    <a:pt x="527377" y="464203"/>
                  </a:lnTo>
                  <a:lnTo>
                    <a:pt x="498205" y="498209"/>
                  </a:lnTo>
                  <a:lnTo>
                    <a:pt x="464198" y="527380"/>
                  </a:lnTo>
                  <a:lnTo>
                    <a:pt x="425957" y="551115"/>
                  </a:lnTo>
                  <a:lnTo>
                    <a:pt x="384084" y="568812"/>
                  </a:lnTo>
                  <a:lnTo>
                    <a:pt x="339180" y="579872"/>
                  </a:lnTo>
                  <a:lnTo>
                    <a:pt x="291846" y="583692"/>
                  </a:lnTo>
                  <a:lnTo>
                    <a:pt x="244511" y="579872"/>
                  </a:lnTo>
                  <a:lnTo>
                    <a:pt x="199607" y="568812"/>
                  </a:lnTo>
                  <a:lnTo>
                    <a:pt x="157734" y="551115"/>
                  </a:lnTo>
                  <a:lnTo>
                    <a:pt x="119493" y="527380"/>
                  </a:lnTo>
                  <a:lnTo>
                    <a:pt x="85486" y="498209"/>
                  </a:lnTo>
                  <a:lnTo>
                    <a:pt x="56314" y="464203"/>
                  </a:lnTo>
                  <a:lnTo>
                    <a:pt x="32578" y="425963"/>
                  </a:lnTo>
                  <a:lnTo>
                    <a:pt x="14880" y="384089"/>
                  </a:lnTo>
                  <a:lnTo>
                    <a:pt x="3820" y="339183"/>
                  </a:lnTo>
                  <a:lnTo>
                    <a:pt x="0" y="291846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41120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1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419100" y="419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41120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419100"/>
                  </a:moveTo>
                  <a:lnTo>
                    <a:pt x="419100" y="4191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88542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1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419100" y="419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88542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419100"/>
                  </a:moveTo>
                  <a:lnTo>
                    <a:pt x="419100" y="4191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93698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1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419100" y="419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FD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936985" y="616991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419100"/>
                  </a:moveTo>
                  <a:lnTo>
                    <a:pt x="419100" y="4191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274301" y="4869941"/>
              <a:ext cx="1872614" cy="1283970"/>
            </a:xfrm>
            <a:custGeom>
              <a:avLst/>
              <a:gdLst/>
              <a:ahLst/>
              <a:cxnLst/>
              <a:rect l="l" t="t" r="r" b="b"/>
              <a:pathLst>
                <a:path w="1872615" h="1283970">
                  <a:moveTo>
                    <a:pt x="1872488" y="1283614"/>
                  </a:moveTo>
                  <a:lnTo>
                    <a:pt x="1557527" y="949451"/>
                  </a:lnTo>
                </a:path>
                <a:path w="1872615" h="1283970">
                  <a:moveTo>
                    <a:pt x="0" y="0"/>
                  </a:moveTo>
                  <a:lnTo>
                    <a:pt x="1144777" y="503935"/>
                  </a:lnTo>
                </a:path>
              </a:pathLst>
            </a:custGeom>
            <a:ln w="19812">
              <a:solidFill>
                <a:srgbClr val="4045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853972" y="1881938"/>
            <a:ext cx="273685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990600" algn="l"/>
              </a:tabLst>
            </a:pPr>
            <a:r>
              <a:rPr sz="1750" spc="254" dirty="0">
                <a:latin typeface="Microsoft Sans Serif" panose="020B0604020202020204"/>
                <a:cs typeface="Microsoft Sans Serif" panose="020B0604020202020204"/>
              </a:rPr>
              <a:t>T(n)</a:t>
            </a:r>
            <a:r>
              <a:rPr sz="1750" spc="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50" spc="275" dirty="0"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175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50" spc="245" dirty="0">
                <a:latin typeface="Microsoft Sans Serif" panose="020B0604020202020204"/>
                <a:cs typeface="Microsoft Sans Serif" panose="020B0604020202020204"/>
              </a:rPr>
              <a:t>3.T(n/4)+c.n</a:t>
            </a:r>
            <a:r>
              <a:rPr sz="1725" spc="367" baseline="29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725" baseline="29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0624" y="1969636"/>
            <a:ext cx="891540" cy="725805"/>
          </a:xfrm>
          <a:custGeom>
            <a:avLst/>
            <a:gdLst/>
            <a:ahLst/>
            <a:cxnLst/>
            <a:rect l="l" t="t" r="r" b="b"/>
            <a:pathLst>
              <a:path w="891539" h="725805">
                <a:moveTo>
                  <a:pt x="891279" y="0"/>
                </a:moveTo>
                <a:lnTo>
                  <a:pt x="784645" y="80282"/>
                </a:lnTo>
                <a:lnTo>
                  <a:pt x="661441" y="176855"/>
                </a:lnTo>
                <a:lnTo>
                  <a:pt x="521277" y="289573"/>
                </a:lnTo>
                <a:lnTo>
                  <a:pt x="364348" y="418583"/>
                </a:lnTo>
                <a:lnTo>
                  <a:pt x="190459" y="563883"/>
                </a:lnTo>
                <a:lnTo>
                  <a:pt x="0" y="725475"/>
                </a:lnTo>
              </a:path>
            </a:pathLst>
          </a:custGeom>
          <a:ln w="3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76090" y="1969636"/>
            <a:ext cx="891540" cy="725805"/>
          </a:xfrm>
          <a:custGeom>
            <a:avLst/>
            <a:gdLst/>
            <a:ahLst/>
            <a:cxnLst/>
            <a:rect l="l" t="t" r="r" b="b"/>
            <a:pathLst>
              <a:path w="891540" h="725805">
                <a:moveTo>
                  <a:pt x="0" y="0"/>
                </a:moveTo>
                <a:lnTo>
                  <a:pt x="91233" y="60908"/>
                </a:lnTo>
                <a:lnTo>
                  <a:pt x="205469" y="145740"/>
                </a:lnTo>
                <a:lnTo>
                  <a:pt x="342709" y="254642"/>
                </a:lnTo>
                <a:lnTo>
                  <a:pt x="502562" y="387468"/>
                </a:lnTo>
                <a:lnTo>
                  <a:pt x="685419" y="544510"/>
                </a:lnTo>
                <a:lnTo>
                  <a:pt x="891279" y="725475"/>
                </a:lnTo>
              </a:path>
            </a:pathLst>
          </a:custGeom>
          <a:ln w="3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69055" y="1969636"/>
            <a:ext cx="10160" cy="725805"/>
          </a:xfrm>
          <a:custGeom>
            <a:avLst/>
            <a:gdLst/>
            <a:ahLst/>
            <a:cxnLst/>
            <a:rect l="l" t="t" r="r" b="b"/>
            <a:pathLst>
              <a:path w="10160" h="725805">
                <a:moveTo>
                  <a:pt x="9942" y="0"/>
                </a:moveTo>
                <a:lnTo>
                  <a:pt x="3314" y="101710"/>
                </a:lnTo>
                <a:lnTo>
                  <a:pt x="0" y="224995"/>
                </a:lnTo>
                <a:lnTo>
                  <a:pt x="0" y="370149"/>
                </a:lnTo>
                <a:lnTo>
                  <a:pt x="3314" y="536878"/>
                </a:lnTo>
                <a:lnTo>
                  <a:pt x="9942" y="725475"/>
                </a:lnTo>
              </a:path>
            </a:pathLst>
          </a:custGeom>
          <a:ln w="3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81605" y="2707215"/>
            <a:ext cx="81788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240" dirty="0">
                <a:latin typeface="Microsoft Sans Serif" panose="020B0604020202020204"/>
                <a:cs typeface="Microsoft Sans Serif" panose="020B0604020202020204"/>
              </a:rPr>
              <a:t>T(n/4)</a:t>
            </a:r>
            <a:endParaRPr sz="17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977" y="2707215"/>
            <a:ext cx="81788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240" dirty="0">
                <a:latin typeface="Microsoft Sans Serif" panose="020B0604020202020204"/>
                <a:cs typeface="Microsoft Sans Serif" panose="020B0604020202020204"/>
              </a:rPr>
              <a:t>T(n/4)</a:t>
            </a:r>
            <a:endParaRPr sz="17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9857" y="2707215"/>
            <a:ext cx="81788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240" dirty="0">
                <a:latin typeface="Microsoft Sans Serif" panose="020B0604020202020204"/>
                <a:cs typeface="Microsoft Sans Serif" panose="020B0604020202020204"/>
              </a:rPr>
              <a:t>T(n/4)</a:t>
            </a:r>
            <a:endParaRPr sz="17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7471" y="1655328"/>
            <a:ext cx="58293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50" spc="225" dirty="0">
                <a:latin typeface="Microsoft Sans Serif" panose="020B0604020202020204"/>
                <a:cs typeface="Microsoft Sans Serif" panose="020B0604020202020204"/>
              </a:rPr>
              <a:t>c.n</a:t>
            </a:r>
            <a:r>
              <a:rPr sz="1725" spc="337" baseline="29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725" baseline="29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8595" y="5641572"/>
            <a:ext cx="588645" cy="738505"/>
          </a:xfrm>
          <a:custGeom>
            <a:avLst/>
            <a:gdLst/>
            <a:ahLst/>
            <a:cxnLst/>
            <a:rect l="l" t="t" r="r" b="b"/>
            <a:pathLst>
              <a:path w="588644" h="738504">
                <a:moveTo>
                  <a:pt x="588064" y="0"/>
                </a:moveTo>
                <a:lnTo>
                  <a:pt x="499970" y="100873"/>
                </a:lnTo>
                <a:lnTo>
                  <a:pt x="397118" y="225098"/>
                </a:lnTo>
                <a:lnTo>
                  <a:pt x="279509" y="372673"/>
                </a:lnTo>
                <a:lnTo>
                  <a:pt x="147123" y="543614"/>
                </a:lnTo>
                <a:lnTo>
                  <a:pt x="0" y="737891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18690" y="5641572"/>
            <a:ext cx="588645" cy="738505"/>
          </a:xfrm>
          <a:custGeom>
            <a:avLst/>
            <a:gdLst/>
            <a:ahLst/>
            <a:cxnLst/>
            <a:rect l="l" t="t" r="r" b="b"/>
            <a:pathLst>
              <a:path w="588645" h="738504">
                <a:moveTo>
                  <a:pt x="0" y="0"/>
                </a:moveTo>
                <a:lnTo>
                  <a:pt x="64838" y="63506"/>
                </a:lnTo>
                <a:lnTo>
                  <a:pt x="142951" y="150789"/>
                </a:lnTo>
                <a:lnTo>
                  <a:pt x="234340" y="261878"/>
                </a:lnTo>
                <a:lnTo>
                  <a:pt x="338986" y="396758"/>
                </a:lnTo>
                <a:lnTo>
                  <a:pt x="456848" y="555429"/>
                </a:lnTo>
                <a:lnTo>
                  <a:pt x="588045" y="737891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2772" y="5641572"/>
            <a:ext cx="10160" cy="738505"/>
          </a:xfrm>
          <a:custGeom>
            <a:avLst/>
            <a:gdLst/>
            <a:ahLst/>
            <a:cxnLst/>
            <a:rect l="l" t="t" r="r" b="b"/>
            <a:pathLst>
              <a:path w="10160" h="738504">
                <a:moveTo>
                  <a:pt x="9903" y="0"/>
                </a:moveTo>
                <a:lnTo>
                  <a:pt x="3294" y="103427"/>
                </a:lnTo>
                <a:lnTo>
                  <a:pt x="0" y="228929"/>
                </a:lnTo>
                <a:lnTo>
                  <a:pt x="0" y="376519"/>
                </a:lnTo>
                <a:lnTo>
                  <a:pt x="3294" y="546168"/>
                </a:lnTo>
                <a:lnTo>
                  <a:pt x="9903" y="737891"/>
                </a:lnTo>
              </a:path>
            </a:pathLst>
          </a:custGeom>
          <a:ln w="3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53495" y="6429468"/>
            <a:ext cx="241236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04" dirty="0">
                <a:latin typeface="Microsoft Sans Serif" panose="020B0604020202020204"/>
                <a:cs typeface="Microsoft Sans Serif" panose="020B0604020202020204"/>
              </a:rPr>
              <a:t>T(n/16)</a:t>
            </a:r>
            <a:r>
              <a:rPr sz="135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350" spc="204" dirty="0">
                <a:latin typeface="Microsoft Sans Serif" panose="020B0604020202020204"/>
                <a:cs typeface="Microsoft Sans Serif" panose="020B0604020202020204"/>
              </a:rPr>
              <a:t>T(n/16)</a:t>
            </a:r>
            <a:r>
              <a:rPr sz="1350" spc="110" dirty="0"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350" spc="195" dirty="0">
                <a:latin typeface="Microsoft Sans Serif" panose="020B0604020202020204"/>
                <a:cs typeface="Microsoft Sans Serif" panose="020B0604020202020204"/>
              </a:rPr>
              <a:t>T(n/16)</a:t>
            </a:r>
            <a:endParaRPr sz="13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4281" y="5359522"/>
            <a:ext cx="817244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spc="170" dirty="0">
                <a:latin typeface="Microsoft Sans Serif" panose="020B0604020202020204"/>
                <a:cs typeface="Microsoft Sans Serif" panose="020B0604020202020204"/>
              </a:rPr>
              <a:t>c.(n/4)</a:t>
            </a:r>
            <a:r>
              <a:rPr sz="1350" spc="254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35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33695" y="4176150"/>
            <a:ext cx="2470150" cy="1118870"/>
          </a:xfrm>
          <a:custGeom>
            <a:avLst/>
            <a:gdLst/>
            <a:ahLst/>
            <a:cxnLst/>
            <a:rect l="l" t="t" r="r" b="b"/>
            <a:pathLst>
              <a:path w="2470150" h="1118870">
                <a:moveTo>
                  <a:pt x="2469634" y="0"/>
                </a:moveTo>
                <a:lnTo>
                  <a:pt x="2259486" y="91143"/>
                </a:lnTo>
                <a:lnTo>
                  <a:pt x="2021266" y="196229"/>
                </a:lnTo>
                <a:lnTo>
                  <a:pt x="1754974" y="315111"/>
                </a:lnTo>
                <a:lnTo>
                  <a:pt x="1460415" y="447936"/>
                </a:lnTo>
                <a:lnTo>
                  <a:pt x="1137589" y="594704"/>
                </a:lnTo>
                <a:lnTo>
                  <a:pt x="786497" y="755416"/>
                </a:lnTo>
                <a:lnTo>
                  <a:pt x="407391" y="929923"/>
                </a:lnTo>
                <a:lnTo>
                  <a:pt x="0" y="11183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30450" y="4176150"/>
            <a:ext cx="2451100" cy="1118870"/>
          </a:xfrm>
          <a:custGeom>
            <a:avLst/>
            <a:gdLst/>
            <a:ahLst/>
            <a:cxnLst/>
            <a:rect l="l" t="t" r="r" b="b"/>
            <a:pathLst>
              <a:path w="2451100" h="1118870">
                <a:moveTo>
                  <a:pt x="0" y="0"/>
                </a:moveTo>
                <a:lnTo>
                  <a:pt x="147376" y="59734"/>
                </a:lnTo>
                <a:lnTo>
                  <a:pt x="326139" y="135467"/>
                </a:lnTo>
                <a:lnTo>
                  <a:pt x="536093" y="227490"/>
                </a:lnTo>
                <a:lnTo>
                  <a:pt x="777237" y="335512"/>
                </a:lnTo>
                <a:lnTo>
                  <a:pt x="1049572" y="459824"/>
                </a:lnTo>
                <a:lnTo>
                  <a:pt x="1353099" y="600282"/>
                </a:lnTo>
                <a:lnTo>
                  <a:pt x="1687816" y="756737"/>
                </a:lnTo>
                <a:lnTo>
                  <a:pt x="2053724" y="929483"/>
                </a:lnTo>
                <a:lnTo>
                  <a:pt x="2451017" y="11183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97298" y="4176150"/>
            <a:ext cx="10795" cy="1174750"/>
          </a:xfrm>
          <a:custGeom>
            <a:avLst/>
            <a:gdLst/>
            <a:ahLst/>
            <a:cxnLst/>
            <a:rect l="l" t="t" r="r" b="b"/>
            <a:pathLst>
              <a:path w="10795" h="1174750">
                <a:moveTo>
                  <a:pt x="10331" y="0"/>
                </a:moveTo>
                <a:lnTo>
                  <a:pt x="4483" y="134733"/>
                </a:lnTo>
                <a:lnTo>
                  <a:pt x="974" y="293830"/>
                </a:lnTo>
                <a:lnTo>
                  <a:pt x="0" y="477437"/>
                </a:lnTo>
                <a:lnTo>
                  <a:pt x="974" y="685260"/>
                </a:lnTo>
                <a:lnTo>
                  <a:pt x="4483" y="917594"/>
                </a:lnTo>
                <a:lnTo>
                  <a:pt x="10332" y="1174292"/>
                </a:lnTo>
              </a:path>
            </a:pathLst>
          </a:custGeom>
          <a:ln w="3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09092" y="3839092"/>
            <a:ext cx="58293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50" spc="225" dirty="0">
                <a:latin typeface="Microsoft Sans Serif" panose="020B0604020202020204"/>
                <a:cs typeface="Microsoft Sans Serif" panose="020B0604020202020204"/>
              </a:rPr>
              <a:t>c.n</a:t>
            </a:r>
            <a:r>
              <a:rPr sz="1725" spc="337" baseline="29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725" baseline="29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60563" y="5664629"/>
            <a:ext cx="588010" cy="738505"/>
          </a:xfrm>
          <a:custGeom>
            <a:avLst/>
            <a:gdLst/>
            <a:ahLst/>
            <a:cxnLst/>
            <a:rect l="l" t="t" r="r" b="b"/>
            <a:pathLst>
              <a:path w="588009" h="738504">
                <a:moveTo>
                  <a:pt x="587947" y="0"/>
                </a:moveTo>
                <a:lnTo>
                  <a:pt x="500028" y="100873"/>
                </a:lnTo>
                <a:lnTo>
                  <a:pt x="397098" y="225098"/>
                </a:lnTo>
                <a:lnTo>
                  <a:pt x="279548" y="372673"/>
                </a:lnTo>
                <a:lnTo>
                  <a:pt x="147181" y="543614"/>
                </a:lnTo>
                <a:lnTo>
                  <a:pt x="0" y="737906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840737" y="5664629"/>
            <a:ext cx="588010" cy="738505"/>
          </a:xfrm>
          <a:custGeom>
            <a:avLst/>
            <a:gdLst/>
            <a:ahLst/>
            <a:cxnLst/>
            <a:rect l="l" t="t" r="r" b="b"/>
            <a:pathLst>
              <a:path w="588009" h="738504">
                <a:moveTo>
                  <a:pt x="0" y="0"/>
                </a:moveTo>
                <a:lnTo>
                  <a:pt x="64721" y="63506"/>
                </a:lnTo>
                <a:lnTo>
                  <a:pt x="142893" y="150804"/>
                </a:lnTo>
                <a:lnTo>
                  <a:pt x="234321" y="261878"/>
                </a:lnTo>
                <a:lnTo>
                  <a:pt x="338810" y="396758"/>
                </a:lnTo>
                <a:lnTo>
                  <a:pt x="456751" y="555429"/>
                </a:lnTo>
                <a:lnTo>
                  <a:pt x="587948" y="737906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34682" y="5664629"/>
            <a:ext cx="10160" cy="738505"/>
          </a:xfrm>
          <a:custGeom>
            <a:avLst/>
            <a:gdLst/>
            <a:ahLst/>
            <a:cxnLst/>
            <a:rect l="l" t="t" r="r" b="b"/>
            <a:pathLst>
              <a:path w="10159" h="738504">
                <a:moveTo>
                  <a:pt x="9942" y="0"/>
                </a:moveTo>
                <a:lnTo>
                  <a:pt x="3314" y="103427"/>
                </a:lnTo>
                <a:lnTo>
                  <a:pt x="0" y="228943"/>
                </a:lnTo>
                <a:lnTo>
                  <a:pt x="0" y="376519"/>
                </a:lnTo>
                <a:lnTo>
                  <a:pt x="3314" y="546168"/>
                </a:lnTo>
                <a:lnTo>
                  <a:pt x="9942" y="737906"/>
                </a:lnTo>
              </a:path>
            </a:pathLst>
          </a:custGeom>
          <a:ln w="3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475522" y="6452527"/>
            <a:ext cx="241236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04" dirty="0">
                <a:latin typeface="Microsoft Sans Serif" panose="020B0604020202020204"/>
                <a:cs typeface="Microsoft Sans Serif" panose="020B0604020202020204"/>
              </a:rPr>
              <a:t>T(n/16)</a:t>
            </a:r>
            <a:r>
              <a:rPr sz="135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350" spc="204" dirty="0">
                <a:latin typeface="Microsoft Sans Serif" panose="020B0604020202020204"/>
                <a:cs typeface="Microsoft Sans Serif" panose="020B0604020202020204"/>
              </a:rPr>
              <a:t>T(n/16)</a:t>
            </a:r>
            <a:r>
              <a:rPr sz="1350" spc="110" dirty="0"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350" spc="195" dirty="0">
                <a:latin typeface="Microsoft Sans Serif" panose="020B0604020202020204"/>
                <a:cs typeface="Microsoft Sans Serif" panose="020B0604020202020204"/>
              </a:rPr>
              <a:t>T(n/16)</a:t>
            </a:r>
            <a:endParaRPr sz="13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86726" y="5653108"/>
            <a:ext cx="588010" cy="738505"/>
          </a:xfrm>
          <a:custGeom>
            <a:avLst/>
            <a:gdLst/>
            <a:ahLst/>
            <a:cxnLst/>
            <a:rect l="l" t="t" r="r" b="b"/>
            <a:pathLst>
              <a:path w="588010" h="738504">
                <a:moveTo>
                  <a:pt x="587947" y="0"/>
                </a:moveTo>
                <a:lnTo>
                  <a:pt x="500028" y="100873"/>
                </a:lnTo>
                <a:lnTo>
                  <a:pt x="397098" y="225098"/>
                </a:lnTo>
                <a:lnTo>
                  <a:pt x="279548" y="372673"/>
                </a:lnTo>
                <a:lnTo>
                  <a:pt x="147181" y="543600"/>
                </a:lnTo>
                <a:lnTo>
                  <a:pt x="0" y="737891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66899" y="5653108"/>
            <a:ext cx="588010" cy="738505"/>
          </a:xfrm>
          <a:custGeom>
            <a:avLst/>
            <a:gdLst/>
            <a:ahLst/>
            <a:cxnLst/>
            <a:rect l="l" t="t" r="r" b="b"/>
            <a:pathLst>
              <a:path w="588009" h="738504">
                <a:moveTo>
                  <a:pt x="0" y="0"/>
                </a:moveTo>
                <a:lnTo>
                  <a:pt x="64721" y="63491"/>
                </a:lnTo>
                <a:lnTo>
                  <a:pt x="142893" y="150789"/>
                </a:lnTo>
                <a:lnTo>
                  <a:pt x="234321" y="261878"/>
                </a:lnTo>
                <a:lnTo>
                  <a:pt x="338810" y="396758"/>
                </a:lnTo>
                <a:lnTo>
                  <a:pt x="456751" y="555429"/>
                </a:lnTo>
                <a:lnTo>
                  <a:pt x="587948" y="737891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60844" y="5653108"/>
            <a:ext cx="10160" cy="738505"/>
          </a:xfrm>
          <a:custGeom>
            <a:avLst/>
            <a:gdLst/>
            <a:ahLst/>
            <a:cxnLst/>
            <a:rect l="l" t="t" r="r" b="b"/>
            <a:pathLst>
              <a:path w="10160" h="738504">
                <a:moveTo>
                  <a:pt x="9942" y="0"/>
                </a:moveTo>
                <a:lnTo>
                  <a:pt x="3314" y="103427"/>
                </a:lnTo>
                <a:lnTo>
                  <a:pt x="0" y="228929"/>
                </a:lnTo>
                <a:lnTo>
                  <a:pt x="0" y="376504"/>
                </a:lnTo>
                <a:lnTo>
                  <a:pt x="3314" y="546168"/>
                </a:lnTo>
                <a:lnTo>
                  <a:pt x="9942" y="737891"/>
                </a:lnTo>
              </a:path>
            </a:pathLst>
          </a:custGeom>
          <a:ln w="39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801684" y="6440998"/>
            <a:ext cx="155448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04" dirty="0">
                <a:latin typeface="Microsoft Sans Serif" panose="020B0604020202020204"/>
                <a:cs typeface="Microsoft Sans Serif" panose="020B0604020202020204"/>
              </a:rPr>
              <a:t>T(n/16)</a:t>
            </a:r>
            <a:r>
              <a:rPr sz="135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350" spc="195" dirty="0">
                <a:latin typeface="Microsoft Sans Serif" panose="020B0604020202020204"/>
                <a:cs typeface="Microsoft Sans Serif" panose="020B0604020202020204"/>
              </a:rPr>
              <a:t>T(n/16)</a:t>
            </a:r>
            <a:endParaRPr sz="13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43299" y="6440998"/>
            <a:ext cx="77025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95" dirty="0">
                <a:latin typeface="Microsoft Sans Serif" panose="020B0604020202020204"/>
                <a:cs typeface="Microsoft Sans Serif" panose="020B0604020202020204"/>
              </a:rPr>
              <a:t>T(n/16)</a:t>
            </a:r>
            <a:endParaRPr sz="13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47250" y="5327805"/>
            <a:ext cx="817244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spc="170" dirty="0">
                <a:latin typeface="Microsoft Sans Serif" panose="020B0604020202020204"/>
                <a:cs typeface="Microsoft Sans Serif" panose="020B0604020202020204"/>
              </a:rPr>
              <a:t>c.(n/4)</a:t>
            </a:r>
            <a:r>
              <a:rPr sz="1350" spc="254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35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02258" y="5326660"/>
            <a:ext cx="817244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spc="170" dirty="0">
                <a:latin typeface="Microsoft Sans Serif" panose="020B0604020202020204"/>
                <a:cs typeface="Microsoft Sans Serif" panose="020B0604020202020204"/>
              </a:rPr>
              <a:t>c.(n/4)</a:t>
            </a:r>
            <a:r>
              <a:rPr sz="1350" spc="254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350" baseline="280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/>
          <p:nvPr/>
        </p:nvSpPr>
        <p:spPr>
          <a:xfrm>
            <a:off x="2161609" y="3752491"/>
            <a:ext cx="499109" cy="830580"/>
          </a:xfrm>
          <a:custGeom>
            <a:avLst/>
            <a:gdLst/>
            <a:ahLst/>
            <a:cxnLst/>
            <a:rect l="l" t="t" r="r" b="b"/>
            <a:pathLst>
              <a:path w="499110" h="830579">
                <a:moveTo>
                  <a:pt x="498649" y="0"/>
                </a:moveTo>
                <a:lnTo>
                  <a:pt x="423949" y="113468"/>
                </a:lnTo>
                <a:lnTo>
                  <a:pt x="336736" y="253363"/>
                </a:lnTo>
                <a:lnTo>
                  <a:pt x="237009" y="419354"/>
                </a:lnTo>
                <a:lnTo>
                  <a:pt x="124769" y="611771"/>
                </a:lnTo>
                <a:lnTo>
                  <a:pt x="0" y="830285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2681" y="3752491"/>
            <a:ext cx="499109" cy="830580"/>
          </a:xfrm>
          <a:custGeom>
            <a:avLst/>
            <a:gdLst/>
            <a:ahLst/>
            <a:cxnLst/>
            <a:rect l="l" t="t" r="r" b="b"/>
            <a:pathLst>
              <a:path w="499110" h="830579">
                <a:moveTo>
                  <a:pt x="0" y="0"/>
                </a:moveTo>
                <a:lnTo>
                  <a:pt x="54995" y="71351"/>
                </a:lnTo>
                <a:lnTo>
                  <a:pt x="121215" y="169624"/>
                </a:lnTo>
                <a:lnTo>
                  <a:pt x="198709" y="294654"/>
                </a:lnTo>
                <a:lnTo>
                  <a:pt x="287443" y="446441"/>
                </a:lnTo>
                <a:lnTo>
                  <a:pt x="387351" y="624985"/>
                </a:lnTo>
                <a:lnTo>
                  <a:pt x="498600" y="830285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8073" y="3752491"/>
            <a:ext cx="8890" cy="830580"/>
          </a:xfrm>
          <a:custGeom>
            <a:avLst/>
            <a:gdLst/>
            <a:ahLst/>
            <a:cxnLst/>
            <a:rect l="l" t="t" r="r" b="b"/>
            <a:pathLst>
              <a:path w="8889" h="830579">
                <a:moveTo>
                  <a:pt x="8397" y="0"/>
                </a:moveTo>
                <a:lnTo>
                  <a:pt x="2793" y="116441"/>
                </a:lnTo>
                <a:lnTo>
                  <a:pt x="0" y="257657"/>
                </a:lnTo>
                <a:lnTo>
                  <a:pt x="0" y="423648"/>
                </a:lnTo>
                <a:lnTo>
                  <a:pt x="2793" y="614579"/>
                </a:lnTo>
                <a:lnTo>
                  <a:pt x="8397" y="830285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74379" y="3436663"/>
            <a:ext cx="70421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c.(n/4)</a:t>
            </a:r>
            <a:r>
              <a:rPr sz="1500" spc="-15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20609" y="2103317"/>
            <a:ext cx="2094230" cy="1258570"/>
          </a:xfrm>
          <a:custGeom>
            <a:avLst/>
            <a:gdLst/>
            <a:ahLst/>
            <a:cxnLst/>
            <a:rect l="l" t="t" r="r" b="b"/>
            <a:pathLst>
              <a:path w="2094229" h="1258570">
                <a:moveTo>
                  <a:pt x="2094093" y="0"/>
                </a:moveTo>
                <a:lnTo>
                  <a:pt x="1916063" y="102567"/>
                </a:lnTo>
                <a:lnTo>
                  <a:pt x="1714064" y="220825"/>
                </a:lnTo>
                <a:lnTo>
                  <a:pt x="1488097" y="354609"/>
                </a:lnTo>
                <a:lnTo>
                  <a:pt x="1238326" y="504249"/>
                </a:lnTo>
                <a:lnTo>
                  <a:pt x="964586" y="669249"/>
                </a:lnTo>
                <a:lnTo>
                  <a:pt x="667042" y="850105"/>
                </a:lnTo>
                <a:lnTo>
                  <a:pt x="345447" y="1046486"/>
                </a:lnTo>
                <a:lnTo>
                  <a:pt x="0" y="1258558"/>
                </a:lnTo>
              </a:path>
            </a:pathLst>
          </a:custGeom>
          <a:ln w="33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6880" y="2103317"/>
            <a:ext cx="2078355" cy="1258570"/>
          </a:xfrm>
          <a:custGeom>
            <a:avLst/>
            <a:gdLst/>
            <a:ahLst/>
            <a:cxnLst/>
            <a:rect l="l" t="t" r="r" b="b"/>
            <a:pathLst>
              <a:path w="2078354" h="1258570">
                <a:moveTo>
                  <a:pt x="0" y="0"/>
                </a:moveTo>
                <a:lnTo>
                  <a:pt x="124968" y="67222"/>
                </a:lnTo>
                <a:lnTo>
                  <a:pt x="276550" y="152447"/>
                </a:lnTo>
                <a:lnTo>
                  <a:pt x="454580" y="256006"/>
                </a:lnTo>
                <a:lnTo>
                  <a:pt x="659058" y="377732"/>
                </a:lnTo>
                <a:lnTo>
                  <a:pt x="889985" y="517462"/>
                </a:lnTo>
                <a:lnTo>
                  <a:pt x="1147360" y="675525"/>
                </a:lnTo>
                <a:lnTo>
                  <a:pt x="1431183" y="851756"/>
                </a:lnTo>
                <a:lnTo>
                  <a:pt x="1741455" y="1045991"/>
                </a:lnTo>
                <a:lnTo>
                  <a:pt x="2078340" y="1258558"/>
                </a:lnTo>
              </a:path>
            </a:pathLst>
          </a:custGeom>
          <a:ln w="33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79179" y="2103317"/>
            <a:ext cx="8890" cy="1322070"/>
          </a:xfrm>
          <a:custGeom>
            <a:avLst/>
            <a:gdLst/>
            <a:ahLst/>
            <a:cxnLst/>
            <a:rect l="l" t="t" r="r" b="b"/>
            <a:pathLst>
              <a:path w="8889" h="1322070">
                <a:moveTo>
                  <a:pt x="8760" y="0"/>
                </a:moveTo>
                <a:lnTo>
                  <a:pt x="3801" y="151621"/>
                </a:lnTo>
                <a:lnTo>
                  <a:pt x="991" y="330660"/>
                </a:lnTo>
                <a:lnTo>
                  <a:pt x="0" y="537282"/>
                </a:lnTo>
                <a:lnTo>
                  <a:pt x="991" y="771156"/>
                </a:lnTo>
                <a:lnTo>
                  <a:pt x="3801" y="1032612"/>
                </a:lnTo>
                <a:lnTo>
                  <a:pt x="8761" y="132148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13797" y="1725602"/>
            <a:ext cx="50609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-20" dirty="0">
                <a:latin typeface="Microsoft Sans Serif" panose="020B0604020202020204"/>
                <a:cs typeface="Microsoft Sans Serif" panose="020B0604020202020204"/>
              </a:rPr>
              <a:t>c.n</a:t>
            </a:r>
            <a:r>
              <a:rPr sz="1950" spc="-30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95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9134" y="3778422"/>
            <a:ext cx="499109" cy="830580"/>
          </a:xfrm>
          <a:custGeom>
            <a:avLst/>
            <a:gdLst/>
            <a:ahLst/>
            <a:cxnLst/>
            <a:rect l="l" t="t" r="r" b="b"/>
            <a:pathLst>
              <a:path w="499109" h="830579">
                <a:moveTo>
                  <a:pt x="498715" y="0"/>
                </a:moveTo>
                <a:lnTo>
                  <a:pt x="423999" y="113468"/>
                </a:lnTo>
                <a:lnTo>
                  <a:pt x="336719" y="253363"/>
                </a:lnTo>
                <a:lnTo>
                  <a:pt x="237042" y="419354"/>
                </a:lnTo>
                <a:lnTo>
                  <a:pt x="124802" y="611771"/>
                </a:lnTo>
                <a:lnTo>
                  <a:pt x="0" y="830450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90272" y="3778422"/>
            <a:ext cx="499109" cy="830580"/>
          </a:xfrm>
          <a:custGeom>
            <a:avLst/>
            <a:gdLst/>
            <a:ahLst/>
            <a:cxnLst/>
            <a:rect l="l" t="t" r="r" b="b"/>
            <a:pathLst>
              <a:path w="499109" h="830579">
                <a:moveTo>
                  <a:pt x="0" y="0"/>
                </a:moveTo>
                <a:lnTo>
                  <a:pt x="54880" y="71516"/>
                </a:lnTo>
                <a:lnTo>
                  <a:pt x="121166" y="169624"/>
                </a:lnTo>
                <a:lnTo>
                  <a:pt x="198692" y="294654"/>
                </a:lnTo>
                <a:lnTo>
                  <a:pt x="287460" y="446441"/>
                </a:lnTo>
                <a:lnTo>
                  <a:pt x="387302" y="624985"/>
                </a:lnTo>
                <a:lnTo>
                  <a:pt x="498550" y="830450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15548" y="3778422"/>
            <a:ext cx="8890" cy="830580"/>
          </a:xfrm>
          <a:custGeom>
            <a:avLst/>
            <a:gdLst/>
            <a:ahLst/>
            <a:cxnLst/>
            <a:rect l="l" t="t" r="r" b="b"/>
            <a:pathLst>
              <a:path w="8890" h="830579">
                <a:moveTo>
                  <a:pt x="8430" y="0"/>
                </a:moveTo>
                <a:lnTo>
                  <a:pt x="2810" y="116441"/>
                </a:lnTo>
                <a:lnTo>
                  <a:pt x="0" y="257657"/>
                </a:lnTo>
                <a:lnTo>
                  <a:pt x="0" y="423648"/>
                </a:lnTo>
                <a:lnTo>
                  <a:pt x="2810" y="614579"/>
                </a:lnTo>
                <a:lnTo>
                  <a:pt x="8430" y="830450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91854" y="3765374"/>
            <a:ext cx="499109" cy="830580"/>
          </a:xfrm>
          <a:custGeom>
            <a:avLst/>
            <a:gdLst/>
            <a:ahLst/>
            <a:cxnLst/>
            <a:rect l="l" t="t" r="r" b="b"/>
            <a:pathLst>
              <a:path w="499110" h="830579">
                <a:moveTo>
                  <a:pt x="498715" y="0"/>
                </a:moveTo>
                <a:lnTo>
                  <a:pt x="423999" y="113633"/>
                </a:lnTo>
                <a:lnTo>
                  <a:pt x="336719" y="253363"/>
                </a:lnTo>
                <a:lnTo>
                  <a:pt x="237042" y="419519"/>
                </a:lnTo>
                <a:lnTo>
                  <a:pt x="124802" y="611771"/>
                </a:lnTo>
                <a:lnTo>
                  <a:pt x="0" y="830450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22991" y="3765374"/>
            <a:ext cx="499109" cy="830580"/>
          </a:xfrm>
          <a:custGeom>
            <a:avLst/>
            <a:gdLst/>
            <a:ahLst/>
            <a:cxnLst/>
            <a:rect l="l" t="t" r="r" b="b"/>
            <a:pathLst>
              <a:path w="499110" h="830579">
                <a:moveTo>
                  <a:pt x="0" y="0"/>
                </a:moveTo>
                <a:lnTo>
                  <a:pt x="54880" y="71516"/>
                </a:lnTo>
                <a:lnTo>
                  <a:pt x="121166" y="169789"/>
                </a:lnTo>
                <a:lnTo>
                  <a:pt x="198692" y="294819"/>
                </a:lnTo>
                <a:lnTo>
                  <a:pt x="287460" y="446606"/>
                </a:lnTo>
                <a:lnTo>
                  <a:pt x="387302" y="625150"/>
                </a:lnTo>
                <a:lnTo>
                  <a:pt x="498550" y="830450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48267" y="3765374"/>
            <a:ext cx="8890" cy="830580"/>
          </a:xfrm>
          <a:custGeom>
            <a:avLst/>
            <a:gdLst/>
            <a:ahLst/>
            <a:cxnLst/>
            <a:rect l="l" t="t" r="r" b="b"/>
            <a:pathLst>
              <a:path w="8889" h="830579">
                <a:moveTo>
                  <a:pt x="8430" y="0"/>
                </a:moveTo>
                <a:lnTo>
                  <a:pt x="2810" y="116441"/>
                </a:lnTo>
                <a:lnTo>
                  <a:pt x="0" y="257657"/>
                </a:lnTo>
                <a:lnTo>
                  <a:pt x="0" y="423813"/>
                </a:lnTo>
                <a:lnTo>
                  <a:pt x="2810" y="614744"/>
                </a:lnTo>
                <a:lnTo>
                  <a:pt x="8430" y="830450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166027" y="3400987"/>
            <a:ext cx="70421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c.(n/4)</a:t>
            </a:r>
            <a:r>
              <a:rPr sz="1500" spc="-15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8411" y="3399666"/>
            <a:ext cx="70421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c.(n/4)</a:t>
            </a:r>
            <a:r>
              <a:rPr sz="1500" spc="-15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9418" y="1725602"/>
            <a:ext cx="50609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-2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c.n</a:t>
            </a:r>
            <a:r>
              <a:rPr sz="1950" spc="-30" baseline="28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195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64047" y="1854110"/>
            <a:ext cx="3016250" cy="121285"/>
            <a:chOff x="6164047" y="1854110"/>
            <a:chExt cx="3016250" cy="121285"/>
          </a:xfrm>
        </p:grpSpPr>
        <p:sp>
          <p:nvSpPr>
            <p:cNvPr id="21" name="object 21"/>
            <p:cNvSpPr/>
            <p:nvPr/>
          </p:nvSpPr>
          <p:spPr>
            <a:xfrm>
              <a:off x="6164047" y="1914533"/>
              <a:ext cx="3007360" cy="0"/>
            </a:xfrm>
            <a:custGeom>
              <a:avLst/>
              <a:gdLst/>
              <a:ahLst/>
              <a:cxnLst/>
              <a:rect l="l" t="t" r="r" b="b"/>
              <a:pathLst>
                <a:path w="3007359">
                  <a:moveTo>
                    <a:pt x="0" y="0"/>
                  </a:moveTo>
                  <a:lnTo>
                    <a:pt x="3007337" y="0"/>
                  </a:lnTo>
                </a:path>
              </a:pathLst>
            </a:custGeom>
            <a:ln w="1678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119315" y="1862506"/>
              <a:ext cx="52069" cy="104139"/>
            </a:xfrm>
            <a:custGeom>
              <a:avLst/>
              <a:gdLst/>
              <a:ahLst/>
              <a:cxnLst/>
              <a:rect l="l" t="t" r="r" b="b"/>
              <a:pathLst>
                <a:path w="52070" h="104139">
                  <a:moveTo>
                    <a:pt x="0" y="104054"/>
                  </a:moveTo>
                  <a:lnTo>
                    <a:pt x="52070" y="52027"/>
                  </a:lnTo>
                  <a:lnTo>
                    <a:pt x="0" y="0"/>
                  </a:lnTo>
                </a:path>
              </a:pathLst>
            </a:custGeom>
            <a:ln w="16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806484" y="3361728"/>
            <a:ext cx="12338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-1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(3/16).c.n</a:t>
            </a:r>
            <a:r>
              <a:rPr sz="1950" spc="-15" baseline="28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195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911785" y="3490236"/>
            <a:ext cx="890269" cy="121285"/>
            <a:chOff x="7911785" y="3490236"/>
            <a:chExt cx="890269" cy="121285"/>
          </a:xfrm>
        </p:grpSpPr>
        <p:sp>
          <p:nvSpPr>
            <p:cNvPr id="25" name="object 25"/>
            <p:cNvSpPr/>
            <p:nvPr/>
          </p:nvSpPr>
          <p:spPr>
            <a:xfrm>
              <a:off x="7911785" y="3550659"/>
              <a:ext cx="882015" cy="0"/>
            </a:xfrm>
            <a:custGeom>
              <a:avLst/>
              <a:gdLst/>
              <a:ahLst/>
              <a:cxnLst/>
              <a:rect l="l" t="t" r="r" b="b"/>
              <a:pathLst>
                <a:path w="882015">
                  <a:moveTo>
                    <a:pt x="0" y="0"/>
                  </a:moveTo>
                  <a:lnTo>
                    <a:pt x="881720" y="0"/>
                  </a:lnTo>
                </a:path>
              </a:pathLst>
            </a:custGeom>
            <a:ln w="1678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741435" y="3498632"/>
              <a:ext cx="52069" cy="104139"/>
            </a:xfrm>
            <a:custGeom>
              <a:avLst/>
              <a:gdLst/>
              <a:ahLst/>
              <a:cxnLst/>
              <a:rect l="l" t="t" r="r" b="b"/>
              <a:pathLst>
                <a:path w="52070" h="104139">
                  <a:moveTo>
                    <a:pt x="0" y="104054"/>
                  </a:moveTo>
                  <a:lnTo>
                    <a:pt x="52070" y="52027"/>
                  </a:lnTo>
                  <a:lnTo>
                    <a:pt x="0" y="0"/>
                  </a:lnTo>
                </a:path>
              </a:pathLst>
            </a:custGeom>
            <a:ln w="16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1739741" y="4998002"/>
            <a:ext cx="252095" cy="692785"/>
          </a:xfrm>
          <a:custGeom>
            <a:avLst/>
            <a:gdLst/>
            <a:ahLst/>
            <a:cxnLst/>
            <a:rect l="l" t="t" r="r" b="b"/>
            <a:pathLst>
              <a:path w="252094" h="692785">
                <a:moveTo>
                  <a:pt x="251921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54642" y="4998002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17622" y="4998002"/>
            <a:ext cx="231140" cy="692785"/>
          </a:xfrm>
          <a:custGeom>
            <a:avLst/>
            <a:gdLst/>
            <a:ahLst/>
            <a:cxnLst/>
            <a:rect l="l" t="t" r="r" b="b"/>
            <a:pathLst>
              <a:path w="231139" h="692785">
                <a:moveTo>
                  <a:pt x="0" y="0"/>
                </a:moveTo>
                <a:lnTo>
                  <a:pt x="230926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39741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54642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69542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58483" y="4998002"/>
            <a:ext cx="252095" cy="692785"/>
          </a:xfrm>
          <a:custGeom>
            <a:avLst/>
            <a:gdLst/>
            <a:ahLst/>
            <a:cxnLst/>
            <a:rect l="l" t="t" r="r" b="b"/>
            <a:pathLst>
              <a:path w="252094" h="692785">
                <a:moveTo>
                  <a:pt x="25192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73383" y="4998002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36363" y="4998002"/>
            <a:ext cx="231140" cy="692785"/>
          </a:xfrm>
          <a:custGeom>
            <a:avLst/>
            <a:gdLst/>
            <a:ahLst/>
            <a:cxnLst/>
            <a:rect l="l" t="t" r="r" b="b"/>
            <a:pathLst>
              <a:path w="231139" h="692785">
                <a:moveTo>
                  <a:pt x="0" y="0"/>
                </a:moveTo>
                <a:lnTo>
                  <a:pt x="230926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58483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73383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88283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77223" y="4998002"/>
            <a:ext cx="252095" cy="692785"/>
          </a:xfrm>
          <a:custGeom>
            <a:avLst/>
            <a:gdLst/>
            <a:ahLst/>
            <a:cxnLst/>
            <a:rect l="l" t="t" r="r" b="b"/>
            <a:pathLst>
              <a:path w="252095" h="692785">
                <a:moveTo>
                  <a:pt x="25192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92123" y="4998002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55103" y="4998002"/>
            <a:ext cx="231140" cy="692785"/>
          </a:xfrm>
          <a:custGeom>
            <a:avLst/>
            <a:gdLst/>
            <a:ahLst/>
            <a:cxnLst/>
            <a:rect l="l" t="t" r="r" b="b"/>
            <a:pathLst>
              <a:path w="231139" h="692785">
                <a:moveTo>
                  <a:pt x="0" y="0"/>
                </a:moveTo>
                <a:lnTo>
                  <a:pt x="230926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77223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92123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07023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32983" y="4998002"/>
            <a:ext cx="252095" cy="692785"/>
          </a:xfrm>
          <a:custGeom>
            <a:avLst/>
            <a:gdLst/>
            <a:ahLst/>
            <a:cxnLst/>
            <a:rect l="l" t="t" r="r" b="b"/>
            <a:pathLst>
              <a:path w="252095" h="692785">
                <a:moveTo>
                  <a:pt x="25192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47883" y="4998002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10863" y="4998002"/>
            <a:ext cx="231140" cy="692785"/>
          </a:xfrm>
          <a:custGeom>
            <a:avLst/>
            <a:gdLst/>
            <a:ahLst/>
            <a:cxnLst/>
            <a:rect l="l" t="t" r="r" b="b"/>
            <a:pathLst>
              <a:path w="231139" h="692785">
                <a:moveTo>
                  <a:pt x="0" y="0"/>
                </a:moveTo>
                <a:lnTo>
                  <a:pt x="230926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32983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47883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62783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51724" y="4998002"/>
            <a:ext cx="252095" cy="692785"/>
          </a:xfrm>
          <a:custGeom>
            <a:avLst/>
            <a:gdLst/>
            <a:ahLst/>
            <a:cxnLst/>
            <a:rect l="l" t="t" r="r" b="b"/>
            <a:pathLst>
              <a:path w="252095" h="692785">
                <a:moveTo>
                  <a:pt x="25192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66623" y="4998002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29604" y="4998002"/>
            <a:ext cx="231140" cy="692785"/>
          </a:xfrm>
          <a:custGeom>
            <a:avLst/>
            <a:gdLst/>
            <a:ahLst/>
            <a:cxnLst/>
            <a:rect l="l" t="t" r="r" b="b"/>
            <a:pathLst>
              <a:path w="231139" h="692785">
                <a:moveTo>
                  <a:pt x="0" y="0"/>
                </a:moveTo>
                <a:lnTo>
                  <a:pt x="230926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51724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266623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81524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70464" y="4998002"/>
            <a:ext cx="252095" cy="692785"/>
          </a:xfrm>
          <a:custGeom>
            <a:avLst/>
            <a:gdLst/>
            <a:ahLst/>
            <a:cxnLst/>
            <a:rect l="l" t="t" r="r" b="b"/>
            <a:pathLst>
              <a:path w="252095" h="692785">
                <a:moveTo>
                  <a:pt x="25192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85364" y="4998002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48344" y="4998002"/>
            <a:ext cx="231140" cy="692785"/>
          </a:xfrm>
          <a:custGeom>
            <a:avLst/>
            <a:gdLst/>
            <a:ahLst/>
            <a:cxnLst/>
            <a:rect l="l" t="t" r="r" b="b"/>
            <a:pathLst>
              <a:path w="231139" h="692785">
                <a:moveTo>
                  <a:pt x="0" y="0"/>
                </a:moveTo>
                <a:lnTo>
                  <a:pt x="230926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70464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085364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00264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526224" y="4998002"/>
            <a:ext cx="252095" cy="692785"/>
          </a:xfrm>
          <a:custGeom>
            <a:avLst/>
            <a:gdLst/>
            <a:ahLst/>
            <a:cxnLst/>
            <a:rect l="l" t="t" r="r" b="b"/>
            <a:pathLst>
              <a:path w="252095" h="692785">
                <a:moveTo>
                  <a:pt x="25192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41124" y="4998002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04104" y="4998002"/>
            <a:ext cx="231140" cy="692785"/>
          </a:xfrm>
          <a:custGeom>
            <a:avLst/>
            <a:gdLst/>
            <a:ahLst/>
            <a:cxnLst/>
            <a:rect l="l" t="t" r="r" b="b"/>
            <a:pathLst>
              <a:path w="231140" h="692785">
                <a:moveTo>
                  <a:pt x="0" y="0"/>
                </a:moveTo>
                <a:lnTo>
                  <a:pt x="230926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526224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41124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156024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44964" y="4998002"/>
            <a:ext cx="252095" cy="692785"/>
          </a:xfrm>
          <a:custGeom>
            <a:avLst/>
            <a:gdLst/>
            <a:ahLst/>
            <a:cxnLst/>
            <a:rect l="l" t="t" r="r" b="b"/>
            <a:pathLst>
              <a:path w="252095" h="692785">
                <a:moveTo>
                  <a:pt x="25192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59865" y="4998002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22844" y="4998002"/>
            <a:ext cx="231140" cy="692785"/>
          </a:xfrm>
          <a:custGeom>
            <a:avLst/>
            <a:gdLst/>
            <a:ahLst/>
            <a:cxnLst/>
            <a:rect l="l" t="t" r="r" b="b"/>
            <a:pathLst>
              <a:path w="231140" h="692785">
                <a:moveTo>
                  <a:pt x="0" y="0"/>
                </a:moveTo>
                <a:lnTo>
                  <a:pt x="230926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44964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59865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974765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163704" y="4998002"/>
            <a:ext cx="252095" cy="692785"/>
          </a:xfrm>
          <a:custGeom>
            <a:avLst/>
            <a:gdLst/>
            <a:ahLst/>
            <a:cxnLst/>
            <a:rect l="l" t="t" r="r" b="b"/>
            <a:pathLst>
              <a:path w="252095" h="692785">
                <a:moveTo>
                  <a:pt x="25192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478604" y="4998002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41584" y="4998002"/>
            <a:ext cx="231140" cy="692785"/>
          </a:xfrm>
          <a:custGeom>
            <a:avLst/>
            <a:gdLst/>
            <a:ahLst/>
            <a:cxnLst/>
            <a:rect l="l" t="t" r="r" b="b"/>
            <a:pathLst>
              <a:path w="231140" h="692785">
                <a:moveTo>
                  <a:pt x="0" y="0"/>
                </a:moveTo>
                <a:lnTo>
                  <a:pt x="230926" y="692256"/>
                </a:lnTo>
              </a:path>
            </a:pathLst>
          </a:custGeom>
          <a:ln w="33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163704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478604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793505" y="581611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67"/>
                </a:lnTo>
              </a:path>
            </a:pathLst>
          </a:custGeom>
          <a:ln w="30230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764560" y="6319415"/>
            <a:ext cx="8324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-1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spc="-15" baseline="28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195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19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09257" y="6319415"/>
            <a:ext cx="16510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baseline="28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1950" dirty="0">
                <a:latin typeface="Microsoft Sans Serif" panose="020B0604020202020204"/>
                <a:cs typeface="Microsoft Sans Serif" panose="020B0604020202020204"/>
              </a:rPr>
              <a:t>)</a:t>
            </a:r>
            <a:r>
              <a:rPr sz="195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50" spc="-1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spc="-15" baseline="28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195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19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472763" y="6319415"/>
            <a:ext cx="171386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baseline="28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1950" dirty="0">
                <a:latin typeface="Microsoft Sans Serif" panose="020B0604020202020204"/>
                <a:cs typeface="Microsoft Sans Serif" panose="020B0604020202020204"/>
              </a:rPr>
              <a:t>)</a:t>
            </a:r>
            <a:r>
              <a:rPr sz="1950" spc="5" dirty="0"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950" spc="-1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spc="-15" baseline="28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195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19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299184" y="6319415"/>
            <a:ext cx="16510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baseline="28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1950" dirty="0">
                <a:latin typeface="Microsoft Sans Serif" panose="020B0604020202020204"/>
                <a:cs typeface="Microsoft Sans Serif" panose="020B0604020202020204"/>
              </a:rPr>
              <a:t>)</a:t>
            </a:r>
            <a:r>
              <a:rPr sz="195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50" spc="-1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spc="-15" baseline="28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195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19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062625" y="6319415"/>
            <a:ext cx="8324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-1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spc="-15" baseline="28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195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19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669284" y="4625026"/>
            <a:ext cx="157099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50265" algn="l"/>
              </a:tabLst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1500" baseline="280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300277" y="4599756"/>
            <a:ext cx="7588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254960" y="4593480"/>
            <a:ext cx="7588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073700" y="4568209"/>
            <a:ext cx="2013585" cy="568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28000">
              <a:latin typeface="Microsoft Sans Serif" panose="020B0604020202020204"/>
              <a:cs typeface="Microsoft Sans Serif" panose="020B0604020202020204"/>
            </a:endParaRPr>
          </a:p>
          <a:p>
            <a:pPr marL="723900">
              <a:lnSpc>
                <a:spcPct val="100000"/>
              </a:lnSpc>
              <a:spcBef>
                <a:spcPts val="80"/>
              </a:spcBef>
            </a:pPr>
            <a:r>
              <a:rPr sz="1950" spc="-1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(3/16)</a:t>
            </a:r>
            <a:r>
              <a:rPr sz="1950" spc="-15" baseline="28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1950" spc="-1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.c.n</a:t>
            </a:r>
            <a:r>
              <a:rPr sz="1950" spc="-15" baseline="28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195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931311" y="4599756"/>
            <a:ext cx="227076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25" baseline="-700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baseline="17000" dirty="0"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1500" spc="419" baseline="17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55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1500" spc="427" baseline="28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325" spc="-15" baseline="200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31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31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119017" y="4625026"/>
            <a:ext cx="7588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28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28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236295" y="1914386"/>
            <a:ext cx="16522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Suppose</a:t>
            </a:r>
            <a:r>
              <a:rPr sz="1950" spc="105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50" spc="-2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n=4</a:t>
            </a:r>
            <a:r>
              <a:rPr sz="1950" spc="-30" baseline="28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endParaRPr sz="1950" baseline="280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470"/>
            <a:ext cx="49720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/>
          <p:nvPr/>
        </p:nvSpPr>
        <p:spPr>
          <a:xfrm>
            <a:off x="2176763" y="3536028"/>
            <a:ext cx="503555" cy="838200"/>
          </a:xfrm>
          <a:custGeom>
            <a:avLst/>
            <a:gdLst/>
            <a:ahLst/>
            <a:cxnLst/>
            <a:rect l="l" t="t" r="r" b="b"/>
            <a:pathLst>
              <a:path w="503555" h="838200">
                <a:moveTo>
                  <a:pt x="503235" y="0"/>
                </a:moveTo>
                <a:lnTo>
                  <a:pt x="441286" y="93696"/>
                </a:lnTo>
                <a:lnTo>
                  <a:pt x="370579" y="205737"/>
                </a:lnTo>
                <a:lnTo>
                  <a:pt x="291088" y="336122"/>
                </a:lnTo>
                <a:lnTo>
                  <a:pt x="202839" y="484993"/>
                </a:lnTo>
                <a:lnTo>
                  <a:pt x="105805" y="652208"/>
                </a:lnTo>
                <a:lnTo>
                  <a:pt x="0" y="837908"/>
                </a:lnTo>
              </a:path>
            </a:pathLst>
          </a:custGeom>
          <a:ln w="3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15494" y="3536028"/>
            <a:ext cx="503555" cy="838200"/>
          </a:xfrm>
          <a:custGeom>
            <a:avLst/>
            <a:gdLst/>
            <a:ahLst/>
            <a:cxnLst/>
            <a:rect l="l" t="t" r="r" b="b"/>
            <a:pathLst>
              <a:path w="503554" h="838200">
                <a:moveTo>
                  <a:pt x="0" y="0"/>
                </a:moveTo>
                <a:lnTo>
                  <a:pt x="55508" y="72106"/>
                </a:lnTo>
                <a:lnTo>
                  <a:pt x="122316" y="171306"/>
                </a:lnTo>
                <a:lnTo>
                  <a:pt x="200565" y="297458"/>
                </a:lnTo>
                <a:lnTo>
                  <a:pt x="290113" y="450562"/>
                </a:lnTo>
                <a:lnTo>
                  <a:pt x="390961" y="630759"/>
                </a:lnTo>
                <a:lnTo>
                  <a:pt x="503249" y="837908"/>
                </a:lnTo>
              </a:path>
            </a:pathLst>
          </a:custGeom>
          <a:ln w="3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9264" y="3536028"/>
            <a:ext cx="8890" cy="838200"/>
          </a:xfrm>
          <a:custGeom>
            <a:avLst/>
            <a:gdLst/>
            <a:ahLst/>
            <a:cxnLst/>
            <a:rect l="l" t="t" r="r" b="b"/>
            <a:pathLst>
              <a:path w="8889" h="838200">
                <a:moveTo>
                  <a:pt x="8474" y="0"/>
                </a:moveTo>
                <a:lnTo>
                  <a:pt x="2824" y="117544"/>
                </a:lnTo>
                <a:lnTo>
                  <a:pt x="0" y="260064"/>
                </a:lnTo>
                <a:lnTo>
                  <a:pt x="0" y="427561"/>
                </a:lnTo>
                <a:lnTo>
                  <a:pt x="2824" y="620317"/>
                </a:lnTo>
                <a:lnTo>
                  <a:pt x="8474" y="837908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93706" y="3217548"/>
            <a:ext cx="7086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c.(n/4)</a:t>
            </a:r>
            <a:r>
              <a:rPr sz="1500" spc="-15" baseline="42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4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42753" y="1872064"/>
            <a:ext cx="2113915" cy="1270000"/>
          </a:xfrm>
          <a:custGeom>
            <a:avLst/>
            <a:gdLst/>
            <a:ahLst/>
            <a:cxnLst/>
            <a:rect l="l" t="t" r="r" b="b"/>
            <a:pathLst>
              <a:path w="2113915" h="1270000">
                <a:moveTo>
                  <a:pt x="2113422" y="0"/>
                </a:moveTo>
                <a:lnTo>
                  <a:pt x="1933620" y="103433"/>
                </a:lnTo>
                <a:lnTo>
                  <a:pt x="1729806" y="222670"/>
                </a:lnTo>
                <a:lnTo>
                  <a:pt x="1501839" y="357712"/>
                </a:lnTo>
                <a:lnTo>
                  <a:pt x="1249720" y="508699"/>
                </a:lnTo>
                <a:lnTo>
                  <a:pt x="973448" y="675209"/>
                </a:lnTo>
                <a:lnTo>
                  <a:pt x="673165" y="857663"/>
                </a:lnTo>
                <a:lnTo>
                  <a:pt x="348588" y="1055922"/>
                </a:lnTo>
                <a:lnTo>
                  <a:pt x="0" y="1269985"/>
                </a:lnTo>
              </a:path>
            </a:pathLst>
          </a:custGeom>
          <a:ln w="3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21572" y="1872064"/>
            <a:ext cx="2098040" cy="1270000"/>
          </a:xfrm>
          <a:custGeom>
            <a:avLst/>
            <a:gdLst/>
            <a:ahLst/>
            <a:cxnLst/>
            <a:rect l="l" t="t" r="r" b="b"/>
            <a:pathLst>
              <a:path w="2098040" h="1270000">
                <a:moveTo>
                  <a:pt x="0" y="0"/>
                </a:moveTo>
                <a:lnTo>
                  <a:pt x="126271" y="67732"/>
                </a:lnTo>
                <a:lnTo>
                  <a:pt x="279096" y="153809"/>
                </a:lnTo>
                <a:lnTo>
                  <a:pt x="458758" y="258230"/>
                </a:lnTo>
                <a:lnTo>
                  <a:pt x="665114" y="380995"/>
                </a:lnTo>
                <a:lnTo>
                  <a:pt x="898165" y="522105"/>
                </a:lnTo>
                <a:lnTo>
                  <a:pt x="1157912" y="681558"/>
                </a:lnTo>
                <a:lnTo>
                  <a:pt x="1444353" y="859356"/>
                </a:lnTo>
                <a:lnTo>
                  <a:pt x="1757631" y="1055499"/>
                </a:lnTo>
                <a:lnTo>
                  <a:pt x="2097462" y="1269985"/>
                </a:lnTo>
              </a:path>
            </a:pathLst>
          </a:custGeom>
          <a:ln w="3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21996" y="1872064"/>
            <a:ext cx="9525" cy="1333500"/>
          </a:xfrm>
          <a:custGeom>
            <a:avLst/>
            <a:gdLst/>
            <a:ahLst/>
            <a:cxnLst/>
            <a:rect l="l" t="t" r="r" b="b"/>
            <a:pathLst>
              <a:path w="9525" h="1333500">
                <a:moveTo>
                  <a:pt x="8898" y="0"/>
                </a:moveTo>
                <a:lnTo>
                  <a:pt x="3954" y="152962"/>
                </a:lnTo>
                <a:lnTo>
                  <a:pt x="988" y="333582"/>
                </a:lnTo>
                <a:lnTo>
                  <a:pt x="0" y="542001"/>
                </a:lnTo>
                <a:lnTo>
                  <a:pt x="988" y="778077"/>
                </a:lnTo>
                <a:lnTo>
                  <a:pt x="3954" y="1041952"/>
                </a:lnTo>
                <a:lnTo>
                  <a:pt x="8898" y="1333484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056777" y="1491069"/>
            <a:ext cx="507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c.n</a:t>
            </a:r>
            <a:r>
              <a:rPr sz="1950" spc="-30" baseline="41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950" baseline="41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16632" y="3562274"/>
            <a:ext cx="503555" cy="838200"/>
          </a:xfrm>
          <a:custGeom>
            <a:avLst/>
            <a:gdLst/>
            <a:ahLst/>
            <a:cxnLst/>
            <a:rect l="l" t="t" r="r" b="b"/>
            <a:pathLst>
              <a:path w="503554" h="838200">
                <a:moveTo>
                  <a:pt x="503249" y="0"/>
                </a:moveTo>
                <a:lnTo>
                  <a:pt x="441243" y="93555"/>
                </a:lnTo>
                <a:lnTo>
                  <a:pt x="370481" y="205596"/>
                </a:lnTo>
                <a:lnTo>
                  <a:pt x="291102" y="336122"/>
                </a:lnTo>
                <a:lnTo>
                  <a:pt x="202825" y="484993"/>
                </a:lnTo>
                <a:lnTo>
                  <a:pt x="105791" y="652208"/>
                </a:lnTo>
                <a:lnTo>
                  <a:pt x="0" y="837908"/>
                </a:lnTo>
              </a:path>
            </a:pathLst>
          </a:custGeom>
          <a:ln w="3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55335" y="3562274"/>
            <a:ext cx="503555" cy="838200"/>
          </a:xfrm>
          <a:custGeom>
            <a:avLst/>
            <a:gdLst/>
            <a:ahLst/>
            <a:cxnLst/>
            <a:rect l="l" t="t" r="r" b="b"/>
            <a:pathLst>
              <a:path w="503554" h="838200">
                <a:moveTo>
                  <a:pt x="0" y="0"/>
                </a:moveTo>
                <a:lnTo>
                  <a:pt x="55508" y="72106"/>
                </a:lnTo>
                <a:lnTo>
                  <a:pt x="122316" y="171165"/>
                </a:lnTo>
                <a:lnTo>
                  <a:pt x="200565" y="297317"/>
                </a:lnTo>
                <a:lnTo>
                  <a:pt x="290113" y="450562"/>
                </a:lnTo>
                <a:lnTo>
                  <a:pt x="390961" y="630759"/>
                </a:lnTo>
                <a:lnTo>
                  <a:pt x="503249" y="837908"/>
                </a:lnTo>
              </a:path>
            </a:pathLst>
          </a:custGeom>
          <a:ln w="3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79063" y="3562274"/>
            <a:ext cx="8890" cy="838200"/>
          </a:xfrm>
          <a:custGeom>
            <a:avLst/>
            <a:gdLst/>
            <a:ahLst/>
            <a:cxnLst/>
            <a:rect l="l" t="t" r="r" b="b"/>
            <a:pathLst>
              <a:path w="8890" h="838200">
                <a:moveTo>
                  <a:pt x="8474" y="0"/>
                </a:moveTo>
                <a:lnTo>
                  <a:pt x="2824" y="117403"/>
                </a:lnTo>
                <a:lnTo>
                  <a:pt x="0" y="259923"/>
                </a:lnTo>
                <a:lnTo>
                  <a:pt x="0" y="427561"/>
                </a:lnTo>
                <a:lnTo>
                  <a:pt x="2824" y="620176"/>
                </a:lnTo>
                <a:lnTo>
                  <a:pt x="8474" y="837908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28491" y="3549151"/>
            <a:ext cx="503555" cy="838200"/>
          </a:xfrm>
          <a:custGeom>
            <a:avLst/>
            <a:gdLst/>
            <a:ahLst/>
            <a:cxnLst/>
            <a:rect l="l" t="t" r="r" b="b"/>
            <a:pathLst>
              <a:path w="503554" h="838200">
                <a:moveTo>
                  <a:pt x="503249" y="0"/>
                </a:moveTo>
                <a:lnTo>
                  <a:pt x="441243" y="93555"/>
                </a:lnTo>
                <a:lnTo>
                  <a:pt x="370481" y="205596"/>
                </a:lnTo>
                <a:lnTo>
                  <a:pt x="291102" y="336122"/>
                </a:lnTo>
                <a:lnTo>
                  <a:pt x="202825" y="484993"/>
                </a:lnTo>
                <a:lnTo>
                  <a:pt x="105791" y="652208"/>
                </a:lnTo>
                <a:lnTo>
                  <a:pt x="0" y="837908"/>
                </a:lnTo>
              </a:path>
            </a:pathLst>
          </a:custGeom>
          <a:ln w="3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67194" y="3549151"/>
            <a:ext cx="503555" cy="838200"/>
          </a:xfrm>
          <a:custGeom>
            <a:avLst/>
            <a:gdLst/>
            <a:ahLst/>
            <a:cxnLst/>
            <a:rect l="l" t="t" r="r" b="b"/>
            <a:pathLst>
              <a:path w="503554" h="838200">
                <a:moveTo>
                  <a:pt x="0" y="0"/>
                </a:moveTo>
                <a:lnTo>
                  <a:pt x="55508" y="72106"/>
                </a:lnTo>
                <a:lnTo>
                  <a:pt x="122316" y="171306"/>
                </a:lnTo>
                <a:lnTo>
                  <a:pt x="200565" y="297458"/>
                </a:lnTo>
                <a:lnTo>
                  <a:pt x="290113" y="450562"/>
                </a:lnTo>
                <a:lnTo>
                  <a:pt x="390961" y="630759"/>
                </a:lnTo>
                <a:lnTo>
                  <a:pt x="503249" y="837908"/>
                </a:lnTo>
              </a:path>
            </a:pathLst>
          </a:custGeom>
          <a:ln w="33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90922" y="3549151"/>
            <a:ext cx="8890" cy="838200"/>
          </a:xfrm>
          <a:custGeom>
            <a:avLst/>
            <a:gdLst/>
            <a:ahLst/>
            <a:cxnLst/>
            <a:rect l="l" t="t" r="r" b="b"/>
            <a:pathLst>
              <a:path w="8889" h="838200">
                <a:moveTo>
                  <a:pt x="8474" y="0"/>
                </a:moveTo>
                <a:lnTo>
                  <a:pt x="2824" y="117403"/>
                </a:lnTo>
                <a:lnTo>
                  <a:pt x="0" y="259923"/>
                </a:lnTo>
                <a:lnTo>
                  <a:pt x="0" y="427561"/>
                </a:lnTo>
                <a:lnTo>
                  <a:pt x="2824" y="620176"/>
                </a:lnTo>
                <a:lnTo>
                  <a:pt x="8474" y="837908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228533" y="3181565"/>
            <a:ext cx="70866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c.(n/4)</a:t>
            </a:r>
            <a:r>
              <a:rPr sz="1500" spc="-15" baseline="42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4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9516" y="3180154"/>
            <a:ext cx="7080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c.(n/4)</a:t>
            </a:r>
            <a:r>
              <a:rPr sz="1500" spc="-15" baseline="42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4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42380" y="1491069"/>
            <a:ext cx="507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c.n</a:t>
            </a:r>
            <a:r>
              <a:rPr sz="1950" spc="-30" baseline="41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1950" baseline="41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16066" y="1620601"/>
            <a:ext cx="3043555" cy="122555"/>
            <a:chOff x="6216066" y="1620601"/>
            <a:chExt cx="3043555" cy="122555"/>
          </a:xfrm>
        </p:grpSpPr>
        <p:sp>
          <p:nvSpPr>
            <p:cNvPr id="21" name="object 21"/>
            <p:cNvSpPr/>
            <p:nvPr/>
          </p:nvSpPr>
          <p:spPr>
            <a:xfrm>
              <a:off x="6216066" y="1681566"/>
              <a:ext cx="3035300" cy="0"/>
            </a:xfrm>
            <a:custGeom>
              <a:avLst/>
              <a:gdLst/>
              <a:ahLst/>
              <a:cxnLst/>
              <a:rect l="l" t="t" r="r" b="b"/>
              <a:pathLst>
                <a:path w="3035300">
                  <a:moveTo>
                    <a:pt x="0" y="0"/>
                  </a:moveTo>
                  <a:lnTo>
                    <a:pt x="3034893" y="0"/>
                  </a:lnTo>
                </a:path>
              </a:pathLst>
            </a:custGeom>
            <a:ln w="16933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198417" y="1629074"/>
              <a:ext cx="52705" cy="105410"/>
            </a:xfrm>
            <a:custGeom>
              <a:avLst/>
              <a:gdLst/>
              <a:ahLst/>
              <a:cxnLst/>
              <a:rect l="l" t="t" r="r" b="b"/>
              <a:pathLst>
                <a:path w="52704" h="105410">
                  <a:moveTo>
                    <a:pt x="0" y="104985"/>
                  </a:moveTo>
                  <a:lnTo>
                    <a:pt x="52542" y="52492"/>
                  </a:lnTo>
                  <a:lnTo>
                    <a:pt x="0" y="0"/>
                  </a:lnTo>
                </a:path>
              </a:pathLst>
            </a:custGeom>
            <a:ln w="16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884187" y="3142050"/>
            <a:ext cx="1242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(3/16).c.n</a:t>
            </a:r>
            <a:r>
              <a:rPr sz="1950" spc="-15" baseline="41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1950" baseline="41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979771" y="3271582"/>
            <a:ext cx="898525" cy="122555"/>
            <a:chOff x="7979771" y="3271582"/>
            <a:chExt cx="898525" cy="122555"/>
          </a:xfrm>
        </p:grpSpPr>
        <p:sp>
          <p:nvSpPr>
            <p:cNvPr id="25" name="object 25"/>
            <p:cNvSpPr/>
            <p:nvPr/>
          </p:nvSpPr>
          <p:spPr>
            <a:xfrm>
              <a:off x="7979771" y="3332548"/>
              <a:ext cx="890269" cy="0"/>
            </a:xfrm>
            <a:custGeom>
              <a:avLst/>
              <a:gdLst/>
              <a:ahLst/>
              <a:cxnLst/>
              <a:rect l="l" t="t" r="r" b="b"/>
              <a:pathLst>
                <a:path w="890270">
                  <a:moveTo>
                    <a:pt x="0" y="0"/>
                  </a:moveTo>
                  <a:lnTo>
                    <a:pt x="889832" y="0"/>
                  </a:lnTo>
                </a:path>
              </a:pathLst>
            </a:custGeom>
            <a:ln w="16933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817202" y="3280055"/>
              <a:ext cx="52705" cy="105410"/>
            </a:xfrm>
            <a:custGeom>
              <a:avLst/>
              <a:gdLst/>
              <a:ahLst/>
              <a:cxnLst/>
              <a:rect l="l" t="t" r="r" b="b"/>
              <a:pathLst>
                <a:path w="52704" h="105410">
                  <a:moveTo>
                    <a:pt x="0" y="104985"/>
                  </a:moveTo>
                  <a:lnTo>
                    <a:pt x="52401" y="52492"/>
                  </a:lnTo>
                  <a:lnTo>
                    <a:pt x="0" y="0"/>
                  </a:lnTo>
                </a:path>
              </a:pathLst>
            </a:custGeom>
            <a:ln w="16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1751013" y="4793031"/>
            <a:ext cx="254635" cy="698500"/>
          </a:xfrm>
          <a:custGeom>
            <a:avLst/>
            <a:gdLst/>
            <a:ahLst/>
            <a:cxnLst/>
            <a:rect l="l" t="t" r="r" b="b"/>
            <a:pathLst>
              <a:path w="254635" h="698500">
                <a:moveTo>
                  <a:pt x="254237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68811" y="4793031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32370" y="4793031"/>
            <a:ext cx="233679" cy="698500"/>
          </a:xfrm>
          <a:custGeom>
            <a:avLst/>
            <a:gdLst/>
            <a:ahLst/>
            <a:cxnLst/>
            <a:rect l="l" t="t" r="r" b="b"/>
            <a:pathLst>
              <a:path w="233680" h="698500">
                <a:moveTo>
                  <a:pt x="0" y="0"/>
                </a:moveTo>
                <a:lnTo>
                  <a:pt x="233051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51013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68811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86608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77287" y="4793031"/>
            <a:ext cx="254635" cy="698500"/>
          </a:xfrm>
          <a:custGeom>
            <a:avLst/>
            <a:gdLst/>
            <a:ahLst/>
            <a:cxnLst/>
            <a:rect l="l" t="t" r="r" b="b"/>
            <a:pathLst>
              <a:path w="254635" h="698500">
                <a:moveTo>
                  <a:pt x="254237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95084" y="4793031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58643" y="4793031"/>
            <a:ext cx="233679" cy="698500"/>
          </a:xfrm>
          <a:custGeom>
            <a:avLst/>
            <a:gdLst/>
            <a:ahLst/>
            <a:cxnLst/>
            <a:rect l="l" t="t" r="r" b="b"/>
            <a:pathLst>
              <a:path w="233680" h="698500">
                <a:moveTo>
                  <a:pt x="0" y="0"/>
                </a:moveTo>
                <a:lnTo>
                  <a:pt x="233122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77287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95084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12952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03630" y="4793031"/>
            <a:ext cx="254635" cy="698500"/>
          </a:xfrm>
          <a:custGeom>
            <a:avLst/>
            <a:gdLst/>
            <a:ahLst/>
            <a:cxnLst/>
            <a:rect l="l" t="t" r="r" b="b"/>
            <a:pathLst>
              <a:path w="254635" h="698500">
                <a:moveTo>
                  <a:pt x="254237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21427" y="4793031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84987" y="4793031"/>
            <a:ext cx="233679" cy="698500"/>
          </a:xfrm>
          <a:custGeom>
            <a:avLst/>
            <a:gdLst/>
            <a:ahLst/>
            <a:cxnLst/>
            <a:rect l="l" t="t" r="r" b="b"/>
            <a:pathLst>
              <a:path w="233679" h="698500">
                <a:moveTo>
                  <a:pt x="0" y="0"/>
                </a:moveTo>
                <a:lnTo>
                  <a:pt x="233051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03630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21427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39225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66344" y="4793031"/>
            <a:ext cx="254635" cy="698500"/>
          </a:xfrm>
          <a:custGeom>
            <a:avLst/>
            <a:gdLst/>
            <a:ahLst/>
            <a:cxnLst/>
            <a:rect l="l" t="t" r="r" b="b"/>
            <a:pathLst>
              <a:path w="254635" h="698500">
                <a:moveTo>
                  <a:pt x="254237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84141" y="4793031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47701" y="4793031"/>
            <a:ext cx="233679" cy="698500"/>
          </a:xfrm>
          <a:custGeom>
            <a:avLst/>
            <a:gdLst/>
            <a:ahLst/>
            <a:cxnLst/>
            <a:rect l="l" t="t" r="r" b="b"/>
            <a:pathLst>
              <a:path w="233679" h="698500">
                <a:moveTo>
                  <a:pt x="0" y="0"/>
                </a:moveTo>
                <a:lnTo>
                  <a:pt x="233051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66344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84141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01939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92617" y="4793031"/>
            <a:ext cx="254635" cy="698500"/>
          </a:xfrm>
          <a:custGeom>
            <a:avLst/>
            <a:gdLst/>
            <a:ahLst/>
            <a:cxnLst/>
            <a:rect l="l" t="t" r="r" b="b"/>
            <a:pathLst>
              <a:path w="254635" h="698500">
                <a:moveTo>
                  <a:pt x="254237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310414" y="4793031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73973" y="4793031"/>
            <a:ext cx="233679" cy="698500"/>
          </a:xfrm>
          <a:custGeom>
            <a:avLst/>
            <a:gdLst/>
            <a:ahLst/>
            <a:cxnLst/>
            <a:rect l="l" t="t" r="r" b="b"/>
            <a:pathLst>
              <a:path w="233679" h="698500">
                <a:moveTo>
                  <a:pt x="0" y="0"/>
                </a:moveTo>
                <a:lnTo>
                  <a:pt x="233051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92617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10414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28211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818890" y="4793031"/>
            <a:ext cx="254635" cy="698500"/>
          </a:xfrm>
          <a:custGeom>
            <a:avLst/>
            <a:gdLst/>
            <a:ahLst/>
            <a:cxnLst/>
            <a:rect l="l" t="t" r="r" b="b"/>
            <a:pathLst>
              <a:path w="254635" h="698500">
                <a:moveTo>
                  <a:pt x="254237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136687" y="4793031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00247" y="4793031"/>
            <a:ext cx="233679" cy="698500"/>
          </a:xfrm>
          <a:custGeom>
            <a:avLst/>
            <a:gdLst/>
            <a:ahLst/>
            <a:cxnLst/>
            <a:rect l="l" t="t" r="r" b="b"/>
            <a:pathLst>
              <a:path w="233679" h="698500">
                <a:moveTo>
                  <a:pt x="0" y="0"/>
                </a:moveTo>
                <a:lnTo>
                  <a:pt x="233051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18890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36687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54485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581603" y="4793031"/>
            <a:ext cx="254635" cy="698500"/>
          </a:xfrm>
          <a:custGeom>
            <a:avLst/>
            <a:gdLst/>
            <a:ahLst/>
            <a:cxnLst/>
            <a:rect l="l" t="t" r="r" b="b"/>
            <a:pathLst>
              <a:path w="254634" h="698500">
                <a:moveTo>
                  <a:pt x="254237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99401" y="4793031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62961" y="4793031"/>
            <a:ext cx="233045" cy="698500"/>
          </a:xfrm>
          <a:custGeom>
            <a:avLst/>
            <a:gdLst/>
            <a:ahLst/>
            <a:cxnLst/>
            <a:rect l="l" t="t" r="r" b="b"/>
            <a:pathLst>
              <a:path w="233045" h="698500">
                <a:moveTo>
                  <a:pt x="0" y="0"/>
                </a:moveTo>
                <a:lnTo>
                  <a:pt x="23291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581603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99401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17057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407735" y="4793031"/>
            <a:ext cx="254635" cy="698500"/>
          </a:xfrm>
          <a:custGeom>
            <a:avLst/>
            <a:gdLst/>
            <a:ahLst/>
            <a:cxnLst/>
            <a:rect l="l" t="t" r="r" b="b"/>
            <a:pathLst>
              <a:path w="254634" h="698500">
                <a:moveTo>
                  <a:pt x="254237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725533" y="4793031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89092" y="4793031"/>
            <a:ext cx="233679" cy="698500"/>
          </a:xfrm>
          <a:custGeom>
            <a:avLst/>
            <a:gdLst/>
            <a:ahLst/>
            <a:cxnLst/>
            <a:rect l="l" t="t" r="r" b="b"/>
            <a:pathLst>
              <a:path w="233679" h="698500">
                <a:moveTo>
                  <a:pt x="0" y="0"/>
                </a:moveTo>
                <a:lnTo>
                  <a:pt x="233051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407735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725533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043330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234009" y="4793031"/>
            <a:ext cx="254635" cy="698500"/>
          </a:xfrm>
          <a:custGeom>
            <a:avLst/>
            <a:gdLst/>
            <a:ahLst/>
            <a:cxnLst/>
            <a:rect l="l" t="t" r="r" b="b"/>
            <a:pathLst>
              <a:path w="254634" h="698500">
                <a:moveTo>
                  <a:pt x="254237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551805" y="4793031"/>
            <a:ext cx="0" cy="698500"/>
          </a:xfrm>
          <a:custGeom>
            <a:avLst/>
            <a:gdLst/>
            <a:ahLst/>
            <a:cxnLst/>
            <a:rect l="l" t="t" r="r" b="b"/>
            <a:pathLst>
              <a:path h="698500">
                <a:moveTo>
                  <a:pt x="0" y="0"/>
                </a:moveTo>
                <a:lnTo>
                  <a:pt x="0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615365" y="4793031"/>
            <a:ext cx="233679" cy="698500"/>
          </a:xfrm>
          <a:custGeom>
            <a:avLst/>
            <a:gdLst/>
            <a:ahLst/>
            <a:cxnLst/>
            <a:rect l="l" t="t" r="r" b="b"/>
            <a:pathLst>
              <a:path w="233679" h="698500">
                <a:moveTo>
                  <a:pt x="0" y="0"/>
                </a:moveTo>
                <a:lnTo>
                  <a:pt x="233051" y="698492"/>
                </a:lnTo>
              </a:path>
            </a:pathLst>
          </a:custGeom>
          <a:ln w="3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8144637" y="4359406"/>
            <a:ext cx="2027555" cy="57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42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42000">
              <a:latin typeface="Microsoft Sans Serif" panose="020B0604020202020204"/>
              <a:cs typeface="Microsoft Sans Serif" panose="020B0604020202020204"/>
            </a:endParaRPr>
          </a:p>
          <a:p>
            <a:pPr marL="731520">
              <a:lnSpc>
                <a:spcPct val="100000"/>
              </a:lnSpc>
              <a:spcBef>
                <a:spcPts val="50"/>
              </a:spcBef>
            </a:pPr>
            <a:r>
              <a:rPr sz="2000" spc="-1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(3/16)</a:t>
            </a:r>
            <a:r>
              <a:rPr sz="1950" spc="-15" baseline="41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2000" spc="-1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.c.n</a:t>
            </a:r>
            <a:r>
              <a:rPr sz="1950" spc="-15" baseline="41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1950" baseline="41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234009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51805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869603" y="561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5"/>
                </a:lnTo>
              </a:path>
            </a:pathLst>
          </a:custGeom>
          <a:ln w="305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759542" y="6570940"/>
            <a:ext cx="7165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  <a:tab pos="1855470" algn="l"/>
                <a:tab pos="3079115" algn="l"/>
                <a:tab pos="4286885" algn="l"/>
                <a:tab pos="5478780" algn="l"/>
                <a:tab pos="6685915" algn="l"/>
              </a:tabLst>
            </a:pP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T(1)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	T(1)</a:t>
            </a:r>
            <a:r>
              <a:rPr sz="2000" spc="2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T(1)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	T(1)</a:t>
            </a:r>
            <a:r>
              <a:rPr sz="2000" spc="40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T(1)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	T(1)</a:t>
            </a:r>
            <a:r>
              <a:rPr sz="2000" spc="2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T(1)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	T(1)</a:t>
            </a:r>
            <a:r>
              <a:rPr sz="2000" spc="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T(1)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	T(1)</a:t>
            </a:r>
            <a:r>
              <a:rPr sz="2000" spc="2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T(1)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T(1)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77490" y="6126445"/>
            <a:ext cx="836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spc="-15" baseline="41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730882" y="6126445"/>
            <a:ext cx="1663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baseline="41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)</a:t>
            </a:r>
            <a:r>
              <a:rPr sz="20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spc="-15" baseline="41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510589" y="6126445"/>
            <a:ext cx="1727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27735" algn="l"/>
              </a:tabLst>
            </a:pP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spc="-15" baseline="41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spc="-15" baseline="41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353814" y="6126445"/>
            <a:ext cx="1663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baseline="41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)</a:t>
            </a:r>
            <a:r>
              <a:rPr sz="20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spc="-15" baseline="41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133479" y="6126445"/>
            <a:ext cx="836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T(n/4</a:t>
            </a:r>
            <a:r>
              <a:rPr sz="1950" spc="-15" baseline="4100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681204" y="4416555"/>
            <a:ext cx="158305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57250" algn="l"/>
              </a:tabLst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42000" dirty="0"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1500" baseline="420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42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4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327253" y="4391155"/>
            <a:ext cx="76327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42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4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973161" y="4391155"/>
            <a:ext cx="3108325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383155" algn="l"/>
              </a:tabLst>
            </a:pPr>
            <a:r>
              <a:rPr sz="2325" baseline="-700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baseline="31000" dirty="0"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1500" spc="502" baseline="31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55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baseline="42000" dirty="0"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1500" spc="502" baseline="4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325" spc="-15" baseline="200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44000" dirty="0"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1500" baseline="440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325" spc="-15" baseline="200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44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44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153526" y="4416555"/>
            <a:ext cx="763270" cy="26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50" spc="-10" dirty="0">
                <a:latin typeface="Microsoft Sans Serif" panose="020B0604020202020204"/>
                <a:cs typeface="Microsoft Sans Serif" panose="020B0604020202020204"/>
              </a:rPr>
              <a:t>c(n/16)</a:t>
            </a:r>
            <a:r>
              <a:rPr sz="1500" spc="-15" baseline="42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500" baseline="4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182943" y="1681566"/>
            <a:ext cx="18059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Suppose</a:t>
            </a:r>
            <a:r>
              <a:rPr sz="2000" spc="15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15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=</a:t>
            </a:r>
            <a:r>
              <a:rPr sz="2000" spc="2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5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r>
              <a:rPr sz="1950" spc="-37" baseline="41000" dirty="0">
                <a:solidFill>
                  <a:srgbClr val="FF00FF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endParaRPr sz="1950" baseline="41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623894" y="1681566"/>
            <a:ext cx="0" cy="5080000"/>
          </a:xfrm>
          <a:custGeom>
            <a:avLst/>
            <a:gdLst/>
            <a:ahLst/>
            <a:cxnLst/>
            <a:rect l="l" t="t" r="r" b="b"/>
            <a:pathLst>
              <a:path h="5080000">
                <a:moveTo>
                  <a:pt x="0" y="0"/>
                </a:moveTo>
                <a:lnTo>
                  <a:pt x="0" y="5079871"/>
                </a:lnTo>
              </a:path>
            </a:pathLst>
          </a:custGeom>
          <a:ln w="16949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8763000" y="5638531"/>
            <a:ext cx="1327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(3/4</a:t>
            </a:r>
            <a:r>
              <a:rPr sz="1950" spc="-15" baseline="41000" dirty="0">
                <a:latin typeface="Microsoft Sans Serif" panose="020B0604020202020204"/>
                <a:cs typeface="Microsoft Sans Serif" panose="020B0604020202020204"/>
              </a:rPr>
              <a:t>2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)</a:t>
            </a:r>
            <a:r>
              <a:rPr sz="1950" spc="-15" baseline="41000" dirty="0">
                <a:latin typeface="Microsoft Sans Serif" panose="020B0604020202020204"/>
                <a:cs typeface="Microsoft Sans Serif" panose="020B0604020202020204"/>
              </a:rPr>
              <a:t>k-</a:t>
            </a:r>
            <a:r>
              <a:rPr sz="1950" baseline="41000" dirty="0"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1950" spc="104" baseline="41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cn</a:t>
            </a:r>
            <a:r>
              <a:rPr sz="1950" spc="-37" baseline="41000" dirty="0">
                <a:latin typeface="Microsoft Sans Serif" panose="020B0604020202020204"/>
                <a:cs typeface="Microsoft Sans Serif" panose="020B0604020202020204"/>
              </a:rPr>
              <a:t>2</a:t>
            </a:r>
            <a:endParaRPr sz="1950" baseline="410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171752" y="2126716"/>
            <a:ext cx="9240520" cy="13836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2437130" algn="l"/>
                <a:tab pos="2747010" algn="l"/>
              </a:tabLst>
            </a:pPr>
            <a:r>
              <a:rPr sz="2000" spc="-145" dirty="0">
                <a:solidFill>
                  <a:srgbClr val="12676C"/>
                </a:solidFill>
                <a:latin typeface="Arial MT"/>
                <a:cs typeface="Arial MT"/>
              </a:rPr>
              <a:t>Total</a:t>
            </a:r>
            <a:r>
              <a:rPr sz="2000" spc="-5" dirty="0">
                <a:solidFill>
                  <a:srgbClr val="12676C"/>
                </a:solidFill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12676C"/>
                </a:solidFill>
                <a:latin typeface="Arial MT"/>
                <a:cs typeface="Arial MT"/>
              </a:rPr>
              <a:t>computation</a:t>
            </a:r>
            <a:r>
              <a:rPr sz="2000" spc="-20" dirty="0">
                <a:solidFill>
                  <a:srgbClr val="12676C"/>
                </a:solidFill>
                <a:latin typeface="Arial MT"/>
                <a:cs typeface="Arial MT"/>
              </a:rPr>
              <a:t> cost</a:t>
            </a:r>
            <a:r>
              <a:rPr sz="2000" dirty="0">
                <a:solidFill>
                  <a:srgbClr val="12676C"/>
                </a:solidFill>
                <a:latin typeface="Arial MT"/>
                <a:cs typeface="Arial MT"/>
              </a:rPr>
              <a:t>	</a:t>
            </a:r>
            <a:r>
              <a:rPr sz="2000" spc="110" dirty="0">
                <a:solidFill>
                  <a:srgbClr val="2583C5"/>
                </a:solidFill>
                <a:latin typeface="Arial MT"/>
                <a:cs typeface="Arial MT"/>
              </a:rPr>
              <a:t>=</a:t>
            </a:r>
            <a:r>
              <a:rPr sz="2000" dirty="0">
                <a:solidFill>
                  <a:srgbClr val="2583C5"/>
                </a:solidFill>
                <a:latin typeface="Arial MT"/>
                <a:cs typeface="Arial MT"/>
              </a:rPr>
              <a:t>	</a:t>
            </a:r>
            <a:r>
              <a:rPr sz="2000" spc="-180" dirty="0">
                <a:solidFill>
                  <a:srgbClr val="205D4A"/>
                </a:solidFill>
                <a:latin typeface="Arial MT"/>
                <a:cs typeface="Arial MT"/>
              </a:rPr>
              <a:t>Cost</a:t>
            </a:r>
            <a:r>
              <a:rPr sz="2000" spc="-15" dirty="0">
                <a:solidFill>
                  <a:srgbClr val="205D4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5D4A"/>
                </a:solidFill>
                <a:latin typeface="Arial MT"/>
                <a:cs typeface="Arial MT"/>
              </a:rPr>
              <a:t>of</a:t>
            </a:r>
            <a:r>
              <a:rPr sz="2000" spc="80" dirty="0">
                <a:solidFill>
                  <a:srgbClr val="205D4A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205D4A"/>
                </a:solidFill>
                <a:latin typeface="Arial MT"/>
                <a:cs typeface="Arial MT"/>
              </a:rPr>
              <a:t>Children</a:t>
            </a:r>
            <a:r>
              <a:rPr sz="2000" spc="-35" dirty="0">
                <a:solidFill>
                  <a:srgbClr val="205D4A"/>
                </a:solidFill>
                <a:latin typeface="Arial MT"/>
                <a:cs typeface="Arial MT"/>
              </a:rPr>
              <a:t> </a:t>
            </a:r>
            <a:r>
              <a:rPr sz="2000" spc="160" dirty="0">
                <a:latin typeface="Arial MT"/>
                <a:cs typeface="Arial MT"/>
              </a:rPr>
              <a:t>+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80" dirty="0">
                <a:solidFill>
                  <a:srgbClr val="205D4A"/>
                </a:solidFill>
                <a:latin typeface="Arial MT"/>
                <a:cs typeface="Arial MT"/>
              </a:rPr>
              <a:t>Cost</a:t>
            </a:r>
            <a:r>
              <a:rPr sz="2000" spc="-10" dirty="0">
                <a:solidFill>
                  <a:srgbClr val="205D4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05D4A"/>
                </a:solidFill>
                <a:latin typeface="Arial MT"/>
                <a:cs typeface="Arial MT"/>
              </a:rPr>
              <a:t>of</a:t>
            </a:r>
            <a:r>
              <a:rPr sz="2000" spc="60" dirty="0">
                <a:solidFill>
                  <a:srgbClr val="205D4A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205D4A"/>
                </a:solidFill>
                <a:latin typeface="Arial MT"/>
                <a:cs typeface="Arial MT"/>
              </a:rPr>
              <a:t>tree</a:t>
            </a:r>
            <a:r>
              <a:rPr sz="2000" spc="-10" dirty="0">
                <a:solidFill>
                  <a:srgbClr val="205D4A"/>
                </a:solidFill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205D4A"/>
                </a:solidFill>
                <a:latin typeface="Arial MT"/>
                <a:cs typeface="Arial MT"/>
              </a:rPr>
              <a:t>excluding</a:t>
            </a:r>
            <a:r>
              <a:rPr sz="2000" spc="-25" dirty="0">
                <a:solidFill>
                  <a:srgbClr val="205D4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05D4A"/>
                </a:solidFill>
                <a:latin typeface="Arial MT"/>
                <a:cs typeface="Arial MT"/>
              </a:rPr>
              <a:t>children</a:t>
            </a:r>
            <a:endParaRPr sz="2000">
              <a:latin typeface="Arial MT"/>
              <a:cs typeface="Arial MT"/>
            </a:endParaRPr>
          </a:p>
          <a:p>
            <a:pPr marL="81280">
              <a:lnSpc>
                <a:spcPct val="100000"/>
              </a:lnSpc>
              <a:spcBef>
                <a:spcPts val="1165"/>
              </a:spcBef>
            </a:pPr>
            <a:r>
              <a:rPr sz="2000" b="1" spc="160" dirty="0">
                <a:latin typeface="Arial" panose="020B0604020202020204"/>
                <a:cs typeface="Arial" panose="020B0604020202020204"/>
              </a:rPr>
              <a:t>=</a:t>
            </a:r>
            <a:r>
              <a:rPr sz="2000" b="1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20" dirty="0">
                <a:latin typeface="Arial" panose="020B0604020202020204"/>
                <a:cs typeface="Arial" panose="020B0604020202020204"/>
              </a:rPr>
              <a:t>Cost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of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Child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total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number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of</a:t>
            </a:r>
            <a:r>
              <a:rPr sz="2000" b="1" spc="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0" dirty="0">
                <a:latin typeface="Arial" panose="020B0604020202020204"/>
                <a:cs typeface="Arial" panose="020B0604020202020204"/>
              </a:rPr>
              <a:t>Children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60" dirty="0">
                <a:latin typeface="Arial MT"/>
                <a:cs typeface="Arial MT"/>
              </a:rPr>
              <a:t>+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spc="-220" dirty="0">
                <a:latin typeface="Arial" panose="020B0604020202020204"/>
                <a:cs typeface="Arial" panose="020B0604020202020204"/>
              </a:rPr>
              <a:t>Cost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of</a:t>
            </a:r>
            <a:r>
              <a:rPr sz="2000" b="1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all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30" dirty="0">
                <a:latin typeface="Arial" panose="020B0604020202020204"/>
                <a:cs typeface="Arial" panose="020B0604020202020204"/>
              </a:rPr>
              <a:t>levels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excluding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5" dirty="0">
                <a:latin typeface="Arial" panose="020B0604020202020204"/>
                <a:cs typeface="Arial" panose="020B0604020202020204"/>
              </a:rPr>
              <a:t>children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level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000" spc="160" dirty="0">
                <a:latin typeface="Arial MT"/>
                <a:cs typeface="Arial MT"/>
              </a:rPr>
              <a:t>=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total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65" dirty="0">
                <a:latin typeface="Arial MT"/>
                <a:cs typeface="Arial MT"/>
              </a:rPr>
              <a:t>number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Children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60" dirty="0">
                <a:latin typeface="Arial MT"/>
                <a:cs typeface="Arial MT"/>
              </a:rPr>
              <a:t>+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305" dirty="0">
                <a:latin typeface="Arial MT"/>
                <a:cs typeface="Arial MT"/>
              </a:rPr>
              <a:t>sum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210" dirty="0">
                <a:latin typeface="Arial MT"/>
                <a:cs typeface="Arial MT"/>
              </a:rPr>
              <a:t>costs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35" dirty="0">
                <a:latin typeface="Arial MT"/>
                <a:cs typeface="Arial MT"/>
              </a:rPr>
              <a:t>each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80" dirty="0">
                <a:latin typeface="Arial MT"/>
                <a:cs typeface="Arial MT"/>
              </a:rPr>
              <a:t>level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14" dirty="0">
                <a:latin typeface="Arial MT"/>
                <a:cs typeface="Arial MT"/>
              </a:rPr>
              <a:t>excluding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5" dirty="0">
                <a:latin typeface="Arial MT"/>
                <a:cs typeface="Arial MT"/>
              </a:rPr>
              <a:t>children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level.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2648" y="4925996"/>
            <a:ext cx="316230" cy="0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067" y="0"/>
                </a:lnTo>
              </a:path>
            </a:pathLst>
          </a:custGeom>
          <a:ln w="120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04818" y="4925996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46" y="0"/>
                </a:lnTo>
              </a:path>
            </a:pathLst>
          </a:custGeom>
          <a:ln w="120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93538" y="4925996"/>
            <a:ext cx="316865" cy="0"/>
          </a:xfrm>
          <a:custGeom>
            <a:avLst/>
            <a:gdLst/>
            <a:ahLst/>
            <a:cxnLst/>
            <a:rect l="l" t="t" r="r" b="b"/>
            <a:pathLst>
              <a:path w="316865">
                <a:moveTo>
                  <a:pt x="0" y="0"/>
                </a:moveTo>
                <a:lnTo>
                  <a:pt x="316695" y="0"/>
                </a:lnTo>
              </a:path>
            </a:pathLst>
          </a:custGeom>
          <a:ln w="120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03945" y="4806160"/>
            <a:ext cx="1962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480" dirty="0">
                <a:latin typeface="Symbol" panose="05050102010706020507"/>
                <a:cs typeface="Symbol" panose="05050102010706020507"/>
              </a:rPr>
              <a:t></a:t>
            </a:r>
            <a:r>
              <a:rPr sz="3600" spc="-719" baseline="-28000" dirty="0">
                <a:latin typeface="Symbol" panose="05050102010706020507"/>
                <a:cs typeface="Symbol" panose="05050102010706020507"/>
              </a:rPr>
              <a:t></a:t>
            </a:r>
            <a:endParaRPr sz="3600" baseline="-28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7759" y="4785710"/>
            <a:ext cx="305181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314960" algn="l"/>
                <a:tab pos="1257935" algn="l"/>
                <a:tab pos="2746375" algn="l"/>
              </a:tabLst>
            </a:pPr>
            <a:r>
              <a:rPr sz="3600" spc="-719" baseline="-3000" dirty="0">
                <a:latin typeface="Symbol" panose="05050102010706020507"/>
                <a:cs typeface="Symbol" panose="05050102010706020507"/>
              </a:rPr>
              <a:t></a:t>
            </a:r>
            <a:r>
              <a:rPr sz="3600" spc="-719" baseline="-31000" dirty="0">
                <a:latin typeface="Symbol" panose="05050102010706020507"/>
                <a:cs typeface="Symbol" panose="05050102010706020507"/>
              </a:rPr>
              <a:t></a:t>
            </a:r>
            <a:r>
              <a:rPr sz="3600" baseline="-31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-37" baseline="-24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-37" baseline="-24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-37" baseline="-24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1520" y="4636880"/>
            <a:ext cx="6176645" cy="43878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8100">
              <a:lnSpc>
                <a:spcPts val="230"/>
              </a:lnSpc>
              <a:spcBef>
                <a:spcPts val="470"/>
              </a:spcBef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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00" baseline="44000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1500" baseline="42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500" spc="375" baseline="42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31000" dirty="0">
                <a:latin typeface="Symbol" panose="05050102010706020507"/>
                <a:cs typeface="Symbol" panose="05050102010706020507"/>
              </a:rPr>
              <a:t>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600" spc="18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baseline="4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100" spc="457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600" spc="18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baseline="4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00" spc="284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65" dirty="0">
                <a:latin typeface="Symbol" panose="05050102010706020507"/>
                <a:cs typeface="Symbol" panose="05050102010706020507"/>
              </a:rPr>
              <a:t></a:t>
            </a:r>
            <a:r>
              <a:rPr sz="2400" spc="16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3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3600" spc="195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i="1" spc="82" baseline="42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100" i="1" spc="-262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60" baseline="42000" dirty="0">
                <a:latin typeface="Symbol" panose="05050102010706020507"/>
                <a:cs typeface="Symbol" panose="05050102010706020507"/>
              </a:rPr>
              <a:t></a:t>
            </a:r>
            <a:r>
              <a:rPr sz="2100" spc="-60" baseline="4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00" spc="-254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30" baseline="31000" dirty="0">
                <a:latin typeface="Symbol" panose="05050102010706020507"/>
                <a:cs typeface="Symbol" panose="05050102010706020507"/>
              </a:rPr>
              <a:t>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2100" spc="-30" baseline="42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42000">
              <a:latin typeface="Times New Roman" panose="02020603050405020304"/>
              <a:cs typeface="Times New Roman" panose="02020603050405020304"/>
            </a:endParaRPr>
          </a:p>
          <a:p>
            <a:pPr marL="1717675">
              <a:lnSpc>
                <a:spcPts val="590"/>
              </a:lnSpc>
            </a:pPr>
            <a:r>
              <a:rPr sz="1000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1718" y="4030031"/>
            <a:ext cx="259079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log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7986" y="4002197"/>
            <a:ext cx="90170" cy="297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45"/>
              </a:lnSpc>
              <a:spcBef>
                <a:spcPts val="135"/>
              </a:spcBef>
            </a:pPr>
            <a:r>
              <a:rPr sz="9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045"/>
              </a:lnSpc>
            </a:pPr>
            <a:r>
              <a:rPr sz="95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6704" y="4042251"/>
            <a:ext cx="536892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39545" algn="l"/>
              </a:tabLst>
            </a:pPr>
            <a:r>
              <a:rPr sz="23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60" dirty="0"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35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235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35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level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7432" y="3610717"/>
            <a:ext cx="33020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25" spc="112" baseline="-25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i="1" spc="75" dirty="0">
                <a:latin typeface="Times New Roman" panose="02020603050405020304"/>
                <a:cs typeface="Times New Roman" panose="02020603050405020304"/>
              </a:rPr>
              <a:t>k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270" y="3946907"/>
            <a:ext cx="11620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39861" y="3745937"/>
            <a:ext cx="2094864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25955" algn="l"/>
              </a:tabLst>
            </a:pP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65" dirty="0">
                <a:latin typeface="Symbol" panose="05050102010706020507"/>
                <a:cs typeface="Symbol" panose="05050102010706020507"/>
              </a:rPr>
              <a:t>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i="1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35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i="1" spc="-50" dirty="0">
                <a:latin typeface="Times New Roman" panose="02020603050405020304"/>
                <a:cs typeface="Times New Roman" panose="02020603050405020304"/>
              </a:rPr>
              <a:t>n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98989" y="6138998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708" y="0"/>
                </a:lnTo>
              </a:path>
            </a:pathLst>
          </a:custGeom>
          <a:ln w="56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47162" y="5785234"/>
            <a:ext cx="850265" cy="0"/>
          </a:xfrm>
          <a:custGeom>
            <a:avLst/>
            <a:gdLst/>
            <a:ahLst/>
            <a:cxnLst/>
            <a:rect l="l" t="t" r="r" b="b"/>
            <a:pathLst>
              <a:path w="850264">
                <a:moveTo>
                  <a:pt x="0" y="0"/>
                </a:moveTo>
                <a:lnTo>
                  <a:pt x="850048" y="0"/>
                </a:lnTo>
              </a:path>
            </a:pathLst>
          </a:custGeom>
          <a:ln w="112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02240" y="5785234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244" y="0"/>
                </a:lnTo>
              </a:path>
            </a:pathLst>
          </a:custGeom>
          <a:ln w="112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674918" y="6129613"/>
            <a:ext cx="32512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40" dirty="0">
                <a:latin typeface="Times New Roman" panose="02020603050405020304"/>
                <a:cs typeface="Times New Roman" panose="02020603050405020304"/>
              </a:rPr>
              <a:t>16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0085" y="5741132"/>
            <a:ext cx="16954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72106" y="5560901"/>
            <a:ext cx="275209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spc="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i="1" spc="10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1950" spc="15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50" spc="719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Symbol" panose="05050102010706020507"/>
                <a:cs typeface="Symbol" panose="05050102010706020507"/>
              </a:rPr>
              <a:t>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Symbol" panose="05050102010706020507"/>
                <a:cs typeface="Symbol" panose="05050102010706020507"/>
              </a:rPr>
              <a:t>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i="1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spc="15" baseline="43000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1350" spc="15" baseline="43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44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aseline="43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950" spc="-15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Symbol" panose="05050102010706020507"/>
                <a:cs typeface="Symbol" panose="05050102010706020507"/>
              </a:rPr>
              <a:t></a:t>
            </a:r>
            <a:r>
              <a:rPr sz="22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spc="15" baseline="3500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3300" spc="-277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25" dirty="0">
                <a:latin typeface="Times New Roman" panose="02020603050405020304"/>
                <a:cs typeface="Times New Roman" panose="02020603050405020304"/>
              </a:rPr>
              <a:t>cn</a:t>
            </a:r>
            <a:r>
              <a:rPr sz="1950" spc="-37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950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3021" y="5914094"/>
            <a:ext cx="87630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67715" algn="l"/>
              </a:tabLst>
            </a:pPr>
            <a:r>
              <a:rPr sz="2200" spc="9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spc="90" dirty="0">
                <a:latin typeface="Symbol" panose="05050102010706020507"/>
                <a:cs typeface="Symbol" panose="05050102010706020507"/>
              </a:rPr>
              <a:t></a:t>
            </a:r>
            <a:r>
              <a:rPr sz="22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78915" y="5560901"/>
            <a:ext cx="219773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i="1" spc="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0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i="1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Symbol" panose="05050102010706020507"/>
                <a:cs typeface="Symbol" panose="05050102010706020507"/>
              </a:rPr>
              <a:t>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Symbol" panose="05050102010706020507"/>
                <a:cs typeface="Symbol" panose="05050102010706020507"/>
              </a:rPr>
              <a:t>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00" i="1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spc="15" baseline="43000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1350" spc="15" baseline="43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350" spc="3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aseline="43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950" spc="-165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Symbol" panose="05050102010706020507"/>
                <a:cs typeface="Symbol" panose="05050102010706020507"/>
              </a:rPr>
              <a:t></a:t>
            </a:r>
            <a:r>
              <a:rPr sz="22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(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6713" y="5780875"/>
            <a:ext cx="2785110" cy="9474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spc="40" dirty="0">
                <a:latin typeface="Times New Roman" panose="02020603050405020304"/>
                <a:cs typeface="Times New Roman" panose="02020603050405020304"/>
              </a:rPr>
              <a:t>13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86385">
              <a:lnSpc>
                <a:spcPct val="100000"/>
              </a:lnSpc>
              <a:spcBef>
                <a:spcPts val="1900"/>
              </a:spcBef>
            </a:pPr>
            <a:r>
              <a:rPr sz="2250" i="1" dirty="0">
                <a:latin typeface="Times New Roman" panose="02020603050405020304"/>
                <a:cs typeface="Times New Roman" panose="02020603050405020304"/>
              </a:rPr>
              <a:t>Hence</a:t>
            </a:r>
            <a:r>
              <a:rPr sz="2250" i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25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50" i="1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5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dirty="0">
                <a:latin typeface="Symbol" panose="05050102010706020507"/>
                <a:cs typeface="Symbol" panose="05050102010706020507"/>
              </a:rPr>
              <a:t></a:t>
            </a:r>
            <a:r>
              <a:rPr sz="22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75" dirty="0">
                <a:latin typeface="Symbol" panose="05050102010706020507"/>
                <a:cs typeface="Symbol" panose="05050102010706020507"/>
              </a:rPr>
              <a:t></a:t>
            </a:r>
            <a:r>
              <a:rPr sz="2250" spc="7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i="1" spc="7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spc="112" baseline="43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50" spc="3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89751" y="5383450"/>
            <a:ext cx="16954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031747" y="2270886"/>
            <a:ext cx="24028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15265" algn="l"/>
              </a:tabLst>
            </a:pPr>
            <a:r>
              <a:rPr sz="2200" spc="-245" dirty="0">
                <a:latin typeface="Arial MT"/>
                <a:cs typeface="Arial MT"/>
              </a:rPr>
              <a:t>T(n)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65" dirty="0">
                <a:latin typeface="Arial MT"/>
                <a:cs typeface="Arial MT"/>
              </a:rPr>
              <a:t>=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60" dirty="0">
                <a:latin typeface="Arial MT"/>
                <a:cs typeface="Arial MT"/>
              </a:rPr>
              <a:t>2T(n/2)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165" dirty="0">
                <a:latin typeface="Arial MT"/>
                <a:cs typeface="Arial MT"/>
              </a:rPr>
              <a:t>+</a:t>
            </a:r>
            <a:r>
              <a:rPr sz="2200" spc="-25" dirty="0">
                <a:latin typeface="Arial MT"/>
                <a:cs typeface="Arial MT"/>
              </a:rPr>
              <a:t> n</a:t>
            </a:r>
            <a:r>
              <a:rPr sz="2175" spc="-37" baseline="25000" dirty="0">
                <a:latin typeface="Arial MT"/>
                <a:cs typeface="Arial MT"/>
              </a:rPr>
              <a:t>2</a:t>
            </a:r>
            <a:endParaRPr sz="2175" baseline="25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32430" y="2808772"/>
            <a:ext cx="7493697" cy="365904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49672" y="2128527"/>
            <a:ext cx="7650767" cy="375783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148892" y="2266315"/>
            <a:ext cx="344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latin typeface="Arial MT"/>
                <a:cs typeface="Arial MT"/>
              </a:rPr>
              <a:t>T(n)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75" dirty="0">
                <a:latin typeface="Arial MT"/>
                <a:cs typeface="Arial MT"/>
              </a:rPr>
              <a:t>T(n/3)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5" dirty="0">
                <a:latin typeface="Arial MT"/>
                <a:cs typeface="Arial MT"/>
              </a:rPr>
              <a:t>T(2n/3)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5" dirty="0">
                <a:latin typeface="Arial MT"/>
                <a:cs typeface="Arial MT"/>
              </a:rPr>
              <a:t>n.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1179" y="2616707"/>
            <a:ext cx="8125968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123492" y="2266315"/>
            <a:ext cx="417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60" dirty="0">
                <a:latin typeface="Arial MT"/>
                <a:cs typeface="Arial MT"/>
              </a:rPr>
              <a:t>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75" dirty="0">
                <a:latin typeface="Arial MT"/>
                <a:cs typeface="Arial MT"/>
              </a:rPr>
              <a:t>(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5" dirty="0">
                <a:latin typeface="Arial MT"/>
                <a:cs typeface="Arial MT"/>
              </a:rPr>
              <a:t>/4)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0" dirty="0">
                <a:latin typeface="Arial MT"/>
                <a:cs typeface="Arial MT"/>
              </a:rPr>
              <a:t>(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n/</a:t>
            </a:r>
            <a:r>
              <a:rPr sz="2400" spc="-80" dirty="0">
                <a:latin typeface="Arial MT"/>
                <a:cs typeface="Arial MT"/>
              </a:rPr>
              <a:t>2)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195" dirty="0">
                <a:latin typeface="Arial" panose="020B0604020202020204"/>
                <a:cs typeface="Arial" panose="020B0604020202020204"/>
              </a:rPr>
              <a:t>+</a:t>
            </a:r>
            <a:r>
              <a:rPr sz="24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110792" y="2242566"/>
            <a:ext cx="5062220" cy="8045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2400" spc="-185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60" dirty="0">
                <a:latin typeface="Arial MT"/>
                <a:cs typeface="Arial MT"/>
              </a:rPr>
              <a:t>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75" dirty="0">
                <a:latin typeface="Arial MT"/>
                <a:cs typeface="Arial MT"/>
              </a:rPr>
              <a:t>(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5" dirty="0">
                <a:latin typeface="Arial MT"/>
                <a:cs typeface="Arial MT"/>
              </a:rPr>
              <a:t>/4)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0" dirty="0">
                <a:latin typeface="Arial MT"/>
                <a:cs typeface="Arial MT"/>
              </a:rPr>
              <a:t>(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n/</a:t>
            </a:r>
            <a:r>
              <a:rPr sz="2400" spc="-80" dirty="0">
                <a:latin typeface="Arial MT"/>
                <a:cs typeface="Arial MT"/>
              </a:rPr>
              <a:t>2)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195" dirty="0">
                <a:latin typeface="Arial" panose="020B0604020202020204"/>
                <a:cs typeface="Arial" panose="020B0604020202020204"/>
              </a:rPr>
              <a:t>+</a:t>
            </a:r>
            <a:r>
              <a:rPr sz="24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R="17780" algn="r">
              <a:lnSpc>
                <a:spcPct val="100000"/>
              </a:lnSpc>
              <a:spcBef>
                <a:spcPts val="185"/>
              </a:spcBef>
            </a:pP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123492" y="2266315"/>
            <a:ext cx="417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60" dirty="0">
                <a:latin typeface="Arial MT"/>
                <a:cs typeface="Arial MT"/>
              </a:rPr>
              <a:t>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75" dirty="0">
                <a:latin typeface="Arial MT"/>
                <a:cs typeface="Arial MT"/>
              </a:rPr>
              <a:t>(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5" dirty="0">
                <a:latin typeface="Arial MT"/>
                <a:cs typeface="Arial MT"/>
              </a:rPr>
              <a:t>/4)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0" dirty="0">
                <a:latin typeface="Arial MT"/>
                <a:cs typeface="Arial MT"/>
              </a:rPr>
              <a:t>(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n/</a:t>
            </a:r>
            <a:r>
              <a:rPr sz="2400" spc="-80" dirty="0">
                <a:latin typeface="Arial MT"/>
                <a:cs typeface="Arial MT"/>
              </a:rPr>
              <a:t>2)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195" dirty="0">
                <a:latin typeface="Arial" panose="020B0604020202020204"/>
                <a:cs typeface="Arial" panose="020B0604020202020204"/>
              </a:rPr>
              <a:t>+</a:t>
            </a:r>
            <a:r>
              <a:rPr sz="24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29455" y="2805429"/>
            <a:ext cx="3897629" cy="986790"/>
            <a:chOff x="4029455" y="2805429"/>
            <a:chExt cx="3897629" cy="986790"/>
          </a:xfrm>
        </p:grpSpPr>
        <p:sp>
          <p:nvSpPr>
            <p:cNvPr id="5" name="object 5"/>
            <p:cNvSpPr/>
            <p:nvPr/>
          </p:nvSpPr>
          <p:spPr>
            <a:xfrm>
              <a:off x="4716018" y="2815589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29455" y="3211067"/>
              <a:ext cx="1198245" cy="581025"/>
            </a:xfrm>
            <a:custGeom>
              <a:avLst/>
              <a:gdLst/>
              <a:ahLst/>
              <a:cxnLst/>
              <a:rect l="l" t="t" r="r" b="b"/>
              <a:pathLst>
                <a:path w="1198245" h="581025">
                  <a:moveTo>
                    <a:pt x="1197864" y="0"/>
                  </a:moveTo>
                  <a:lnTo>
                    <a:pt x="0" y="0"/>
                  </a:lnTo>
                  <a:lnTo>
                    <a:pt x="0" y="580643"/>
                  </a:lnTo>
                  <a:lnTo>
                    <a:pt x="1197864" y="580643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34434" y="3234385"/>
            <a:ext cx="788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51192" y="3195827"/>
            <a:ext cx="1198245" cy="579120"/>
          </a:xfrm>
          <a:custGeom>
            <a:avLst/>
            <a:gdLst/>
            <a:ahLst/>
            <a:cxnLst/>
            <a:rect l="l" t="t" r="r" b="b"/>
            <a:pathLst>
              <a:path w="1198245" h="579120">
                <a:moveTo>
                  <a:pt x="1197863" y="0"/>
                </a:moveTo>
                <a:lnTo>
                  <a:pt x="0" y="0"/>
                </a:lnTo>
                <a:lnTo>
                  <a:pt x="0" y="579120"/>
                </a:lnTo>
                <a:lnTo>
                  <a:pt x="1197863" y="579120"/>
                </a:lnTo>
                <a:lnTo>
                  <a:pt x="1197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55789" y="3218510"/>
            <a:ext cx="788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/2)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7128" y="2433827"/>
            <a:ext cx="521334" cy="579120"/>
          </a:xfrm>
          <a:custGeom>
            <a:avLst/>
            <a:gdLst/>
            <a:ahLst/>
            <a:cxnLst/>
            <a:rect l="l" t="t" r="r" b="b"/>
            <a:pathLst>
              <a:path w="521335" h="579119">
                <a:moveTo>
                  <a:pt x="521208" y="0"/>
                </a:moveTo>
                <a:lnTo>
                  <a:pt x="0" y="0"/>
                </a:lnTo>
                <a:lnTo>
                  <a:pt x="0" y="579120"/>
                </a:lnTo>
                <a:lnTo>
                  <a:pt x="521208" y="579120"/>
                </a:lnTo>
                <a:lnTo>
                  <a:pt x="521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73140" y="236537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37" baseline="-16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0" dirty="0"/>
              <a:t>MATHEMATICAL</a:t>
            </a:r>
            <a:r>
              <a:rPr spc="-360" dirty="0"/>
              <a:t> </a:t>
            </a:r>
            <a:r>
              <a:rPr spc="-1019" dirty="0"/>
              <a:t>RECURRENCES</a:t>
            </a:r>
            <a:endParaRPr spc="-1019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266315"/>
            <a:ext cx="96539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89865">
              <a:lnSpc>
                <a:spcPts val="2590"/>
              </a:lnSpc>
              <a:spcBef>
                <a:spcPts val="42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  <a:tab pos="534035" algn="l"/>
                <a:tab pos="1945005" algn="l"/>
                <a:tab pos="2260600" algn="l"/>
                <a:tab pos="2574925" algn="l"/>
                <a:tab pos="3644900" algn="l"/>
                <a:tab pos="4290695" algn="l"/>
                <a:tab pos="4902200" algn="l"/>
                <a:tab pos="5217795" algn="l"/>
                <a:tab pos="6307455" algn="l"/>
                <a:tab pos="6654800" algn="l"/>
                <a:tab pos="7448550" algn="l"/>
                <a:tab pos="7859395" algn="l"/>
                <a:tab pos="8256905" algn="l"/>
                <a:tab pos="9154795" algn="l"/>
              </a:tabLst>
            </a:pPr>
            <a:r>
              <a:rPr sz="2400" spc="-5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0" dirty="0">
                <a:latin typeface="Arial MT"/>
                <a:cs typeface="Arial MT"/>
              </a:rPr>
              <a:t>recurrence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function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T(n),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that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defined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terms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its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values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30" dirty="0">
                <a:latin typeface="Arial MT"/>
                <a:cs typeface="Arial MT"/>
              </a:rPr>
              <a:t>with </a:t>
            </a:r>
            <a:r>
              <a:rPr sz="2400" spc="-145" dirty="0">
                <a:latin typeface="Arial MT"/>
                <a:cs typeface="Arial MT"/>
              </a:rPr>
              <a:t>smaller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inputs.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147" y="3303854"/>
            <a:ext cx="1327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160" dirty="0">
                <a:latin typeface="Arial MT"/>
                <a:cs typeface="Arial MT"/>
              </a:rPr>
              <a:t>Example: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147" y="4875352"/>
            <a:ext cx="6307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150" dirty="0">
                <a:latin typeface="Arial MT"/>
                <a:cs typeface="Arial MT"/>
              </a:rPr>
              <a:t>Usually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75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drop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base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case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5" dirty="0">
                <a:latin typeface="Arial MT"/>
                <a:cs typeface="Arial MT"/>
              </a:rPr>
              <a:t>from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4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65" dirty="0">
                <a:latin typeface="Arial MT"/>
                <a:cs typeface="Arial MT"/>
              </a:rPr>
              <a:t>definition.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3199" y="4269516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816" y="0"/>
                </a:lnTo>
              </a:path>
            </a:pathLst>
          </a:custGeom>
          <a:ln w="11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32275" y="4241431"/>
            <a:ext cx="22860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100" spc="-470" dirty="0">
                <a:latin typeface="Symbol" panose="05050102010706020507"/>
                <a:cs typeface="Symbol" panose="05050102010706020507"/>
              </a:rPr>
              <a:t></a:t>
            </a:r>
            <a:r>
              <a:rPr sz="3150" spc="-705" baseline="-16000" dirty="0">
                <a:latin typeface="Symbol" panose="05050102010706020507"/>
                <a:cs typeface="Symbol" panose="05050102010706020507"/>
              </a:rPr>
              <a:t></a:t>
            </a:r>
            <a:endParaRPr sz="3150" baseline="-16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7675" y="3169144"/>
            <a:ext cx="177800" cy="6057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275"/>
              </a:lnSpc>
              <a:spcBef>
                <a:spcPts val="115"/>
              </a:spcBef>
            </a:pPr>
            <a:r>
              <a:rPr sz="2100" spc="105" dirty="0">
                <a:latin typeface="Symbol" panose="05050102010706020507"/>
                <a:cs typeface="Symbol" panose="05050102010706020507"/>
              </a:rPr>
              <a:t></a:t>
            </a:r>
            <a:endParaRPr sz="21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2275"/>
              </a:lnSpc>
            </a:pPr>
            <a:r>
              <a:rPr sz="2100" spc="105" dirty="0">
                <a:latin typeface="Symbol" panose="05050102010706020507"/>
                <a:cs typeface="Symbol" panose="05050102010706020507"/>
              </a:rPr>
              <a:t></a:t>
            </a:r>
            <a:endParaRPr sz="21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4098" y="3698429"/>
            <a:ext cx="114681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100" i="1" spc="1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00" i="1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5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00" i="1" spc="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00" spc="15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70" dirty="0">
                <a:latin typeface="Symbol" panose="05050102010706020507"/>
                <a:cs typeface="Symbol" panose="05050102010706020507"/>
              </a:rPr>
              <a:t></a:t>
            </a:r>
            <a:r>
              <a:rPr sz="21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spc="157" baseline="-9000" dirty="0">
                <a:latin typeface="Symbol" panose="05050102010706020507"/>
                <a:cs typeface="Symbol" panose="05050102010706020507"/>
              </a:rPr>
              <a:t></a:t>
            </a:r>
            <a:endParaRPr sz="3150" baseline="-9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5371" y="4297433"/>
            <a:ext cx="58420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100" spc="125" dirty="0">
                <a:latin typeface="Symbol" panose="05050102010706020507"/>
                <a:cs typeface="Symbol" panose="05050102010706020507"/>
              </a:rPr>
              <a:t></a:t>
            </a:r>
            <a:r>
              <a:rPr sz="2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spc="232" baseline="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150" spc="-157" baseline="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75" dirty="0">
                <a:latin typeface="Symbol" panose="05050102010706020507"/>
                <a:cs typeface="Symbol" panose="05050102010706020507"/>
              </a:rPr>
              <a:t></a:t>
            </a:r>
            <a:endParaRPr sz="21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0771" y="3905427"/>
            <a:ext cx="53340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spc="125" dirty="0">
                <a:latin typeface="Symbol" panose="05050102010706020507"/>
                <a:cs typeface="Symbol" panose="05050102010706020507"/>
              </a:rPr>
              <a:t></a:t>
            </a:r>
            <a:r>
              <a:rPr sz="2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i="1" spc="232" baseline="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150" i="1" spc="-127" baseline="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75" dirty="0">
                <a:latin typeface="Symbol" panose="05050102010706020507"/>
                <a:cs typeface="Symbol" panose="05050102010706020507"/>
              </a:rPr>
              <a:t></a:t>
            </a:r>
            <a:endParaRPr sz="21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9575" y="4055316"/>
            <a:ext cx="245618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943610" algn="l"/>
                <a:tab pos="1808480" algn="l"/>
              </a:tabLst>
            </a:pPr>
            <a:r>
              <a:rPr sz="3150" spc="195" baseline="11000" dirty="0">
                <a:latin typeface="Symbol" panose="05050102010706020507"/>
                <a:cs typeface="Symbol" panose="05050102010706020507"/>
              </a:rPr>
              <a:t></a:t>
            </a:r>
            <a:r>
              <a:rPr sz="2100" spc="13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i="1" spc="1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00" i="1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spc="112" baseline="-4000" dirty="0">
                <a:latin typeface="Symbol" panose="05050102010706020507"/>
                <a:cs typeface="Symbol" panose="05050102010706020507"/>
              </a:rPr>
              <a:t></a:t>
            </a:r>
            <a:r>
              <a:rPr sz="3150" baseline="-4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150" spc="187" baseline="-4000" dirty="0">
                <a:latin typeface="Symbol" panose="05050102010706020507"/>
                <a:cs typeface="Symbol" panose="05050102010706020507"/>
              </a:rPr>
              <a:t></a:t>
            </a:r>
            <a:r>
              <a:rPr sz="3150" spc="-67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70" dirty="0">
                <a:latin typeface="Symbol" panose="05050102010706020507"/>
                <a:cs typeface="Symbol" panose="05050102010706020507"/>
              </a:rPr>
              <a:t></a:t>
            </a:r>
            <a:r>
              <a:rPr sz="2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 spc="10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00" i="1" spc="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00" i="1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70" dirty="0">
                <a:latin typeface="Symbol" panose="05050102010706020507"/>
                <a:cs typeface="Symbol" panose="05050102010706020507"/>
              </a:rPr>
              <a:t></a:t>
            </a:r>
            <a:r>
              <a:rPr sz="21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05" dirty="0">
                <a:latin typeface="Times New Roman" panose="02020603050405020304"/>
                <a:cs typeface="Times New Roman" panose="02020603050405020304"/>
              </a:rPr>
              <a:t>1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7048" y="3149944"/>
            <a:ext cx="16827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061720" algn="l"/>
              </a:tabLst>
            </a:pPr>
            <a:r>
              <a:rPr sz="2100" spc="10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00" i="1" spc="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00" i="1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70" dirty="0">
                <a:latin typeface="Symbol" panose="05050102010706020507"/>
                <a:cs typeface="Symbol" panose="05050102010706020507"/>
              </a:rPr>
              <a:t></a:t>
            </a:r>
            <a:r>
              <a:rPr sz="21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105" dirty="0">
                <a:latin typeface="Times New Roman" panose="02020603050405020304"/>
                <a:cs typeface="Times New Roman" panose="02020603050405020304"/>
              </a:rPr>
              <a:t>1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59912" y="5930022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10" y="0"/>
                </a:lnTo>
              </a:path>
            </a:pathLst>
          </a:custGeom>
          <a:ln w="113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62147" y="5736206"/>
            <a:ext cx="588010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50" spc="130" dirty="0">
                <a:latin typeface="Symbol" panose="05050102010706020507"/>
                <a:cs typeface="Symbol" panose="05050102010706020507"/>
              </a:rPr>
              <a:t></a:t>
            </a:r>
            <a:r>
              <a:rPr sz="21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25" spc="254" baseline="-39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225" spc="-240" baseline="-3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80" dirty="0">
                <a:latin typeface="Symbol" panose="05050102010706020507"/>
                <a:cs typeface="Symbol" panose="05050102010706020507"/>
              </a:rPr>
              <a:t></a:t>
            </a:r>
            <a:endParaRPr sz="21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7547" y="5958119"/>
            <a:ext cx="537210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1955" algn="l"/>
              </a:tabLst>
            </a:pPr>
            <a:r>
              <a:rPr sz="2150" spc="80" dirty="0">
                <a:latin typeface="Symbol" panose="05050102010706020507"/>
                <a:cs typeface="Symbol" panose="05050102010706020507"/>
              </a:rPr>
              <a:t>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50" spc="80" dirty="0">
                <a:latin typeface="Symbol" panose="05050102010706020507"/>
                <a:cs typeface="Symbol" panose="05050102010706020507"/>
              </a:rPr>
              <a:t></a:t>
            </a:r>
            <a:endParaRPr sz="21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7547" y="5713654"/>
            <a:ext cx="274891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50" i="1" spc="1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50" i="1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1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50" i="1" spc="1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50" spc="14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5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185" dirty="0">
                <a:latin typeface="Symbol" panose="05050102010706020507"/>
                <a:cs typeface="Symbol" panose="05050102010706020507"/>
              </a:rPr>
              <a:t></a:t>
            </a:r>
            <a:r>
              <a:rPr sz="21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1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50" i="1" spc="1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50" i="1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25" spc="195" baseline="31000" dirty="0">
                <a:latin typeface="Symbol" panose="05050102010706020507"/>
                <a:cs typeface="Symbol" panose="05050102010706020507"/>
              </a:rPr>
              <a:t></a:t>
            </a:r>
            <a:r>
              <a:rPr sz="3225" spc="-112" baseline="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25" i="1" spc="254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25" i="1" spc="-209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25" spc="195" baseline="31000" dirty="0">
                <a:latin typeface="Symbol" panose="05050102010706020507"/>
                <a:cs typeface="Symbol" panose="05050102010706020507"/>
              </a:rPr>
              <a:t></a:t>
            </a:r>
            <a:r>
              <a:rPr sz="3225" spc="-135" baseline="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185" dirty="0">
                <a:latin typeface="Symbol" panose="05050102010706020507"/>
                <a:cs typeface="Symbol" panose="05050102010706020507"/>
              </a:rPr>
              <a:t></a:t>
            </a:r>
            <a:r>
              <a:rPr sz="21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145" dirty="0">
                <a:latin typeface="Symbol" panose="05050102010706020507"/>
                <a:cs typeface="Symbol" panose="05050102010706020507"/>
              </a:rPr>
              <a:t></a:t>
            </a:r>
            <a:r>
              <a:rPr sz="2150" spc="1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50" i="1" spc="1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50" spc="145" dirty="0">
                <a:latin typeface="Times New Roman" panose="02020603050405020304"/>
                <a:cs typeface="Times New Roman" panose="02020603050405020304"/>
              </a:rPr>
              <a:t>)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grpSp>
        <p:nvGrpSpPr>
          <p:cNvPr id="3" name="object 3"/>
          <p:cNvGrpSpPr/>
          <p:nvPr/>
        </p:nvGrpSpPr>
        <p:grpSpPr>
          <a:xfrm>
            <a:off x="4282185" y="2857500"/>
            <a:ext cx="3220720" cy="1078230"/>
            <a:chOff x="4282185" y="2857500"/>
            <a:chExt cx="3220720" cy="1078230"/>
          </a:xfrm>
        </p:grpSpPr>
        <p:sp>
          <p:nvSpPr>
            <p:cNvPr id="4" name="object 4"/>
            <p:cNvSpPr/>
            <p:nvPr/>
          </p:nvSpPr>
          <p:spPr>
            <a:xfrm>
              <a:off x="4292345" y="3239261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54979" y="2857500"/>
              <a:ext cx="520065" cy="579120"/>
            </a:xfrm>
            <a:custGeom>
              <a:avLst/>
              <a:gdLst/>
              <a:ahLst/>
              <a:cxnLst/>
              <a:rect l="l" t="t" r="r" b="b"/>
              <a:pathLst>
                <a:path w="520064" h="579120">
                  <a:moveTo>
                    <a:pt x="519684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519684" y="579120"/>
                  </a:lnTo>
                  <a:lnTo>
                    <a:pt x="519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10792" y="2109978"/>
            <a:ext cx="4882515" cy="106997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30"/>
              </a:spcBef>
            </a:pPr>
            <a:r>
              <a:rPr sz="2400" spc="-185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60" dirty="0">
                <a:latin typeface="Arial MT"/>
                <a:cs typeface="Arial MT"/>
              </a:rPr>
              <a:t>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75" dirty="0">
                <a:latin typeface="Arial MT"/>
                <a:cs typeface="Arial MT"/>
              </a:rPr>
              <a:t>(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5" dirty="0">
                <a:latin typeface="Arial MT"/>
                <a:cs typeface="Arial MT"/>
              </a:rPr>
              <a:t>/4)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0" dirty="0">
                <a:latin typeface="Arial MT"/>
                <a:cs typeface="Arial MT"/>
              </a:rPr>
              <a:t>(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n/</a:t>
            </a:r>
            <a:r>
              <a:rPr sz="2400" spc="-80" dirty="0">
                <a:latin typeface="Arial MT"/>
                <a:cs typeface="Arial MT"/>
              </a:rPr>
              <a:t>2)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195" dirty="0">
                <a:latin typeface="Arial" panose="020B0604020202020204"/>
                <a:cs typeface="Arial" panose="020B0604020202020204"/>
              </a:rPr>
              <a:t>+</a:t>
            </a:r>
            <a:r>
              <a:rPr sz="24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R="43180" algn="r">
              <a:lnSpc>
                <a:spcPct val="100000"/>
              </a:lnSpc>
              <a:spcBef>
                <a:spcPts val="1230"/>
              </a:spcBef>
            </a:pPr>
            <a:r>
              <a:rPr sz="3600" i="1" spc="-37" baseline="-16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89705" y="3634740"/>
            <a:ext cx="4897120" cy="1139190"/>
            <a:chOff x="3489705" y="3634740"/>
            <a:chExt cx="4897120" cy="1139190"/>
          </a:xfrm>
        </p:grpSpPr>
        <p:sp>
          <p:nvSpPr>
            <p:cNvPr id="8" name="object 8"/>
            <p:cNvSpPr/>
            <p:nvPr/>
          </p:nvSpPr>
          <p:spPr>
            <a:xfrm>
              <a:off x="3499865" y="3925062"/>
              <a:ext cx="4876800" cy="838200"/>
            </a:xfrm>
            <a:custGeom>
              <a:avLst/>
              <a:gdLst/>
              <a:ahLst/>
              <a:cxnLst/>
              <a:rect l="l" t="t" r="r" b="b"/>
              <a:pathLst>
                <a:path w="4876800" h="838200">
                  <a:moveTo>
                    <a:pt x="838200" y="0"/>
                  </a:moveTo>
                  <a:lnTo>
                    <a:pt x="0" y="838200"/>
                  </a:lnTo>
                </a:path>
                <a:path w="4876800" h="838200">
                  <a:moveTo>
                    <a:pt x="3962400" y="0"/>
                  </a:moveTo>
                  <a:lnTo>
                    <a:pt x="3124200" y="838200"/>
                  </a:lnTo>
                </a:path>
                <a:path w="4876800" h="838200">
                  <a:moveTo>
                    <a:pt x="3962400" y="0"/>
                  </a:moveTo>
                  <a:lnTo>
                    <a:pt x="4876800" y="838200"/>
                  </a:lnTo>
                </a:path>
                <a:path w="4876800" h="838200">
                  <a:moveTo>
                    <a:pt x="838200" y="0"/>
                  </a:moveTo>
                  <a:lnTo>
                    <a:pt x="1752600" y="8382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98747" y="3634740"/>
              <a:ext cx="1106805" cy="579120"/>
            </a:xfrm>
            <a:custGeom>
              <a:avLst/>
              <a:gdLst/>
              <a:ahLst/>
              <a:cxnLst/>
              <a:rect l="l" t="t" r="r" b="b"/>
              <a:pathLst>
                <a:path w="1106804" h="579120">
                  <a:moveTo>
                    <a:pt x="1106424" y="0"/>
                  </a:moveTo>
                  <a:lnTo>
                    <a:pt x="0" y="0"/>
                  </a:lnTo>
                  <a:lnTo>
                    <a:pt x="0" y="579119"/>
                  </a:lnTo>
                  <a:lnTo>
                    <a:pt x="1106424" y="57911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865753" y="3657980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18959" y="3619500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87234" y="3642105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/2)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91383" y="4457700"/>
            <a:ext cx="1402080" cy="579120"/>
          </a:xfrm>
          <a:custGeom>
            <a:avLst/>
            <a:gdLst/>
            <a:ahLst/>
            <a:cxnLst/>
            <a:rect l="l" t="t" r="r" b="b"/>
            <a:pathLst>
              <a:path w="1402079" h="579120">
                <a:moveTo>
                  <a:pt x="1402080" y="0"/>
                </a:moveTo>
                <a:lnTo>
                  <a:pt x="0" y="0"/>
                </a:lnTo>
                <a:lnTo>
                  <a:pt x="0" y="579119"/>
                </a:lnTo>
                <a:lnTo>
                  <a:pt x="1402080" y="579119"/>
                </a:lnTo>
                <a:lnTo>
                  <a:pt x="1402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22777" y="4480305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/16)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43984" y="4457700"/>
            <a:ext cx="1199515" cy="579120"/>
          </a:xfrm>
          <a:custGeom>
            <a:avLst/>
            <a:gdLst/>
            <a:ahLst/>
            <a:cxnLst/>
            <a:rect l="l" t="t" r="r" b="b"/>
            <a:pathLst>
              <a:path w="1199514" h="579120">
                <a:moveTo>
                  <a:pt x="1199388" y="0"/>
                </a:moveTo>
                <a:lnTo>
                  <a:pt x="0" y="0"/>
                </a:lnTo>
                <a:lnTo>
                  <a:pt x="0" y="579119"/>
                </a:lnTo>
                <a:lnTo>
                  <a:pt x="1199388" y="579119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49470" y="4480305"/>
            <a:ext cx="78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93891" y="4456176"/>
            <a:ext cx="1199515" cy="579120"/>
          </a:xfrm>
          <a:custGeom>
            <a:avLst/>
            <a:gdLst/>
            <a:ahLst/>
            <a:cxnLst/>
            <a:rect l="l" t="t" r="r" b="b"/>
            <a:pathLst>
              <a:path w="1199515" h="579120">
                <a:moveTo>
                  <a:pt x="1199388" y="0"/>
                </a:moveTo>
                <a:lnTo>
                  <a:pt x="0" y="0"/>
                </a:lnTo>
                <a:lnTo>
                  <a:pt x="0" y="579119"/>
                </a:lnTo>
                <a:lnTo>
                  <a:pt x="1199388" y="579119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199123" y="4478782"/>
            <a:ext cx="78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44383" y="4456176"/>
            <a:ext cx="1199515" cy="579120"/>
          </a:xfrm>
          <a:custGeom>
            <a:avLst/>
            <a:gdLst/>
            <a:ahLst/>
            <a:cxnLst/>
            <a:rect l="l" t="t" r="r" b="b"/>
            <a:pathLst>
              <a:path w="1199515" h="579120">
                <a:moveTo>
                  <a:pt x="1199387" y="0"/>
                </a:moveTo>
                <a:lnTo>
                  <a:pt x="0" y="0"/>
                </a:lnTo>
                <a:lnTo>
                  <a:pt x="0" y="579119"/>
                </a:lnTo>
                <a:lnTo>
                  <a:pt x="1199387" y="579119"/>
                </a:lnTo>
                <a:lnTo>
                  <a:pt x="1199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850505" y="4478782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grpSp>
        <p:nvGrpSpPr>
          <p:cNvPr id="3" name="object 3"/>
          <p:cNvGrpSpPr/>
          <p:nvPr/>
        </p:nvGrpSpPr>
        <p:grpSpPr>
          <a:xfrm>
            <a:off x="3113532" y="3091942"/>
            <a:ext cx="5627370" cy="2992120"/>
            <a:chOff x="3113532" y="3091942"/>
            <a:chExt cx="5627370" cy="2992120"/>
          </a:xfrm>
        </p:grpSpPr>
        <p:sp>
          <p:nvSpPr>
            <p:cNvPr id="4" name="object 4"/>
            <p:cNvSpPr/>
            <p:nvPr/>
          </p:nvSpPr>
          <p:spPr>
            <a:xfrm>
              <a:off x="3320034" y="3102102"/>
              <a:ext cx="5410200" cy="2971800"/>
            </a:xfrm>
            <a:custGeom>
              <a:avLst/>
              <a:gdLst/>
              <a:ahLst/>
              <a:cxnLst/>
              <a:rect l="l" t="t" r="r" b="b"/>
              <a:pathLst>
                <a:path w="5410200" h="2971800">
                  <a:moveTo>
                    <a:pt x="2851404" y="0"/>
                  </a:moveTo>
                  <a:lnTo>
                    <a:pt x="1327403" y="685800"/>
                  </a:lnTo>
                </a:path>
                <a:path w="5410200" h="2971800">
                  <a:moveTo>
                    <a:pt x="2851404" y="0"/>
                  </a:moveTo>
                  <a:lnTo>
                    <a:pt x="4527804" y="685800"/>
                  </a:lnTo>
                </a:path>
                <a:path w="5410200" h="2971800">
                  <a:moveTo>
                    <a:pt x="533400" y="1524000"/>
                  </a:moveTo>
                  <a:lnTo>
                    <a:pt x="0" y="2971800"/>
                  </a:lnTo>
                </a:path>
                <a:path w="5410200" h="2971800">
                  <a:moveTo>
                    <a:pt x="1371600" y="685800"/>
                  </a:moveTo>
                  <a:lnTo>
                    <a:pt x="533400" y="1524000"/>
                  </a:lnTo>
                </a:path>
                <a:path w="5410200" h="2971800">
                  <a:moveTo>
                    <a:pt x="4495799" y="685800"/>
                  </a:moveTo>
                  <a:lnTo>
                    <a:pt x="3657599" y="1524000"/>
                  </a:lnTo>
                </a:path>
                <a:path w="5410200" h="2971800">
                  <a:moveTo>
                    <a:pt x="4495799" y="685800"/>
                  </a:moveTo>
                  <a:lnTo>
                    <a:pt x="5410199" y="1524000"/>
                  </a:lnTo>
                </a:path>
                <a:path w="5410200" h="2971800">
                  <a:moveTo>
                    <a:pt x="1371600" y="685800"/>
                  </a:moveTo>
                  <a:lnTo>
                    <a:pt x="2286000" y="15240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3532" y="4320540"/>
              <a:ext cx="1309370" cy="579120"/>
            </a:xfrm>
            <a:custGeom>
              <a:avLst/>
              <a:gdLst/>
              <a:ahLst/>
              <a:cxnLst/>
              <a:rect l="l" t="t" r="r" b="b"/>
              <a:pathLst>
                <a:path w="1309370" h="579120">
                  <a:moveTo>
                    <a:pt x="1309116" y="0"/>
                  </a:moveTo>
                  <a:lnTo>
                    <a:pt x="0" y="0"/>
                  </a:lnTo>
                  <a:lnTo>
                    <a:pt x="0" y="579119"/>
                  </a:lnTo>
                  <a:lnTo>
                    <a:pt x="1309116" y="579119"/>
                  </a:lnTo>
                  <a:lnTo>
                    <a:pt x="1309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306826" y="4343476"/>
            <a:ext cx="924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/16)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3084" y="4320540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30470" y="4343476"/>
            <a:ext cx="772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4515" y="4319015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81520" y="4342257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65007" y="4319015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232647" y="4342257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3840" y="3497579"/>
            <a:ext cx="1106805" cy="581025"/>
          </a:xfrm>
          <a:custGeom>
            <a:avLst/>
            <a:gdLst/>
            <a:ahLst/>
            <a:cxnLst/>
            <a:rect l="l" t="t" r="r" b="b"/>
            <a:pathLst>
              <a:path w="1106804" h="581025">
                <a:moveTo>
                  <a:pt x="1106424" y="0"/>
                </a:moveTo>
                <a:lnTo>
                  <a:pt x="0" y="0"/>
                </a:lnTo>
                <a:lnTo>
                  <a:pt x="0" y="580644"/>
                </a:lnTo>
                <a:lnTo>
                  <a:pt x="1106424" y="580644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20590" y="3521455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74052" y="3482340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20"/>
                </a:lnTo>
                <a:lnTo>
                  <a:pt x="1106424" y="579120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441945" y="3505580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/2)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70276" y="5768340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958596" y="0"/>
                </a:moveTo>
                <a:lnTo>
                  <a:pt x="0" y="0"/>
                </a:lnTo>
                <a:lnTo>
                  <a:pt x="0" y="579120"/>
                </a:lnTo>
                <a:lnTo>
                  <a:pt x="958596" y="579120"/>
                </a:lnTo>
                <a:lnTo>
                  <a:pt x="958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46551" y="5793130"/>
            <a:ext cx="607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</a:t>
            </a:r>
            <a:r>
              <a:rPr sz="2400" spc="-2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15945" y="2720339"/>
            <a:ext cx="3314065" cy="2956560"/>
            <a:chOff x="3115945" y="2720339"/>
            <a:chExt cx="3314065" cy="2956560"/>
          </a:xfrm>
        </p:grpSpPr>
        <p:sp>
          <p:nvSpPr>
            <p:cNvPr id="20" name="object 20"/>
            <p:cNvSpPr/>
            <p:nvPr/>
          </p:nvSpPr>
          <p:spPr>
            <a:xfrm>
              <a:off x="3115945" y="4926838"/>
              <a:ext cx="742950" cy="749935"/>
            </a:xfrm>
            <a:custGeom>
              <a:avLst/>
              <a:gdLst/>
              <a:ahLst/>
              <a:cxnLst/>
              <a:rect l="l" t="t" r="r" b="b"/>
              <a:pathLst>
                <a:path w="742950" h="749935">
                  <a:moveTo>
                    <a:pt x="196595" y="0"/>
                  </a:moveTo>
                  <a:lnTo>
                    <a:pt x="0" y="556895"/>
                  </a:lnTo>
                  <a:lnTo>
                    <a:pt x="546354" y="749769"/>
                  </a:lnTo>
                  <a:lnTo>
                    <a:pt x="742950" y="192912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71926" y="5201792"/>
              <a:ext cx="101853" cy="22593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08548" y="2720339"/>
              <a:ext cx="521334" cy="579120"/>
            </a:xfrm>
            <a:custGeom>
              <a:avLst/>
              <a:gdLst/>
              <a:ahLst/>
              <a:cxnLst/>
              <a:rect l="l" t="t" r="r" b="b"/>
              <a:pathLst>
                <a:path w="521335" h="579120">
                  <a:moveTo>
                    <a:pt x="521208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521208" y="579120"/>
                  </a:lnTo>
                  <a:lnTo>
                    <a:pt x="521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10792" y="2246827"/>
            <a:ext cx="5237480" cy="7962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2400" spc="-185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60" dirty="0">
                <a:latin typeface="Arial MT"/>
                <a:cs typeface="Arial MT"/>
              </a:rPr>
              <a:t>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75" dirty="0">
                <a:latin typeface="Arial MT"/>
                <a:cs typeface="Arial MT"/>
              </a:rPr>
              <a:t>(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5" dirty="0">
                <a:latin typeface="Arial MT"/>
                <a:cs typeface="Arial MT"/>
              </a:rPr>
              <a:t>/4)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0" dirty="0">
                <a:latin typeface="Arial MT"/>
                <a:cs typeface="Arial MT"/>
              </a:rPr>
              <a:t>(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n/</a:t>
            </a:r>
            <a:r>
              <a:rPr sz="2400" spc="-80" dirty="0">
                <a:latin typeface="Arial MT"/>
                <a:cs typeface="Arial MT"/>
              </a:rPr>
              <a:t>2)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195" dirty="0">
                <a:latin typeface="Arial" panose="020B0604020202020204"/>
                <a:cs typeface="Arial" panose="020B0604020202020204"/>
              </a:rPr>
              <a:t>+</a:t>
            </a:r>
            <a:r>
              <a:rPr sz="24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R="43180" algn="r">
              <a:lnSpc>
                <a:spcPct val="100000"/>
              </a:lnSpc>
              <a:spcBef>
                <a:spcPts val="160"/>
              </a:spcBef>
            </a:pPr>
            <a:r>
              <a:rPr sz="3600" i="1" spc="-37" baseline="-16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grpSp>
        <p:nvGrpSpPr>
          <p:cNvPr id="3" name="object 3"/>
          <p:cNvGrpSpPr/>
          <p:nvPr/>
        </p:nvGrpSpPr>
        <p:grpSpPr>
          <a:xfrm>
            <a:off x="3113532" y="3091942"/>
            <a:ext cx="5627370" cy="2992120"/>
            <a:chOff x="3113532" y="3091942"/>
            <a:chExt cx="5627370" cy="2992120"/>
          </a:xfrm>
        </p:grpSpPr>
        <p:sp>
          <p:nvSpPr>
            <p:cNvPr id="4" name="object 4"/>
            <p:cNvSpPr/>
            <p:nvPr/>
          </p:nvSpPr>
          <p:spPr>
            <a:xfrm>
              <a:off x="3320034" y="3102102"/>
              <a:ext cx="5410200" cy="2971800"/>
            </a:xfrm>
            <a:custGeom>
              <a:avLst/>
              <a:gdLst/>
              <a:ahLst/>
              <a:cxnLst/>
              <a:rect l="l" t="t" r="r" b="b"/>
              <a:pathLst>
                <a:path w="5410200" h="2971800">
                  <a:moveTo>
                    <a:pt x="2851404" y="0"/>
                  </a:moveTo>
                  <a:lnTo>
                    <a:pt x="1327403" y="685800"/>
                  </a:lnTo>
                </a:path>
                <a:path w="5410200" h="2971800">
                  <a:moveTo>
                    <a:pt x="2851404" y="0"/>
                  </a:moveTo>
                  <a:lnTo>
                    <a:pt x="4527804" y="685800"/>
                  </a:lnTo>
                </a:path>
                <a:path w="5410200" h="2971800">
                  <a:moveTo>
                    <a:pt x="533400" y="1524000"/>
                  </a:moveTo>
                  <a:lnTo>
                    <a:pt x="0" y="2971800"/>
                  </a:lnTo>
                </a:path>
                <a:path w="5410200" h="2971800">
                  <a:moveTo>
                    <a:pt x="1371600" y="685800"/>
                  </a:moveTo>
                  <a:lnTo>
                    <a:pt x="533400" y="1524000"/>
                  </a:lnTo>
                </a:path>
                <a:path w="5410200" h="2971800">
                  <a:moveTo>
                    <a:pt x="4495799" y="685800"/>
                  </a:moveTo>
                  <a:lnTo>
                    <a:pt x="3657599" y="1524000"/>
                  </a:lnTo>
                </a:path>
                <a:path w="5410200" h="2971800">
                  <a:moveTo>
                    <a:pt x="4495799" y="685800"/>
                  </a:moveTo>
                  <a:lnTo>
                    <a:pt x="5410199" y="1524000"/>
                  </a:lnTo>
                </a:path>
                <a:path w="5410200" h="2971800">
                  <a:moveTo>
                    <a:pt x="1371600" y="685800"/>
                  </a:moveTo>
                  <a:lnTo>
                    <a:pt x="2286000" y="15240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3532" y="4320540"/>
              <a:ext cx="1309370" cy="579120"/>
            </a:xfrm>
            <a:custGeom>
              <a:avLst/>
              <a:gdLst/>
              <a:ahLst/>
              <a:cxnLst/>
              <a:rect l="l" t="t" r="r" b="b"/>
              <a:pathLst>
                <a:path w="1309370" h="579120">
                  <a:moveTo>
                    <a:pt x="1309116" y="0"/>
                  </a:moveTo>
                  <a:lnTo>
                    <a:pt x="0" y="0"/>
                  </a:lnTo>
                  <a:lnTo>
                    <a:pt x="0" y="579119"/>
                  </a:lnTo>
                  <a:lnTo>
                    <a:pt x="1309116" y="579119"/>
                  </a:lnTo>
                  <a:lnTo>
                    <a:pt x="1309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306826" y="4343476"/>
            <a:ext cx="924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/16)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3084" y="4320540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30470" y="4343476"/>
            <a:ext cx="772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4515" y="4319015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81520" y="4342257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65007" y="4319015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232647" y="4342257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3840" y="3497579"/>
            <a:ext cx="1106805" cy="581025"/>
          </a:xfrm>
          <a:custGeom>
            <a:avLst/>
            <a:gdLst/>
            <a:ahLst/>
            <a:cxnLst/>
            <a:rect l="l" t="t" r="r" b="b"/>
            <a:pathLst>
              <a:path w="1106804" h="581025">
                <a:moveTo>
                  <a:pt x="1106424" y="0"/>
                </a:moveTo>
                <a:lnTo>
                  <a:pt x="0" y="0"/>
                </a:lnTo>
                <a:lnTo>
                  <a:pt x="0" y="580644"/>
                </a:lnTo>
                <a:lnTo>
                  <a:pt x="1106424" y="580644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20590" y="3521455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74052" y="3482340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20"/>
                </a:lnTo>
                <a:lnTo>
                  <a:pt x="1106424" y="579120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441945" y="3505580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/2)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70276" y="5768340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958596" y="0"/>
                </a:moveTo>
                <a:lnTo>
                  <a:pt x="0" y="0"/>
                </a:lnTo>
                <a:lnTo>
                  <a:pt x="0" y="579120"/>
                </a:lnTo>
                <a:lnTo>
                  <a:pt x="958596" y="579120"/>
                </a:lnTo>
                <a:lnTo>
                  <a:pt x="958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46551" y="5793130"/>
            <a:ext cx="607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</a:t>
            </a:r>
            <a:r>
              <a:rPr sz="2400" spc="-2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15945" y="2720339"/>
            <a:ext cx="3314065" cy="2956560"/>
            <a:chOff x="3115945" y="2720339"/>
            <a:chExt cx="3314065" cy="2956560"/>
          </a:xfrm>
        </p:grpSpPr>
        <p:sp>
          <p:nvSpPr>
            <p:cNvPr id="20" name="object 20"/>
            <p:cNvSpPr/>
            <p:nvPr/>
          </p:nvSpPr>
          <p:spPr>
            <a:xfrm>
              <a:off x="3115945" y="4926838"/>
              <a:ext cx="742950" cy="749935"/>
            </a:xfrm>
            <a:custGeom>
              <a:avLst/>
              <a:gdLst/>
              <a:ahLst/>
              <a:cxnLst/>
              <a:rect l="l" t="t" r="r" b="b"/>
              <a:pathLst>
                <a:path w="742950" h="749935">
                  <a:moveTo>
                    <a:pt x="196595" y="0"/>
                  </a:moveTo>
                  <a:lnTo>
                    <a:pt x="0" y="556895"/>
                  </a:lnTo>
                  <a:lnTo>
                    <a:pt x="546354" y="749769"/>
                  </a:lnTo>
                  <a:lnTo>
                    <a:pt x="742950" y="192912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71926" y="5201792"/>
              <a:ext cx="101853" cy="22593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908548" y="2720339"/>
              <a:ext cx="521334" cy="579120"/>
            </a:xfrm>
            <a:custGeom>
              <a:avLst/>
              <a:gdLst/>
              <a:ahLst/>
              <a:cxnLst/>
              <a:rect l="l" t="t" r="r" b="b"/>
              <a:pathLst>
                <a:path w="521335" h="579120">
                  <a:moveTo>
                    <a:pt x="521208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521208" y="579120"/>
                  </a:lnTo>
                  <a:lnTo>
                    <a:pt x="521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10792" y="2246827"/>
            <a:ext cx="5237480" cy="7962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2400" spc="-185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60" dirty="0">
                <a:latin typeface="Arial MT"/>
                <a:cs typeface="Arial MT"/>
              </a:rPr>
              <a:t>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75" dirty="0">
                <a:latin typeface="Arial MT"/>
                <a:cs typeface="Arial MT"/>
              </a:rPr>
              <a:t>(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5" dirty="0">
                <a:latin typeface="Arial MT"/>
                <a:cs typeface="Arial MT"/>
              </a:rPr>
              <a:t>/4)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0" dirty="0">
                <a:latin typeface="Arial MT"/>
                <a:cs typeface="Arial MT"/>
              </a:rPr>
              <a:t>(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n/</a:t>
            </a:r>
            <a:r>
              <a:rPr sz="2400" spc="-80" dirty="0">
                <a:latin typeface="Arial MT"/>
                <a:cs typeface="Arial MT"/>
              </a:rPr>
              <a:t>2)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195" dirty="0">
                <a:latin typeface="Arial" panose="020B0604020202020204"/>
                <a:cs typeface="Arial" panose="020B0604020202020204"/>
              </a:rPr>
              <a:t>+</a:t>
            </a:r>
            <a:r>
              <a:rPr sz="24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R="43180" algn="r">
              <a:lnSpc>
                <a:spcPct val="100000"/>
              </a:lnSpc>
              <a:spcBef>
                <a:spcPts val="160"/>
              </a:spcBef>
            </a:pPr>
            <a:r>
              <a:rPr sz="3600" i="1" spc="-37" baseline="-16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123492" y="2266315"/>
            <a:ext cx="417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60" dirty="0">
                <a:latin typeface="Arial MT"/>
                <a:cs typeface="Arial MT"/>
              </a:rPr>
              <a:t>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75" dirty="0">
                <a:latin typeface="Arial MT"/>
                <a:cs typeface="Arial MT"/>
              </a:rPr>
              <a:t>(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5" dirty="0">
                <a:latin typeface="Arial MT"/>
                <a:cs typeface="Arial MT"/>
              </a:rPr>
              <a:t>/4)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0" dirty="0">
                <a:latin typeface="Arial MT"/>
                <a:cs typeface="Arial MT"/>
              </a:rPr>
              <a:t>(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n/</a:t>
            </a:r>
            <a:r>
              <a:rPr sz="2400" spc="-80" dirty="0">
                <a:latin typeface="Arial MT"/>
                <a:cs typeface="Arial MT"/>
              </a:rPr>
              <a:t>2)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195" dirty="0">
                <a:latin typeface="Arial" panose="020B0604020202020204"/>
                <a:cs typeface="Arial" panose="020B0604020202020204"/>
              </a:rPr>
              <a:t>+</a:t>
            </a:r>
            <a:r>
              <a:rPr sz="24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03576" y="3006661"/>
            <a:ext cx="7331075" cy="3063875"/>
            <a:chOff x="2703576" y="3006661"/>
            <a:chExt cx="7331075" cy="3063875"/>
          </a:xfrm>
        </p:grpSpPr>
        <p:sp>
          <p:nvSpPr>
            <p:cNvPr id="5" name="object 5"/>
            <p:cNvSpPr/>
            <p:nvPr/>
          </p:nvSpPr>
          <p:spPr>
            <a:xfrm>
              <a:off x="4239006" y="3088385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19800" y="3011423"/>
              <a:ext cx="4010025" cy="0"/>
            </a:xfrm>
            <a:custGeom>
              <a:avLst/>
              <a:gdLst/>
              <a:ahLst/>
              <a:cxnLst/>
              <a:rect l="l" t="t" r="r" b="b"/>
              <a:pathLst>
                <a:path w="4010025">
                  <a:moveTo>
                    <a:pt x="0" y="0"/>
                  </a:moveTo>
                  <a:lnTo>
                    <a:pt x="4009644" y="0"/>
                  </a:lnTo>
                </a:path>
              </a:pathLst>
            </a:custGeom>
            <a:ln w="9144">
              <a:solidFill>
                <a:srgbClr val="2583C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11602" y="3774185"/>
              <a:ext cx="5410200" cy="2286000"/>
            </a:xfrm>
            <a:custGeom>
              <a:avLst/>
              <a:gdLst/>
              <a:ahLst/>
              <a:cxnLst/>
              <a:rect l="l" t="t" r="r" b="b"/>
              <a:pathLst>
                <a:path w="5410200" h="2286000">
                  <a:moveTo>
                    <a:pt x="533400" y="838200"/>
                  </a:moveTo>
                  <a:lnTo>
                    <a:pt x="0" y="2286000"/>
                  </a:lnTo>
                </a:path>
                <a:path w="5410200" h="2286000">
                  <a:moveTo>
                    <a:pt x="1371600" y="0"/>
                  </a:moveTo>
                  <a:lnTo>
                    <a:pt x="533400" y="838200"/>
                  </a:lnTo>
                </a:path>
                <a:path w="5410200" h="2286000">
                  <a:moveTo>
                    <a:pt x="4495800" y="0"/>
                  </a:moveTo>
                  <a:lnTo>
                    <a:pt x="3657600" y="838200"/>
                  </a:lnTo>
                </a:path>
                <a:path w="5410200" h="2286000">
                  <a:moveTo>
                    <a:pt x="4495800" y="0"/>
                  </a:moveTo>
                  <a:lnTo>
                    <a:pt x="5410200" y="838200"/>
                  </a:lnTo>
                </a:path>
                <a:path w="5410200" h="2286000">
                  <a:moveTo>
                    <a:pt x="1371600" y="0"/>
                  </a:moveTo>
                  <a:lnTo>
                    <a:pt x="2286000" y="8382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03576" y="4306823"/>
              <a:ext cx="1310640" cy="579120"/>
            </a:xfrm>
            <a:custGeom>
              <a:avLst/>
              <a:gdLst/>
              <a:ahLst/>
              <a:cxnLst/>
              <a:rect l="l" t="t" r="r" b="b"/>
              <a:pathLst>
                <a:path w="1310639" h="579120">
                  <a:moveTo>
                    <a:pt x="1310639" y="0"/>
                  </a:moveTo>
                  <a:lnTo>
                    <a:pt x="0" y="0"/>
                  </a:lnTo>
                  <a:lnTo>
                    <a:pt x="0" y="579119"/>
                  </a:lnTo>
                  <a:lnTo>
                    <a:pt x="1310639" y="579119"/>
                  </a:lnTo>
                  <a:lnTo>
                    <a:pt x="1310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97123" y="4330445"/>
            <a:ext cx="924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/16)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3128" y="4306823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20767" y="4330445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04559" y="4305300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72200" y="4328236"/>
            <a:ext cx="772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55052" y="4305300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23327" y="4328236"/>
            <a:ext cx="772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43884" y="3485388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11270" y="3507740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65619" y="3468623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32625" y="3491865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/2)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61844" y="5754623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958595" y="0"/>
                </a:moveTo>
                <a:lnTo>
                  <a:pt x="0" y="0"/>
                </a:lnTo>
                <a:lnTo>
                  <a:pt x="0" y="579119"/>
                </a:lnTo>
                <a:lnTo>
                  <a:pt x="958595" y="579119"/>
                </a:lnTo>
                <a:lnTo>
                  <a:pt x="9585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36850" y="5780023"/>
            <a:ext cx="60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</a:t>
            </a:r>
            <a:r>
              <a:rPr sz="2400" spc="-2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06497" y="2706623"/>
            <a:ext cx="3313429" cy="2956560"/>
            <a:chOff x="2706497" y="2706623"/>
            <a:chExt cx="3313429" cy="2956560"/>
          </a:xfrm>
        </p:grpSpPr>
        <p:sp>
          <p:nvSpPr>
            <p:cNvPr id="23" name="object 23"/>
            <p:cNvSpPr/>
            <p:nvPr/>
          </p:nvSpPr>
          <p:spPr>
            <a:xfrm>
              <a:off x="2706497" y="4913248"/>
              <a:ext cx="742950" cy="749935"/>
            </a:xfrm>
            <a:custGeom>
              <a:avLst/>
              <a:gdLst/>
              <a:ahLst/>
              <a:cxnLst/>
              <a:rect l="l" t="t" r="r" b="b"/>
              <a:pathLst>
                <a:path w="742950" h="749935">
                  <a:moveTo>
                    <a:pt x="196595" y="0"/>
                  </a:moveTo>
                  <a:lnTo>
                    <a:pt x="0" y="556767"/>
                  </a:lnTo>
                  <a:lnTo>
                    <a:pt x="546353" y="749719"/>
                  </a:lnTo>
                  <a:lnTo>
                    <a:pt x="742950" y="192912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62478" y="5188203"/>
              <a:ext cx="101854" cy="22593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00116" y="2706623"/>
              <a:ext cx="520065" cy="579120"/>
            </a:xfrm>
            <a:custGeom>
              <a:avLst/>
              <a:gdLst/>
              <a:ahLst/>
              <a:cxnLst/>
              <a:rect l="l" t="t" r="r" b="b"/>
              <a:pathLst>
                <a:path w="520064" h="579120">
                  <a:moveTo>
                    <a:pt x="519684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519684" y="579120"/>
                  </a:lnTo>
                  <a:lnTo>
                    <a:pt x="519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137206" y="2632361"/>
            <a:ext cx="46037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75" i="1" spc="67" baseline="-1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spc="4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95492" y="263842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37" baseline="-16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123492" y="2266315"/>
            <a:ext cx="417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60" dirty="0">
                <a:latin typeface="Arial MT"/>
                <a:cs typeface="Arial MT"/>
              </a:rPr>
              <a:t>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75" dirty="0">
                <a:latin typeface="Arial MT"/>
                <a:cs typeface="Arial MT"/>
              </a:rPr>
              <a:t>(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5" dirty="0">
                <a:latin typeface="Arial MT"/>
                <a:cs typeface="Arial MT"/>
              </a:rPr>
              <a:t>/4)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0" dirty="0">
                <a:latin typeface="Arial MT"/>
                <a:cs typeface="Arial MT"/>
              </a:rPr>
              <a:t>(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n/</a:t>
            </a:r>
            <a:r>
              <a:rPr sz="2400" spc="-80" dirty="0">
                <a:latin typeface="Arial MT"/>
                <a:cs typeface="Arial MT"/>
              </a:rPr>
              <a:t>2)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195" dirty="0">
                <a:latin typeface="Arial" panose="020B0604020202020204"/>
                <a:cs typeface="Arial" panose="020B0604020202020204"/>
              </a:rPr>
              <a:t>+</a:t>
            </a:r>
            <a:r>
              <a:rPr sz="24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03576" y="3006661"/>
            <a:ext cx="7331075" cy="3063875"/>
            <a:chOff x="2703576" y="3006661"/>
            <a:chExt cx="7331075" cy="3063875"/>
          </a:xfrm>
        </p:grpSpPr>
        <p:sp>
          <p:nvSpPr>
            <p:cNvPr id="5" name="object 5"/>
            <p:cNvSpPr/>
            <p:nvPr/>
          </p:nvSpPr>
          <p:spPr>
            <a:xfrm>
              <a:off x="4239006" y="3088385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19800" y="3011423"/>
              <a:ext cx="4010025" cy="0"/>
            </a:xfrm>
            <a:custGeom>
              <a:avLst/>
              <a:gdLst/>
              <a:ahLst/>
              <a:cxnLst/>
              <a:rect l="l" t="t" r="r" b="b"/>
              <a:pathLst>
                <a:path w="4010025">
                  <a:moveTo>
                    <a:pt x="0" y="0"/>
                  </a:moveTo>
                  <a:lnTo>
                    <a:pt x="4009644" y="0"/>
                  </a:lnTo>
                </a:path>
              </a:pathLst>
            </a:custGeom>
            <a:ln w="9144">
              <a:solidFill>
                <a:srgbClr val="2583C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11602" y="3774185"/>
              <a:ext cx="5410200" cy="2286000"/>
            </a:xfrm>
            <a:custGeom>
              <a:avLst/>
              <a:gdLst/>
              <a:ahLst/>
              <a:cxnLst/>
              <a:rect l="l" t="t" r="r" b="b"/>
              <a:pathLst>
                <a:path w="5410200" h="2286000">
                  <a:moveTo>
                    <a:pt x="533400" y="838200"/>
                  </a:moveTo>
                  <a:lnTo>
                    <a:pt x="0" y="2286000"/>
                  </a:lnTo>
                </a:path>
                <a:path w="5410200" h="2286000">
                  <a:moveTo>
                    <a:pt x="1371600" y="0"/>
                  </a:moveTo>
                  <a:lnTo>
                    <a:pt x="533400" y="838200"/>
                  </a:lnTo>
                </a:path>
                <a:path w="5410200" h="2286000">
                  <a:moveTo>
                    <a:pt x="4495800" y="0"/>
                  </a:moveTo>
                  <a:lnTo>
                    <a:pt x="3657600" y="838200"/>
                  </a:lnTo>
                </a:path>
                <a:path w="5410200" h="2286000">
                  <a:moveTo>
                    <a:pt x="4495800" y="0"/>
                  </a:moveTo>
                  <a:lnTo>
                    <a:pt x="5410200" y="838200"/>
                  </a:lnTo>
                </a:path>
                <a:path w="5410200" h="2286000">
                  <a:moveTo>
                    <a:pt x="1371600" y="0"/>
                  </a:moveTo>
                  <a:lnTo>
                    <a:pt x="2286000" y="8382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03576" y="4306823"/>
              <a:ext cx="1310640" cy="579120"/>
            </a:xfrm>
            <a:custGeom>
              <a:avLst/>
              <a:gdLst/>
              <a:ahLst/>
              <a:cxnLst/>
              <a:rect l="l" t="t" r="r" b="b"/>
              <a:pathLst>
                <a:path w="1310639" h="579120">
                  <a:moveTo>
                    <a:pt x="1310639" y="0"/>
                  </a:moveTo>
                  <a:lnTo>
                    <a:pt x="0" y="0"/>
                  </a:lnTo>
                  <a:lnTo>
                    <a:pt x="0" y="579119"/>
                  </a:lnTo>
                  <a:lnTo>
                    <a:pt x="1310639" y="579119"/>
                  </a:lnTo>
                  <a:lnTo>
                    <a:pt x="1310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97123" y="4330445"/>
            <a:ext cx="924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/16)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3128" y="4306823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20767" y="4330445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04559" y="4305300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72200" y="4328236"/>
            <a:ext cx="772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55052" y="4305300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23327" y="4328236"/>
            <a:ext cx="772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43884" y="3485388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11270" y="3507740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65619" y="3468623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32625" y="3491865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/2)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61844" y="5754623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958595" y="0"/>
                </a:moveTo>
                <a:lnTo>
                  <a:pt x="0" y="0"/>
                </a:lnTo>
                <a:lnTo>
                  <a:pt x="0" y="579119"/>
                </a:lnTo>
                <a:lnTo>
                  <a:pt x="958595" y="579119"/>
                </a:lnTo>
                <a:lnTo>
                  <a:pt x="9585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36850" y="5780023"/>
            <a:ext cx="60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</a:t>
            </a:r>
            <a:r>
              <a:rPr sz="2400" spc="-2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06497" y="2706623"/>
            <a:ext cx="3313429" cy="2956560"/>
            <a:chOff x="2706497" y="2706623"/>
            <a:chExt cx="3313429" cy="2956560"/>
          </a:xfrm>
        </p:grpSpPr>
        <p:sp>
          <p:nvSpPr>
            <p:cNvPr id="23" name="object 23"/>
            <p:cNvSpPr/>
            <p:nvPr/>
          </p:nvSpPr>
          <p:spPr>
            <a:xfrm>
              <a:off x="2706497" y="4913248"/>
              <a:ext cx="742950" cy="749935"/>
            </a:xfrm>
            <a:custGeom>
              <a:avLst/>
              <a:gdLst/>
              <a:ahLst/>
              <a:cxnLst/>
              <a:rect l="l" t="t" r="r" b="b"/>
              <a:pathLst>
                <a:path w="742950" h="749935">
                  <a:moveTo>
                    <a:pt x="196595" y="0"/>
                  </a:moveTo>
                  <a:lnTo>
                    <a:pt x="0" y="556767"/>
                  </a:lnTo>
                  <a:lnTo>
                    <a:pt x="546353" y="749719"/>
                  </a:lnTo>
                  <a:lnTo>
                    <a:pt x="742950" y="192912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62478" y="5188203"/>
              <a:ext cx="101854" cy="22593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00116" y="2706623"/>
              <a:ext cx="520065" cy="579120"/>
            </a:xfrm>
            <a:custGeom>
              <a:avLst/>
              <a:gdLst/>
              <a:ahLst/>
              <a:cxnLst/>
              <a:rect l="l" t="t" r="r" b="b"/>
              <a:pathLst>
                <a:path w="520064" h="579120">
                  <a:moveTo>
                    <a:pt x="519684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519684" y="579120"/>
                  </a:lnTo>
                  <a:lnTo>
                    <a:pt x="519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137206" y="2632361"/>
            <a:ext cx="46037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75" i="1" spc="67" baseline="-1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spc="4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95492" y="263842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37" baseline="-16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grpSp>
        <p:nvGrpSpPr>
          <p:cNvPr id="3" name="object 3"/>
          <p:cNvGrpSpPr/>
          <p:nvPr/>
        </p:nvGrpSpPr>
        <p:grpSpPr>
          <a:xfrm>
            <a:off x="2526792" y="2857309"/>
            <a:ext cx="7329170" cy="3063875"/>
            <a:chOff x="2526792" y="2857309"/>
            <a:chExt cx="7329170" cy="3063875"/>
          </a:xfrm>
        </p:grpSpPr>
        <p:sp>
          <p:nvSpPr>
            <p:cNvPr id="4" name="object 4"/>
            <p:cNvSpPr/>
            <p:nvPr/>
          </p:nvSpPr>
          <p:spPr>
            <a:xfrm>
              <a:off x="5843016" y="2862072"/>
              <a:ext cx="4008120" cy="762000"/>
            </a:xfrm>
            <a:custGeom>
              <a:avLst/>
              <a:gdLst/>
              <a:ahLst/>
              <a:cxnLst/>
              <a:rect l="l" t="t" r="r" b="b"/>
              <a:pathLst>
                <a:path w="4008120" h="762000">
                  <a:moveTo>
                    <a:pt x="1950719" y="762000"/>
                  </a:moveTo>
                  <a:lnTo>
                    <a:pt x="3550919" y="762000"/>
                  </a:lnTo>
                </a:path>
                <a:path w="4008120" h="762000">
                  <a:moveTo>
                    <a:pt x="0" y="0"/>
                  </a:moveTo>
                  <a:lnTo>
                    <a:pt x="4008119" y="0"/>
                  </a:lnTo>
                </a:path>
              </a:pathLst>
            </a:custGeom>
            <a:ln w="9144">
              <a:solidFill>
                <a:srgbClr val="2583C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33294" y="2939034"/>
              <a:ext cx="5410200" cy="2971800"/>
            </a:xfrm>
            <a:custGeom>
              <a:avLst/>
              <a:gdLst/>
              <a:ahLst/>
              <a:cxnLst/>
              <a:rect l="l" t="t" r="r" b="b"/>
              <a:pathLst>
                <a:path w="5410200" h="2971800">
                  <a:moveTo>
                    <a:pt x="2851404" y="0"/>
                  </a:moveTo>
                  <a:lnTo>
                    <a:pt x="1327404" y="685799"/>
                  </a:lnTo>
                </a:path>
                <a:path w="5410200" h="2971800">
                  <a:moveTo>
                    <a:pt x="2851404" y="0"/>
                  </a:moveTo>
                  <a:lnTo>
                    <a:pt x="4527804" y="685799"/>
                  </a:lnTo>
                </a:path>
                <a:path w="5410200" h="2971800">
                  <a:moveTo>
                    <a:pt x="533400" y="1523999"/>
                  </a:moveTo>
                  <a:lnTo>
                    <a:pt x="0" y="2971800"/>
                  </a:lnTo>
                </a:path>
                <a:path w="5410200" h="2971800">
                  <a:moveTo>
                    <a:pt x="1371600" y="685799"/>
                  </a:moveTo>
                  <a:lnTo>
                    <a:pt x="533400" y="1523999"/>
                  </a:lnTo>
                </a:path>
                <a:path w="5410200" h="2971800">
                  <a:moveTo>
                    <a:pt x="4495800" y="685799"/>
                  </a:moveTo>
                  <a:lnTo>
                    <a:pt x="3657600" y="1523999"/>
                  </a:lnTo>
                </a:path>
                <a:path w="5410200" h="2971800">
                  <a:moveTo>
                    <a:pt x="4495800" y="685799"/>
                  </a:moveTo>
                  <a:lnTo>
                    <a:pt x="5410200" y="1523999"/>
                  </a:lnTo>
                </a:path>
                <a:path w="5410200" h="2971800">
                  <a:moveTo>
                    <a:pt x="1371600" y="685799"/>
                  </a:moveTo>
                  <a:lnTo>
                    <a:pt x="2286000" y="152399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26792" y="4157472"/>
              <a:ext cx="1309370" cy="579120"/>
            </a:xfrm>
            <a:custGeom>
              <a:avLst/>
              <a:gdLst/>
              <a:ahLst/>
              <a:cxnLst/>
              <a:rect l="l" t="t" r="r" b="b"/>
              <a:pathLst>
                <a:path w="1309370" h="579120">
                  <a:moveTo>
                    <a:pt x="1309116" y="0"/>
                  </a:moveTo>
                  <a:lnTo>
                    <a:pt x="0" y="0"/>
                  </a:lnTo>
                  <a:lnTo>
                    <a:pt x="0" y="579119"/>
                  </a:lnTo>
                  <a:lnTo>
                    <a:pt x="1309116" y="579119"/>
                  </a:lnTo>
                  <a:lnTo>
                    <a:pt x="1309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719704" y="4180078"/>
            <a:ext cx="924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/16)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6344" y="4157471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43348" y="4180078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7776" y="4155947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94527" y="4178554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78268" y="4155947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45907" y="4178554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7100" y="3334511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33851" y="3357753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87311" y="3319271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55206" y="3341319"/>
            <a:ext cx="772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/2)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83535" y="5605271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958596" y="0"/>
                </a:moveTo>
                <a:lnTo>
                  <a:pt x="0" y="0"/>
                </a:lnTo>
                <a:lnTo>
                  <a:pt x="0" y="579119"/>
                </a:lnTo>
                <a:lnTo>
                  <a:pt x="958596" y="579119"/>
                </a:lnTo>
                <a:lnTo>
                  <a:pt x="958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59557" y="5629757"/>
            <a:ext cx="60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</a:t>
            </a:r>
            <a:r>
              <a:rPr sz="2400" spc="-2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71968" y="3615204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86" y="0"/>
                </a:lnTo>
              </a:path>
            </a:pathLst>
          </a:custGeom>
          <a:ln w="6609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2529077" y="2557272"/>
            <a:ext cx="3314065" cy="2955925"/>
            <a:chOff x="2529077" y="2557272"/>
            <a:chExt cx="3314065" cy="2955925"/>
          </a:xfrm>
        </p:grpSpPr>
        <p:sp>
          <p:nvSpPr>
            <p:cNvPr id="22" name="object 22"/>
            <p:cNvSpPr/>
            <p:nvPr/>
          </p:nvSpPr>
          <p:spPr>
            <a:xfrm>
              <a:off x="2529077" y="4763135"/>
              <a:ext cx="742950" cy="749935"/>
            </a:xfrm>
            <a:custGeom>
              <a:avLst/>
              <a:gdLst/>
              <a:ahLst/>
              <a:cxnLst/>
              <a:rect l="l" t="t" r="r" b="b"/>
              <a:pathLst>
                <a:path w="742950" h="749935">
                  <a:moveTo>
                    <a:pt x="196596" y="0"/>
                  </a:moveTo>
                  <a:lnTo>
                    <a:pt x="0" y="556767"/>
                  </a:lnTo>
                  <a:lnTo>
                    <a:pt x="546354" y="749680"/>
                  </a:lnTo>
                  <a:lnTo>
                    <a:pt x="742950" y="192785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85059" y="5038089"/>
              <a:ext cx="101854" cy="2259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321807" y="2557272"/>
              <a:ext cx="521334" cy="579120"/>
            </a:xfrm>
            <a:custGeom>
              <a:avLst/>
              <a:gdLst/>
              <a:ahLst/>
              <a:cxnLst/>
              <a:rect l="l" t="t" r="r" b="b"/>
              <a:pathLst>
                <a:path w="521335" h="579119">
                  <a:moveTo>
                    <a:pt x="521208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521208" y="579120"/>
                  </a:lnTo>
                  <a:lnTo>
                    <a:pt x="521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520818" y="3548330"/>
            <a:ext cx="44069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17357" y="3124918"/>
            <a:ext cx="79883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200" spc="28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82" baseline="-23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spc="82" baseline="-12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6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3492" y="2266315"/>
            <a:ext cx="4624705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315"/>
              </a:lnSpc>
              <a:spcBef>
                <a:spcPts val="100"/>
              </a:spcBef>
            </a:pPr>
            <a:r>
              <a:rPr sz="2400" spc="-185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60" dirty="0">
                <a:latin typeface="Arial MT"/>
                <a:cs typeface="Arial MT"/>
              </a:rPr>
              <a:t>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75" dirty="0">
                <a:latin typeface="Arial MT"/>
                <a:cs typeface="Arial MT"/>
              </a:rPr>
              <a:t>(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5" dirty="0">
                <a:latin typeface="Arial MT"/>
                <a:cs typeface="Arial MT"/>
              </a:rPr>
              <a:t>/4)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0" dirty="0">
                <a:latin typeface="Arial MT"/>
                <a:cs typeface="Arial MT"/>
              </a:rPr>
              <a:t>(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n/</a:t>
            </a:r>
            <a:r>
              <a:rPr sz="2400" spc="-80" dirty="0">
                <a:latin typeface="Arial MT"/>
                <a:cs typeface="Arial MT"/>
              </a:rPr>
              <a:t>2)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195" dirty="0">
                <a:latin typeface="Arial" panose="020B0604020202020204"/>
                <a:cs typeface="Arial" panose="020B0604020202020204"/>
              </a:rPr>
              <a:t>+</a:t>
            </a:r>
            <a:r>
              <a:rPr sz="24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R="30480" algn="r">
              <a:lnSpc>
                <a:spcPts val="2315"/>
              </a:lnSpc>
            </a:pPr>
            <a:r>
              <a:rPr sz="3600" i="1" spc="-37" baseline="-16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60350" y="2483553"/>
            <a:ext cx="459105" cy="523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4875" i="1" spc="67" baseline="-1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spc="4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123492" y="2266315"/>
            <a:ext cx="417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60" dirty="0">
                <a:latin typeface="Arial MT"/>
                <a:cs typeface="Arial MT"/>
              </a:rPr>
              <a:t>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75" dirty="0">
                <a:latin typeface="Arial MT"/>
                <a:cs typeface="Arial MT"/>
              </a:rPr>
              <a:t>(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5" dirty="0">
                <a:latin typeface="Arial MT"/>
                <a:cs typeface="Arial MT"/>
              </a:rPr>
              <a:t>/4)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0" dirty="0">
                <a:latin typeface="Arial MT"/>
                <a:cs typeface="Arial MT"/>
              </a:rPr>
              <a:t>(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n/</a:t>
            </a:r>
            <a:r>
              <a:rPr sz="2400" spc="-80" dirty="0">
                <a:latin typeface="Arial MT"/>
                <a:cs typeface="Arial MT"/>
              </a:rPr>
              <a:t>2)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195" dirty="0">
                <a:latin typeface="Arial" panose="020B0604020202020204"/>
                <a:cs typeface="Arial" panose="020B0604020202020204"/>
              </a:rPr>
              <a:t>+</a:t>
            </a:r>
            <a:r>
              <a:rPr sz="24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3032" y="2896933"/>
            <a:ext cx="7252970" cy="3063875"/>
            <a:chOff x="2923032" y="2896933"/>
            <a:chExt cx="7252970" cy="3063875"/>
          </a:xfrm>
        </p:grpSpPr>
        <p:sp>
          <p:nvSpPr>
            <p:cNvPr id="5" name="object 5"/>
            <p:cNvSpPr/>
            <p:nvPr/>
          </p:nvSpPr>
          <p:spPr>
            <a:xfrm>
              <a:off x="4456938" y="2978657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799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79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80932" y="4501895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>
                  <a:moveTo>
                    <a:pt x="0" y="0"/>
                  </a:moveTo>
                  <a:lnTo>
                    <a:pt x="580644" y="0"/>
                  </a:lnTo>
                </a:path>
              </a:pathLst>
            </a:custGeom>
            <a:ln w="9144">
              <a:solidFill>
                <a:srgbClr val="2583C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99376" y="2901695"/>
              <a:ext cx="2971800" cy="0"/>
            </a:xfrm>
            <a:custGeom>
              <a:avLst/>
              <a:gdLst/>
              <a:ahLst/>
              <a:cxnLst/>
              <a:rect l="l" t="t" r="r" b="b"/>
              <a:pathLst>
                <a:path w="29718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9144">
              <a:solidFill>
                <a:srgbClr val="2583C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29534" y="3664457"/>
              <a:ext cx="5410200" cy="2286000"/>
            </a:xfrm>
            <a:custGeom>
              <a:avLst/>
              <a:gdLst/>
              <a:ahLst/>
              <a:cxnLst/>
              <a:rect l="l" t="t" r="r" b="b"/>
              <a:pathLst>
                <a:path w="5410200" h="2286000">
                  <a:moveTo>
                    <a:pt x="533400" y="838200"/>
                  </a:moveTo>
                  <a:lnTo>
                    <a:pt x="0" y="2286000"/>
                  </a:lnTo>
                </a:path>
                <a:path w="5410200" h="2286000">
                  <a:moveTo>
                    <a:pt x="1371600" y="0"/>
                  </a:moveTo>
                  <a:lnTo>
                    <a:pt x="533400" y="838200"/>
                  </a:lnTo>
                </a:path>
                <a:path w="5410200" h="2286000">
                  <a:moveTo>
                    <a:pt x="4495800" y="0"/>
                  </a:moveTo>
                  <a:lnTo>
                    <a:pt x="3657600" y="838200"/>
                  </a:lnTo>
                </a:path>
                <a:path w="5410200" h="2286000">
                  <a:moveTo>
                    <a:pt x="4495800" y="0"/>
                  </a:moveTo>
                  <a:lnTo>
                    <a:pt x="5410200" y="838200"/>
                  </a:lnTo>
                </a:path>
                <a:path w="5410200" h="2286000">
                  <a:moveTo>
                    <a:pt x="1371600" y="0"/>
                  </a:moveTo>
                  <a:lnTo>
                    <a:pt x="2286000" y="8382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23032" y="4197095"/>
              <a:ext cx="1309370" cy="581025"/>
            </a:xfrm>
            <a:custGeom>
              <a:avLst/>
              <a:gdLst/>
              <a:ahLst/>
              <a:cxnLst/>
              <a:rect l="l" t="t" r="r" b="b"/>
              <a:pathLst>
                <a:path w="1309370" h="581025">
                  <a:moveTo>
                    <a:pt x="1309116" y="0"/>
                  </a:moveTo>
                  <a:lnTo>
                    <a:pt x="0" y="0"/>
                  </a:lnTo>
                  <a:lnTo>
                    <a:pt x="0" y="580643"/>
                  </a:lnTo>
                  <a:lnTo>
                    <a:pt x="1309116" y="580643"/>
                  </a:lnTo>
                  <a:lnTo>
                    <a:pt x="1309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15691" y="4220667"/>
            <a:ext cx="924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/16)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2584" y="4197096"/>
            <a:ext cx="1106805" cy="581025"/>
          </a:xfrm>
          <a:custGeom>
            <a:avLst/>
            <a:gdLst/>
            <a:ahLst/>
            <a:cxnLst/>
            <a:rect l="l" t="t" r="r" b="b"/>
            <a:pathLst>
              <a:path w="1106804" h="581025">
                <a:moveTo>
                  <a:pt x="1106424" y="0"/>
                </a:moveTo>
                <a:lnTo>
                  <a:pt x="0" y="0"/>
                </a:lnTo>
                <a:lnTo>
                  <a:pt x="0" y="580643"/>
                </a:lnTo>
                <a:lnTo>
                  <a:pt x="1106424" y="580643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39334" y="4220667"/>
            <a:ext cx="772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22491" y="4195571"/>
            <a:ext cx="1106805" cy="581025"/>
          </a:xfrm>
          <a:custGeom>
            <a:avLst/>
            <a:gdLst/>
            <a:ahLst/>
            <a:cxnLst/>
            <a:rect l="l" t="t" r="r" b="b"/>
            <a:pathLst>
              <a:path w="1106804" h="581025">
                <a:moveTo>
                  <a:pt x="1106423" y="0"/>
                </a:moveTo>
                <a:lnTo>
                  <a:pt x="0" y="0"/>
                </a:lnTo>
                <a:lnTo>
                  <a:pt x="0" y="580644"/>
                </a:lnTo>
                <a:lnTo>
                  <a:pt x="1106423" y="580644"/>
                </a:lnTo>
                <a:lnTo>
                  <a:pt x="11064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90385" y="4219447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4507" y="4195571"/>
            <a:ext cx="1106805" cy="581025"/>
          </a:xfrm>
          <a:custGeom>
            <a:avLst/>
            <a:gdLst/>
            <a:ahLst/>
            <a:cxnLst/>
            <a:rect l="l" t="t" r="r" b="b"/>
            <a:pathLst>
              <a:path w="1106804" h="581025">
                <a:moveTo>
                  <a:pt x="1106424" y="0"/>
                </a:moveTo>
                <a:lnTo>
                  <a:pt x="0" y="0"/>
                </a:lnTo>
                <a:lnTo>
                  <a:pt x="0" y="580644"/>
                </a:lnTo>
                <a:lnTo>
                  <a:pt x="1106424" y="580644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041893" y="4219447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61815" y="3375659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29455" y="3398646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79776" y="5644896"/>
            <a:ext cx="958850" cy="581025"/>
          </a:xfrm>
          <a:custGeom>
            <a:avLst/>
            <a:gdLst/>
            <a:ahLst/>
            <a:cxnLst/>
            <a:rect l="l" t="t" r="r" b="b"/>
            <a:pathLst>
              <a:path w="958850" h="581025">
                <a:moveTo>
                  <a:pt x="958596" y="0"/>
                </a:moveTo>
                <a:lnTo>
                  <a:pt x="0" y="0"/>
                </a:lnTo>
                <a:lnTo>
                  <a:pt x="0" y="580643"/>
                </a:lnTo>
                <a:lnTo>
                  <a:pt x="958596" y="580643"/>
                </a:lnTo>
                <a:lnTo>
                  <a:pt x="958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55417" y="5670600"/>
            <a:ext cx="60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</a:t>
            </a:r>
            <a:r>
              <a:rPr sz="2400" spc="-2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68207" y="3654828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86" y="0"/>
                </a:lnTo>
              </a:path>
            </a:pathLst>
          </a:custGeom>
          <a:ln w="6609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2924810" y="2596895"/>
            <a:ext cx="7327900" cy="2957195"/>
            <a:chOff x="2924810" y="2596895"/>
            <a:chExt cx="7327900" cy="2957195"/>
          </a:xfrm>
        </p:grpSpPr>
        <p:sp>
          <p:nvSpPr>
            <p:cNvPr id="23" name="object 23"/>
            <p:cNvSpPr/>
            <p:nvPr/>
          </p:nvSpPr>
          <p:spPr>
            <a:xfrm>
              <a:off x="2924810" y="4804028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595" y="0"/>
                  </a:moveTo>
                  <a:lnTo>
                    <a:pt x="0" y="556895"/>
                  </a:lnTo>
                  <a:lnTo>
                    <a:pt x="546353" y="749808"/>
                  </a:lnTo>
                  <a:lnTo>
                    <a:pt x="743076" y="192913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80791" y="5078983"/>
              <a:ext cx="101981" cy="22593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39256" y="2901695"/>
              <a:ext cx="4008120" cy="0"/>
            </a:xfrm>
            <a:custGeom>
              <a:avLst/>
              <a:gdLst/>
              <a:ahLst/>
              <a:cxnLst/>
              <a:rect l="l" t="t" r="r" b="b"/>
              <a:pathLst>
                <a:path w="4008120">
                  <a:moveTo>
                    <a:pt x="0" y="0"/>
                  </a:moveTo>
                  <a:lnTo>
                    <a:pt x="4008119" y="0"/>
                  </a:lnTo>
                </a:path>
              </a:pathLst>
            </a:custGeom>
            <a:ln w="9144">
              <a:solidFill>
                <a:srgbClr val="2583C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18048" y="2596895"/>
              <a:ext cx="521334" cy="581025"/>
            </a:xfrm>
            <a:custGeom>
              <a:avLst/>
              <a:gdLst/>
              <a:ahLst/>
              <a:cxnLst/>
              <a:rect l="l" t="t" r="r" b="b"/>
              <a:pathLst>
                <a:path w="521335" h="581025">
                  <a:moveTo>
                    <a:pt x="521208" y="0"/>
                  </a:moveTo>
                  <a:lnTo>
                    <a:pt x="0" y="0"/>
                  </a:lnTo>
                  <a:lnTo>
                    <a:pt x="0" y="580643"/>
                  </a:lnTo>
                  <a:lnTo>
                    <a:pt x="521208" y="580643"/>
                  </a:lnTo>
                  <a:lnTo>
                    <a:pt x="521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917059" y="3587954"/>
            <a:ext cx="44069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13598" y="3164542"/>
            <a:ext cx="79883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200" spc="28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82" baseline="-23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spc="82" baseline="-12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6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55139" y="2524700"/>
            <a:ext cx="460375" cy="523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4875" i="1" spc="67" baseline="-1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spc="4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688068" y="4082796"/>
            <a:ext cx="1092835" cy="800100"/>
            <a:chOff x="9688068" y="4082796"/>
            <a:chExt cx="1092835" cy="800100"/>
          </a:xfrm>
        </p:grpSpPr>
        <p:sp>
          <p:nvSpPr>
            <p:cNvPr id="31" name="object 31"/>
            <p:cNvSpPr/>
            <p:nvPr/>
          </p:nvSpPr>
          <p:spPr>
            <a:xfrm>
              <a:off x="9688068" y="4082796"/>
              <a:ext cx="1092835" cy="800100"/>
            </a:xfrm>
            <a:custGeom>
              <a:avLst/>
              <a:gdLst/>
              <a:ahLst/>
              <a:cxnLst/>
              <a:rect l="l" t="t" r="r" b="b"/>
              <a:pathLst>
                <a:path w="1092834" h="800100">
                  <a:moveTo>
                    <a:pt x="1092707" y="0"/>
                  </a:moveTo>
                  <a:lnTo>
                    <a:pt x="0" y="0"/>
                  </a:lnTo>
                  <a:lnTo>
                    <a:pt x="0" y="800099"/>
                  </a:lnTo>
                  <a:lnTo>
                    <a:pt x="1092707" y="800099"/>
                  </a:lnTo>
                  <a:lnTo>
                    <a:pt x="1092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713720" y="4493028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203" y="0"/>
                  </a:lnTo>
                </a:path>
              </a:pathLst>
            </a:custGeom>
            <a:ln w="6242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9707250" y="4426154"/>
            <a:ext cx="645795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256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787394" y="4002742"/>
            <a:ext cx="1019175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25</a:t>
            </a:r>
            <a:r>
              <a:rPr sz="3200" spc="4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82" baseline="-23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spc="82" baseline="-12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6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14059" y="252907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37" baseline="-16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083552" y="3358896"/>
            <a:ext cx="2707005" cy="581025"/>
            <a:chOff x="7083552" y="3358896"/>
            <a:chExt cx="2707005" cy="581025"/>
          </a:xfrm>
        </p:grpSpPr>
        <p:sp>
          <p:nvSpPr>
            <p:cNvPr id="37" name="object 37"/>
            <p:cNvSpPr/>
            <p:nvPr/>
          </p:nvSpPr>
          <p:spPr>
            <a:xfrm>
              <a:off x="8189976" y="3663696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9144">
              <a:solidFill>
                <a:srgbClr val="2583C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83552" y="3358896"/>
              <a:ext cx="1106805" cy="581025"/>
            </a:xfrm>
            <a:custGeom>
              <a:avLst/>
              <a:gdLst/>
              <a:ahLst/>
              <a:cxnLst/>
              <a:rect l="l" t="t" r="r" b="b"/>
              <a:pathLst>
                <a:path w="1106804" h="581025">
                  <a:moveTo>
                    <a:pt x="1106424" y="0"/>
                  </a:moveTo>
                  <a:lnTo>
                    <a:pt x="0" y="0"/>
                  </a:lnTo>
                  <a:lnTo>
                    <a:pt x="0" y="580643"/>
                  </a:lnTo>
                  <a:lnTo>
                    <a:pt x="1106424" y="580643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250938" y="3382771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/2)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75586" y="5034534"/>
            <a:ext cx="363220" cy="330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10" dirty="0"/>
              <a:t>RECURSION</a:t>
            </a:r>
            <a:r>
              <a:rPr spc="-375" dirty="0"/>
              <a:t> </a:t>
            </a:r>
            <a:r>
              <a:rPr spc="-1075" dirty="0"/>
              <a:t>TREE</a:t>
            </a:r>
            <a:r>
              <a:rPr spc="-40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123492" y="2266315"/>
            <a:ext cx="417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Arial MT"/>
                <a:cs typeface="Arial MT"/>
              </a:rPr>
              <a:t>Solve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60" dirty="0">
                <a:latin typeface="Arial MT"/>
                <a:cs typeface="Arial MT"/>
              </a:rPr>
              <a:t>(</a:t>
            </a:r>
            <a:r>
              <a:rPr sz="2400" i="1" spc="-26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60" dirty="0">
                <a:latin typeface="Arial MT"/>
                <a:cs typeface="Arial MT"/>
              </a:rPr>
              <a:t>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75" dirty="0">
                <a:latin typeface="Arial MT"/>
                <a:cs typeface="Arial MT"/>
              </a:rPr>
              <a:t>(</a:t>
            </a:r>
            <a:r>
              <a:rPr sz="2400" i="1" spc="-7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75" dirty="0">
                <a:latin typeface="Arial MT"/>
                <a:cs typeface="Arial MT"/>
              </a:rPr>
              <a:t>/4)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80" dirty="0">
                <a:latin typeface="Arial MT"/>
                <a:cs typeface="Arial MT"/>
              </a:rPr>
              <a:t>(</a:t>
            </a:r>
            <a:r>
              <a:rPr sz="2400" i="1" spc="-80" dirty="0">
                <a:latin typeface="Arial" panose="020B0604020202020204"/>
                <a:cs typeface="Arial" panose="020B0604020202020204"/>
              </a:rPr>
              <a:t>n/</a:t>
            </a:r>
            <a:r>
              <a:rPr sz="2400" spc="-80" dirty="0">
                <a:latin typeface="Arial MT"/>
                <a:cs typeface="Arial MT"/>
              </a:rPr>
              <a:t>2)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i="1" spc="195" dirty="0">
                <a:latin typeface="Arial" panose="020B0604020202020204"/>
                <a:cs typeface="Arial" panose="020B0604020202020204"/>
              </a:rPr>
              <a:t>+</a:t>
            </a:r>
            <a:r>
              <a:rPr sz="24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r>
              <a:rPr sz="2400" spc="-2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0464" y="2651569"/>
            <a:ext cx="7252970" cy="3063875"/>
            <a:chOff x="2950464" y="2651569"/>
            <a:chExt cx="7252970" cy="3063875"/>
          </a:xfrm>
        </p:grpSpPr>
        <p:sp>
          <p:nvSpPr>
            <p:cNvPr id="5" name="object 5"/>
            <p:cNvSpPr/>
            <p:nvPr/>
          </p:nvSpPr>
          <p:spPr>
            <a:xfrm>
              <a:off x="4484370" y="2733294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524000" y="0"/>
                  </a:moveTo>
                  <a:lnTo>
                    <a:pt x="0" y="685800"/>
                  </a:lnTo>
                </a:path>
                <a:path w="3200400" h="685800">
                  <a:moveTo>
                    <a:pt x="1524000" y="0"/>
                  </a:moveTo>
                  <a:lnTo>
                    <a:pt x="3200400" y="6858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08364" y="4256532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>
                  <a:moveTo>
                    <a:pt x="0" y="0"/>
                  </a:moveTo>
                  <a:lnTo>
                    <a:pt x="580643" y="0"/>
                  </a:lnTo>
                </a:path>
              </a:pathLst>
            </a:custGeom>
            <a:ln w="9144">
              <a:solidFill>
                <a:srgbClr val="2583C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26808" y="2656332"/>
              <a:ext cx="2971800" cy="0"/>
            </a:xfrm>
            <a:custGeom>
              <a:avLst/>
              <a:gdLst/>
              <a:ahLst/>
              <a:cxnLst/>
              <a:rect l="l" t="t" r="r" b="b"/>
              <a:pathLst>
                <a:path w="2971800">
                  <a:moveTo>
                    <a:pt x="0" y="0"/>
                  </a:moveTo>
                  <a:lnTo>
                    <a:pt x="2971800" y="0"/>
                  </a:lnTo>
                </a:path>
              </a:pathLst>
            </a:custGeom>
            <a:ln w="9144">
              <a:solidFill>
                <a:srgbClr val="2583C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56966" y="3419094"/>
              <a:ext cx="5410200" cy="2286000"/>
            </a:xfrm>
            <a:custGeom>
              <a:avLst/>
              <a:gdLst/>
              <a:ahLst/>
              <a:cxnLst/>
              <a:rect l="l" t="t" r="r" b="b"/>
              <a:pathLst>
                <a:path w="5410200" h="2286000">
                  <a:moveTo>
                    <a:pt x="533399" y="838199"/>
                  </a:moveTo>
                  <a:lnTo>
                    <a:pt x="0" y="2285999"/>
                  </a:lnTo>
                </a:path>
                <a:path w="5410200" h="2286000">
                  <a:moveTo>
                    <a:pt x="1371599" y="0"/>
                  </a:moveTo>
                  <a:lnTo>
                    <a:pt x="533399" y="838199"/>
                  </a:lnTo>
                </a:path>
                <a:path w="5410200" h="2286000">
                  <a:moveTo>
                    <a:pt x="4495800" y="0"/>
                  </a:moveTo>
                  <a:lnTo>
                    <a:pt x="3657600" y="838199"/>
                  </a:lnTo>
                </a:path>
                <a:path w="5410200" h="2286000">
                  <a:moveTo>
                    <a:pt x="4495800" y="0"/>
                  </a:moveTo>
                  <a:lnTo>
                    <a:pt x="5410200" y="838199"/>
                  </a:lnTo>
                </a:path>
                <a:path w="5410200" h="2286000">
                  <a:moveTo>
                    <a:pt x="1371599" y="0"/>
                  </a:moveTo>
                  <a:lnTo>
                    <a:pt x="2285999" y="83819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50464" y="3951732"/>
              <a:ext cx="1309370" cy="579120"/>
            </a:xfrm>
            <a:custGeom>
              <a:avLst/>
              <a:gdLst/>
              <a:ahLst/>
              <a:cxnLst/>
              <a:rect l="l" t="t" r="r" b="b"/>
              <a:pathLst>
                <a:path w="1309370" h="579120">
                  <a:moveTo>
                    <a:pt x="1309115" y="0"/>
                  </a:moveTo>
                  <a:lnTo>
                    <a:pt x="0" y="0"/>
                  </a:lnTo>
                  <a:lnTo>
                    <a:pt x="0" y="579120"/>
                  </a:lnTo>
                  <a:lnTo>
                    <a:pt x="1309115" y="579120"/>
                  </a:lnTo>
                  <a:lnTo>
                    <a:pt x="1309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42742" y="3975354"/>
            <a:ext cx="9251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/16)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8491" y="3951732"/>
            <a:ext cx="1108075" cy="579120"/>
          </a:xfrm>
          <a:custGeom>
            <a:avLst/>
            <a:gdLst/>
            <a:ahLst/>
            <a:cxnLst/>
            <a:rect l="l" t="t" r="r" b="b"/>
            <a:pathLst>
              <a:path w="1108075" h="579120">
                <a:moveTo>
                  <a:pt x="1107948" y="0"/>
                </a:moveTo>
                <a:lnTo>
                  <a:pt x="0" y="0"/>
                </a:lnTo>
                <a:lnTo>
                  <a:pt x="0" y="579120"/>
                </a:lnTo>
                <a:lnTo>
                  <a:pt x="1107948" y="579120"/>
                </a:lnTo>
                <a:lnTo>
                  <a:pt x="1107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66385" y="3975354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9923" y="3950208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20"/>
                </a:lnTo>
                <a:lnTo>
                  <a:pt x="1106424" y="579120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17817" y="3973829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/8)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01940" y="3950208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20"/>
                </a:lnTo>
                <a:lnTo>
                  <a:pt x="1106424" y="579120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068944" y="3973829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89247" y="3130295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19"/>
                </a:lnTo>
                <a:lnTo>
                  <a:pt x="1106424" y="579119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56888" y="3152902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/4)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07207" y="5399532"/>
            <a:ext cx="958850" cy="579120"/>
          </a:xfrm>
          <a:custGeom>
            <a:avLst/>
            <a:gdLst/>
            <a:ahLst/>
            <a:cxnLst/>
            <a:rect l="l" t="t" r="r" b="b"/>
            <a:pathLst>
              <a:path w="958850" h="579120">
                <a:moveTo>
                  <a:pt x="958595" y="0"/>
                </a:moveTo>
                <a:lnTo>
                  <a:pt x="0" y="0"/>
                </a:lnTo>
                <a:lnTo>
                  <a:pt x="0" y="579120"/>
                </a:lnTo>
                <a:lnTo>
                  <a:pt x="958595" y="579120"/>
                </a:lnTo>
                <a:lnTo>
                  <a:pt x="9585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82595" y="5424932"/>
            <a:ext cx="607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</a:t>
            </a:r>
            <a:r>
              <a:rPr sz="2400" spc="-2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(1)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52114" y="2651569"/>
            <a:ext cx="7327900" cy="2656840"/>
            <a:chOff x="2952114" y="2651569"/>
            <a:chExt cx="7327900" cy="2656840"/>
          </a:xfrm>
        </p:grpSpPr>
        <p:sp>
          <p:nvSpPr>
            <p:cNvPr id="22" name="object 22"/>
            <p:cNvSpPr/>
            <p:nvPr/>
          </p:nvSpPr>
          <p:spPr>
            <a:xfrm>
              <a:off x="2952114" y="4558411"/>
              <a:ext cx="742950" cy="749935"/>
            </a:xfrm>
            <a:custGeom>
              <a:avLst/>
              <a:gdLst/>
              <a:ahLst/>
              <a:cxnLst/>
              <a:rect l="l" t="t" r="r" b="b"/>
              <a:pathLst>
                <a:path w="742950" h="749935">
                  <a:moveTo>
                    <a:pt x="196596" y="0"/>
                  </a:moveTo>
                  <a:lnTo>
                    <a:pt x="0" y="556768"/>
                  </a:lnTo>
                  <a:lnTo>
                    <a:pt x="546354" y="749680"/>
                  </a:lnTo>
                  <a:lnTo>
                    <a:pt x="742950" y="192912"/>
                  </a:lnTo>
                  <a:lnTo>
                    <a:pt x="196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08095" y="4833366"/>
              <a:ext cx="101980" cy="22593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66687" y="2656332"/>
              <a:ext cx="4008120" cy="762000"/>
            </a:xfrm>
            <a:custGeom>
              <a:avLst/>
              <a:gdLst/>
              <a:ahLst/>
              <a:cxnLst/>
              <a:rect l="l" t="t" r="r" b="b"/>
              <a:pathLst>
                <a:path w="4008120" h="762000">
                  <a:moveTo>
                    <a:pt x="1950719" y="762000"/>
                  </a:moveTo>
                  <a:lnTo>
                    <a:pt x="3550919" y="762000"/>
                  </a:lnTo>
                </a:path>
                <a:path w="4008120" h="762000">
                  <a:moveTo>
                    <a:pt x="0" y="0"/>
                  </a:moveTo>
                  <a:lnTo>
                    <a:pt x="4008119" y="0"/>
                  </a:lnTo>
                </a:path>
              </a:pathLst>
            </a:custGeom>
            <a:ln w="9144">
              <a:solidFill>
                <a:srgbClr val="2583C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9995640" y="3409464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86" y="0"/>
                </a:lnTo>
              </a:path>
            </a:pathLst>
          </a:custGeom>
          <a:ln w="6609">
            <a:solidFill>
              <a:srgbClr val="00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944491" y="3342590"/>
            <a:ext cx="44069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41029" y="2919178"/>
            <a:ext cx="79883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200" spc="28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82" baseline="-23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spc="82" baseline="-12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60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82570" y="2277270"/>
            <a:ext cx="46037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75" i="1" spc="67" baseline="-1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50" spc="4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715500" y="3837432"/>
            <a:ext cx="1092835" cy="800100"/>
            <a:chOff x="9715500" y="3837432"/>
            <a:chExt cx="1092835" cy="800100"/>
          </a:xfrm>
        </p:grpSpPr>
        <p:sp>
          <p:nvSpPr>
            <p:cNvPr id="30" name="object 30"/>
            <p:cNvSpPr/>
            <p:nvPr/>
          </p:nvSpPr>
          <p:spPr>
            <a:xfrm>
              <a:off x="9715500" y="3837432"/>
              <a:ext cx="1092835" cy="800100"/>
            </a:xfrm>
            <a:custGeom>
              <a:avLst/>
              <a:gdLst/>
              <a:ahLst/>
              <a:cxnLst/>
              <a:rect l="l" t="t" r="r" b="b"/>
              <a:pathLst>
                <a:path w="1092834" h="800100">
                  <a:moveTo>
                    <a:pt x="1092707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1092707" y="800100"/>
                  </a:lnTo>
                  <a:lnTo>
                    <a:pt x="1092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741152" y="4247664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203" y="0"/>
                  </a:lnTo>
                </a:path>
              </a:pathLst>
            </a:custGeom>
            <a:ln w="6242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734681" y="4180790"/>
            <a:ext cx="645795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256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14825" y="3757378"/>
            <a:ext cx="1019175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25</a:t>
            </a:r>
            <a:r>
              <a:rPr sz="3200" spc="4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i="1" spc="82" baseline="-23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600" spc="82" baseline="-12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3600" baseline="-1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841365" y="5385689"/>
            <a:ext cx="4601210" cy="530860"/>
            <a:chOff x="5841365" y="5385689"/>
            <a:chExt cx="4601210" cy="530860"/>
          </a:xfrm>
        </p:grpSpPr>
        <p:sp>
          <p:nvSpPr>
            <p:cNvPr id="35" name="object 35"/>
            <p:cNvSpPr/>
            <p:nvPr/>
          </p:nvSpPr>
          <p:spPr>
            <a:xfrm>
              <a:off x="5855970" y="5400294"/>
              <a:ext cx="4572000" cy="0"/>
            </a:xfrm>
            <a:custGeom>
              <a:avLst/>
              <a:gdLst/>
              <a:ahLst/>
              <a:cxnLst/>
              <a:rect l="l" t="t" r="r" b="b"/>
              <a:pathLst>
                <a:path w="4572000">
                  <a:moveTo>
                    <a:pt x="0" y="0"/>
                  </a:moveTo>
                  <a:lnTo>
                    <a:pt x="4572000" y="0"/>
                  </a:lnTo>
                </a:path>
              </a:pathLst>
            </a:custGeom>
            <a:ln w="28956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052895" y="5913002"/>
              <a:ext cx="2166620" cy="0"/>
            </a:xfrm>
            <a:custGeom>
              <a:avLst/>
              <a:gdLst/>
              <a:ahLst/>
              <a:cxnLst/>
              <a:rect l="l" t="t" r="r" b="b"/>
              <a:pathLst>
                <a:path w="2166620">
                  <a:moveTo>
                    <a:pt x="0" y="0"/>
                  </a:moveTo>
                  <a:lnTo>
                    <a:pt x="278226" y="0"/>
                  </a:lnTo>
                </a:path>
                <a:path w="2166620">
                  <a:moveTo>
                    <a:pt x="785611" y="0"/>
                  </a:moveTo>
                  <a:lnTo>
                    <a:pt x="1063912" y="0"/>
                  </a:lnTo>
                </a:path>
                <a:path w="2166620">
                  <a:moveTo>
                    <a:pt x="1888453" y="0"/>
                  </a:moveTo>
                  <a:lnTo>
                    <a:pt x="2166604" y="0"/>
                  </a:lnTo>
                </a:path>
              </a:pathLst>
            </a:custGeom>
            <a:ln w="6577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8993680" y="5552968"/>
            <a:ext cx="17843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44233" y="5434879"/>
            <a:ext cx="127190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05535" algn="l"/>
              </a:tabLst>
            </a:pPr>
            <a:r>
              <a:rPr sz="2400" spc="-5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90838" y="5552968"/>
            <a:ext cx="17843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14407" y="5552968"/>
            <a:ext cx="2219325" cy="704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2870">
              <a:lnSpc>
                <a:spcPts val="2655"/>
              </a:lnSpc>
              <a:spcBef>
                <a:spcPts val="130"/>
              </a:spcBef>
            </a:pPr>
            <a:r>
              <a:rPr sz="2400" spc="-5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655"/>
              </a:lnSpc>
              <a:tabLst>
                <a:tab pos="798195" algn="l"/>
                <a:tab pos="1900555" algn="l"/>
              </a:tabLst>
            </a:pPr>
            <a:r>
              <a:rPr sz="24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24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24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44370" y="5509688"/>
            <a:ext cx="17843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93236" y="5591201"/>
            <a:ext cx="699770" cy="520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50" spc="95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3250" spc="95" dirty="0">
                <a:solidFill>
                  <a:srgbClr val="009999"/>
                </a:solidFill>
                <a:latin typeface="Arial MT"/>
                <a:cs typeface="Arial MT"/>
              </a:rPr>
              <a:t>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20254" y="5107003"/>
            <a:ext cx="4394200" cy="1101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6245" algn="l"/>
                <a:tab pos="1399540" algn="l"/>
                <a:tab pos="2128520" algn="l"/>
                <a:tab pos="2501900" algn="l"/>
                <a:tab pos="3230880" algn="l"/>
                <a:tab pos="4246880" algn="l"/>
              </a:tabLst>
            </a:pPr>
            <a:r>
              <a:rPr sz="3250" i="1" spc="-5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50" i="1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7050" spc="-1035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</a:t>
            </a:r>
            <a:r>
              <a:rPr sz="3250" spc="-103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250" spc="-509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50" spc="-5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325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50" spc="-45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3250" spc="-2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000" spc="-67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</a:t>
            </a:r>
            <a:r>
              <a:rPr sz="5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5000" spc="-67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</a:t>
            </a:r>
            <a:r>
              <a:rPr sz="5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50" spc="-45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</a:t>
            </a:r>
            <a:r>
              <a:rPr sz="3250" spc="-2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000" spc="-67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</a:t>
            </a:r>
            <a:r>
              <a:rPr sz="5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5000" spc="-67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</a:t>
            </a:r>
            <a:r>
              <a:rPr sz="5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7050" spc="-137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</a:t>
            </a:r>
            <a:endParaRPr sz="70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102366" y="4788484"/>
            <a:ext cx="363855" cy="330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5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83226" y="5605983"/>
            <a:ext cx="97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4860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64453" y="6141211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2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09999"/>
                </a:solidFill>
                <a:latin typeface="Symbol" panose="05050102010706020507"/>
                <a:cs typeface="Symbol" panose="05050102010706020507"/>
              </a:rPr>
              <a:t></a:t>
            </a:r>
            <a:r>
              <a:rPr sz="2400" spc="-2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2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30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2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45479" y="2351532"/>
            <a:ext cx="521334" cy="579120"/>
          </a:xfrm>
          <a:custGeom>
            <a:avLst/>
            <a:gdLst/>
            <a:ahLst/>
            <a:cxnLst/>
            <a:rect l="l" t="t" r="r" b="b"/>
            <a:pathLst>
              <a:path w="521335" h="579119">
                <a:moveTo>
                  <a:pt x="521208" y="0"/>
                </a:moveTo>
                <a:lnTo>
                  <a:pt x="0" y="0"/>
                </a:lnTo>
                <a:lnTo>
                  <a:pt x="0" y="579120"/>
                </a:lnTo>
                <a:lnTo>
                  <a:pt x="521208" y="579120"/>
                </a:lnTo>
                <a:lnTo>
                  <a:pt x="521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841238" y="228333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37" baseline="-16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25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110983" y="3113532"/>
            <a:ext cx="1106805" cy="579120"/>
          </a:xfrm>
          <a:custGeom>
            <a:avLst/>
            <a:gdLst/>
            <a:ahLst/>
            <a:cxnLst/>
            <a:rect l="l" t="t" r="r" b="b"/>
            <a:pathLst>
              <a:path w="1106804" h="579120">
                <a:moveTo>
                  <a:pt x="1106424" y="0"/>
                </a:moveTo>
                <a:lnTo>
                  <a:pt x="0" y="0"/>
                </a:lnTo>
                <a:lnTo>
                  <a:pt x="0" y="579120"/>
                </a:lnTo>
                <a:lnTo>
                  <a:pt x="1106424" y="579120"/>
                </a:lnTo>
                <a:lnTo>
                  <a:pt x="1106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278369" y="3137153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/2)</a:t>
            </a:r>
            <a:r>
              <a:rPr sz="2400" spc="-15" baseline="24000" dirty="0">
                <a:solidFill>
                  <a:srgbClr val="009999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baseline="2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42707" y="6139688"/>
            <a:ext cx="2031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2583C5"/>
                </a:solidFill>
                <a:latin typeface="Times New Roman" panose="02020603050405020304"/>
                <a:cs typeface="Times New Roman" panose="02020603050405020304"/>
              </a:rPr>
              <a:t>geometric</a:t>
            </a:r>
            <a:r>
              <a:rPr sz="2400" i="1" spc="-20" dirty="0">
                <a:solidFill>
                  <a:srgbClr val="2583C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solidFill>
                  <a:srgbClr val="2583C5"/>
                </a:solidFill>
                <a:latin typeface="Times New Roman" panose="02020603050405020304"/>
                <a:cs typeface="Times New Roman" panose="02020603050405020304"/>
              </a:rPr>
              <a:t>series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60" dirty="0"/>
              <a:t>MASTER</a:t>
            </a:r>
            <a:r>
              <a:rPr spc="-39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266315"/>
            <a:ext cx="9657715" cy="2214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40" marR="5080" indent="-92075" algn="just">
              <a:lnSpc>
                <a:spcPts val="2590"/>
              </a:lnSpc>
              <a:spcBef>
                <a:spcPts val="42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103505" algn="l"/>
                <a:tab pos="201930" algn="l"/>
              </a:tabLst>
            </a:pPr>
            <a:r>
              <a:rPr sz="2400" spc="-290" dirty="0">
                <a:latin typeface="Arial MT"/>
                <a:cs typeface="Arial MT"/>
              </a:rPr>
              <a:t>	</a:t>
            </a:r>
            <a:r>
              <a:rPr sz="2400" spc="-290" dirty="0">
                <a:latin typeface="Arial MT"/>
                <a:cs typeface="Arial MT"/>
              </a:rPr>
              <a:t>The</a:t>
            </a:r>
            <a:r>
              <a:rPr sz="2400" spc="4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master</a:t>
            </a:r>
            <a:r>
              <a:rPr sz="2400" spc="409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theorem</a:t>
            </a:r>
            <a:r>
              <a:rPr sz="2400" spc="40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40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4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formula</a:t>
            </a:r>
            <a:r>
              <a:rPr sz="2400" spc="4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40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solving</a:t>
            </a:r>
            <a:r>
              <a:rPr sz="2400" spc="405" dirty="0">
                <a:latin typeface="Arial MT"/>
                <a:cs typeface="Arial MT"/>
              </a:rPr>
              <a:t> </a:t>
            </a:r>
            <a:r>
              <a:rPr sz="2400" spc="-100" dirty="0">
                <a:latin typeface="Arial MT"/>
                <a:cs typeface="Arial MT"/>
              </a:rPr>
              <a:t>recurrences</a:t>
            </a:r>
            <a:r>
              <a:rPr sz="2400" spc="4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4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409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form </a:t>
            </a:r>
            <a:r>
              <a:rPr sz="2400" spc="-254" dirty="0">
                <a:latin typeface="Arial MT"/>
                <a:cs typeface="Arial MT"/>
              </a:rPr>
              <a:t>T(n)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aT(n/b)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f(n),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where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spc="275" dirty="0">
                <a:latin typeface="Arial MT"/>
                <a:cs typeface="Arial MT"/>
              </a:rPr>
              <a:t>≥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&gt;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f(n)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spc="-75" dirty="0">
                <a:latin typeface="Arial MT"/>
                <a:cs typeface="Arial MT"/>
              </a:rPr>
              <a:t>asymptotically </a:t>
            </a:r>
            <a:r>
              <a:rPr sz="2400" spc="-55" dirty="0">
                <a:latin typeface="Arial MT"/>
                <a:cs typeface="Arial MT"/>
              </a:rPr>
              <a:t>positive.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75" dirty="0">
                <a:latin typeface="Arial MT"/>
                <a:cs typeface="Arial MT"/>
              </a:rPr>
              <a:t>(Asymptotically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positive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265" dirty="0">
                <a:latin typeface="Arial MT"/>
                <a:cs typeface="Arial MT"/>
              </a:rPr>
              <a:t>means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80" dirty="0">
                <a:latin typeface="Arial MT"/>
                <a:cs typeface="Arial MT"/>
              </a:rPr>
              <a:t>function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positive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all </a:t>
            </a:r>
            <a:r>
              <a:rPr sz="2400" spc="-110" dirty="0">
                <a:latin typeface="Arial MT"/>
                <a:cs typeface="Arial MT"/>
              </a:rPr>
              <a:t>sufficiently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large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n.)</a:t>
            </a:r>
            <a:endParaRPr sz="2400">
              <a:latin typeface="Arial MT"/>
              <a:cs typeface="Arial MT"/>
            </a:endParaRPr>
          </a:p>
          <a:p>
            <a:pPr marL="104140" marR="6350" indent="-92075" algn="just">
              <a:lnSpc>
                <a:spcPts val="2590"/>
              </a:lnSpc>
              <a:spcBef>
                <a:spcPts val="140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103505" algn="l"/>
                <a:tab pos="201930" algn="l"/>
              </a:tabLst>
            </a:pPr>
            <a:r>
              <a:rPr sz="2400" spc="-280" dirty="0">
                <a:latin typeface="Arial MT"/>
                <a:cs typeface="Arial MT"/>
              </a:rPr>
              <a:t>	</a:t>
            </a:r>
            <a:r>
              <a:rPr sz="2400" spc="-280" dirty="0">
                <a:latin typeface="Arial MT"/>
                <a:cs typeface="Arial MT"/>
              </a:rPr>
              <a:t>This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160" dirty="0">
                <a:latin typeface="Arial MT"/>
                <a:cs typeface="Arial MT"/>
              </a:rPr>
              <a:t>recurrence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describes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165" dirty="0">
                <a:latin typeface="Arial MT"/>
                <a:cs typeface="Arial MT"/>
              </a:rPr>
              <a:t>an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110" dirty="0">
                <a:latin typeface="Arial MT"/>
                <a:cs typeface="Arial MT"/>
              </a:rPr>
              <a:t>algorithm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90" dirty="0">
                <a:latin typeface="Arial MT"/>
                <a:cs typeface="Arial MT"/>
              </a:rPr>
              <a:t>that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divides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114" dirty="0">
                <a:latin typeface="Arial MT"/>
                <a:cs typeface="Arial MT"/>
              </a:rPr>
              <a:t>problem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-185" dirty="0">
                <a:latin typeface="Arial MT"/>
                <a:cs typeface="Arial MT"/>
              </a:rPr>
              <a:t>size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295" dirty="0">
                <a:latin typeface="Arial MT"/>
                <a:cs typeface="Arial MT"/>
              </a:rPr>
              <a:t>n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into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80" dirty="0">
                <a:latin typeface="Arial MT"/>
                <a:cs typeface="Arial MT"/>
              </a:rPr>
              <a:t>subproblems,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each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185" dirty="0">
                <a:latin typeface="Arial MT"/>
                <a:cs typeface="Arial MT"/>
              </a:rPr>
              <a:t>size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n/b,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10" dirty="0">
                <a:latin typeface="Arial MT"/>
                <a:cs typeface="Arial MT"/>
              </a:rPr>
              <a:t>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solves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them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35" dirty="0">
                <a:latin typeface="Arial MT"/>
                <a:cs typeface="Arial MT"/>
              </a:rPr>
              <a:t>recursively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60" dirty="0"/>
              <a:t>MASTER</a:t>
            </a:r>
            <a:r>
              <a:rPr spc="-395" dirty="0"/>
              <a:t> </a:t>
            </a:r>
            <a:r>
              <a:rPr spc="-1055" dirty="0"/>
              <a:t>METHOD</a:t>
            </a:r>
            <a:endParaRPr spc="-1055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197989"/>
            <a:ext cx="3286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29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theorem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0" dirty="0">
                <a:latin typeface="Arial MT"/>
                <a:cs typeface="Arial MT"/>
              </a:rPr>
              <a:t>follows: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9439" y="2777375"/>
            <a:ext cx="8109448" cy="36453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0" dirty="0"/>
              <a:t>MATHEMATICAL</a:t>
            </a:r>
            <a:r>
              <a:rPr spc="-360" dirty="0"/>
              <a:t> </a:t>
            </a:r>
            <a:r>
              <a:rPr spc="-1019" dirty="0"/>
              <a:t>RECURRENCES</a:t>
            </a:r>
            <a:endParaRPr spc="-1019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129154"/>
            <a:ext cx="9209405" cy="172973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92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245" dirty="0">
                <a:latin typeface="Arial MT"/>
                <a:cs typeface="Arial MT"/>
              </a:rPr>
              <a:t>Recurrences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25" dirty="0">
                <a:latin typeface="Arial MT"/>
                <a:cs typeface="Arial MT"/>
              </a:rPr>
              <a:t>used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30" dirty="0">
                <a:latin typeface="Arial MT"/>
                <a:cs typeface="Arial MT"/>
              </a:rPr>
              <a:t>represent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runtime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recursive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  <a:p>
            <a:pPr marL="104140" marR="5080" indent="-92075">
              <a:lnSpc>
                <a:spcPct val="80000"/>
              </a:lnSpc>
              <a:spcBef>
                <a:spcPts val="140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103505" algn="l"/>
                <a:tab pos="201930" algn="l"/>
              </a:tabLst>
            </a:pPr>
            <a:r>
              <a:rPr sz="2400" spc="-225" dirty="0">
                <a:latin typeface="Arial MT"/>
                <a:cs typeface="Arial MT"/>
              </a:rPr>
              <a:t>	</a:t>
            </a:r>
            <a:r>
              <a:rPr sz="2400" spc="-225" dirty="0">
                <a:latin typeface="Arial MT"/>
                <a:cs typeface="Arial MT"/>
              </a:rPr>
              <a:t>Cost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recursive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5" dirty="0">
                <a:latin typeface="Arial MT"/>
                <a:cs typeface="Arial MT"/>
              </a:rPr>
              <a:t>algorithm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10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85" dirty="0">
                <a:latin typeface="Arial MT"/>
                <a:cs typeface="Arial MT"/>
              </a:rPr>
              <a:t>equal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cost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185" dirty="0">
                <a:latin typeface="Arial MT"/>
                <a:cs typeface="Arial MT"/>
              </a:rPr>
              <a:t>non-</a:t>
            </a:r>
            <a:r>
              <a:rPr sz="2400" spc="-175" dirty="0">
                <a:latin typeface="Arial MT"/>
                <a:cs typeface="Arial MT"/>
              </a:rPr>
              <a:t>recursive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80" dirty="0">
                <a:latin typeface="Arial MT"/>
                <a:cs typeface="Arial MT"/>
              </a:rPr>
              <a:t>plus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recursive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60" dirty="0">
                <a:latin typeface="Arial MT"/>
                <a:cs typeface="Arial MT"/>
              </a:rPr>
              <a:t>call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20" dirty="0">
                <a:latin typeface="Arial MT"/>
                <a:cs typeface="Arial MT"/>
              </a:rPr>
              <a:t>on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45" dirty="0">
                <a:latin typeface="Arial MT"/>
                <a:cs typeface="Arial MT"/>
              </a:rPr>
              <a:t>smaller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input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size.</a:t>
            </a:r>
            <a:endParaRPr sz="2400">
              <a:latin typeface="Arial MT"/>
              <a:cs typeface="Arial MT"/>
            </a:endParaRPr>
          </a:p>
          <a:p>
            <a:pPr marL="202565" indent="-189865">
              <a:lnSpc>
                <a:spcPct val="100000"/>
              </a:lnSpc>
              <a:spcBef>
                <a:spcPts val="81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55" dirty="0">
                <a:latin typeface="Arial MT"/>
                <a:cs typeface="Arial MT"/>
              </a:rPr>
              <a:t>We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will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spending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time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10" dirty="0">
                <a:latin typeface="Arial MT"/>
                <a:cs typeface="Arial MT"/>
              </a:rPr>
              <a:t>looking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recurrences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4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form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4364" y="4300108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10" y="0"/>
                </a:lnTo>
              </a:path>
            </a:pathLst>
          </a:custGeom>
          <a:ln w="11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76625" y="4105929"/>
            <a:ext cx="58801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spc="130" dirty="0">
                <a:latin typeface="Symbol" panose="05050102010706020507"/>
                <a:cs typeface="Symbol" panose="05050102010706020507"/>
              </a:rPr>
              <a:t></a:t>
            </a:r>
            <a:r>
              <a:rPr sz="215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25" i="1" spc="254" baseline="-39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25" i="1" spc="-157" baseline="-3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80" dirty="0">
                <a:latin typeface="Symbol" panose="05050102010706020507"/>
                <a:cs typeface="Symbol" panose="05050102010706020507"/>
              </a:rPr>
              <a:t></a:t>
            </a:r>
            <a:endParaRPr sz="21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147" y="4328286"/>
            <a:ext cx="8279130" cy="188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47520" algn="ctr">
              <a:lnSpc>
                <a:spcPct val="100000"/>
              </a:lnSpc>
              <a:spcBef>
                <a:spcPts val="95"/>
              </a:spcBef>
              <a:tabLst>
                <a:tab pos="2136775" algn="l"/>
              </a:tabLst>
            </a:pPr>
            <a:r>
              <a:rPr sz="2150" spc="80" dirty="0">
                <a:latin typeface="Symbol" panose="05050102010706020507"/>
                <a:cs typeface="Symbol" panose="05050102010706020507"/>
              </a:rPr>
              <a:t></a:t>
            </a:r>
            <a:r>
              <a:rPr sz="21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50" spc="80" dirty="0">
                <a:latin typeface="Symbol" panose="05050102010706020507"/>
                <a:cs typeface="Symbol" panose="05050102010706020507"/>
              </a:rPr>
              <a:t></a:t>
            </a:r>
            <a:endParaRPr sz="2150">
              <a:latin typeface="Symbol" panose="05050102010706020507"/>
              <a:cs typeface="Symbol" panose="05050102010706020507"/>
            </a:endParaRPr>
          </a:p>
          <a:p>
            <a:pPr marL="202565" indent="-189865">
              <a:lnSpc>
                <a:spcPct val="100000"/>
              </a:lnSpc>
              <a:spcBef>
                <a:spcPts val="176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4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number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210" dirty="0">
                <a:latin typeface="Arial MT"/>
                <a:cs typeface="Arial MT"/>
              </a:rPr>
              <a:t>times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function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calls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itself</a:t>
            </a:r>
            <a:endParaRPr sz="2400">
              <a:latin typeface="Arial MT"/>
              <a:cs typeface="Arial MT"/>
            </a:endParaRPr>
          </a:p>
          <a:p>
            <a:pPr marL="202565" indent="-189865">
              <a:lnSpc>
                <a:spcPct val="100000"/>
              </a:lnSpc>
              <a:spcBef>
                <a:spcPts val="83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dirty="0">
                <a:latin typeface="Arial MT"/>
                <a:cs typeface="Arial MT"/>
              </a:rPr>
              <a:t>b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factor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which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6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input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size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reduced</a:t>
            </a:r>
            <a:endParaRPr sz="2400">
              <a:latin typeface="Arial MT"/>
              <a:cs typeface="Arial MT"/>
            </a:endParaRPr>
          </a:p>
          <a:p>
            <a:pPr marL="202565" indent="-189865">
              <a:lnSpc>
                <a:spcPct val="100000"/>
              </a:lnSpc>
              <a:spcBef>
                <a:spcPts val="82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02565" algn="l"/>
              </a:tabLst>
            </a:pPr>
            <a:r>
              <a:rPr sz="2400" spc="-100" dirty="0">
                <a:latin typeface="Arial MT"/>
                <a:cs typeface="Arial MT"/>
              </a:rPr>
              <a:t>f(n)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6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70" dirty="0">
                <a:latin typeface="Arial MT"/>
                <a:cs typeface="Arial MT"/>
              </a:rPr>
              <a:t>runtime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175" dirty="0">
                <a:latin typeface="Arial MT"/>
                <a:cs typeface="Arial MT"/>
              </a:rPr>
              <a:t>each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function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usually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60" dirty="0">
                <a:latin typeface="Arial MT"/>
                <a:cs typeface="Arial MT"/>
              </a:rPr>
              <a:t>expressed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90" dirty="0">
                <a:latin typeface="Arial MT"/>
                <a:cs typeface="Arial MT"/>
              </a:rPr>
              <a:t>terms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25" dirty="0">
                <a:latin typeface="Symbol" panose="05050102010706020507"/>
                <a:cs typeface="Symbol" panose="05050102010706020507"/>
              </a:rPr>
              <a:t></a:t>
            </a:r>
            <a:r>
              <a:rPr sz="2400" spc="-2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7547" y="4083332"/>
            <a:ext cx="27539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i="1" spc="18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150" i="1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1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50" i="1" spc="1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50" spc="14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185" dirty="0">
                <a:latin typeface="Symbol" panose="05050102010706020507"/>
                <a:cs typeface="Symbol" panose="05050102010706020507"/>
              </a:rPr>
              <a:t></a:t>
            </a:r>
            <a:r>
              <a:rPr sz="21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i="1" spc="229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3225" spc="345" baseline="31000" dirty="0">
                <a:latin typeface="Symbol" panose="05050102010706020507"/>
                <a:cs typeface="Symbol" panose="05050102010706020507"/>
              </a:rPr>
              <a:t></a:t>
            </a:r>
            <a:r>
              <a:rPr sz="3225" spc="-112" baseline="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25" i="1" spc="254" baseline="3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25" i="1" spc="-209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25" spc="195" baseline="31000" dirty="0">
                <a:latin typeface="Symbol" panose="05050102010706020507"/>
                <a:cs typeface="Symbol" panose="05050102010706020507"/>
              </a:rPr>
              <a:t></a:t>
            </a:r>
            <a:r>
              <a:rPr sz="3225" spc="-135" baseline="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185" dirty="0">
                <a:latin typeface="Symbol" panose="05050102010706020507"/>
                <a:cs typeface="Symbol" panose="05050102010706020507"/>
              </a:rPr>
              <a:t></a:t>
            </a:r>
            <a:r>
              <a:rPr sz="2150" spc="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i="1" spc="9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150" i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spc="1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50" i="1" spc="1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50" spc="120" dirty="0">
                <a:latin typeface="Times New Roman" panose="02020603050405020304"/>
                <a:cs typeface="Times New Roman" panose="02020603050405020304"/>
              </a:rPr>
              <a:t>)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0" dirty="0"/>
              <a:t>PRACTICE</a:t>
            </a:r>
            <a:r>
              <a:rPr spc="-370" dirty="0"/>
              <a:t> </a:t>
            </a:r>
            <a:r>
              <a:rPr spc="-905" dirty="0"/>
              <a:t>QUESTIONS</a:t>
            </a:r>
            <a:endParaRPr spc="-905" dirty="0"/>
          </a:p>
        </p:txBody>
      </p:sp>
      <p:sp>
        <p:nvSpPr>
          <p:cNvPr id="3" name="object 3"/>
          <p:cNvSpPr txBox="1"/>
          <p:nvPr/>
        </p:nvSpPr>
        <p:spPr>
          <a:xfrm>
            <a:off x="1044447" y="1924938"/>
            <a:ext cx="3159760" cy="40798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32080" indent="-114300">
              <a:lnSpc>
                <a:spcPct val="100000"/>
              </a:lnSpc>
              <a:spcBef>
                <a:spcPts val="120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3T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(n/2)+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endParaRPr sz="2400" baseline="24000">
              <a:latin typeface="Arial MT"/>
              <a:cs typeface="Arial MT"/>
            </a:endParaRPr>
          </a:p>
          <a:p>
            <a:pPr marL="132080" indent="-114300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4T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(n/2)+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345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132080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(n/2)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2n</a:t>
            </a:r>
            <a:endParaRPr sz="2400">
              <a:latin typeface="Arial MT"/>
              <a:cs typeface="Arial MT"/>
            </a:endParaRPr>
          </a:p>
          <a:p>
            <a:pPr marL="132080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(n/2)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  <a:p>
            <a:pPr marL="132080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4" dirty="0">
                <a:latin typeface="Arial MT"/>
                <a:cs typeface="Arial MT"/>
              </a:rPr>
              <a:t>2nT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(n/2)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345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132080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16T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(n/4)+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45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132080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2T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(n/2)+ </a:t>
            </a:r>
            <a:r>
              <a:rPr sz="2400" spc="-29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log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45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132080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2T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(n/4)+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n0.51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0" dirty="0"/>
              <a:t>PRACTICE</a:t>
            </a:r>
            <a:r>
              <a:rPr spc="-370" dirty="0"/>
              <a:t> </a:t>
            </a:r>
            <a:r>
              <a:rPr spc="-905" dirty="0"/>
              <a:t>QUESTIONS</a:t>
            </a:r>
            <a:endParaRPr spc="-905" dirty="0"/>
          </a:p>
        </p:txBody>
      </p:sp>
      <p:sp>
        <p:nvSpPr>
          <p:cNvPr id="3" name="object 3"/>
          <p:cNvSpPr txBox="1"/>
          <p:nvPr/>
        </p:nvSpPr>
        <p:spPr>
          <a:xfrm>
            <a:off x="1044447" y="1924938"/>
            <a:ext cx="3500754" cy="45878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15265" indent="-189865">
              <a:lnSpc>
                <a:spcPct val="100000"/>
              </a:lnSpc>
              <a:spcBef>
                <a:spcPts val="120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15265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3T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(n/2)+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45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215265" indent="-189865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15265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3T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(n/3)+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pn</a:t>
            </a:r>
            <a:endParaRPr sz="2400">
              <a:latin typeface="Arial MT"/>
              <a:cs typeface="Arial MT"/>
            </a:endParaRPr>
          </a:p>
          <a:p>
            <a:pPr marL="215265" indent="-189865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15265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4T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(n/2)+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20" dirty="0">
                <a:latin typeface="Arial MT"/>
                <a:cs typeface="Arial MT"/>
              </a:rPr>
              <a:t>cn</a:t>
            </a:r>
            <a:endParaRPr sz="2400">
              <a:latin typeface="Arial MT"/>
              <a:cs typeface="Arial MT"/>
            </a:endParaRPr>
          </a:p>
          <a:p>
            <a:pPr marL="215265" indent="-189865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15265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3T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(n/4)+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9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log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345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215265" indent="-189865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15265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3T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(n/3)+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n/2</a:t>
            </a:r>
            <a:endParaRPr sz="2400">
              <a:latin typeface="Arial MT"/>
              <a:cs typeface="Arial MT"/>
            </a:endParaRPr>
          </a:p>
          <a:p>
            <a:pPr marL="215265" indent="-189865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15265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6T</a:t>
            </a:r>
            <a:r>
              <a:rPr sz="2400" dirty="0">
                <a:latin typeface="Arial MT"/>
                <a:cs typeface="Arial MT"/>
              </a:rPr>
              <a:t> (n/3)+</a:t>
            </a:r>
            <a:r>
              <a:rPr sz="2400" spc="-40" dirty="0">
                <a:latin typeface="Arial MT"/>
                <a:cs typeface="Arial MT"/>
              </a:rPr>
              <a:t> n</a:t>
            </a:r>
            <a:r>
              <a:rPr sz="2400" spc="-60" baseline="24000" dirty="0">
                <a:latin typeface="Arial MT"/>
                <a:cs typeface="Arial MT"/>
              </a:rPr>
              <a:t>2</a:t>
            </a:r>
            <a:r>
              <a:rPr sz="2400" spc="292" baseline="240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log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345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215265" indent="-189865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15265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4T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(n/2)+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120" dirty="0">
                <a:latin typeface="Arial MT"/>
                <a:cs typeface="Arial MT"/>
              </a:rPr>
              <a:t>n/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log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345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215265" indent="-189865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15265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64T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(n/8)</a:t>
            </a:r>
            <a:r>
              <a:rPr sz="2400" dirty="0">
                <a:latin typeface="Microsoft Sans Serif" panose="020B0604020202020204"/>
                <a:cs typeface="Microsoft Sans Serif" panose="020B0604020202020204"/>
              </a:rPr>
              <a:t>−</a:t>
            </a:r>
            <a:r>
              <a:rPr sz="2400" spc="-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40" dirty="0">
                <a:latin typeface="Arial MT"/>
                <a:cs typeface="Arial MT"/>
              </a:rPr>
              <a:t>n</a:t>
            </a:r>
            <a:r>
              <a:rPr sz="2400" spc="-60" baseline="24000" dirty="0">
                <a:latin typeface="Arial MT"/>
                <a:cs typeface="Arial MT"/>
              </a:rPr>
              <a:t>2</a:t>
            </a:r>
            <a:r>
              <a:rPr sz="2400" spc="240" baseline="240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log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355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215265" indent="-189865">
              <a:lnSpc>
                <a:spcPct val="100000"/>
              </a:lnSpc>
              <a:spcBef>
                <a:spcPts val="1095"/>
              </a:spcBef>
              <a:buClr>
                <a:srgbClr val="1CACE3"/>
              </a:buClr>
              <a:buFont typeface="Microsoft Sans Serif" panose="020B0604020202020204"/>
              <a:buChar char="•"/>
              <a:tabLst>
                <a:tab pos="215265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0" dirty="0">
                <a:latin typeface="Arial MT"/>
                <a:cs typeface="Arial MT"/>
              </a:rPr>
              <a:t>0.5T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(n/2)+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1/n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470"/>
            <a:ext cx="41465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30" dirty="0"/>
              <a:t>PRACTICE</a:t>
            </a:r>
            <a:r>
              <a:rPr spc="-370" dirty="0"/>
              <a:t> </a:t>
            </a:r>
            <a:r>
              <a:rPr spc="-905" dirty="0"/>
              <a:t>QUESTIONS</a:t>
            </a:r>
            <a:endParaRPr spc="-905" dirty="0"/>
          </a:p>
        </p:txBody>
      </p:sp>
      <p:sp>
        <p:nvSpPr>
          <p:cNvPr id="3" name="object 3"/>
          <p:cNvSpPr txBox="1"/>
          <p:nvPr/>
        </p:nvSpPr>
        <p:spPr>
          <a:xfrm>
            <a:off x="1044447" y="1566418"/>
            <a:ext cx="2942590" cy="20529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32080" indent="-11430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7T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(n/3)+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</a:t>
            </a:r>
            <a:r>
              <a:rPr sz="2400" spc="-37" baseline="24000" dirty="0">
                <a:latin typeface="Arial MT"/>
                <a:cs typeface="Arial MT"/>
              </a:rPr>
              <a:t>2</a:t>
            </a:r>
            <a:endParaRPr sz="2400" baseline="24000">
              <a:latin typeface="Arial MT"/>
              <a:cs typeface="Arial MT"/>
            </a:endParaRPr>
          </a:p>
          <a:p>
            <a:pPr marL="132080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425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4" dirty="0">
                <a:latin typeface="Arial MT"/>
                <a:cs typeface="Arial MT"/>
              </a:rPr>
              <a:t>(n)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4T</a:t>
            </a:r>
            <a:r>
              <a:rPr sz="2400" dirty="0">
                <a:latin typeface="Arial MT"/>
                <a:cs typeface="Arial MT"/>
              </a:rPr>
              <a:t> (n/2)+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log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345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132080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180" dirty="0">
                <a:latin typeface="Arial MT"/>
                <a:cs typeface="Arial MT"/>
              </a:rPr>
              <a:t>T(n)=2T(n-</a:t>
            </a:r>
            <a:r>
              <a:rPr sz="2400" spc="-10" dirty="0">
                <a:latin typeface="Arial MT"/>
                <a:cs typeface="Arial MT"/>
              </a:rPr>
              <a:t>1)+O(n)</a:t>
            </a:r>
            <a:endParaRPr sz="2400">
              <a:latin typeface="Arial MT"/>
              <a:cs typeface="Arial MT"/>
            </a:endParaRPr>
          </a:p>
          <a:p>
            <a:pPr marL="132080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6000"/>
              <a:buFont typeface="Microsoft Sans Serif" panose="020B0604020202020204"/>
              <a:buChar char="•"/>
              <a:tabLst>
                <a:tab pos="132080" algn="l"/>
              </a:tabLst>
            </a:pPr>
            <a:r>
              <a:rPr sz="2400" spc="-254" dirty="0">
                <a:latin typeface="Arial MT"/>
                <a:cs typeface="Arial MT"/>
              </a:rPr>
              <a:t>T(n)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=3T(n/3)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+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O(n)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40" dirty="0"/>
              <a:t>RECURRENCE</a:t>
            </a:r>
            <a:r>
              <a:rPr spc="-350" dirty="0"/>
              <a:t> </a:t>
            </a:r>
            <a:r>
              <a:rPr spc="-930" dirty="0"/>
              <a:t>EXAMPLE</a:t>
            </a:r>
            <a:endParaRPr spc="-930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138298"/>
            <a:ext cx="3716020" cy="26289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spc="-110" dirty="0">
                <a:latin typeface="Arial MT"/>
                <a:cs typeface="Arial MT"/>
              </a:rPr>
              <a:t>Factorial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(n)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spc="-50" dirty="0"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516890" marR="2139950" indent="-251460">
              <a:lnSpc>
                <a:spcPts val="3420"/>
              </a:lnSpc>
              <a:spcBef>
                <a:spcPts val="190"/>
              </a:spcBef>
            </a:pPr>
            <a:r>
              <a:rPr sz="2400" spc="60" dirty="0">
                <a:latin typeface="Arial MT"/>
                <a:cs typeface="Arial MT"/>
              </a:rPr>
              <a:t>if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(n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==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80" dirty="0">
                <a:latin typeface="Arial MT"/>
                <a:cs typeface="Arial MT"/>
              </a:rPr>
              <a:t>1) </a:t>
            </a: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1;</a:t>
            </a:r>
            <a:endParaRPr sz="240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  <a:spcBef>
                <a:spcPts val="340"/>
              </a:spcBef>
            </a:pPr>
            <a:r>
              <a:rPr sz="2400" spc="-20" dirty="0">
                <a:latin typeface="Arial MT"/>
                <a:cs typeface="Arial MT"/>
              </a:rPr>
              <a:t>else</a:t>
            </a:r>
            <a:endParaRPr sz="2400">
              <a:latin typeface="Arial MT"/>
              <a:cs typeface="Arial MT"/>
            </a:endParaRPr>
          </a:p>
          <a:p>
            <a:pPr marL="600710">
              <a:lnSpc>
                <a:spcPct val="100000"/>
              </a:lnSpc>
              <a:spcBef>
                <a:spcPts val="525"/>
              </a:spcBef>
            </a:pP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(n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110" dirty="0">
                <a:latin typeface="Arial MT"/>
                <a:cs typeface="Arial MT"/>
              </a:rPr>
              <a:t>*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Factorial(n-</a:t>
            </a:r>
            <a:r>
              <a:rPr sz="2400" spc="-35" dirty="0">
                <a:latin typeface="Arial MT"/>
                <a:cs typeface="Arial MT"/>
              </a:rPr>
              <a:t>1));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752" y="4740851"/>
            <a:ext cx="1870710" cy="8953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spc="-5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spc="-28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expression: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3618" y="5741619"/>
            <a:ext cx="184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spc="-210" dirty="0">
                <a:latin typeface="Arial" panose="020B0604020202020204"/>
                <a:cs typeface="Arial" panose="020B0604020202020204"/>
              </a:rPr>
              <a:t>recurrence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9882" y="5496663"/>
            <a:ext cx="17462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50" dirty="0">
                <a:latin typeface="Symbol" panose="05050102010706020507"/>
                <a:cs typeface="Symbol" panose="05050102010706020507"/>
              </a:rPr>
              <a:t></a:t>
            </a:r>
            <a:endParaRPr sz="23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9882" y="5074229"/>
            <a:ext cx="17462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50" dirty="0">
                <a:latin typeface="Symbol" panose="05050102010706020507"/>
                <a:cs typeface="Symbol" panose="05050102010706020507"/>
              </a:rPr>
              <a:t></a:t>
            </a:r>
            <a:endParaRPr sz="23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1782" y="5751376"/>
            <a:ext cx="248348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1870710" algn="l"/>
              </a:tabLst>
            </a:pPr>
            <a:r>
              <a:rPr sz="3525" spc="-465" baseline="-13000" dirty="0">
                <a:latin typeface="Symbol" panose="05050102010706020507"/>
                <a:cs typeface="Symbol" panose="05050102010706020507"/>
              </a:rPr>
              <a:t></a:t>
            </a:r>
            <a:r>
              <a:rPr sz="3525" spc="-465" baseline="12000" dirty="0">
                <a:latin typeface="Symbol" panose="05050102010706020507"/>
                <a:cs typeface="Symbol" panose="05050102010706020507"/>
              </a:rPr>
              <a:t></a:t>
            </a:r>
            <a:r>
              <a:rPr sz="2350" i="1" spc="-310" dirty="0">
                <a:latin typeface="Times New Roman" panose="02020603050405020304"/>
                <a:cs typeface="Times New Roman" panose="02020603050405020304"/>
              </a:rPr>
              <a:t>cT</a:t>
            </a:r>
            <a:r>
              <a:rPr sz="2350" i="1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00" spc="-155" dirty="0">
                <a:latin typeface="Symbol" panose="05050102010706020507"/>
                <a:cs typeface="Symbol" panose="05050102010706020507"/>
              </a:rPr>
              <a:t></a:t>
            </a:r>
            <a:r>
              <a:rPr sz="2350" i="1" spc="-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20" dirty="0">
                <a:latin typeface="Symbol" panose="05050102010706020507"/>
                <a:cs typeface="Symbol" panose="05050102010706020507"/>
              </a:rPr>
              <a:t>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100" spc="-20" dirty="0">
                <a:latin typeface="Symbol" panose="05050102010706020507"/>
                <a:cs typeface="Symbol" panose="05050102010706020507"/>
              </a:rPr>
              <a:t></a:t>
            </a:r>
            <a:r>
              <a:rPr sz="2350" spc="-2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</a:t>
            </a:r>
            <a:r>
              <a:rPr sz="235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0387" y="5445687"/>
            <a:ext cx="109982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spc="-75" baseline="32000" dirty="0">
                <a:latin typeface="Symbol" panose="05050102010706020507"/>
                <a:cs typeface="Symbol" panose="05050102010706020507"/>
              </a:rPr>
              <a:t></a:t>
            </a:r>
            <a:endParaRPr sz="3525" baseline="3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0284" y="5052385"/>
            <a:ext cx="59944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4715" y="5052385"/>
            <a:ext cx="17653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40" dirty="0"/>
              <a:t>RECURRENCE</a:t>
            </a:r>
            <a:r>
              <a:rPr spc="-350" dirty="0"/>
              <a:t> </a:t>
            </a:r>
            <a:r>
              <a:rPr spc="-930" dirty="0"/>
              <a:t>EXAMPLE</a:t>
            </a:r>
            <a:endParaRPr spc="-930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138298"/>
            <a:ext cx="3695065" cy="26289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spc="-225" dirty="0">
                <a:latin typeface="Arial MT"/>
                <a:cs typeface="Arial MT"/>
              </a:rPr>
              <a:t>Power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0" dirty="0">
                <a:latin typeface="Arial MT"/>
                <a:cs typeface="Arial MT"/>
              </a:rPr>
              <a:t>(n,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y)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spc="-50" dirty="0"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516890" marR="2100580" indent="-251460">
              <a:lnSpc>
                <a:spcPts val="3420"/>
              </a:lnSpc>
              <a:spcBef>
                <a:spcPts val="190"/>
              </a:spcBef>
            </a:pPr>
            <a:r>
              <a:rPr sz="2400" spc="60" dirty="0">
                <a:latin typeface="Arial MT"/>
                <a:cs typeface="Arial MT"/>
              </a:rPr>
              <a:t>if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==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85" dirty="0">
                <a:latin typeface="Arial MT"/>
                <a:cs typeface="Arial MT"/>
              </a:rPr>
              <a:t>0) </a:t>
            </a: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1;</a:t>
            </a:r>
            <a:endParaRPr sz="240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  <a:spcBef>
                <a:spcPts val="340"/>
              </a:spcBef>
            </a:pPr>
            <a:r>
              <a:rPr sz="2400" spc="-20" dirty="0">
                <a:latin typeface="Arial MT"/>
                <a:cs typeface="Arial MT"/>
              </a:rPr>
              <a:t>else</a:t>
            </a:r>
            <a:endParaRPr sz="2400">
              <a:latin typeface="Arial MT"/>
              <a:cs typeface="Arial MT"/>
            </a:endParaRPr>
          </a:p>
          <a:p>
            <a:pPr marL="600710">
              <a:lnSpc>
                <a:spcPct val="100000"/>
              </a:lnSpc>
              <a:spcBef>
                <a:spcPts val="525"/>
              </a:spcBef>
            </a:pP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(n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10" dirty="0">
                <a:latin typeface="Arial MT"/>
                <a:cs typeface="Arial MT"/>
              </a:rPr>
              <a:t>*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Power(n,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y-</a:t>
            </a:r>
            <a:r>
              <a:rPr sz="2400" spc="-40" dirty="0">
                <a:latin typeface="Arial MT"/>
                <a:cs typeface="Arial MT"/>
              </a:rPr>
              <a:t>1));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752" y="4740851"/>
            <a:ext cx="1870710" cy="8953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spc="-5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spc="-28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expression: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3618" y="5741619"/>
            <a:ext cx="184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spc="-210" dirty="0">
                <a:latin typeface="Arial" panose="020B0604020202020204"/>
                <a:cs typeface="Arial" panose="020B0604020202020204"/>
              </a:rPr>
              <a:t>recurrence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394" y="5269058"/>
            <a:ext cx="17526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50" dirty="0">
                <a:latin typeface="Symbol" panose="05050102010706020507"/>
                <a:cs typeface="Symbol" panose="05050102010706020507"/>
              </a:rPr>
              <a:t></a:t>
            </a:r>
            <a:endParaRPr sz="23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394" y="4847149"/>
            <a:ext cx="17526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50" dirty="0">
                <a:latin typeface="Symbol" panose="05050102010706020507"/>
                <a:cs typeface="Symbol" panose="05050102010706020507"/>
              </a:rPr>
              <a:t></a:t>
            </a:r>
            <a:endParaRPr sz="23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3294" y="5523455"/>
            <a:ext cx="2504440" cy="500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1892935" algn="l"/>
              </a:tabLst>
            </a:pPr>
            <a:r>
              <a:rPr sz="3525" spc="-465" baseline="12000" dirty="0">
                <a:latin typeface="Symbol" panose="05050102010706020507"/>
                <a:cs typeface="Symbol" panose="05050102010706020507"/>
              </a:rPr>
              <a:t></a:t>
            </a:r>
            <a:r>
              <a:rPr sz="3525" spc="-465" baseline="-13000" dirty="0">
                <a:latin typeface="Symbol" panose="05050102010706020507"/>
                <a:cs typeface="Symbol" panose="05050102010706020507"/>
              </a:rPr>
              <a:t></a:t>
            </a:r>
            <a:r>
              <a:rPr sz="2350" i="1" spc="-310" dirty="0">
                <a:latin typeface="Times New Roman" panose="02020603050405020304"/>
                <a:cs typeface="Times New Roman" panose="02020603050405020304"/>
              </a:rPr>
              <a:t>cT</a:t>
            </a:r>
            <a:r>
              <a:rPr sz="2350" i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00" spc="-155" dirty="0">
                <a:latin typeface="Symbol" panose="05050102010706020507"/>
                <a:cs typeface="Symbol" panose="05050102010706020507"/>
              </a:rPr>
              <a:t></a:t>
            </a:r>
            <a:r>
              <a:rPr sz="2350" i="1" spc="-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20" dirty="0">
                <a:latin typeface="Symbol" panose="05050102010706020507"/>
                <a:cs typeface="Symbol" panose="05050102010706020507"/>
              </a:rPr>
              <a:t>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100" spc="-20" dirty="0">
                <a:latin typeface="Symbol" panose="05050102010706020507"/>
                <a:cs typeface="Symbol" panose="05050102010706020507"/>
              </a:rPr>
              <a:t></a:t>
            </a:r>
            <a:r>
              <a:rPr sz="2350" spc="-2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</a:t>
            </a:r>
            <a:r>
              <a:rPr sz="235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3827" y="5218146"/>
            <a:ext cx="109791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spc="-75" baseline="32000" dirty="0">
                <a:latin typeface="Symbol" panose="05050102010706020507"/>
                <a:cs typeface="Symbol" panose="05050102010706020507"/>
              </a:rPr>
              <a:t></a:t>
            </a:r>
            <a:endParaRPr sz="3525" baseline="3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8158" y="4825333"/>
            <a:ext cx="62674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0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1211" y="4825333"/>
            <a:ext cx="1600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i="1" spc="-50" dirty="0">
                <a:latin typeface="Times New Roman" panose="02020603050405020304"/>
                <a:cs typeface="Times New Roman" panose="02020603050405020304"/>
              </a:rPr>
              <a:t>c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40" dirty="0"/>
              <a:t>RECURRENCE</a:t>
            </a:r>
            <a:r>
              <a:rPr spc="-350" dirty="0"/>
              <a:t> </a:t>
            </a:r>
            <a:r>
              <a:rPr spc="-930" dirty="0"/>
              <a:t>EXAMPLE</a:t>
            </a:r>
            <a:endParaRPr spc="-930" dirty="0"/>
          </a:p>
        </p:txBody>
      </p:sp>
      <p:sp>
        <p:nvSpPr>
          <p:cNvPr id="3" name="object 3"/>
          <p:cNvSpPr txBox="1"/>
          <p:nvPr/>
        </p:nvSpPr>
        <p:spPr>
          <a:xfrm>
            <a:off x="1057147" y="2138298"/>
            <a:ext cx="3695065" cy="26289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spc="-225" dirty="0">
                <a:latin typeface="Arial MT"/>
                <a:cs typeface="Arial MT"/>
              </a:rPr>
              <a:t>Power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0" dirty="0">
                <a:latin typeface="Arial MT"/>
                <a:cs typeface="Arial MT"/>
              </a:rPr>
              <a:t>(n,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y)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spc="-50" dirty="0"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516890" marR="2100580" indent="-251460">
              <a:lnSpc>
                <a:spcPts val="3420"/>
              </a:lnSpc>
              <a:spcBef>
                <a:spcPts val="190"/>
              </a:spcBef>
            </a:pPr>
            <a:r>
              <a:rPr sz="2400" spc="60" dirty="0">
                <a:latin typeface="Arial MT"/>
                <a:cs typeface="Arial MT"/>
              </a:rPr>
              <a:t>if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195" dirty="0">
                <a:latin typeface="Arial MT"/>
                <a:cs typeface="Arial MT"/>
              </a:rPr>
              <a:t>==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85" dirty="0">
                <a:latin typeface="Arial MT"/>
                <a:cs typeface="Arial MT"/>
              </a:rPr>
              <a:t>0) </a:t>
            </a: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1;</a:t>
            </a:r>
            <a:endParaRPr sz="240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  <a:spcBef>
                <a:spcPts val="340"/>
              </a:spcBef>
            </a:pPr>
            <a:r>
              <a:rPr sz="2400" spc="-20" dirty="0">
                <a:latin typeface="Arial MT"/>
                <a:cs typeface="Arial MT"/>
              </a:rPr>
              <a:t>else</a:t>
            </a:r>
            <a:endParaRPr sz="2400">
              <a:latin typeface="Arial MT"/>
              <a:cs typeface="Arial MT"/>
            </a:endParaRPr>
          </a:p>
          <a:p>
            <a:pPr marL="600710">
              <a:lnSpc>
                <a:spcPct val="100000"/>
              </a:lnSpc>
              <a:spcBef>
                <a:spcPts val="525"/>
              </a:spcBef>
            </a:pPr>
            <a:r>
              <a:rPr sz="2400" spc="-114" dirty="0">
                <a:latin typeface="Arial MT"/>
                <a:cs typeface="Arial MT"/>
              </a:rPr>
              <a:t>return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29" dirty="0">
                <a:latin typeface="Arial MT"/>
                <a:cs typeface="Arial MT"/>
              </a:rPr>
              <a:t>(n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110" dirty="0">
                <a:latin typeface="Arial MT"/>
                <a:cs typeface="Arial MT"/>
              </a:rPr>
              <a:t>*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15" dirty="0">
                <a:latin typeface="Arial MT"/>
                <a:cs typeface="Arial MT"/>
              </a:rPr>
              <a:t>Power(n,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y-</a:t>
            </a:r>
            <a:r>
              <a:rPr sz="2400" spc="-40" dirty="0">
                <a:latin typeface="Arial MT"/>
                <a:cs typeface="Arial MT"/>
              </a:rPr>
              <a:t>1));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752" y="4740851"/>
            <a:ext cx="1870710" cy="8953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400" spc="-5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spc="-28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155" dirty="0">
                <a:latin typeface="Arial MT"/>
                <a:cs typeface="Arial MT"/>
              </a:rPr>
              <a:t>expression: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3618" y="5741619"/>
            <a:ext cx="184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1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spc="-210" dirty="0">
                <a:latin typeface="Arial" panose="020B0604020202020204"/>
                <a:cs typeface="Arial" panose="020B0604020202020204"/>
              </a:rPr>
              <a:t>recurrence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394" y="5269058"/>
            <a:ext cx="17526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50" dirty="0">
                <a:latin typeface="Symbol" panose="05050102010706020507"/>
                <a:cs typeface="Symbol" panose="05050102010706020507"/>
              </a:rPr>
              <a:t></a:t>
            </a:r>
            <a:endParaRPr sz="23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394" y="4847149"/>
            <a:ext cx="17526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50" dirty="0">
                <a:latin typeface="Symbol" panose="05050102010706020507"/>
                <a:cs typeface="Symbol" panose="05050102010706020507"/>
              </a:rPr>
              <a:t></a:t>
            </a:r>
            <a:endParaRPr sz="23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3294" y="5523455"/>
            <a:ext cx="2504440" cy="500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1892935" algn="l"/>
              </a:tabLst>
            </a:pPr>
            <a:r>
              <a:rPr sz="3525" spc="-465" baseline="12000" dirty="0">
                <a:latin typeface="Symbol" panose="05050102010706020507"/>
                <a:cs typeface="Symbol" panose="05050102010706020507"/>
              </a:rPr>
              <a:t></a:t>
            </a:r>
            <a:r>
              <a:rPr sz="3525" spc="-465" baseline="-13000" dirty="0">
                <a:latin typeface="Symbol" panose="05050102010706020507"/>
                <a:cs typeface="Symbol" panose="05050102010706020507"/>
              </a:rPr>
              <a:t></a:t>
            </a:r>
            <a:r>
              <a:rPr sz="2350" i="1" spc="-310" dirty="0">
                <a:latin typeface="Times New Roman" panose="02020603050405020304"/>
                <a:cs typeface="Times New Roman" panose="02020603050405020304"/>
              </a:rPr>
              <a:t>cT</a:t>
            </a:r>
            <a:r>
              <a:rPr sz="2350" i="1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00" spc="-155" dirty="0">
                <a:latin typeface="Symbol" panose="05050102010706020507"/>
                <a:cs typeface="Symbol" panose="05050102010706020507"/>
              </a:rPr>
              <a:t></a:t>
            </a:r>
            <a:r>
              <a:rPr sz="2350" i="1" spc="-1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20" dirty="0">
                <a:latin typeface="Symbol" panose="05050102010706020507"/>
                <a:cs typeface="Symbol" panose="05050102010706020507"/>
              </a:rPr>
              <a:t>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100" spc="-20" dirty="0">
                <a:latin typeface="Symbol" panose="05050102010706020507"/>
                <a:cs typeface="Symbol" panose="05050102010706020507"/>
              </a:rPr>
              <a:t></a:t>
            </a:r>
            <a:r>
              <a:rPr sz="2350" spc="-20" dirty="0">
                <a:latin typeface="Symbol" panose="05050102010706020507"/>
                <a:cs typeface="Symbol" panose="05050102010706020507"/>
              </a:rPr>
              <a:t>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</a:t>
            </a:r>
            <a:r>
              <a:rPr sz="235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3827" y="5218146"/>
            <a:ext cx="109791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5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i="1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25" spc="-75" baseline="32000" dirty="0">
                <a:latin typeface="Symbol" panose="05050102010706020507"/>
                <a:cs typeface="Symbol" panose="05050102010706020507"/>
              </a:rPr>
              <a:t></a:t>
            </a:r>
            <a:endParaRPr sz="3525" baseline="3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8158" y="4825333"/>
            <a:ext cx="62674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Symbol" panose="05050102010706020507"/>
                <a:cs typeface="Symbol" panose="05050102010706020507"/>
              </a:rPr>
              <a:t></a:t>
            </a:r>
            <a:r>
              <a:rPr sz="235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0" dirty="0">
                <a:latin typeface="Times New Roman" panose="02020603050405020304"/>
                <a:cs typeface="Times New Roman" panose="02020603050405020304"/>
              </a:rPr>
              <a:t>0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1211" y="4825333"/>
            <a:ext cx="16002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i="1" spc="-50" dirty="0">
                <a:latin typeface="Times New Roman" panose="02020603050405020304"/>
                <a:cs typeface="Times New Roman" panose="02020603050405020304"/>
              </a:rPr>
              <a:t>c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0D0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13721</Words>
  <Application>WPS Presentation</Application>
  <PresentationFormat>On-screen Show (4:3)</PresentationFormat>
  <Paragraphs>1620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80" baseType="lpstr">
      <vt:lpstr>Arial</vt:lpstr>
      <vt:lpstr>SimSun</vt:lpstr>
      <vt:lpstr>Wingdings</vt:lpstr>
      <vt:lpstr>Trebuchet MS</vt:lpstr>
      <vt:lpstr>Times New Roman</vt:lpstr>
      <vt:lpstr>Arial MT</vt:lpstr>
      <vt:lpstr>Tahoma</vt:lpstr>
      <vt:lpstr>Symbol</vt:lpstr>
      <vt:lpstr>Microsoft Sans Serif</vt:lpstr>
      <vt:lpstr>Arial</vt:lpstr>
      <vt:lpstr>Microsoft YaHei</vt:lpstr>
      <vt:lpstr>Arial Unicode MS</vt:lpstr>
      <vt:lpstr>Calibri</vt:lpstr>
      <vt:lpstr>Wingdings</vt:lpstr>
      <vt:lpstr>Courier New</vt:lpstr>
      <vt:lpstr>Cambria Math</vt:lpstr>
      <vt:lpstr>Calibri</vt:lpstr>
      <vt:lpstr>Office Theme</vt:lpstr>
      <vt:lpstr>PowerPoint 演示文稿</vt:lpstr>
      <vt:lpstr>LECTURE 7-12 DIVIDE AND CONQUER AND RECURRENCES</vt:lpstr>
      <vt:lpstr>DIVIDE AND CONQUER</vt:lpstr>
      <vt:lpstr>DIVIDE AND CONQUER</vt:lpstr>
      <vt:lpstr>MATHEMATICAL RECURRENCES</vt:lpstr>
      <vt:lpstr>MATHEMATICAL RECURRENCES</vt:lpstr>
      <vt:lpstr>RECURRENCE EXAMPLE</vt:lpstr>
      <vt:lpstr>RECURRENCE EXAMPLE</vt:lpstr>
      <vt:lpstr>RECURRENCE EXAMPLE</vt:lpstr>
      <vt:lpstr>RECURRENCE EXAMPLE</vt:lpstr>
      <vt:lpstr>RUNNING TIME OF RECURRENCE EQUATION</vt:lpstr>
      <vt:lpstr>LINEAR SEARCH</vt:lpstr>
      <vt:lpstr>BINARY SEARCH</vt:lpstr>
      <vt:lpstr>MERGE SORT</vt:lpstr>
      <vt:lpstr>FIBONACCI SEQUENCE</vt:lpstr>
      <vt:lpstr>FIBONACCI SEQUENCE</vt:lpstr>
      <vt:lpstr>TOWERS OF HANOI PUZZLE</vt:lpstr>
      <vt:lpstr>TOWERS OF HANOI PUZZLE</vt:lpstr>
      <vt:lpstr>MAKING AN ALGORITHM</vt:lpstr>
      <vt:lpstr>MAKING AN ALGORITHM</vt:lpstr>
      <vt:lpstr>MAKING AN ALGORITHM</vt:lpstr>
      <vt:lpstr>TOWERS OF HANOI PUZZLE</vt:lpstr>
      <vt:lpstr>SOLVING RECURRENCES</vt:lpstr>
      <vt:lpstr>SUBSTITUTION METHOD</vt:lpstr>
      <vt:lpstr>SUBSTITUTION METHOD</vt:lpstr>
      <vt:lpstr>SUBSTITUTION METHOD</vt:lpstr>
      <vt:lpstr>SUBSTITUTION METHOD</vt:lpstr>
      <vt:lpstr>SUBSTITUTION METHOD</vt:lpstr>
      <vt:lpstr>SUBSTITUTION METHOD</vt:lpstr>
      <vt:lpstr>SUBSTITUTION METHOD</vt:lpstr>
      <vt:lpstr>SUBSTITUTION METHOD</vt:lpstr>
      <vt:lpstr>SUBSTITUTION METHOD – A HARD EXAMPLE</vt:lpstr>
      <vt:lpstr>SUBSTITUTION METHOD – A HARD EXAMPLE</vt:lpstr>
      <vt:lpstr>SUBSTITUTION METHOD – A MORE HARD</vt:lpstr>
      <vt:lpstr>SUBSTITUTION METHOD – A MORE HARD</vt:lpstr>
      <vt:lpstr>SUBSTITUTION METHOD – A MORE HARD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RECURSION TREE METHOD</vt:lpstr>
      <vt:lpstr>MASTER METHOD</vt:lpstr>
      <vt:lpstr>MASTER METHOD</vt:lpstr>
      <vt:lpstr>PRACTICE QUESTIONS</vt:lpstr>
      <vt:lpstr>PRACTICE QUESTIONS</vt:lpstr>
      <vt:lpstr>PRACTICE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(Cs2009)-Design and analysis of algorithms</dc:title>
  <dc:creator>Sandesh Kumar</dc:creator>
  <cp:lastModifiedBy>Muhammad Minhal Raza</cp:lastModifiedBy>
  <cp:revision>1</cp:revision>
  <dcterms:created xsi:type="dcterms:W3CDTF">2024-09-19T10:28:37Z</dcterms:created>
  <dcterms:modified xsi:type="dcterms:W3CDTF">2024-09-19T10:28:37Z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2023-09-11T05:00:00Z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2024-09-19T05:00:00Z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2AA8B3FAC2BC42F0B898E454D9FDBA6C_12</vt:lpwstr>
  </property>
  <property fmtid="{D5CDD505-2E9C-101B-9397-08002B2CF9AE}" pid="7" name="KSOProductBuildVer">
    <vt:lpwstr>1033-12.2.0.18283</vt:lpwstr>
  </property>
</Properties>
</file>