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14" r:id="rId1"/>
  </p:sldMasterIdLst>
  <p:notesMasterIdLst>
    <p:notesMasterId r:id="rId26"/>
  </p:notesMasterIdLst>
  <p:sldIdLst>
    <p:sldId id="256" r:id="rId2"/>
    <p:sldId id="309" r:id="rId3"/>
    <p:sldId id="311" r:id="rId4"/>
    <p:sldId id="312" r:id="rId5"/>
    <p:sldId id="318" r:id="rId6"/>
    <p:sldId id="319" r:id="rId7"/>
    <p:sldId id="313" r:id="rId8"/>
    <p:sldId id="314" r:id="rId9"/>
    <p:sldId id="315" r:id="rId10"/>
    <p:sldId id="316" r:id="rId11"/>
    <p:sldId id="317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35" r:id="rId20"/>
    <p:sldId id="327" r:id="rId21"/>
    <p:sldId id="328" r:id="rId22"/>
    <p:sldId id="329" r:id="rId23"/>
    <p:sldId id="330" r:id="rId24"/>
    <p:sldId id="33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4335" autoAdjust="0"/>
  </p:normalViewPr>
  <p:slideViewPr>
    <p:cSldViewPr snapToGrid="0">
      <p:cViewPr varScale="1">
        <p:scale>
          <a:sx n="82" d="100"/>
          <a:sy n="82" d="100"/>
        </p:scale>
        <p:origin x="26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methods that allow only one listener to register look like:</a:t>
            </a:r>
          </a:p>
          <a:p>
            <a:r>
              <a:rPr lang="en-US" dirty="0"/>
              <a:t>public void </a:t>
            </a:r>
            <a:r>
              <a:rPr lang="en-US" dirty="0" err="1"/>
              <a:t>addTypeListener</a:t>
            </a:r>
            <a:r>
              <a:rPr lang="en-US" dirty="0"/>
              <a:t>(</a:t>
            </a:r>
            <a:r>
              <a:rPr lang="en-US" dirty="0" err="1"/>
              <a:t>TypeListener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b="1" dirty="0" err="1"/>
              <a:t>java.util.TooManyListenersException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3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5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3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3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5" r:id="rId1"/>
    <p:sldLayoutId id="2147484816" r:id="rId2"/>
    <p:sldLayoutId id="2147484817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22" y="785364"/>
            <a:ext cx="6442511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Software Construction &amp; </a:t>
            </a:r>
            <a:br>
              <a:rPr lang="en-US" sz="6000" dirty="0"/>
            </a:br>
            <a:r>
              <a:rPr lang="en-US" sz="6000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6CCF-FFC4-4CA7-8A25-25E75E4D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6589-C835-4FC0-A35B-CFC1E995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5" y="1867559"/>
            <a:ext cx="8842917" cy="4508767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ActionEvent</a:t>
            </a:r>
            <a:r>
              <a:rPr lang="en-US" b="1" u="sng" dirty="0">
                <a:solidFill>
                  <a:schemeClr val="accent2"/>
                </a:solidFill>
              </a:rPr>
              <a:t> Class </a:t>
            </a:r>
          </a:p>
          <a:p>
            <a:r>
              <a:rPr lang="en-US" dirty="0"/>
              <a:t>An </a:t>
            </a:r>
            <a:r>
              <a:rPr lang="en-US" dirty="0" err="1"/>
              <a:t>ActionEvent</a:t>
            </a:r>
            <a:r>
              <a:rPr lang="en-US" dirty="0"/>
              <a:t> is generated when a button is pressed, a list item is double-clicked, or a menu item is selected.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 The </a:t>
            </a:r>
            <a:r>
              <a:rPr lang="en-US" b="1" u="sng" dirty="0" err="1">
                <a:solidFill>
                  <a:schemeClr val="accent2"/>
                </a:solidFill>
              </a:rPr>
              <a:t>AdjustmentEvent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An </a:t>
            </a:r>
            <a:r>
              <a:rPr lang="en-US" dirty="0" err="1"/>
              <a:t>AdjustmentEvent</a:t>
            </a:r>
            <a:r>
              <a:rPr lang="en-US" dirty="0"/>
              <a:t> is generated by a scroll bar. 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ComponentEvent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ComponentEvent</a:t>
            </a:r>
            <a:r>
              <a:rPr lang="en-US" dirty="0"/>
              <a:t> is generated when the size, position, or visibility of a component is changed.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ContainerEvent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ContainerEvent</a:t>
            </a:r>
            <a:r>
              <a:rPr lang="en-US" dirty="0"/>
              <a:t> is generated when a component is added to or removed from a container.</a:t>
            </a:r>
          </a:p>
        </p:txBody>
      </p:sp>
    </p:spTree>
    <p:extLst>
      <p:ext uri="{BB962C8B-B14F-4D97-AF65-F5344CB8AC3E}">
        <p14:creationId xmlns:p14="http://schemas.microsoft.com/office/powerpoint/2010/main" val="67959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7F01-A92D-4FB8-A998-94B7E0DC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82-CF22-42CF-AEF8-7E7D6258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198" y="2071489"/>
            <a:ext cx="7087192" cy="3450613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FocusEvent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FocusEvent</a:t>
            </a:r>
            <a:r>
              <a:rPr lang="en-US" dirty="0"/>
              <a:t> is generated when a component gains or loses input focus.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InputEvent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The abstract class </a:t>
            </a:r>
            <a:r>
              <a:rPr lang="en-US" dirty="0" err="1"/>
              <a:t>InputEvent</a:t>
            </a:r>
            <a:r>
              <a:rPr lang="en-US" dirty="0"/>
              <a:t> is a subclass of </a:t>
            </a:r>
            <a:r>
              <a:rPr lang="en-US" b="1" dirty="0" err="1"/>
              <a:t>ComponentEvent</a:t>
            </a:r>
            <a:r>
              <a:rPr lang="en-US" dirty="0"/>
              <a:t> and is the superclass for component input events. Its subclasses are </a:t>
            </a:r>
            <a:r>
              <a:rPr lang="en-US" b="1" dirty="0" err="1"/>
              <a:t>KeyEvent</a:t>
            </a:r>
            <a:r>
              <a:rPr lang="en-US" dirty="0"/>
              <a:t> and </a:t>
            </a:r>
            <a:r>
              <a:rPr lang="en-US" b="1" dirty="0" err="1"/>
              <a:t>MouseEvent</a:t>
            </a:r>
            <a:r>
              <a:rPr lang="en-US" dirty="0"/>
              <a:t>.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ItemEvent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An </a:t>
            </a:r>
            <a:r>
              <a:rPr lang="en-US" dirty="0" err="1"/>
              <a:t>ItemEvent</a:t>
            </a:r>
            <a:r>
              <a:rPr lang="en-US" dirty="0"/>
              <a:t> is generated when a check box or a list item is clicked or when a checkable menu item is selected or deselected.</a:t>
            </a:r>
          </a:p>
        </p:txBody>
      </p:sp>
    </p:spTree>
    <p:extLst>
      <p:ext uri="{BB962C8B-B14F-4D97-AF65-F5344CB8AC3E}">
        <p14:creationId xmlns:p14="http://schemas.microsoft.com/office/powerpoint/2010/main" val="194805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30A0-BC69-473B-913F-F5D33615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9DA9-DF87-4873-86FD-8A2124D0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KeyEvent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KeyEvent</a:t>
            </a:r>
            <a:r>
              <a:rPr lang="en-US" dirty="0"/>
              <a:t> is generated when keyboard input occurs. (KEY_PRESSED, KEY_RELEASED, KEY_TYPED)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MouseEvent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A68B9-FAA4-40D5-A700-EB0CA7CA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3852746"/>
            <a:ext cx="75914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7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A7B2-2BAB-490A-B299-BC193D4D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8928-EED3-4E25-A69B-F2661848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MouseWheelEvent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dirty="0" err="1"/>
              <a:t>MouseWheelEvent</a:t>
            </a:r>
            <a:r>
              <a:rPr lang="en-US" dirty="0"/>
              <a:t> class encapsulates a mouse wheel event. It is a subclass of </a:t>
            </a:r>
            <a:r>
              <a:rPr lang="en-US" b="1" dirty="0" err="1"/>
              <a:t>MouseEvent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TextEvent</a:t>
            </a:r>
            <a:r>
              <a:rPr lang="en-US" dirty="0"/>
              <a:t> Class</a:t>
            </a:r>
          </a:p>
          <a:p>
            <a:r>
              <a:rPr lang="en-US" dirty="0"/>
              <a:t>Instances of this class describe text events. These are generated by text fields and text areas when characters are entered by a user or program.</a:t>
            </a:r>
          </a:p>
        </p:txBody>
      </p:sp>
    </p:spTree>
    <p:extLst>
      <p:ext uri="{BB962C8B-B14F-4D97-AF65-F5344CB8AC3E}">
        <p14:creationId xmlns:p14="http://schemas.microsoft.com/office/powerpoint/2010/main" val="216439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E60A-7F7F-420C-97B6-46F9B27E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CD12-936D-4C62-85E9-03FCB6C2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The </a:t>
            </a:r>
            <a:r>
              <a:rPr lang="en-US" sz="2400" b="1" u="sng" dirty="0" err="1">
                <a:solidFill>
                  <a:schemeClr val="accent2"/>
                </a:solidFill>
              </a:rPr>
              <a:t>WindowEvent</a:t>
            </a:r>
            <a:r>
              <a:rPr lang="en-US" sz="2400" b="1" u="sng" dirty="0">
                <a:solidFill>
                  <a:schemeClr val="accent2"/>
                </a:solidFill>
              </a:rPr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D8B7C-5337-4B1C-8DBC-1F8E8939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55" y="2521259"/>
            <a:ext cx="8216289" cy="36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2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672-3518-4EB7-8B01-E2B32BA6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D79958-ABBE-46B5-908F-66804C18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79" y="2082457"/>
            <a:ext cx="8150165" cy="4249051"/>
          </a:xfrm>
        </p:spPr>
      </p:pic>
    </p:spTree>
    <p:extLst>
      <p:ext uri="{BB962C8B-B14F-4D97-AF65-F5344CB8AC3E}">
        <p14:creationId xmlns:p14="http://schemas.microsoft.com/office/powerpoint/2010/main" val="127752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D7B0-3FB2-43C7-823C-3CACEEC1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7070-C8B5-438F-B9F5-8A3204A4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Listeners are created by implementing one or more of the interfaces defined by the </a:t>
            </a:r>
            <a:r>
              <a:rPr lang="en-US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java.awt.event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package.</a:t>
            </a:r>
          </a:p>
          <a:p>
            <a:endParaRPr lang="en-US" sz="2400" dirty="0"/>
          </a:p>
          <a:p>
            <a:r>
              <a:rPr lang="en-US" sz="2400" dirty="0"/>
              <a:t>When an event occurs, the event source invokes the appropriate method defined by the listener and provides an event object as its argument.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58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DDD07-6117-40A3-9AA9-96CE9317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4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579BA-7FCB-480A-833F-961F9C0E8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065D0A-9EAA-4CAD-9681-F5C87FBF1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Mouse events &amp; keyboard Events</a:t>
            </a:r>
          </a:p>
        </p:txBody>
      </p:sp>
    </p:spTree>
    <p:extLst>
      <p:ext uri="{BB962C8B-B14F-4D97-AF65-F5344CB8AC3E}">
        <p14:creationId xmlns:p14="http://schemas.microsoft.com/office/powerpoint/2010/main" val="292645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ACBC-F36F-B957-EB6A-B927D472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27EE22-6CBD-0A92-406D-FAF82C490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309" y="804520"/>
            <a:ext cx="5357921" cy="3091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4F442-D087-A9A8-E076-C85C314AD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82" y="4347560"/>
            <a:ext cx="3981751" cy="10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34A4F-3969-420F-BB37-885320C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90" y="224656"/>
            <a:ext cx="6571343" cy="1049235"/>
          </a:xfrm>
        </p:spPr>
        <p:txBody>
          <a:bodyPr/>
          <a:lstStyle/>
          <a:p>
            <a:r>
              <a:rPr lang="en-US" dirty="0"/>
              <a:t>What is Event-Driven Programming?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04FCA-C1D5-4C22-AD4E-2E2184E2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19" y="769434"/>
            <a:ext cx="8285356" cy="1599015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It is a programming paradigm in which the flow of a program is driven by events.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1855F39C-3CE7-5FB7-21B1-6C10F036D445}"/>
              </a:ext>
            </a:extLst>
          </p:cNvPr>
          <p:cNvSpPr txBox="1">
            <a:spLocks/>
          </p:cNvSpPr>
          <p:nvPr/>
        </p:nvSpPr>
        <p:spPr>
          <a:xfrm>
            <a:off x="-681417" y="2531327"/>
            <a:ext cx="5618515" cy="1570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Event Handling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65F95A-90D3-88E2-2085-22C0FC2B29B6}"/>
              </a:ext>
            </a:extLst>
          </p:cNvPr>
          <p:cNvSpPr txBox="1">
            <a:spLocks/>
          </p:cNvSpPr>
          <p:nvPr/>
        </p:nvSpPr>
        <p:spPr>
          <a:xfrm>
            <a:off x="317218" y="3052779"/>
            <a:ext cx="6571343" cy="582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Delegation Event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419984-0C41-55D0-13F7-6D2D4107D6C5}"/>
              </a:ext>
            </a:extLst>
          </p:cNvPr>
          <p:cNvSpPr txBox="1">
            <a:spLocks/>
          </p:cNvSpPr>
          <p:nvPr/>
        </p:nvSpPr>
        <p:spPr>
          <a:xfrm>
            <a:off x="317218" y="3635299"/>
            <a:ext cx="814655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 defines standard and consistent mechanisms to generate and process events.</a:t>
            </a:r>
          </a:p>
          <a:p>
            <a:r>
              <a:rPr lang="en-US" sz="2400" dirty="0"/>
              <a:t>The Concept:</a:t>
            </a:r>
          </a:p>
          <a:p>
            <a:r>
              <a:rPr lang="en-US" sz="2400" dirty="0"/>
              <a:t>A </a:t>
            </a:r>
            <a:r>
              <a:rPr lang="en-US" sz="2400" b="1" u="sng" dirty="0">
                <a:solidFill>
                  <a:schemeClr val="accent2"/>
                </a:solidFill>
              </a:rPr>
              <a:t>source</a:t>
            </a:r>
            <a:r>
              <a:rPr lang="en-US" sz="2400" dirty="0"/>
              <a:t> generates an </a:t>
            </a:r>
            <a:r>
              <a:rPr lang="en-US" sz="2400" b="1" u="sng" dirty="0">
                <a:solidFill>
                  <a:schemeClr val="accent2"/>
                </a:solidFill>
              </a:rPr>
              <a:t>event</a:t>
            </a:r>
            <a:r>
              <a:rPr lang="en-US" sz="2400" dirty="0"/>
              <a:t> and sends it to one or more </a:t>
            </a:r>
            <a:r>
              <a:rPr lang="en-US" sz="2400" b="1" u="sng" dirty="0">
                <a:solidFill>
                  <a:schemeClr val="accent2"/>
                </a:solidFill>
              </a:rPr>
              <a:t>listeners</a:t>
            </a:r>
          </a:p>
        </p:txBody>
      </p:sp>
    </p:spTree>
    <p:extLst>
      <p:ext uri="{BB962C8B-B14F-4D97-AF65-F5344CB8AC3E}">
        <p14:creationId xmlns:p14="http://schemas.microsoft.com/office/powerpoint/2010/main" val="208036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C8A2-0999-4947-BABD-8C3D1C7E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1C4D-4441-45A8-958D-8F658D70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An adapter class provides an empty implementation of all methods in an event listener interface.</a:t>
            </a:r>
          </a:p>
          <a:p>
            <a:endParaRPr lang="en-US" sz="2400" b="1" u="sng" dirty="0">
              <a:solidFill>
                <a:schemeClr val="accent2"/>
              </a:solidFill>
            </a:endParaRPr>
          </a:p>
          <a:p>
            <a:r>
              <a:rPr lang="en-US" sz="2400" b="1" u="sng" dirty="0"/>
              <a:t>Why would we want Adapter Classes?</a:t>
            </a:r>
          </a:p>
          <a:p>
            <a:r>
              <a:rPr lang="en-US" sz="2400" dirty="0"/>
              <a:t>Adapter classes are useful when you want to receive and process only some of the events that are handled by a particular event listener interface.</a:t>
            </a:r>
          </a:p>
        </p:txBody>
      </p:sp>
    </p:spTree>
    <p:extLst>
      <p:ext uri="{BB962C8B-B14F-4D97-AF65-F5344CB8AC3E}">
        <p14:creationId xmlns:p14="http://schemas.microsoft.com/office/powerpoint/2010/main" val="17967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08A2-8630-4062-9930-375E4BAB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1160C-3B86-42E7-9347-D8EBA2D9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463" y="2123895"/>
            <a:ext cx="7761073" cy="3918090"/>
          </a:xfrm>
        </p:spPr>
      </p:pic>
    </p:spTree>
    <p:extLst>
      <p:ext uri="{BB962C8B-B14F-4D97-AF65-F5344CB8AC3E}">
        <p14:creationId xmlns:p14="http://schemas.microsoft.com/office/powerpoint/2010/main" val="214033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0D57B-B9D4-4374-ACBF-20A1C021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B6A829-7DA7-4E53-9A01-94D059F9A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Adapter Classes</a:t>
            </a:r>
          </a:p>
        </p:txBody>
      </p:sp>
    </p:spTree>
    <p:extLst>
      <p:ext uri="{BB962C8B-B14F-4D97-AF65-F5344CB8AC3E}">
        <p14:creationId xmlns:p14="http://schemas.microsoft.com/office/powerpoint/2010/main" val="26924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D2B7-9F11-4B24-AD06-FBE6E2EE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A281-5EEE-42D6-8272-AE2820BF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 class which is defined within another class, or within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373695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EB96-84F3-43F4-BCF4-EBFF4A72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</a:t>
            </a:r>
            <a:r>
              <a:rPr lang="en-US" dirty="0" err="1"/>
              <a:t>Classses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034-C147-4572-9C76-2F0A21E0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An anonymous inner class is an inner class that is not assigned a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6F152-736E-4B38-97C6-6A30033D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596092"/>
            <a:ext cx="6283897" cy="37117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3AFA4D-1783-486A-85A8-666CC66D3E62}"/>
              </a:ext>
            </a:extLst>
          </p:cNvPr>
          <p:cNvCxnSpPr/>
          <p:nvPr/>
        </p:nvCxnSpPr>
        <p:spPr>
          <a:xfrm flipH="1">
            <a:off x="4572000" y="2677114"/>
            <a:ext cx="10995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66E0AA-FABA-46BA-90D2-C01F033E374C}"/>
              </a:ext>
            </a:extLst>
          </p:cNvPr>
          <p:cNvSpPr txBox="1"/>
          <p:nvPr/>
        </p:nvSpPr>
        <p:spPr>
          <a:xfrm>
            <a:off x="5671595" y="2492448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constructor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916D30-AFB5-4B10-89DB-19A14C06CB58}"/>
              </a:ext>
            </a:extLst>
          </p:cNvPr>
          <p:cNvCxnSpPr/>
          <p:nvPr/>
        </p:nvCxnSpPr>
        <p:spPr>
          <a:xfrm>
            <a:off x="2755900" y="330835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6E3C7-CDAB-4963-95EE-6DAD16D1B1B0}"/>
              </a:ext>
            </a:extLst>
          </p:cNvPr>
          <p:cNvCxnSpPr/>
          <p:nvPr/>
        </p:nvCxnSpPr>
        <p:spPr>
          <a:xfrm>
            <a:off x="1104900" y="437515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75B1FF-D5A4-4670-A96C-C29E6469F1F8}"/>
              </a:ext>
            </a:extLst>
          </p:cNvPr>
          <p:cNvCxnSpPr/>
          <p:nvPr/>
        </p:nvCxnSpPr>
        <p:spPr>
          <a:xfrm>
            <a:off x="2844800" y="520065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D43AE-49A4-428A-834C-603688B766E7}"/>
              </a:ext>
            </a:extLst>
          </p:cNvPr>
          <p:cNvCxnSpPr/>
          <p:nvPr/>
        </p:nvCxnSpPr>
        <p:spPr>
          <a:xfrm>
            <a:off x="1104900" y="601980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AFFA09-C4CF-460E-B5D7-8C06CAB6B22E}"/>
              </a:ext>
            </a:extLst>
          </p:cNvPr>
          <p:cNvCxnSpPr/>
          <p:nvPr/>
        </p:nvCxnSpPr>
        <p:spPr>
          <a:xfrm>
            <a:off x="4838700" y="3308350"/>
            <a:ext cx="2830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DF6FF3-97EB-4ECF-8BD9-081C4761A94D}"/>
              </a:ext>
            </a:extLst>
          </p:cNvPr>
          <p:cNvCxnSpPr/>
          <p:nvPr/>
        </p:nvCxnSpPr>
        <p:spPr>
          <a:xfrm>
            <a:off x="1149350" y="3524250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2A4EE-296F-4704-A2A1-8E92FAC13912}"/>
              </a:ext>
            </a:extLst>
          </p:cNvPr>
          <p:cNvCxnSpPr/>
          <p:nvPr/>
        </p:nvCxnSpPr>
        <p:spPr>
          <a:xfrm>
            <a:off x="1149350" y="374332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C86CBE-CF0E-4602-98C9-BB58FBF1E85C}"/>
              </a:ext>
            </a:extLst>
          </p:cNvPr>
          <p:cNvCxnSpPr/>
          <p:nvPr/>
        </p:nvCxnSpPr>
        <p:spPr>
          <a:xfrm>
            <a:off x="1149350" y="395287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4BFC2C-B4E9-48F7-97B5-75D42CEC1C3A}"/>
              </a:ext>
            </a:extLst>
          </p:cNvPr>
          <p:cNvCxnSpPr/>
          <p:nvPr/>
        </p:nvCxnSpPr>
        <p:spPr>
          <a:xfrm>
            <a:off x="1149350" y="418147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0D2E72-69C0-41B1-B637-78E8CC238DCA}"/>
              </a:ext>
            </a:extLst>
          </p:cNvPr>
          <p:cNvCxnSpPr>
            <a:cxnSpLocks/>
          </p:cNvCxnSpPr>
          <p:nvPr/>
        </p:nvCxnSpPr>
        <p:spPr>
          <a:xfrm>
            <a:off x="971550" y="4375150"/>
            <a:ext cx="133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9EB938-25C0-4E1C-A672-64A8652828D9}"/>
              </a:ext>
            </a:extLst>
          </p:cNvPr>
          <p:cNvCxnSpPr/>
          <p:nvPr/>
        </p:nvCxnSpPr>
        <p:spPr>
          <a:xfrm>
            <a:off x="4980248" y="5200650"/>
            <a:ext cx="2830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FCB174-D202-4D69-B90E-3B2C4645D889}"/>
              </a:ext>
            </a:extLst>
          </p:cNvPr>
          <p:cNvCxnSpPr/>
          <p:nvPr/>
        </p:nvCxnSpPr>
        <p:spPr>
          <a:xfrm>
            <a:off x="1206500" y="5410200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67AB1C-5A24-4B9D-9036-6BEE0F1420ED}"/>
              </a:ext>
            </a:extLst>
          </p:cNvPr>
          <p:cNvCxnSpPr/>
          <p:nvPr/>
        </p:nvCxnSpPr>
        <p:spPr>
          <a:xfrm>
            <a:off x="1206500" y="562927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F54F80-CF13-4966-ACD2-3E165ECE872C}"/>
              </a:ext>
            </a:extLst>
          </p:cNvPr>
          <p:cNvCxnSpPr/>
          <p:nvPr/>
        </p:nvCxnSpPr>
        <p:spPr>
          <a:xfrm>
            <a:off x="1206500" y="583882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9CB335-EFF3-4535-8C50-5677041EA313}"/>
              </a:ext>
            </a:extLst>
          </p:cNvPr>
          <p:cNvCxnSpPr>
            <a:cxnSpLocks/>
          </p:cNvCxnSpPr>
          <p:nvPr/>
        </p:nvCxnSpPr>
        <p:spPr>
          <a:xfrm>
            <a:off x="971550" y="6019800"/>
            <a:ext cx="133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57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A86-FB5E-4F46-9B40-3A837257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C37B-1133-48C8-9B5F-19508AA1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00423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An event is an object that describes a state change in a source.</a:t>
            </a:r>
          </a:p>
          <a:p>
            <a:r>
              <a:rPr lang="en-US" sz="2400" dirty="0"/>
              <a:t>An event can be generated as a consequence of a person interacting with the elements in a graphical user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Pressing a button, entering a character via the keyboard, etc.</a:t>
            </a:r>
          </a:p>
          <a:p>
            <a:r>
              <a:rPr lang="en-US" sz="2400" dirty="0"/>
              <a:t>An event may also be generated when: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timer expires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counter exceeds a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software or hardware failure occurs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operation is completed</a:t>
            </a:r>
          </a:p>
        </p:txBody>
      </p:sp>
    </p:spTree>
    <p:extLst>
      <p:ext uri="{BB962C8B-B14F-4D97-AF65-F5344CB8AC3E}">
        <p14:creationId xmlns:p14="http://schemas.microsoft.com/office/powerpoint/2010/main" val="39806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6E2B-4E29-4D52-82A9-5B2C153D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F3E8-E254-4090-8420-FE19A692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A source is an object that generates an event.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Sources may generate more than one type of event.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source must register listeners (why…?)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A listener register method looks like: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el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)</a:t>
            </a:r>
          </a:p>
          <a:p>
            <a:pPr marL="201168" lvl="1" indent="0">
              <a:buNone/>
            </a:pPr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200" dirty="0"/>
              <a:t>Type 	= name of event</a:t>
            </a:r>
          </a:p>
          <a:p>
            <a:pPr marL="201168" lvl="1" indent="0">
              <a:buNone/>
            </a:pPr>
            <a:r>
              <a:rPr lang="en-US" sz="2200" dirty="0" err="1"/>
              <a:t>el</a:t>
            </a:r>
            <a:r>
              <a:rPr lang="en-US" sz="2200" dirty="0"/>
              <a:t> 	= reference of the event listener</a:t>
            </a:r>
          </a:p>
        </p:txBody>
      </p:sp>
    </p:spTree>
    <p:extLst>
      <p:ext uri="{BB962C8B-B14F-4D97-AF65-F5344CB8AC3E}">
        <p14:creationId xmlns:p14="http://schemas.microsoft.com/office/powerpoint/2010/main" val="141268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D1C5-3E3A-44D2-9924-6B1AED7E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1638-00B4-43D7-9D20-1154BE6A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696008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source must also provide a method that allows a listener to unregister an interest in a specific type of event.</a:t>
            </a:r>
          </a:p>
          <a:p>
            <a:endParaRPr lang="en-US" sz="2400" dirty="0"/>
          </a:p>
          <a:p>
            <a:r>
              <a:rPr lang="en-US" sz="2400" dirty="0"/>
              <a:t>A listener unregister method looks like: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remove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el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)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200" dirty="0"/>
          </a:p>
          <a:p>
            <a:pPr marL="201168" lvl="1" indent="0">
              <a:buNone/>
            </a:pPr>
            <a:r>
              <a:rPr lang="en-US" sz="2200" dirty="0"/>
              <a:t>Type 	= name of event</a:t>
            </a:r>
          </a:p>
          <a:p>
            <a:pPr marL="201168" lvl="1" indent="0">
              <a:buNone/>
            </a:pPr>
            <a:r>
              <a:rPr lang="en-US" sz="2200" dirty="0" err="1"/>
              <a:t>el</a:t>
            </a:r>
            <a:r>
              <a:rPr lang="en-US" sz="2200" dirty="0"/>
              <a:t> 	= reference of the event listener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41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B3B3-DF5D-4C38-80A1-6FFC46EF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Multicasting &amp; Unicasting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AD5E-0AEC-4160-9629-09F962F6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Multicasting:</a:t>
            </a:r>
          </a:p>
          <a:p>
            <a:r>
              <a:rPr lang="en-US" dirty="0"/>
              <a:t>When an event occurs, </a:t>
            </a:r>
            <a:r>
              <a:rPr lang="en-US" b="1" u="sng" dirty="0">
                <a:solidFill>
                  <a:schemeClr val="accent2"/>
                </a:solidFill>
              </a:rPr>
              <a:t>all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registered listeners are notified and receive a copy of the event object.</a:t>
            </a:r>
          </a:p>
          <a:p>
            <a:endParaRPr lang="en-US" dirty="0"/>
          </a:p>
          <a:p>
            <a:r>
              <a:rPr lang="en-US" sz="2400" b="1" u="sng" dirty="0">
                <a:solidFill>
                  <a:schemeClr val="accent2"/>
                </a:solidFill>
              </a:rPr>
              <a:t>Unicasting:</a:t>
            </a:r>
          </a:p>
          <a:p>
            <a:r>
              <a:rPr lang="en-US" dirty="0"/>
              <a:t>Some sources may allow </a:t>
            </a:r>
            <a:r>
              <a:rPr lang="en-US" b="1" u="sng" dirty="0">
                <a:solidFill>
                  <a:schemeClr val="accent2"/>
                </a:solidFill>
              </a:rPr>
              <a:t>only one </a:t>
            </a:r>
            <a:r>
              <a:rPr lang="en-US" dirty="0"/>
              <a:t>listener to register. When an event occurs, the registered listener is notified.</a:t>
            </a:r>
          </a:p>
          <a:p>
            <a:r>
              <a:rPr lang="en-US" dirty="0"/>
              <a:t>These methods throw an exception when more than one listener try to connect to it.</a:t>
            </a:r>
          </a:p>
        </p:txBody>
      </p:sp>
    </p:spTree>
    <p:extLst>
      <p:ext uri="{BB962C8B-B14F-4D97-AF65-F5344CB8AC3E}">
        <p14:creationId xmlns:p14="http://schemas.microsoft.com/office/powerpoint/2010/main" val="274587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5913-CD3F-4AC8-8D88-9296E09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DC08-0D97-4CEA-8F8B-BBFFA1EE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A listener is an object that is notified when an event occurs.</a:t>
            </a:r>
          </a:p>
          <a:p>
            <a:r>
              <a:rPr lang="en-US" sz="2800" dirty="0"/>
              <a:t>It has two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Must be registered with one or more listeners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Must implement methods to receive and process</a:t>
            </a:r>
          </a:p>
          <a:p>
            <a:endParaRPr lang="en-US" sz="2800" dirty="0"/>
          </a:p>
          <a:p>
            <a:r>
              <a:rPr lang="en-US" sz="2400" dirty="0"/>
              <a:t>An event handler must return quickly, and must not maintain control for an extended period. (Why?)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145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AE57-7F5C-4ACE-89C2-6E4AB37F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828A-621D-4EDF-849A-0704DF84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The classes that represent events are at the core of Java’s event handling mechanism.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err="1"/>
              <a:t>EventObject</a:t>
            </a:r>
            <a:r>
              <a:rPr lang="en-US" sz="2200" dirty="0"/>
              <a:t> is a superclass of all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err="1"/>
              <a:t>AWTEvent</a:t>
            </a:r>
            <a:r>
              <a:rPr lang="en-US" sz="2200" dirty="0"/>
              <a:t> is a superclass of all AWT events that are handled by the delegation event model.</a:t>
            </a:r>
          </a:p>
        </p:txBody>
      </p:sp>
    </p:spTree>
    <p:extLst>
      <p:ext uri="{BB962C8B-B14F-4D97-AF65-F5344CB8AC3E}">
        <p14:creationId xmlns:p14="http://schemas.microsoft.com/office/powerpoint/2010/main" val="155661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33E95-C2C7-4530-877A-032DE29FB39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-22302"/>
            <a:ext cx="9144000" cy="6415088"/>
          </a:xfrm>
        </p:spPr>
      </p:pic>
    </p:spTree>
    <p:extLst>
      <p:ext uri="{BB962C8B-B14F-4D97-AF65-F5344CB8AC3E}">
        <p14:creationId xmlns:p14="http://schemas.microsoft.com/office/powerpoint/2010/main" val="23485228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3396</TotalTime>
  <Words>827</Words>
  <Application>Microsoft Office PowerPoint</Application>
  <PresentationFormat>On-screen Show (4:3)</PresentationFormat>
  <Paragraphs>108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Gill Sans MT</vt:lpstr>
      <vt:lpstr>Gallery</vt:lpstr>
      <vt:lpstr>Software Construction &amp;  Development</vt:lpstr>
      <vt:lpstr>What is Event-Driven Programming?</vt:lpstr>
      <vt:lpstr>Event</vt:lpstr>
      <vt:lpstr>Event Sources</vt:lpstr>
      <vt:lpstr>Event Sources</vt:lpstr>
      <vt:lpstr>Multicasting &amp; Unicasting an Event</vt:lpstr>
      <vt:lpstr>Event Listeners</vt:lpstr>
      <vt:lpstr>Event Classes</vt:lpstr>
      <vt:lpstr>PowerPoint Presentation</vt:lpstr>
      <vt:lpstr>Event Classes </vt:lpstr>
      <vt:lpstr>Event Classes</vt:lpstr>
      <vt:lpstr>Event Classes</vt:lpstr>
      <vt:lpstr>Event Classes</vt:lpstr>
      <vt:lpstr>Event Classes</vt:lpstr>
      <vt:lpstr>Sources of Events</vt:lpstr>
      <vt:lpstr>Event Listener Interfaces</vt:lpstr>
      <vt:lpstr>PowerPoint Presentation</vt:lpstr>
      <vt:lpstr>Examples</vt:lpstr>
      <vt:lpstr>PowerPoint Presentation</vt:lpstr>
      <vt:lpstr>Adapter Classes</vt:lpstr>
      <vt:lpstr>Adapter Classes</vt:lpstr>
      <vt:lpstr>Example</vt:lpstr>
      <vt:lpstr>Inner Classes</vt:lpstr>
      <vt:lpstr>Anonymous Inner Classses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Muhammad Ali Fatmi</cp:lastModifiedBy>
  <cp:revision>375</cp:revision>
  <dcterms:created xsi:type="dcterms:W3CDTF">2021-08-26T05:50:28Z</dcterms:created>
  <dcterms:modified xsi:type="dcterms:W3CDTF">2024-08-22T05:35:42Z</dcterms:modified>
</cp:coreProperties>
</file>