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D8A4D9-B83D-4F17-AE3F-8F08B18B9C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BC5920-174C-4E57-BAB0-71E9FCAB80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FBB70E-7A98-43EF-8197-D3D545E6BA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9DF70-63C9-4B7A-9BF3-F8E5C9E61E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F62A8D-C25D-41A1-97B5-F42FDCC9A7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7CD128-CA34-4600-B7DF-C95BFE298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E1B58B-8011-4A8B-B2DB-62FAB7012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071C76-3A28-4D29-B61E-EC6EE2ED66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0D912B-3764-4774-9E20-4D40F92AF0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93C73D-7DC1-456C-9F86-E25FF8B1B5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B34168-C95F-4752-BDA5-9883A8639E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B33A6-A772-4ED6-9EEC-3F777AE9B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5F2B24-0477-404E-B6A8-711B6F8AE0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99D149-86A4-4411-B6D6-57931510B0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C92165-8B40-4F4F-8276-8ED60340D1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468C0B-48AF-4F9A-A120-6FFC6EE775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20C10E-8763-4366-92CA-01F2F8E7AC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1A2356-F24C-432B-A70C-5341CF85A0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692577-D223-4450-AE07-DC76C62E0C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6439CE-5BF8-4F93-A66D-9C289D2874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5F5A39-A160-4225-A850-F57669EFB2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3EA1E0-4F69-4736-B1AA-944579D4F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5CEF4-1E49-4E6A-A9D7-622A79B95D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DAEBF3-3EEE-45B6-A084-765C34152D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4FAB39-DF21-4D22-A590-705F2107E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768204-B01A-44F6-8C1E-0BD9DD1255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083718-5E48-4CE8-8DC4-57B5B0CE60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416C2B-00CB-46DC-81A4-855BD1339F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9DDF4F-1D1E-4D19-858E-8AB023B199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082538-2433-49EF-BDFF-43E89275C8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3ECD8C-8F77-4D81-B20D-D748B8FC31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89792-F338-4F64-803F-10FAA90227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E448BE-B99F-4C36-8839-CAA4476A0A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20BFFE-C397-4356-80B9-7B713B2F54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97892-F6A1-4601-AC48-7B0F0EE854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670B3-7CE9-49D8-A22B-7214717A2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BF8DF8-8287-4CF8-8A56-0FCC6353B0AA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64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65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4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5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6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39187E-FF0F-4762-A93F-E38462328C59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6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6" name="Straight Connector 19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</p:cxnSp>
        <p:cxnSp>
          <p:nvCxnSpPr>
            <p:cNvPr id="117" name="Straight Connector 20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</p:cxnSp>
        <p:sp>
          <p:nvSpPr>
            <p:cNvPr id="11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Trebuchet MS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8B30186-27CB-49C8-9FCD-FC3B0B614FC3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javaguides.net/2019/03/jsp-servlet-jdbc-mysql-crud-example-tutorial.html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oracle.com/cd/E14571_01/web.1111/e13712/basics.htm#WBAPP643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-131400" y="1441440"/>
            <a:ext cx="10643040" cy="2608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chemeClr val="accent1"/>
                </a:solidFill>
                <a:latin typeface="Trebuchet MS"/>
              </a:rPr>
              <a:t>JSP Servlet JDBC MySQL </a:t>
            </a:r>
            <a:br>
              <a:rPr sz="5400"/>
            </a:br>
            <a:r>
              <a:rPr b="0" lang="en-US" sz="5400" spc="-1" strike="noStrike">
                <a:solidFill>
                  <a:schemeClr val="accent1"/>
                </a:solidFill>
                <a:latin typeface="Trebuchet MS"/>
              </a:rPr>
              <a:t>Create Read Update Delete (CRUD)</a:t>
            </a:r>
            <a:endParaRPr b="0" lang="en-US" sz="54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1306800" y="6309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Credits: </a:t>
            </a:r>
            <a:r>
              <a:rPr b="0" lang="en-US" sz="1200" spc="-1" strike="noStrike" u="sng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  <a:hlinkClick r:id="rId1"/>
              </a:rPr>
              <a:t>https://www.javaguides.net/2019/03/jsp-servlet-jdbc-mysql-crud-example-tutorial.html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Creating Error JSP page</a:t>
            </a:r>
            <a:br>
              <a:rPr sz="3600"/>
            </a:b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77160" y="1375920"/>
            <a:ext cx="8596440" cy="505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666"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bf5f3f"/>
                </a:solidFill>
                <a:latin typeface="Consolas"/>
              </a:rPr>
              <a:t>&lt;%@ </a:t>
            </a:r>
            <a:r>
              <a:rPr b="0" lang="fr-FR" sz="1800" spc="-1" strike="noStrike">
                <a:solidFill>
                  <a:srgbClr val="3f7f7f"/>
                </a:solidFill>
                <a:latin typeface="Consolas"/>
              </a:rPr>
              <a:t>page </a:t>
            </a:r>
            <a:r>
              <a:rPr b="0" lang="fr-FR" sz="1800" spc="-1" strike="noStrike">
                <a:solidFill>
                  <a:srgbClr val="7f007f"/>
                </a:solidFill>
                <a:latin typeface="Consolas"/>
              </a:rPr>
              <a:t>language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fr-FR" sz="1800" spc="-1" strike="noStrike">
                <a:solidFill>
                  <a:srgbClr val="2a00ff"/>
                </a:solidFill>
                <a:latin typeface="Consolas"/>
              </a:rPr>
              <a:t>"java" </a:t>
            </a:r>
            <a:r>
              <a:rPr b="0" i="1" lang="fr-FR" sz="1800" spc="-1" strike="noStrike">
                <a:solidFill>
                  <a:srgbClr val="7f007f"/>
                </a:solidFill>
                <a:latin typeface="Consolas"/>
              </a:rPr>
              <a:t>contentType</a:t>
            </a:r>
            <a:r>
              <a:rPr b="0" i="1" lang="fr-FR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fr-FR" sz="1800" spc="-1" strike="noStrike">
                <a:solidFill>
                  <a:srgbClr val="2a00ff"/>
                </a:solidFill>
                <a:latin typeface="Consolas"/>
              </a:rPr>
              <a:t>"text/html; charset=UTF-8"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f007f"/>
                </a:solidFill>
                <a:latin typeface="Consolas"/>
              </a:rPr>
              <a:t>pageEncoding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"UTF-8"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isErrorPage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"true" </a:t>
            </a:r>
            <a:r>
              <a:rPr b="0" i="1" lang="en-US" sz="1800" spc="-1" strike="noStrike">
                <a:solidFill>
                  <a:srgbClr val="bf5f3f"/>
                </a:solidFill>
                <a:latin typeface="Consolas"/>
              </a:rPr>
              <a:t>%&gt;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&lt;!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DOCTYPE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html </a:t>
            </a:r>
            <a:r>
              <a:rPr b="0" lang="en-US" sz="1800" spc="-1" strike="noStrike">
                <a:solidFill>
                  <a:srgbClr val="808080"/>
                </a:solidFill>
                <a:latin typeface="Consolas"/>
              </a:rPr>
              <a:t>PUBLIC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"-//W3C//DTD HTML 4.01 Transitional//EN"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3f7f5f"/>
                </a:solidFill>
                <a:latin typeface="Consolas"/>
              </a:rPr>
              <a:t>"http://www.w3.org/TR/html4/loose.dtd"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head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title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Error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title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head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center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Error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h1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3f7f7f"/>
                </a:solidFill>
                <a:latin typeface="Consolas"/>
              </a:rPr>
              <a:t>h2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pt-BR" sz="1800" spc="-1" strike="noStrike">
                <a:solidFill>
                  <a:srgbClr val="bf5f3f"/>
                </a:solidFill>
                <a:latin typeface="Consolas"/>
              </a:rPr>
              <a:t>&lt;%=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exception.getMessage() </a:t>
            </a:r>
            <a:r>
              <a:rPr b="0" lang="pt-BR" sz="1800" spc="-1" strike="noStrike">
                <a:solidFill>
                  <a:srgbClr val="bf5f3f"/>
                </a:solidFill>
                <a:latin typeface="Consolas"/>
              </a:rPr>
              <a:t>%&gt;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pt-BR" sz="1800" spc="-1" strike="noStrike">
                <a:solidFill>
                  <a:srgbClr val="3f7f7f"/>
                </a:solidFill>
                <a:latin typeface="Consolas"/>
              </a:rPr>
              <a:t>br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/&gt;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pt-BR" sz="1800" spc="-1" strike="noStrike">
                <a:solidFill>
                  <a:srgbClr val="3f7f7f"/>
                </a:solidFill>
                <a:latin typeface="Consolas"/>
              </a:rPr>
              <a:t>h2</a:t>
            </a:r>
            <a:r>
              <a:rPr b="0" lang="pt-BR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center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body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html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Adding Error Page to web.xml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77160" y="1478520"/>
            <a:ext cx="8596440" cy="493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2222" lnSpcReduction="10000"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&lt;?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xml </a:t>
            </a:r>
            <a:r>
              <a:rPr b="0" lang="en-US" sz="1800" spc="-1" strike="noStrike">
                <a:solidFill>
                  <a:srgbClr val="7f007f"/>
                </a:solidFill>
                <a:latin typeface="Consolas"/>
              </a:rPr>
              <a:t>version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"1.0"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encoding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"UTF-8"</a:t>
            </a:r>
            <a:r>
              <a:rPr b="0" i="1" lang="en-US" sz="1800" spc="-1" strike="noStrike">
                <a:solidFill>
                  <a:srgbClr val="008080"/>
                </a:solidFill>
                <a:latin typeface="Consolas"/>
              </a:rPr>
              <a:t>?&gt;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web-app </a:t>
            </a:r>
            <a:r>
              <a:rPr b="0" lang="en-US" sz="1800" spc="-1" strike="noStrike">
                <a:solidFill>
                  <a:srgbClr val="7f007f"/>
                </a:solidFill>
                <a:latin typeface="Consolas"/>
              </a:rPr>
              <a:t>xmlns:xsi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"http://www.w3.org/2001/XMLSchema-instance"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xmlns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"http://xmlns.jcp.org/xml/ns/javaee"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xsi:schemaLocation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"http://xmlns.jcp.org/xml/ns/javaee http://xmlns.jcp.org/xml/ns/javaee/web-app_4_0.xsd"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id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"WebApp_ID" </a:t>
            </a:r>
            <a:r>
              <a:rPr b="0" i="1" lang="en-US" sz="1800" spc="-1" strike="noStrike">
                <a:solidFill>
                  <a:srgbClr val="7f007f"/>
                </a:solidFill>
                <a:latin typeface="Consolas"/>
              </a:rPr>
              <a:t>version</a:t>
            </a:r>
            <a:r>
              <a:rPr b="0" i="1" lang="en-US" sz="18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i="1" lang="en-US" sz="1800" spc="-1" strike="noStrike">
                <a:solidFill>
                  <a:srgbClr val="2a00ff"/>
                </a:solidFill>
                <a:latin typeface="Consolas"/>
              </a:rPr>
              <a:t>"4.0"</a:t>
            </a:r>
            <a:r>
              <a:rPr b="0" i="1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display-name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UserManagement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display-name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welcome-file-list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index.html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index.jsp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index.htm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default.html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default.jsp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default.htm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welcome-file-list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error-page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fr-FR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fr-FR" sz="1800" spc="-1" strike="noStrike">
                <a:solidFill>
                  <a:srgbClr val="3f7f7f"/>
                </a:solidFill>
                <a:latin typeface="Consolas"/>
              </a:rPr>
              <a:t>exception-type</a:t>
            </a:r>
            <a:r>
              <a:rPr b="0" lang="fr-FR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fr-FR" sz="1800" spc="-1" strike="noStrike">
                <a:solidFill>
                  <a:srgbClr val="000000"/>
                </a:solidFill>
                <a:latin typeface="Consolas"/>
              </a:rPr>
              <a:t>java.lang.Exception</a:t>
            </a:r>
            <a:r>
              <a:rPr b="0" lang="fr-FR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fr-FR" sz="1800" spc="-1" strike="noStrike">
                <a:solidFill>
                  <a:srgbClr val="3f7f7f"/>
                </a:solidFill>
                <a:latin typeface="Consolas"/>
              </a:rPr>
              <a:t>exception-type</a:t>
            </a:r>
            <a:r>
              <a:rPr b="0" lang="fr-FR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location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/Error.jsp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location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error-page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&lt;/</a:t>
            </a:r>
            <a:r>
              <a:rPr b="0" lang="en-US" sz="1800" spc="-1" strike="noStrike">
                <a:solidFill>
                  <a:srgbClr val="3f7f7f"/>
                </a:solidFill>
                <a:latin typeface="Consolas"/>
              </a:rPr>
              <a:t>web-app</a:t>
            </a:r>
            <a:r>
              <a:rPr b="0" lang="en-US" sz="1800" spc="-1" strike="noStrike">
                <a:solidFill>
                  <a:srgbClr val="008080"/>
                </a:solidFill>
                <a:latin typeface="Consolas"/>
              </a:rPr>
              <a:t>&gt;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User.Java (model class)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192" name="Content Placeholder 4" descr=""/>
          <p:cNvPicPr/>
          <p:nvPr/>
        </p:nvPicPr>
        <p:blipFill>
          <a:blip r:embed="rId1"/>
          <a:stretch/>
        </p:blipFill>
        <p:spPr>
          <a:xfrm>
            <a:off x="677160" y="1434240"/>
            <a:ext cx="6936480" cy="523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UserDAO.java (DAO class)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194" name="Content Placeholder 4" descr=""/>
          <p:cNvPicPr/>
          <p:nvPr/>
        </p:nvPicPr>
        <p:blipFill>
          <a:blip r:embed="rId1"/>
          <a:stretch/>
        </p:blipFill>
        <p:spPr>
          <a:xfrm>
            <a:off x="501120" y="1270080"/>
            <a:ext cx="8948880" cy="537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Insert function 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78440" y="1930320"/>
            <a:ext cx="9194760" cy="460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insertUser(User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user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throws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SQLException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INSERT_USERS_SQL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3f7f5f"/>
                </a:solidFill>
                <a:latin typeface="Consolas"/>
              </a:rPr>
              <a:t>// try-with-resource statement will auto close the connection.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try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(Connection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connection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= getConnection(); PreparedStatement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connection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.prepareStatement(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INSERT_USERS_SQL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))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.setString(1,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user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.getName());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.setString(2,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user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.getEmail());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.setString(3,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user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.getCountry());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.executeUpdate();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catch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(SQLException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printSQLException(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Get User List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77160" y="1358640"/>
            <a:ext cx="8919360" cy="536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2222"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List &lt; User &gt; selectAllUsers()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List &lt; User &gt;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users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ArrayList &lt; &gt; ();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try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(Connection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connection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= getConnection();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PreparedStatement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connection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.prepareStatement(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SELECT_ALL_USERS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);)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1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1" i="1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1" i="1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ResultSet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preparedStatement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.executeQuery();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.next())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.getInt(</a:t>
            </a:r>
            <a:r>
              <a:rPr b="1" lang="en-US" sz="1800" spc="-1" strike="noStrike">
                <a:solidFill>
                  <a:srgbClr val="2a00ff"/>
                </a:solidFill>
                <a:latin typeface="Consolas"/>
              </a:rPr>
              <a:t>"id"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name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.getString(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"name"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email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.getString(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"email"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country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.getString(</a:t>
            </a:r>
            <a:r>
              <a:rPr b="0" lang="en-US" sz="1800" spc="-1" strike="noStrike">
                <a:solidFill>
                  <a:srgbClr val="2a00ff"/>
                </a:solidFill>
                <a:latin typeface="Consolas"/>
              </a:rPr>
              <a:t>"country"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    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users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.add(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User(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id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name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email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country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));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catch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(SQLException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printSQLException(</a:t>
            </a:r>
            <a:r>
              <a:rPr b="0" lang="en-US" sz="1800" spc="-1" strike="noStrike">
                <a:solidFill>
                  <a:srgbClr val="6a3e3e"/>
                </a:solidFill>
                <a:latin typeface="Consola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1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1800" spc="-1" strike="noStrike">
                <a:solidFill>
                  <a:srgbClr val="6a3e3e"/>
                </a:solidFill>
                <a:latin typeface="Consolas"/>
              </a:rPr>
              <a:t>users</a:t>
            </a: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UserServlet.java (control class)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200" name="Content Placeholder 8" descr=""/>
          <p:cNvPicPr/>
          <p:nvPr/>
        </p:nvPicPr>
        <p:blipFill>
          <a:blip r:embed="rId1"/>
          <a:stretch/>
        </p:blipFill>
        <p:spPr>
          <a:xfrm>
            <a:off x="223200" y="1615320"/>
            <a:ext cx="9785520" cy="48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77160" y="64800"/>
            <a:ext cx="8596440" cy="291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1800" spc="-1" strike="noStrike">
                <a:solidFill>
                  <a:schemeClr val="dk1"/>
                </a:solidFill>
                <a:latin typeface="Trebuchet MS"/>
                <a:hlinkClick r:id="rId1"/>
              </a:rPr>
              <a:t>https://docs.oracle.com/cd/E14571_01/web.1111/e13712/basics.htm#WBAPP643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Trebuchet MS"/>
              </a:rPr>
              <a:t>What JAR file contains?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Trebuchet MS"/>
              </a:rPr>
              <a:t>Jar files can contain any kind of files, but they usually contain class files and supporting configuration files (properties), graphics and other data files needed by the application.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Trebuchet MS"/>
              </a:rPr>
              <a:t>Using JDBC in Java servlet enables you to develop servlets that can perform database connectivity.</a:t>
            </a:r>
            <a:br>
              <a:rPr sz="1800"/>
            </a:br>
            <a:br>
              <a:rPr sz="1800"/>
            </a:br>
            <a:endParaRPr b="0" lang="en-US" sz="18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5029200" y="2514600"/>
            <a:ext cx="4630680" cy="182880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677160" y="2514600"/>
            <a:ext cx="4096800" cy="182880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4"/>
          <a:stretch/>
        </p:blipFill>
        <p:spPr>
          <a:xfrm>
            <a:off x="2971800" y="4483440"/>
            <a:ext cx="5298120" cy="21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Technologies We Will Use: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Java Servlets and Java Server Pages (JSP)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JSP Standard Tag Library (JSTL)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Java Database Connectivity (JDBC)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MySQL database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Apache Tomcat Server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Steps: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77160" y="1307520"/>
            <a:ext cx="8596440" cy="535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666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Create an Eclipse Dynamic Web Project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Add Dependencies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Project Structure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MySQL Database Setup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Create a JavaBean - User.java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Create a UserDAO.java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Create a UserServlet.java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Creating User Listing JSP Page - user-list.jsp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Create a User Form JSP Page - user-form.jsp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Creating Error JSP page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Trebuchet MS"/>
              <a:buAutoNum type="arabicPeriod"/>
            </a:pPr>
            <a:r>
              <a:rPr b="0" lang="en-US" sz="2400" spc="-1" strike="noStrike">
                <a:solidFill>
                  <a:srgbClr val="24292e"/>
                </a:solidFill>
                <a:latin typeface="-apple-system"/>
              </a:rPr>
              <a:t>Deploying and Testing the Application Demo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>
            <a:off x="1758600" y="0"/>
            <a:ext cx="62971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Dependencies: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You’ll have to add the following to your lib folder: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2605320" y="3236400"/>
            <a:ext cx="4820400" cy="165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DAO – DATA ACCESS OBJECT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OracleSansVF"/>
              </a:rPr>
              <a:t>Code that depends on specific features of data resources ties together business logic with data access logic. This makes it difficult to replace or modify an application's data resources.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OracleSansVF"/>
              </a:rPr>
              <a:t>The Data Access Object (or DAO) pattern: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OracleSansVF"/>
              </a:rPr>
              <a:t>separates a data resource's client interface from its data access mechanisms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OracleSansVF"/>
              </a:rPr>
              <a:t>adapts a specific data resource's access API to a generic client interface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000000"/>
                </a:solidFill>
                <a:latin typeface="OracleSansVF"/>
              </a:rPr>
              <a:t>The DAO pattern allows data access mechanisms to change independently of the code that uses the data.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Creating MySQL Database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77160" y="1680480"/>
            <a:ext cx="8596440" cy="436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DATABASE ‘userdemo';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USE userdemo;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create table users (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id  int(3) NOT NULL AUTO_INCREMENT,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name varchar(120) NOT NULL,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email varchar(220) NOT NULL,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country varchar(120),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PRIMARY KEY (id)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);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accent1"/>
                </a:solidFill>
                <a:latin typeface="Trebuchet MS"/>
              </a:rPr>
              <a:t>Project Structure</a:t>
            </a:r>
            <a:endParaRPr b="0" lang="en-US" sz="3600" spc="-1" strike="noStrike">
              <a:solidFill>
                <a:schemeClr val="dk1"/>
              </a:solidFill>
              <a:latin typeface="Trebuchet MS"/>
            </a:endParaRPr>
          </a:p>
        </p:txBody>
      </p:sp>
      <p:pic>
        <p:nvPicPr>
          <p:cNvPr id="186" name="Content Placeholder 4" descr=""/>
          <p:cNvPicPr/>
          <p:nvPr/>
        </p:nvPicPr>
        <p:blipFill>
          <a:blip r:embed="rId1"/>
          <a:stretch/>
        </p:blipFill>
        <p:spPr>
          <a:xfrm>
            <a:off x="3123360" y="1380960"/>
            <a:ext cx="3704040" cy="51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346</TotalTime>
  <Application>LibreOffice/7.6.0.3$Windows_X86_64 LibreOffice_project/69edd8b8ebc41d00b4de3915dc82f8f0fc3b6265</Application>
  <AppVersion>15.0000</AppVersion>
  <Words>900</Words>
  <Paragraphs>110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2022-10-17T09:20:08Z</dcterms:created>
  <dc:creator>abeeha.sattar13@outlook.com</dc:creator>
  <dc:description/>
  <dc:language>en-US</dc:language>
  <cp:lastModifiedBy/>
  <dcterms:modified xsi:type="dcterms:W3CDTF">2023-10-11T10:00:27Z</dcterms:modified>
  <cp:revision>23</cp:revision>
  <dc:subject/>
  <dc:title>JSP Servlet JDBC MySQL  Create Read Update Delete (CRUD)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