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8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389C60-E70C-4398-ADCF-13A0D871D6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822924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3703680"/>
            <a:ext cx="822924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1B5151-E75F-4EC3-87E7-3EBA04FC34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A66A14-8B24-4382-8B61-6AEE198542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8380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8380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37036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37036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37036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A831B2-52E9-44FD-8DD9-24EFC9EE51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DBE165-9EA2-4162-8FA1-1CF4A2C8ED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8380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A3A32B-D223-44FD-AF6C-048FF9B98A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0C4866-9CF6-49E7-95EE-1BA9A1E5D3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74A36F-6DA6-4975-96BC-B2AF306F21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537610-D0FD-49E2-B150-91F4E4B756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828F19-1335-4358-9B68-19911F8254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CCAC54-92EB-4400-8420-BFC4260B2D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8380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05657B-93A2-4BFD-A7AE-1542C482C3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67424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DC2E9E-4B06-43C9-BC89-1053D53DB3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3703680"/>
            <a:ext cx="822924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FC5B05-9339-4325-AF34-844D5E0FB2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822924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7200" y="3703680"/>
            <a:ext cx="822924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83882B-5A0E-4149-8F40-1911B67492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67424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64F7F0-5A1F-4ACF-8E2F-4B2D35BA94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239640" y="8380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22080" y="8380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57200" y="37036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239640" y="37036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022080" y="37036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354CF6-38EF-4901-88E0-B87D959773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9E7330-75AD-444C-9951-953F6EE0C4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8380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80E4A9-609E-4E21-B2F3-22D4621BC0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A03348-EFBC-4DFF-82F3-BC176CFBA2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84FD4D-1106-4092-8219-6122A99578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02B607-8FAB-4775-888B-639194186B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ADBA1E-9EF0-4EC6-A8B4-A3753AA6D3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152B64-C455-4965-A2FD-23C151F7E6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4AC757-3421-43D3-98EE-EF5B05530D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67424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11A111-5A00-4450-B846-C0F56F09FC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3703680"/>
            <a:ext cx="822924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1DCB36-0C59-4352-BCB2-8F4CFB712F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822924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57200" y="3703680"/>
            <a:ext cx="822924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BDEFB6-7ECB-49C1-B128-58ACDA8A4A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67424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0B4094-E19D-4EDA-9479-BA5D8B03E9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239640" y="8380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22080" y="8380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57200" y="37036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3239640" y="37036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6022080" y="3703680"/>
            <a:ext cx="26496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BECE93-23E7-4166-84EB-D7120D98FE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59372F-F78B-4331-9ACD-FC56A5EFF6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8670E-1C18-484B-95CE-F7A3C2074C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372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CC750C-1E53-4B2E-82B6-71B11B86E5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D0744A-B120-4D10-B894-67B177CCE8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548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37036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98472B-A39C-47F5-BF18-04C183162B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838080"/>
            <a:ext cx="401580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703680"/>
            <a:ext cx="8229240" cy="26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898B1F-90D7-454E-A70F-D7DAD6E928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4aa2d6"/>
            </a:gs>
            <a:gs pos="25000">
              <a:srgbClr val="4c96c6"/>
            </a:gs>
            <a:gs pos="100000">
              <a:srgbClr val="002b36"/>
            </a:gs>
          </a:gsLst>
          <a:path path="circle">
            <a:fillToRect l="50000" t="55000" r="50000" b="45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-9360" y="-792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" name="Freeform 7"/>
          <p:cNvSpPr/>
          <p:nvPr/>
        </p:nvSpPr>
        <p:spPr>
          <a:xfrm>
            <a:off x="4381560" y="-792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9160" y="-15480"/>
            <a:ext cx="9197640" cy="1084680"/>
            <a:chOff x="-29160" y="-15480"/>
            <a:chExt cx="9197640" cy="1084680"/>
          </a:xfrm>
        </p:grpSpPr>
        <p:sp>
          <p:nvSpPr>
            <p:cNvPr id="3" name="Freeform 11"/>
            <p:cNvSpPr/>
            <p:nvPr/>
          </p:nvSpPr>
          <p:spPr>
            <a:xfrm rot="21435600">
              <a:off x="-18720" y="203040"/>
              <a:ext cx="9162720" cy="6472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4" name="Freeform 12"/>
            <p:cNvSpPr/>
            <p:nvPr/>
          </p:nvSpPr>
          <p:spPr>
            <a:xfrm rot="21435600">
              <a:off x="-14040" y="276120"/>
              <a:ext cx="9175320" cy="52884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18360" tIns="0" bIns="0" anchor="b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1" lang="en-US" sz="5600" spc="-1" strike="noStrike">
                <a:solidFill>
                  <a:schemeClr val="accent3">
                    <a:tint val="90000"/>
                  </a:schemeClr>
                </a:solidFill>
                <a:latin typeface="Calibri"/>
              </a:rPr>
              <a:t>Click to edit Master title style</a:t>
            </a:r>
            <a:endParaRPr b="0" lang="en-US" sz="5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B204B4B-F23F-401F-8B09-541DC0325061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the outline text format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Second Outline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6"/>
          <p:cNvSpPr/>
          <p:nvPr/>
        </p:nvSpPr>
        <p:spPr>
          <a:xfrm>
            <a:off x="-9360" y="-792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47" name="Freeform 7"/>
          <p:cNvSpPr/>
          <p:nvPr/>
        </p:nvSpPr>
        <p:spPr>
          <a:xfrm>
            <a:off x="4381560" y="-792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48" name="Group 1"/>
          <p:cNvGrpSpPr/>
          <p:nvPr/>
        </p:nvGrpSpPr>
        <p:grpSpPr>
          <a:xfrm>
            <a:off x="-29160" y="-15480"/>
            <a:ext cx="9197640" cy="1084680"/>
            <a:chOff x="-29160" y="-15480"/>
            <a:chExt cx="9197640" cy="1084680"/>
          </a:xfrm>
        </p:grpSpPr>
        <p:sp>
          <p:nvSpPr>
            <p:cNvPr id="49" name="Freeform 11"/>
            <p:cNvSpPr/>
            <p:nvPr/>
          </p:nvSpPr>
          <p:spPr>
            <a:xfrm rot="21435600">
              <a:off x="-18720" y="203040"/>
              <a:ext cx="9162720" cy="6472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0" name="Freeform 12"/>
            <p:cNvSpPr/>
            <p:nvPr/>
          </p:nvSpPr>
          <p:spPr>
            <a:xfrm rot="21435600">
              <a:off x="-14040" y="276120"/>
              <a:ext cx="9175320" cy="52884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51" name="PlaceHolder 1"/>
          <p:cNvSpPr>
            <a:spLocks noGrp="1"/>
          </p:cNvSpPr>
          <p:nvPr>
            <p:ph type="body"/>
          </p:nvPr>
        </p:nvSpPr>
        <p:spPr>
          <a:xfrm>
            <a:off x="457200" y="8380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Click to 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187280" indent="-20952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4" marL="1461960" indent="-20952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5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6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rPr>
              <a:t>5B-</a:t>
            </a:r>
            <a:fld id="{97AF8158-B6FE-4DBD-B3CE-61B0EC3292FF}" type="slidenum">
              <a:rPr b="0" lang="en-US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 tx="0" ty="0" sx="64772" sy="64772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6"/>
          <p:cNvSpPr/>
          <p:nvPr/>
        </p:nvSpPr>
        <p:spPr>
          <a:xfrm>
            <a:off x="-9360" y="-792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rgbClr val="0074a0">
                  <a:alpha val="45000"/>
                </a:srgbClr>
              </a:gs>
              <a:gs pos="100000">
                <a:srgbClr val="00c4cd">
                  <a:alpha val="5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93" name="Freeform 7"/>
          <p:cNvSpPr/>
          <p:nvPr/>
        </p:nvSpPr>
        <p:spPr>
          <a:xfrm>
            <a:off x="4381560" y="-792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a0a8">
                  <a:alpha val="30000"/>
                </a:srgbClr>
              </a:gs>
              <a:gs pos="80000">
                <a:srgbClr val="008abf">
                  <a:alpha val="45000"/>
                </a:srgbClr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onstantia"/>
            </a:endParaRPr>
          </a:p>
        </p:txBody>
      </p:sp>
      <p:grpSp>
        <p:nvGrpSpPr>
          <p:cNvPr id="94" name="Group 1"/>
          <p:cNvGrpSpPr/>
          <p:nvPr/>
        </p:nvGrpSpPr>
        <p:grpSpPr>
          <a:xfrm>
            <a:off x="-29160" y="-15480"/>
            <a:ext cx="9197640" cy="1084680"/>
            <a:chOff x="-29160" y="-15480"/>
            <a:chExt cx="9197640" cy="1084680"/>
          </a:xfrm>
        </p:grpSpPr>
        <p:sp>
          <p:nvSpPr>
            <p:cNvPr id="95" name="Freeform 11"/>
            <p:cNvSpPr/>
            <p:nvPr/>
          </p:nvSpPr>
          <p:spPr>
            <a:xfrm rot="21435600">
              <a:off x="-18720" y="203040"/>
              <a:ext cx="9162720" cy="64728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6" name="Freeform 12"/>
            <p:cNvSpPr/>
            <p:nvPr/>
          </p:nvSpPr>
          <p:spPr>
            <a:xfrm rot="21435600">
              <a:off x="-14040" y="276120"/>
              <a:ext cx="9175320" cy="52884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914400" y="762120"/>
            <a:ext cx="8000640" cy="533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Edit Master text styles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Third level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3" marL="1187280" indent="-20952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4" marL="1461960" indent="-20952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en-US" sz="2000" spc="-1" strike="noStrike">
                <a:solidFill>
                  <a:schemeClr val="dk1"/>
                </a:solidFill>
                <a:latin typeface="Constantia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7"/>
          </p:nvPr>
        </p:nvSpPr>
        <p:spPr>
          <a:xfrm>
            <a:off x="7010280" y="6553080"/>
            <a:ext cx="1904760" cy="30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8"/>
          </p:nvPr>
        </p:nvSpPr>
        <p:spPr>
          <a:xfrm>
            <a:off x="2936880" y="6529320"/>
            <a:ext cx="2895120" cy="30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9"/>
          </p:nvPr>
        </p:nvSpPr>
        <p:spPr>
          <a:xfrm>
            <a:off x="84240" y="6343560"/>
            <a:ext cx="587160" cy="48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9D8E657-A4D1-4806-9ED9-9BA5DF6C4DD6}" type="slidenum">
              <a:rPr b="0" lang="en-CA" sz="1200" spc="-1" strike="noStrike">
                <a:solidFill>
                  <a:schemeClr val="dk2">
                    <a:shade val="90000"/>
                  </a:schemeClr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tutorialspoint.com/jsp/index.htm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upgrad.com/blog/jsp-vs-servlet/" TargetMode="External"/><Relationship Id="rId2" Type="http://schemas.openxmlformats.org/officeDocument/2006/relationships/hyperlink" Target="https://www.upgrad.com/blog/jsp-vs-servlet/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18360" tIns="0" bIns="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1" lang="en-US" sz="5600" spc="-1" strike="noStrike">
                <a:solidFill>
                  <a:schemeClr val="accent3">
                    <a:tint val="90000"/>
                  </a:schemeClr>
                </a:solidFill>
                <a:latin typeface="Calibri"/>
              </a:rPr>
              <a:t>Introduction to JSP</a:t>
            </a:r>
            <a:endParaRPr b="0" lang="en-US" sz="5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3809880"/>
            <a:ext cx="8229240" cy="76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18360" anchor="t">
            <a:noAutofit/>
          </a:bodyPr>
          <a:p>
            <a:pPr indent="0" algn="r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ms-MY" sz="2600" spc="-1" strike="noStrike" u="sng">
                <a:solidFill>
                  <a:schemeClr val="dk1"/>
                </a:solidFill>
                <a:uFillTx/>
                <a:latin typeface="Constantia"/>
                <a:hlinkClick r:id="rId1"/>
              </a:rPr>
              <a:t>http://www.tutorialspoint.com/jsp/index.htm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Template Text: Static HTML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0" y="106668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In many cases, a large percent of your JSP page just consists of static HTML, known as template text.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This HTML looks just like normal HTML, follows all the same syntax rules, and is simply "passed through" to the client by the servlet OUT created to handle the page.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Not only does the HTML look normal, it can be created by whatever tools you already are using for building Web pages (Textpad/Dreamweaver).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Scripting Elements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0" y="106668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JSP scripting elements let you insert Java code into the servlet that will be generated from the current JSP page. There are three forms: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Expressions of the form </a:t>
            </a: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</a:rPr>
              <a:t>&lt;%= expression %&gt;</a:t>
            </a: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that are evaluated and inserted into the output,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Scriptlets of the form </a:t>
            </a: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</a:rPr>
              <a:t>&lt;% code %&gt;</a:t>
            </a: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that are inserted into the servlet's service method, and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Declarations of the form </a:t>
            </a: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</a:rPr>
              <a:t>&lt;%! code %&gt;</a:t>
            </a: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that are inserted into the body of the servlet class, outside of any existing methods. (Global variable / other method)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Scripting Elements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0" y="609480"/>
            <a:ext cx="9143640" cy="6171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JSP Expressions</a:t>
            </a:r>
            <a:r>
              <a:rPr b="1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A JSP expression is used to insert Java values directly into the output. It has the following form: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146196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&lt;%= Java Expression %&gt;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The Java expression is evaluated, converted to a string, and inserted in the page.  - NOTICE NO COMA!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This evaluation is performed at run-time (when the page is requested), and has full access to information about the request.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For example: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1461960"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Current time: &lt;%= new java.util.Date()</a:t>
            </a:r>
            <a:r>
              <a:rPr b="0" lang="en-US" sz="25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 %&gt;</a:t>
            </a:r>
            <a:endParaRPr b="0" lang="en-US" sz="25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Scripting Elements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0" y="533520"/>
            <a:ext cx="9143640" cy="6171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600" spc="-1" strike="noStrike">
                <a:solidFill>
                  <a:schemeClr val="dk1"/>
                </a:solidFill>
                <a:latin typeface="Constantia"/>
              </a:rPr>
              <a:t>JSP Expressions (continue)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To simplify these expressions, there are a number of predefined variables that you can use.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These variables call implicit objects, the most important ones are: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request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, the HttpServletRequest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response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, the HttpServletResponse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session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, the HttpSession associated with the request (if any);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out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, the PrintWriter (a buffered version of type JspWriter) used to send output to the client.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Here's an example: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639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Your hostname: &lt;%= request.getRemoteHost()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Scripting Elements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0" y="609480"/>
            <a:ext cx="9143640" cy="6095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600" spc="-1" strike="noStrike">
                <a:solidFill>
                  <a:schemeClr val="dk1"/>
                </a:solidFill>
                <a:latin typeface="Constantia"/>
              </a:rPr>
              <a:t>JSP Scriptlets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If you want to do something more complex than insert a simple expression, </a:t>
            </a: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JSP scriptlets let you insert arbitrary code into the servlet method that will be built to generate the page.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Scriptlets have the following form: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146196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&lt;% Java Code; %&gt;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Scriptlets have access to the same automatically defined variables as expressions.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So, for example, if you want output to appear in the resultant page, you would use the </a:t>
            </a: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out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 variable.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Scripting Elements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0" y="609480"/>
            <a:ext cx="9143640" cy="6095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600" spc="-1" strike="noStrike">
                <a:solidFill>
                  <a:schemeClr val="dk1"/>
                </a:solidFill>
                <a:latin typeface="Constantia"/>
              </a:rPr>
              <a:t>JSP Scriptlets (cont.)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Example: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&lt;%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String queryData = request.getQueryString();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out.println("Attached GET data: " + queryData);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%&gt;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Note that code inside a scriptlet gets inserted exactly as written, and any static HTML (template text) before or after a scriptlet gets converted to print statements.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For example, the following JSP fragment, containing mixed template text and scriptlets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Scripting Elements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0" y="609480"/>
            <a:ext cx="9143640" cy="6095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600" spc="-1" strike="noStrike">
                <a:solidFill>
                  <a:schemeClr val="dk1"/>
                </a:solidFill>
                <a:latin typeface="Constantia"/>
              </a:rPr>
              <a:t>JSP Scriptlets (cont.) - greetings.jsp /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&lt;% if (Math.random() &lt; 0.5) { %&gt;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Have a &lt;B&gt;nice&lt;/B&gt; day!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&lt;% } else { %&gt;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Have a &lt;B&gt;lousy&lt;/B&gt; day!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&lt;% } %&gt;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561"/>
              </a:spcBef>
              <a:buClr>
                <a:srgbClr val="009dd9"/>
              </a:buClr>
              <a:buSzPct val="70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will get converted to something like:</a:t>
            </a: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if (Math.random() &lt; 0.5) { 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  </a:t>
            </a: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out.println("Have a &lt;B&gt;nice&lt;/B&gt; day!");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} else { 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  </a:t>
            </a: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out.println("Have a &lt;B&gt;lousy&lt;/B&gt; day!");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  <a:p>
            <a:pPr marL="91440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}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Scripting Elements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0" y="91440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JSP Declarations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A JSP declaration lets you define methods or fields that get inserted into the main body of the servlet class (outside of the service method processing the request).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It has the following form: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146196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&lt;%! Java Code %&gt;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Since declarations do not generate any output, they are normally used in conjunction with JSP expressions or scriptlets.  - AccessCounts.jsp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Comments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0" y="91440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&lt;%-- comment --%&gt;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A JSP comment.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Ignored by JSP-to-scriptlet translator.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Not to be found in the resultant HTML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&lt;!-- comment --&gt;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An HTML comment.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Passed through to resultant HTML as a comment in the HTML.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Directive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0" y="91440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A JSP directive affects the overall structure of the servlet class. It usually has the following form: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marL="1187280"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&lt;%@ directive attribute="value" %&gt;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Java Server Pages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0" y="106668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Java Server Pages (JSP) is a technology that lets you mix regular, static HTML with dynamically-generated HTML using Java code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Similar to PHP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Servlet – process and produce input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JSP – process and produce output in plain HTML, for most cases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Directive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0" y="91440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There are two main types of directive: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page, which lets you do things like import classes, customize the servlet superclass, and the like;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and include, which lets you insert a file into the servlet class at the time the JSP file is translated into a servlet.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page Directive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0" y="914400"/>
            <a:ext cx="9143640" cy="594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The page directive lets you define one or more of the following case-sensitive attributes: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import attribute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56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import</a:t>
            </a:r>
            <a:r>
              <a:rPr b="0" i="1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="package.class"</a:t>
            </a: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 or import=</a:t>
            </a:r>
            <a:r>
              <a:rPr b="0" i="1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"package.class1,...,package.classN"</a:t>
            </a: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56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This lets you specify what packages should be imported.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56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For example: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56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    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</a:rPr>
              <a:t>&lt;%@ page import="java.util.*" %&gt;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561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The import attribute is the only one that is allowed to appear multiple times.</a:t>
            </a:r>
            <a:r>
              <a:rPr b="0" lang="en-US" sz="21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1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include Directive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0" y="457200"/>
            <a:ext cx="9143640" cy="6171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Constantia"/>
              </a:rPr>
              <a:t>This directive lets you include files at the time the JSP page is translated into a servlet. The directive looks like this: </a:t>
            </a:r>
            <a:endParaRPr b="0" lang="en-US" sz="27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</a:pPr>
            <a:endParaRPr b="0" lang="en-US" sz="27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</a:rPr>
              <a:t>&lt;%@ include file="relative url" %&gt;</a:t>
            </a:r>
            <a:endParaRPr b="0" lang="en-US" sz="27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</a:pPr>
            <a:endParaRPr b="0" lang="en-US" sz="27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Constantia"/>
              </a:rPr>
              <a:t>The URL specified is normally interpreted relative to the JSP page that refers to it, </a:t>
            </a:r>
            <a:endParaRPr b="0" lang="en-US" sz="27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Constantia"/>
              </a:rPr>
              <a:t>but, as with relative URLs in general, you can tell the system to interpret the URL relative to the home directory of the Web server by starting the URL with a forward slash. </a:t>
            </a:r>
            <a:endParaRPr b="0" lang="en-US" sz="27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Constantia"/>
              </a:rPr>
              <a:t>The contents of the included file are parsed as regular JSP text, </a:t>
            </a:r>
            <a:endParaRPr b="0" lang="en-US" sz="27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Constantia"/>
              </a:rPr>
              <a:t>and thus can include static HTML, scripting elements, directives, and actions.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60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include Directive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0" y="762120"/>
            <a:ext cx="9143640" cy="6095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4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700" spc="-1" strike="noStrike">
                <a:solidFill>
                  <a:schemeClr val="dk1"/>
                </a:solidFill>
                <a:latin typeface="Constantia"/>
              </a:rPr>
              <a:t>Example</a:t>
            </a:r>
            <a:endParaRPr b="0" lang="en-US" sz="27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SomeRandomPage.jsp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SomeRandomPage2.jsp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Actions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0" y="609480"/>
            <a:ext cx="9143640" cy="6095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JSP actions use constructs in XML syntax to control the behavior of the servlet engine</a:t>
            </a: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.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You can dynamically insert a file, reuse JavaBeans components, forward the user to another page, or generate HTML for the Java plugin.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61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800" spc="-1" strike="noStrike">
                <a:solidFill>
                  <a:schemeClr val="dk1"/>
                </a:solidFill>
                <a:latin typeface="Constantia"/>
              </a:rPr>
              <a:t>Available actions include: </a:t>
            </a:r>
            <a:endParaRPr b="0" lang="en-US" sz="28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jsp:forward - Forward the requester to a new page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40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en-US" sz="20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Session_set.jsp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40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en-US" sz="20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Session_set2.jsp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  <a:p>
            <a:pPr lvl="2" marL="914400" indent="-246240">
              <a:lnSpc>
                <a:spcPct val="100000"/>
              </a:lnSpc>
              <a:spcBef>
                <a:spcPts val="40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1" lang="en-US" sz="20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View_session.jsp</a:t>
            </a:r>
            <a:endParaRPr b="0" lang="en-US" sz="20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362320" y="762120"/>
            <a:ext cx="6552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Presentation Outline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Introduction / Motivation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What is JSP?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Advantages of using JSP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How does JSP work?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Syntax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Examples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190" name="Picture 5" descr="http://ugweb.cs.ualberta.ca/~hessels/499/duke.gif"/>
          <p:cNvPicPr/>
          <p:nvPr/>
        </p:nvPicPr>
        <p:blipFill>
          <a:blip r:embed="rId1"/>
          <a:stretch/>
        </p:blipFill>
        <p:spPr>
          <a:xfrm>
            <a:off x="1066680" y="83808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286000" y="762120"/>
            <a:ext cx="6629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Introduction / Motivation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Need to present dynamic content to web site users for applications such as e-commerce, customized web sites, etc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Need to be able to access database or other server-side resources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Want to make development as fast and easy as possible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 algn="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Is there a solution?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193" name="Picture 4" descr="http://ugweb.cs.ualberta.ca/~hessels/499/duke.gif"/>
          <p:cNvPicPr/>
          <p:nvPr/>
        </p:nvPicPr>
        <p:blipFill>
          <a:blip r:embed="rId1"/>
          <a:stretch/>
        </p:blipFill>
        <p:spPr>
          <a:xfrm>
            <a:off x="1066680" y="83808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438280" y="762120"/>
            <a:ext cx="64767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What is JSP?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Why yes, there is!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" charset="2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Server-side scripting language developed by Sun Microsystems to create dynamic/interactive web content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" charset="2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Scripting done by Java code embedded within static HMTL using XML-like JSP tags and ‘scriptlets’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" charset="2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Allows for seamless integration of static HTML with server-side Java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196" name="Picture 4" descr="http://ugweb.cs.ualberta.ca/~hessels/499/duke.gif"/>
          <p:cNvPicPr/>
          <p:nvPr/>
        </p:nvPicPr>
        <p:blipFill>
          <a:blip r:embed="rId1"/>
          <a:stretch/>
        </p:blipFill>
        <p:spPr>
          <a:xfrm>
            <a:off x="1066680" y="83808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nodeType="clickEffect" fill="hold">
                      <p:stCondLst>
                        <p:cond delay="indefinite"/>
                      </p:stCondLst>
                      <p:childTnLst>
                        <p:par>
                          <p:cTn id="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nodeType="clickEffect" fill="hold">
                      <p:stCondLst>
                        <p:cond delay="indefinite"/>
                      </p:stCondLst>
                      <p:childTnLst>
                        <p:par>
                          <p:cTn id="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nodeType="clickEffect" fill="hold">
                      <p:stCondLst>
                        <p:cond delay="indefinite"/>
                      </p:stCondLst>
                      <p:childTnLst>
                        <p:par>
                          <p:cTn id="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286000" y="762120"/>
            <a:ext cx="6629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What is JSP?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An extension to the Servlet API: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Provides an abstraction above the level of the Servlet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Provides usage of the same core features and services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Allows integration with existing Java classes and JavaBeans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199" name="Picture 4" descr="http://ugweb.cs.ualberta.ca/~hessels/499/duke.gif"/>
          <p:cNvPicPr/>
          <p:nvPr/>
        </p:nvPicPr>
        <p:blipFill>
          <a:blip r:embed="rId1"/>
          <a:stretch/>
        </p:blipFill>
        <p:spPr>
          <a:xfrm>
            <a:off x="1066680" y="83808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nodeType="clickEffect" fill="hold">
                      <p:stCondLst>
                        <p:cond delay="indefinite"/>
                      </p:stCondLst>
                      <p:childTnLst>
                        <p:par>
                          <p:cTn id="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286000" y="762120"/>
            <a:ext cx="6629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Advantages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935000"/>
            <a:ext cx="8229240" cy="4389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JSP programming is easy!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639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(For anyone familiar with HTML and Java)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No need to explicitly compile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Can be deployed on virtually any platform; only requires Apache web server and Tomcat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Allows separation of dynamic and static content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202" name="Picture 4" descr="http://ugweb.cs.ualberta.ca/~hessels/499/duke.gif"/>
          <p:cNvPicPr/>
          <p:nvPr/>
        </p:nvPicPr>
        <p:blipFill>
          <a:blip r:embed="rId1"/>
          <a:stretch/>
        </p:blipFill>
        <p:spPr>
          <a:xfrm>
            <a:off x="1066680" y="83808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nodeType="clickEffect" fill="hold">
                      <p:stCondLst>
                        <p:cond delay="indefinite"/>
                      </p:stCondLst>
                      <p:childTnLst>
                        <p:par>
                          <p:cTn id="1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Java Server Pages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0" y="1219320"/>
            <a:ext cx="9143640" cy="5638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 algn="just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i="1" lang="en-US" sz="2600" spc="-1" strike="noStrike">
                <a:solidFill>
                  <a:schemeClr val="dk1"/>
                </a:solidFill>
                <a:latin typeface="Constantia"/>
              </a:rPr>
              <a:t>Separation of dynamic and static content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The JavaServer Pages technology enables the separation of static content from dynamic content that is inserted into the static templat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e.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This greatly simplifies the creation of content.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This separation is supported by beans specifically designed for the interaction with server-side objects, and, specially, by the tag extension mechanism (using MVC, not by using JSP alone.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7"/>
          <p:cNvSpPr/>
          <p:nvPr/>
        </p:nvSpPr>
        <p:spPr>
          <a:xfrm>
            <a:off x="2124000" y="765000"/>
            <a:ext cx="54003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chemeClr val="dk2"/>
                </a:solidFill>
                <a:latin typeface="Arial"/>
              </a:rPr>
              <a:t>Process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Picture 8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  <p:pic>
        <p:nvPicPr>
          <p:cNvPr id="205" name="Picture 9" descr="process"/>
          <p:cNvPicPr/>
          <p:nvPr/>
        </p:nvPicPr>
        <p:blipFill>
          <a:blip r:embed="rId2"/>
          <a:stretch/>
        </p:blipFill>
        <p:spPr>
          <a:xfrm>
            <a:off x="1258920" y="2565360"/>
            <a:ext cx="6624360" cy="36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4"/>
          <p:cNvSpPr/>
          <p:nvPr/>
        </p:nvSpPr>
        <p:spPr>
          <a:xfrm>
            <a:off x="2124000" y="765000"/>
            <a:ext cx="54003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chemeClr val="dk2"/>
                </a:solidFill>
                <a:latin typeface="Arial"/>
              </a:rPr>
              <a:t>Scope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Picture 5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6" descr="scopes"/>
          <p:cNvPicPr/>
          <p:nvPr/>
        </p:nvPicPr>
        <p:blipFill>
          <a:blip r:embed="rId2"/>
          <a:stretch/>
        </p:blipFill>
        <p:spPr>
          <a:xfrm>
            <a:off x="1116000" y="2637000"/>
            <a:ext cx="7200720" cy="343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457200" y="2286000"/>
            <a:ext cx="822924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CA" sz="2600" spc="-1" strike="noStrike">
                <a:solidFill>
                  <a:schemeClr val="dk1"/>
                </a:solidFill>
                <a:latin typeface="Constantia"/>
              </a:rPr>
              <a:t>Default – Servlets instantiated only once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CA" sz="2600" spc="-1" strike="noStrike">
                <a:solidFill>
                  <a:schemeClr val="dk1"/>
                </a:solidFill>
                <a:latin typeface="Constantia"/>
              </a:rPr>
              <a:t>Multithreaded to serve multiple instances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CA" sz="2600" spc="-1" strike="noStrike">
                <a:solidFill>
                  <a:schemeClr val="dk1"/>
                </a:solidFill>
                <a:latin typeface="Constantia"/>
              </a:rPr>
              <a:t>Shared class variables, concurrence problems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CA" sz="2600" spc="-1" strike="noStrike">
                <a:solidFill>
                  <a:schemeClr val="dk1"/>
                </a:solidFill>
                <a:latin typeface="Constantia"/>
              </a:rPr>
              <a:t>&lt;%@ page is ThreadSafe = “false” %&gt;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lvl="1" marL="639720" indent="-24624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en-CA" sz="2400" spc="-1" strike="noStrike">
                <a:solidFill>
                  <a:schemeClr val="dk1"/>
                </a:solidFill>
                <a:latin typeface="Constantia"/>
              </a:rPr>
              <a:t>Slow round robin service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639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63972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210" name="Rectangle 4"/>
          <p:cNvSpPr/>
          <p:nvPr/>
        </p:nvSpPr>
        <p:spPr>
          <a:xfrm>
            <a:off x="2124000" y="765000"/>
            <a:ext cx="540036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chemeClr val="dk2"/>
                </a:solidFill>
                <a:latin typeface="Arial"/>
              </a:rPr>
              <a:t>Synchronization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Picture 5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286000" y="76212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Syntax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2133720"/>
            <a:ext cx="8229240" cy="4190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Expressions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Expression is evaluated and placed in output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&lt;%= expression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&lt;%= new java.util.Date( )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Scriptlets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Code is inserted in </a:t>
            </a: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service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 method.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&lt;% code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214" name="Picture 21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209680" y="76212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Syntax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57200" y="2057400"/>
            <a:ext cx="8229240" cy="4266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9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Declarations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Code is inserted in body of servlet class, outside of </a:t>
            </a: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service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 method.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&lt;%! code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&lt;%! private int accessCount = 0; %&gt;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9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Directives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Messages that enable the programs to set the overall structure of the resulting servlet.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&lt;%@ settings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217" name="Picture 4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286000" y="76212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Syntax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2057400"/>
            <a:ext cx="8229240" cy="4266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Page Directives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Directions to the servlet engine about general setup.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&lt;%@ page att="val"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&lt;%@ page import ="java.util.*"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Include Directives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A file is inserted when the JSP page is translated.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Arial Unicode MS"/>
              </a:rPr>
              <a:t>&lt;%@ include file=“Relative url"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220" name="Picture 4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209680" y="76212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Syntax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2057400"/>
            <a:ext cx="8229240" cy="4266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Actions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Predefined tasks that are processed by the JSP container at request time.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&lt;jsp:include&gt; Action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Includes a file at the time the page is requested.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&lt;jsp: include page="banner.html" flush = "true" /&gt;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223" name="Picture 4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209680" y="76212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Syntax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2133720"/>
            <a:ext cx="8229240" cy="4190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chemeClr val="dk1"/>
                </a:solidFill>
                <a:latin typeface="Arial Unicode MS"/>
              </a:rPr>
              <a:t>	</a:t>
            </a:r>
            <a:r>
              <a:rPr b="1" lang="en-US" sz="2600" spc="-1" strike="noStrike">
                <a:solidFill>
                  <a:schemeClr val="dk1"/>
                </a:solidFill>
                <a:latin typeface="Constantia"/>
              </a:rPr>
              <a:t>&lt;</a:t>
            </a: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jsp:useBean&gt; Action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Declares a Java Bean instance for use in the JSP page.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&lt;jsp:useBean id="courseBean" 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class="coursepack.CourseListBean" /&gt;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226" name="Picture 6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133720" y="762120"/>
            <a:ext cx="80006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Syntax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2133720"/>
            <a:ext cx="8229240" cy="4190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&lt;jsp: getProperty&gt; Action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Gets a property in the specified JavaBean instance.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&lt;jsp:getProperty name="courseBean"             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property="courseColor" /&gt;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Equivalent to expression: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&lt;%= courseBean.getCourseColor(courseNumber) %&gt;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229" name="Picture 4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438280" y="762120"/>
            <a:ext cx="62481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Syntax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2011320"/>
            <a:ext cx="8229240" cy="43128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47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1" lang="en-US" sz="2400" spc="-1" strike="noStrike">
                <a:solidFill>
                  <a:schemeClr val="dk1"/>
                </a:solidFill>
                <a:latin typeface="Constantia"/>
              </a:rPr>
              <a:t>&lt;jsp: setProperty&gt; Action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Sets a property in the specified JavaBean instance.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&lt;jsp:setProperty name="courseBean" 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property="courseColor" value="blue" /&gt;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Equivalent to expression: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onstantia"/>
              </a:rPr>
              <a:t>&lt;%= courseBean.setCourseColor("red") %&gt; 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232" name="Picture 4" descr="duke"/>
          <p:cNvPicPr/>
          <p:nvPr/>
        </p:nvPicPr>
        <p:blipFill>
          <a:blip r:embed="rId1"/>
          <a:stretch/>
        </p:blipFill>
        <p:spPr>
          <a:xfrm>
            <a:off x="900000" y="836640"/>
            <a:ext cx="12488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Constantia"/>
              </a:rPr>
              <a:t>hello.jsp </a:t>
            </a:r>
            <a:endParaRPr b="0" lang="en-US" sz="25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5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&lt;HTML&gt;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 algn="just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&lt;HEAD&gt;&lt;TITLE&gt;Hello World&lt;/TITLE&gt;&lt;/HEAD&gt;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&lt;BODY&gt;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&lt;% String name = request.getParameter(“name”);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&lt;% String ic = request.getParameter(“ic”); %&gt;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Hello &lt;B&gt;&lt;%= name %&gt;[&lt;%= ic %&gt;]&lt;/B&gt; welcome to JSP World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&lt;/BODY&gt;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  <a:p>
            <a:pPr marL="2728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&lt;/HTML&gt;</a:t>
            </a:r>
            <a:endParaRPr b="0" lang="en-US" sz="24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Advantage JSP over Servlet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0" y="914400"/>
            <a:ext cx="9143640" cy="5943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Problem with servlet - content and presentation in one place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A lot of </a:t>
            </a: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out.println()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Servlet programmer also a web page designer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Create the HTML pages (by the WEB designer), save it as .jsp extention, and leave the content to the coded by the JSP programmer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 u="sng">
                <a:solidFill>
                  <a:schemeClr val="dk1"/>
                </a:solidFill>
                <a:uFillTx/>
                <a:latin typeface="Constantia"/>
                <a:hlinkClick r:id="rId1"/>
              </a:rPr>
              <a:t>https://www.upgrad.com/blog/jsp-vs-servlet</a:t>
            </a:r>
            <a:r>
              <a:rPr b="0" lang="en-US" sz="2600" spc="-1" strike="noStrike" u="sng">
                <a:solidFill>
                  <a:schemeClr val="dk1"/>
                </a:solidFill>
                <a:uFillTx/>
                <a:latin typeface="Constantia"/>
                <a:hlinkClick r:id="rId2"/>
              </a:rPr>
              <a:t>/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Content Placeholder 3"/>
          <p:cNvGraphicFramePr/>
          <p:nvPr/>
        </p:nvGraphicFramePr>
        <p:xfrm>
          <a:off x="457200" y="-25560"/>
          <a:ext cx="8229240" cy="6060600"/>
        </p:xfrm>
        <a:graphic>
          <a:graphicData uri="http://schemas.openxmlformats.org/drawingml/2006/table">
            <a:tbl>
              <a:tblPr/>
              <a:tblGrid>
                <a:gridCol w="4030200"/>
                <a:gridCol w="4199040"/>
              </a:tblGrid>
              <a:tr h="26964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400" spc="-26" strike="noStrike">
                          <a:solidFill>
                            <a:schemeClr val="lt1"/>
                          </a:solidFill>
                          <a:latin typeface="Constantia"/>
                        </a:rPr>
                        <a:t>Servlet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2400" spc="-26" strike="noStrike">
                          <a:solidFill>
                            <a:schemeClr val="lt1"/>
                          </a:solidFill>
                          <a:latin typeface="Constantia"/>
                        </a:rPr>
                        <a:t>JSP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71928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Servlets are faster as compared to JSP, as they have a short response time.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JSP is slower than Servlets, as the first step in the JSP lifecycle is the conversion of JSP to Java code and then the compilation of the code.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7964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Servlets are Java-based codes.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JSP are HTML-based codes.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964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Servlets are harder to code, as here, the HTML codes are written in Java.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JSPs are easier to code, as here Java is coded in HTML.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3964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In an MVC architecture, Servlets act as the controllers.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In MVC architectures, the JSPs act as a view to present the output to the users.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964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The Servlets are capable of accepting all types of protocol requests.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The JSPs are confined to accept only the HTTP requests.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9928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Modification in Servlets is a time-consuming and challenging task, as here, one will have to reload, recompile, and then restart the servers.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Modification is easy and faster in JSPs as we just need to refresh the pages.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1928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Servlets require the users to enable the default sessions management explicitly, as Servlets do not provide default session management.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JSPs provide session management by default.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3964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Servlets do not provide the facility of writing custom tags.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JSPs can provide the facility of building the JSP tags easily, which can directly call javaBeans.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5964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In Servlets, we do not have implicit objects.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In JSPs, we have support for implicit objects.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39640"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600" spc="-1" strike="noStrike">
                          <a:solidFill>
                            <a:schemeClr val="lt1"/>
                          </a:solidFill>
                          <a:latin typeface="Constantia"/>
                        </a:rPr>
                        <a:t>Servlets are hosted and executed on Web Servers.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3000" rIns="63000" tIns="0" bIns="0" anchor="t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onstantia"/>
                        </a:rPr>
                        <a:t>JSP is compiled in Java Servlets before their execution. After that, it has a similar lifecycle as Servlets.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63000" marR="630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457200" y="838080"/>
            <a:ext cx="8229240" cy="5486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0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buNone/>
            </a:pPr>
            <a:endParaRPr b="0" lang="en-US" sz="5000" spc="-1" strike="noStrike">
              <a:solidFill>
                <a:schemeClr val="dk2"/>
              </a:solidFill>
              <a:latin typeface="Calibri"/>
            </a:endParaRPr>
          </a:p>
        </p:txBody>
      </p:sp>
      <p:pic>
        <p:nvPicPr>
          <p:cNvPr id="151" name="Picture 2" descr="https://www.upgrad.com/blog/wp-content/uploads/2020/10/Servlet_LifeCycle-300x188.png"/>
          <p:cNvPicPr/>
          <p:nvPr/>
        </p:nvPicPr>
        <p:blipFill>
          <a:blip r:embed="rId1"/>
          <a:stretch/>
        </p:blipFill>
        <p:spPr>
          <a:xfrm>
            <a:off x="831600" y="2286360"/>
            <a:ext cx="3283200" cy="205704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4" descr="https://www.upgrad.com/blog/wp-content/uploads/2020/10/1c2b4-jsp_lifecycle.jpg"/>
          <p:cNvPicPr/>
          <p:nvPr/>
        </p:nvPicPr>
        <p:blipFill>
          <a:blip r:embed="rId2"/>
          <a:stretch/>
        </p:blipFill>
        <p:spPr>
          <a:xfrm>
            <a:off x="4114800" y="1241280"/>
            <a:ext cx="4277520" cy="397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JSP Model 1 Architecture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5333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  <p:pic>
        <p:nvPicPr>
          <p:cNvPr id="155" name="Picture 4" descr=""/>
          <p:cNvPicPr/>
          <p:nvPr/>
        </p:nvPicPr>
        <p:blipFill>
          <a:blip r:embed="rId1"/>
          <a:stretch/>
        </p:blipFill>
        <p:spPr>
          <a:xfrm>
            <a:off x="1523880" y="2057400"/>
            <a:ext cx="6400440" cy="313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5800" y="7632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chemeClr val="dk2"/>
                </a:solidFill>
                <a:latin typeface="Calibri"/>
              </a:rPr>
              <a:t>Java Server Pages Operation</a:t>
            </a:r>
            <a:endParaRPr b="0" lang="en-US" sz="5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0" y="1066680"/>
            <a:ext cx="9143640" cy="5790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Create JSP pages like normal HTML file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Once invoked 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- automatically converted to normal servlet, with the static HTML simply being printed out to output stream associated with the servlet’s service method 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Translation normally </a:t>
            </a: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done only once the first time</a:t>
            </a:r>
            <a:r>
              <a:rPr b="0" lang="en-US" sz="2600" spc="-1" strike="noStrike">
                <a:solidFill>
                  <a:schemeClr val="dk1"/>
                </a:solidFill>
                <a:latin typeface="Constantia"/>
              </a:rPr>
              <a:t> the page is requested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  <a:p>
            <a:pPr marL="272880" indent="-27288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en-US" sz="2600" spc="-1" strike="noStrike">
                <a:solidFill>
                  <a:schemeClr val="dk1"/>
                </a:solidFill>
                <a:highlight>
                  <a:srgbClr val="ffff00"/>
                </a:highlight>
                <a:latin typeface="Constantia"/>
              </a:rPr>
              <a:t>to ensure that the first real user doesn’t get a momentary delay when the JSP page is translated into a servlet and compiled, developers can simply request the page themselves after installing it</a:t>
            </a:r>
            <a:endParaRPr b="0" lang="en-US" sz="2600" spc="-1" strike="noStrike">
              <a:solidFill>
                <a:schemeClr val="dk1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 pitchFamily="0" charset="1"/>
        <a:ea typeface=""/>
        <a:cs typeface=""/>
      </a:majorFont>
      <a:minorFont>
        <a:latin typeface="Constantia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70000"/>
              </a:schemeClr>
            </a:gs>
            <a:gs pos="43000">
              <a:schemeClr val="phClr">
                <a:tint val="44000"/>
              </a:schemeClr>
            </a:gs>
            <a:gs pos="93000">
              <a:schemeClr val="phClr">
                <a:tint val="15000"/>
              </a:schemeClr>
            </a:gs>
            <a:gs pos="100000">
              <a:schemeClr val="phClr">
                <a:tint val="5000"/>
              </a:schemeClr>
            </a:gs>
          </a:gsLst>
          <a:path path="circle">
            <a:fillToRect l="50000" t="130000" r="50000" b="-30000"/>
          </a:path>
          <a:tileRect l="0" t="0" r="0" b="0"/>
        </a:gradFill>
        <a:gradFill>
          <a:gsLst>
            <a:gs pos="0">
              <a:schemeClr val="phClr">
                <a:tint val="98000"/>
                <a:shade val="25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tint val="50000"/>
              </a:schemeClr>
            </a:gs>
          </a:gsLst>
          <a:path path="circle">
            <a:fillToRect l="50000" t="130000" r="50000" b="-30000"/>
          </a:path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</a:schemeClr>
            </a:gs>
            <a:gs pos="25000">
              <a:schemeClr val="phClr">
                <a:tint val="83000"/>
              </a:schemeClr>
            </a:gs>
            <a:gs pos="100000">
              <a:schemeClr val="phClr">
                <a:shade val="15000"/>
              </a:schemeClr>
            </a:gs>
          </a:gsLst>
          <a:path path="circle">
            <a:fillToRect l="10000" t="110000" r="10000" b="100000"/>
          </a:path>
          <a:tileRect l="0" t="0" r="0" b="0"/>
        </a:gradFill>
        <a:blipFill rotWithShape="0">
          <a:blip r:embed="rId1"/>
          <a:srcRect l="0" t="0" r="0" b="0"/>
          <a:tile tx="0" ty="0" sx="65000" sy="65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3219</TotalTime>
  <Application>LibreOffice/7.6.0.3$Windows_X86_64 LibreOffice_project/69edd8b8ebc41d00b4de3915dc82f8f0fc3b6265</Application>
  <AppVersion>15.0000</AppVersion>
  <Words>2210</Words>
  <Paragraphs>266</Paragraphs>
  <Company>Cottrell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2004-10-12T01:32:18Z</dcterms:created>
  <dc:creator>Lee Cottrell</dc:creator>
  <dc:description/>
  <dc:language>en-US</dc:language>
  <cp:lastModifiedBy/>
  <dcterms:modified xsi:type="dcterms:W3CDTF">2023-10-02T09:56:35Z</dcterms:modified>
  <cp:revision>645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PresentationFormat">
    <vt:lpwstr>On-screen Show (4:3)</vt:lpwstr>
  </property>
  <property fmtid="{D5CDD505-2E9C-101B-9397-08002B2CF9AE}" pid="4" name="Slides">
    <vt:i4>39</vt:i4>
  </property>
</Properties>
</file>