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4" r:id="rId4"/>
    <p:sldId id="265" r:id="rId5"/>
    <p:sldId id="290" r:id="rId6"/>
    <p:sldId id="263" r:id="rId7"/>
    <p:sldId id="258" r:id="rId8"/>
    <p:sldId id="259" r:id="rId9"/>
    <p:sldId id="260" r:id="rId10"/>
    <p:sldId id="261" r:id="rId11"/>
    <p:sldId id="266" r:id="rId12"/>
    <p:sldId id="26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7" r:id="rId28"/>
    <p:sldId id="282" r:id="rId29"/>
    <p:sldId id="289" r:id="rId30"/>
    <p:sldId id="283" r:id="rId31"/>
    <p:sldId id="288"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115" d="100"/>
          <a:sy n="115"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444AB-0039-46EB-84F0-5110FCE6CB88}"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572FC-BFBC-419B-BB1D-C440E2A91E78}" type="slidenum">
              <a:rPr lang="en-US" smtClean="0"/>
              <a:t>‹#›</a:t>
            </a:fld>
            <a:endParaRPr lang="en-US"/>
          </a:p>
        </p:txBody>
      </p:sp>
    </p:spTree>
    <p:extLst>
      <p:ext uri="{BB962C8B-B14F-4D97-AF65-F5344CB8AC3E}">
        <p14:creationId xmlns:p14="http://schemas.microsoft.com/office/powerpoint/2010/main" val="338824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indtools.com/pages/article/newCS_85.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EBFDF-4D19-4FD6-94F0-370BBB83C883}" type="slidenum">
              <a:rPr lang="en-GB" altLang="en-US"/>
              <a:pPr/>
              <a:t>19</a:t>
            </a:fld>
            <a:endParaRPr lang="en-GB"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marL="228600" indent="-228600"/>
            <a:r>
              <a:rPr lang="en-US" altLang="en-US" sz="900" b="1">
                <a:latin typeface="Arial" panose="020B0604020202020204" pitchFamily="34" charset="0"/>
                <a:cs typeface="Arial" panose="020B0604020202020204" pitchFamily="34" charset="0"/>
              </a:rPr>
              <a:t>DELIVERING THE GOODS </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There are four basic methods of delivering a speech: (1) reading a manuscript verbatim; (2) reciting a presentation from memory; (3) speaking impromptu; and (4) speaking extemporaneously. </a:t>
            </a:r>
          </a:p>
          <a:p>
            <a:pPr marL="228600" indent="-228600"/>
            <a:r>
              <a:rPr lang="en-US" altLang="en-US" sz="900">
                <a:cs typeface="Times New Roman" panose="02020603050405020304" pitchFamily="18" charset="0"/>
              </a:rPr>
              <a:t> </a:t>
            </a:r>
            <a:r>
              <a:rPr lang="en-US" altLang="en-US" sz="900">
                <a:latin typeface="Century Gothic" panose="020B0502020202020204" pitchFamily="34" charset="0"/>
                <a:cs typeface="Times New Roman" panose="02020603050405020304" pitchFamily="18" charset="0"/>
              </a:rPr>
              <a:t>1.</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Reading a manuscript verbatim</a:t>
            </a:r>
            <a:r>
              <a:rPr lang="en-US" altLang="en-US" sz="900" b="1" i="1">
                <a:latin typeface="Century Gothic" panose="020B0502020202020204" pitchFamily="34" charset="0"/>
                <a:cs typeface="Times New Roman" panose="02020603050405020304" pitchFamily="18" charset="0"/>
              </a:rPr>
              <a:t>.</a:t>
            </a:r>
            <a:r>
              <a:rPr lang="en-US" altLang="en-US" sz="900">
                <a:latin typeface="Century Gothic" panose="020B0502020202020204" pitchFamily="34" charset="0"/>
                <a:cs typeface="Times New Roman" panose="02020603050405020304" pitchFamily="18" charset="0"/>
              </a:rPr>
              <a:t>  A manuscript that is read has several disadvantages.  Unless the person who delivers the speech is extremely skilled the recitation will sound just as if it were read and it will likely have a sing-song tone to it.  Reading a manuscript also fails to give the audience the eye contact necessary in order to keep attention.  If you want to lose your audience entirely pursue this mode! </a:t>
            </a:r>
            <a:endParaRPr lang="en-US" altLang="en-US" sz="900">
              <a:cs typeface="Times New Roman" panose="02020603050405020304" pitchFamily="18" charset="0"/>
            </a:endParaRPr>
          </a:p>
          <a:p>
            <a:pPr marL="228600" indent="-228600"/>
            <a:r>
              <a:rPr lang="en-US" altLang="en-US" sz="900">
                <a:latin typeface="Century Gothic" panose="020B0502020202020204" pitchFamily="34" charset="0"/>
                <a:cs typeface="Times New Roman" panose="02020603050405020304" pitchFamily="18" charset="0"/>
              </a:rPr>
              <a:t>2.</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Reciting from memory</a:t>
            </a:r>
            <a:r>
              <a:rPr lang="en-US" altLang="en-US" sz="900">
                <a:latin typeface="Century Gothic" panose="020B0502020202020204" pitchFamily="34" charset="0"/>
                <a:cs typeface="Times New Roman" panose="02020603050405020304" pitchFamily="18" charset="0"/>
              </a:rPr>
              <a:t>.  Daniel Webster, the famous author of Webster’s Dictionary could thrill audiences for three, four, or even five hours at a time.  Even more incredible, he often spoke without using any notes which he attributed to his memory!  Few people have Webster’s remarkable powers of memory.  If you do have the ability to commit your entire speech to memory, you may do so.  But one of the main disadvantages to memorizing an entire speech is that it creates too much pressure to get the speech “absolutely perfect.”  Memorizing a speech can also result in a stilted, wooden sounding delivery.</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Professional speakers who repeatedly deliver the same speech often commit it to memory, yet with each delivery they adjust the speech to suit the occasion and audience.  Only a very skillful speaker can do this.  The main disadvantage to memorization is what might happen if your attention was diverted and you could not recall what you were to say next.  If you choose to speak without notes make certain you have the necessary delivery skills.  You never get a second chance to give a speech. </a:t>
            </a:r>
            <a:endParaRPr lang="en-US" altLang="en-US" sz="900">
              <a:cs typeface="Times New Roman" panose="02020603050405020304" pitchFamily="18" charset="0"/>
            </a:endParaRPr>
          </a:p>
          <a:p>
            <a:pPr marL="228600" indent="-228600">
              <a:buFontTx/>
              <a:buAutoNum type="arabicPeriod" startAt="3"/>
            </a:pPr>
            <a:r>
              <a:rPr lang="en-US" altLang="en-US" sz="900" b="1">
                <a:latin typeface="Century Gothic" panose="020B0502020202020204" pitchFamily="34" charset="0"/>
              </a:rPr>
              <a:t>Speaking impromptu</a:t>
            </a:r>
            <a:r>
              <a:rPr lang="en-US" altLang="en-US" sz="900">
                <a:latin typeface="Century Gothic" panose="020B0502020202020204" pitchFamily="34" charset="0"/>
              </a:rPr>
              <a:t>.  The impromptu speech is speaking at a gathering with little or no preparation and</a:t>
            </a:r>
          </a:p>
          <a:p>
            <a:pPr marL="228600" indent="-228600"/>
            <a:r>
              <a:rPr lang="en-US" altLang="en-US" sz="900">
                <a:latin typeface="Century Gothic" panose="020B0502020202020204" pitchFamily="34" charset="0"/>
              </a:rPr>
              <a:t>without the use of notes. For many it might be likened to trial by fire, but it need not be that bad.  Impromptu speaking follows three basic rules: (a) Have something important to say; (b) Make your audience understand or believe it, and (c) Speak simply, directly and meaningfully.  Believe it or not, you already know how to speak off -the-cuff.  You’ve been doing it for years since you go about your daily business without writing out what you are going to say.  And you do just fine at it.</a:t>
            </a:r>
            <a:endParaRPr lang="en-GB" altLang="en-US" sz="900"/>
          </a:p>
          <a:p>
            <a:pPr marL="228600" indent="-228600"/>
            <a:r>
              <a:rPr lang="en-US" altLang="en-US" sz="900">
                <a:latin typeface="Century Gothic" panose="020B0502020202020204" pitchFamily="34" charset="0"/>
                <a:cs typeface="Times New Roman" panose="02020603050405020304" pitchFamily="18" charset="0"/>
              </a:rPr>
              <a:t> </a:t>
            </a:r>
            <a:endParaRPr lang="en-US" altLang="en-US" sz="900">
              <a:cs typeface="Times New Roman" panose="02020603050405020304" pitchFamily="18" charset="0"/>
            </a:endParaRPr>
          </a:p>
        </p:txBody>
      </p:sp>
    </p:spTree>
    <p:extLst>
      <p:ext uri="{BB962C8B-B14F-4D97-AF65-F5344CB8AC3E}">
        <p14:creationId xmlns:p14="http://schemas.microsoft.com/office/powerpoint/2010/main" val="324334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EBFDF-4D19-4FD6-94F0-370BBB83C883}" type="slidenum">
              <a:rPr lang="en-GB" altLang="en-US"/>
              <a:pPr/>
              <a:t>20</a:t>
            </a:fld>
            <a:endParaRPr lang="en-GB"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marL="228600" indent="-228600"/>
            <a:r>
              <a:rPr lang="en-US" altLang="en-US" sz="900" b="1">
                <a:latin typeface="Arial" panose="020B0604020202020204" pitchFamily="34" charset="0"/>
                <a:cs typeface="Arial" panose="020B0604020202020204" pitchFamily="34" charset="0"/>
              </a:rPr>
              <a:t>DELIVERING THE GOODS </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There are four basic methods of delivering a speech: (1) reading a manuscript verbatim; (2) reciting a presentation from memory; (3) speaking impromptu; and (4) speaking extemporaneously. </a:t>
            </a:r>
          </a:p>
          <a:p>
            <a:pPr marL="228600" indent="-228600"/>
            <a:r>
              <a:rPr lang="en-US" altLang="en-US" sz="900">
                <a:cs typeface="Times New Roman" panose="02020603050405020304" pitchFamily="18" charset="0"/>
              </a:rPr>
              <a:t> </a:t>
            </a:r>
            <a:r>
              <a:rPr lang="en-US" altLang="en-US" sz="900">
                <a:latin typeface="Century Gothic" panose="020B0502020202020204" pitchFamily="34" charset="0"/>
                <a:cs typeface="Times New Roman" panose="02020603050405020304" pitchFamily="18" charset="0"/>
              </a:rPr>
              <a:t>1.</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Reading a manuscript verbatim</a:t>
            </a:r>
            <a:r>
              <a:rPr lang="en-US" altLang="en-US" sz="900" b="1" i="1">
                <a:latin typeface="Century Gothic" panose="020B0502020202020204" pitchFamily="34" charset="0"/>
                <a:cs typeface="Times New Roman" panose="02020603050405020304" pitchFamily="18" charset="0"/>
              </a:rPr>
              <a:t>.</a:t>
            </a:r>
            <a:r>
              <a:rPr lang="en-US" altLang="en-US" sz="900">
                <a:latin typeface="Century Gothic" panose="020B0502020202020204" pitchFamily="34" charset="0"/>
                <a:cs typeface="Times New Roman" panose="02020603050405020304" pitchFamily="18" charset="0"/>
              </a:rPr>
              <a:t>  A manuscript that is read has several disadvantages.  Unless the person who delivers the speech is extremely skilled the recitation will sound just as if it were read and it will likely have a sing-song tone to it.  Reading a manuscript also fails to give the audience the eye contact necessary in order to keep attention.  If you want to lose your audience entirely pursue this mode! </a:t>
            </a:r>
            <a:endParaRPr lang="en-US" altLang="en-US" sz="900">
              <a:cs typeface="Times New Roman" panose="02020603050405020304" pitchFamily="18" charset="0"/>
            </a:endParaRPr>
          </a:p>
          <a:p>
            <a:pPr marL="228600" indent="-228600"/>
            <a:r>
              <a:rPr lang="en-US" altLang="en-US" sz="900">
                <a:latin typeface="Century Gothic" panose="020B0502020202020204" pitchFamily="34" charset="0"/>
                <a:cs typeface="Times New Roman" panose="02020603050405020304" pitchFamily="18" charset="0"/>
              </a:rPr>
              <a:t>2.</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Reciting from memory</a:t>
            </a:r>
            <a:r>
              <a:rPr lang="en-US" altLang="en-US" sz="900">
                <a:latin typeface="Century Gothic" panose="020B0502020202020204" pitchFamily="34" charset="0"/>
                <a:cs typeface="Times New Roman" panose="02020603050405020304" pitchFamily="18" charset="0"/>
              </a:rPr>
              <a:t>.  Daniel Webster, the famous author of Webster’s Dictionary could thrill audiences for three, four, or even five hours at a time.  Even more incredible, he often spoke without using any notes which he attributed to his memory!  Few people have Webster’s remarkable powers of memory.  If you do have the ability to commit your entire speech to memory, you may do so.  But one of the main disadvantages to memorizing an entire speech is that it creates too much pressure to get the speech “absolutely perfect.”  Memorizing a speech can also result in a stilted, wooden sounding delivery.</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Professional speakers who repeatedly deliver the same speech often commit it to memory, yet with each delivery they adjust the speech to suit the occasion and audience.  Only a very skillful speaker can do this.  The main disadvantage to memorization is what might happen if your attention was diverted and you could not recall what you were to say next.  If you choose to speak without notes make certain you have the necessary delivery skills.  You never get a second chance to give a speech. </a:t>
            </a:r>
            <a:endParaRPr lang="en-US" altLang="en-US" sz="900">
              <a:cs typeface="Times New Roman" panose="02020603050405020304" pitchFamily="18" charset="0"/>
            </a:endParaRPr>
          </a:p>
          <a:p>
            <a:pPr marL="228600" indent="-228600">
              <a:buFontTx/>
              <a:buAutoNum type="arabicPeriod" startAt="3"/>
            </a:pPr>
            <a:r>
              <a:rPr lang="en-US" altLang="en-US" sz="900" b="1">
                <a:latin typeface="Century Gothic" panose="020B0502020202020204" pitchFamily="34" charset="0"/>
              </a:rPr>
              <a:t>Speaking impromptu</a:t>
            </a:r>
            <a:r>
              <a:rPr lang="en-US" altLang="en-US" sz="900">
                <a:latin typeface="Century Gothic" panose="020B0502020202020204" pitchFamily="34" charset="0"/>
              </a:rPr>
              <a:t>.  The impromptu speech is speaking at a gathering with little or no preparation and</a:t>
            </a:r>
          </a:p>
          <a:p>
            <a:pPr marL="228600" indent="-228600"/>
            <a:r>
              <a:rPr lang="en-US" altLang="en-US" sz="900">
                <a:latin typeface="Century Gothic" panose="020B0502020202020204" pitchFamily="34" charset="0"/>
              </a:rPr>
              <a:t>without the use of notes. For many it might be likened to trial by fire, but it need not be that bad.  Impromptu speaking follows three basic rules: (a) Have something important to say; (b) Make your audience understand or believe it, and (c) Speak simply, directly and meaningfully.  Believe it or not, you already know how to speak off -the-cuff.  You’ve been doing it for years since you go about your daily business without writing out what you are going to say.  And you do just fine at it.</a:t>
            </a:r>
            <a:endParaRPr lang="en-GB" altLang="en-US" sz="900"/>
          </a:p>
          <a:p>
            <a:pPr marL="228600" indent="-228600"/>
            <a:r>
              <a:rPr lang="en-US" altLang="en-US" sz="900">
                <a:latin typeface="Century Gothic" panose="020B0502020202020204" pitchFamily="34" charset="0"/>
                <a:cs typeface="Times New Roman" panose="02020603050405020304" pitchFamily="18" charset="0"/>
              </a:rPr>
              <a:t> </a:t>
            </a:r>
            <a:endParaRPr lang="en-US" altLang="en-US" sz="900">
              <a:cs typeface="Times New Roman" panose="02020603050405020304" pitchFamily="18" charset="0"/>
            </a:endParaRPr>
          </a:p>
        </p:txBody>
      </p:sp>
    </p:spTree>
    <p:extLst>
      <p:ext uri="{BB962C8B-B14F-4D97-AF65-F5344CB8AC3E}">
        <p14:creationId xmlns:p14="http://schemas.microsoft.com/office/powerpoint/2010/main" val="106619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1E6A06-936B-4C92-99C4-14EC8025591F}" type="slidenum">
              <a:rPr lang="en-GB" altLang="en-US"/>
              <a:pPr/>
              <a:t>23</a:t>
            </a:fld>
            <a:endParaRPr lang="en-GB"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en-US">
                <a:latin typeface="Century Gothic" panose="020B0502020202020204" pitchFamily="34" charset="0"/>
                <a:cs typeface="Times New Roman" panose="02020603050405020304" pitchFamily="18" charset="0"/>
              </a:rPr>
              <a:t>There are three things to do at the very beginning: </a:t>
            </a:r>
          </a:p>
          <a:p>
            <a:r>
              <a:rPr lang="en-US" altLang="en-US" b="1">
                <a:latin typeface="Century Gothic" panose="020B0502020202020204" pitchFamily="34" charset="0"/>
                <a:cs typeface="Times New Roman" panose="02020603050405020304" pitchFamily="18" charset="0"/>
              </a:rPr>
              <a:t>(1) Get the attention of the audience.</a:t>
            </a:r>
            <a:r>
              <a:rPr lang="en-US" altLang="en-US" b="1" i="1">
                <a:latin typeface="Century Gothic" panose="020B0502020202020204" pitchFamily="34" charset="0"/>
                <a:cs typeface="Times New Roman" panose="02020603050405020304" pitchFamily="18" charset="0"/>
              </a:rPr>
              <a:t>  </a:t>
            </a:r>
            <a:r>
              <a:rPr lang="en-US" altLang="en-US">
                <a:latin typeface="Century Gothic" panose="020B0502020202020204" pitchFamily="34" charset="0"/>
                <a:cs typeface="Times New Roman" panose="02020603050405020304" pitchFamily="18" charset="0"/>
              </a:rPr>
              <a:t>You can get attention and interest by relating the topic to the audience.  People pay attention to things that affect them directly.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b="1">
                <a:latin typeface="Century Gothic" panose="020B0502020202020204" pitchFamily="34" charset="0"/>
                <a:cs typeface="Times New Roman" panose="02020603050405020304" pitchFamily="18" charset="0"/>
              </a:rPr>
              <a:t>(2) Startle the audience with an arresting or intriguing statement</a:t>
            </a:r>
            <a:r>
              <a:rPr lang="en-US" altLang="en-US">
                <a:latin typeface="Century Gothic" panose="020B0502020202020204" pitchFamily="34" charset="0"/>
                <a:cs typeface="Times New Roman" panose="02020603050405020304" pitchFamily="18" charset="0"/>
              </a:rPr>
              <a:t>.  “Almost one year ago today, a perfect stranger saved my best friend’s life.”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b="1">
                <a:latin typeface="Century Gothic" panose="020B0502020202020204" pitchFamily="34" charset="0"/>
                <a:cs typeface="Times New Roman" panose="02020603050405020304" pitchFamily="18" charset="0"/>
              </a:rPr>
              <a:t>(3) Arouse Curiosity</a:t>
            </a:r>
            <a:r>
              <a:rPr lang="en-US" altLang="en-US">
                <a:latin typeface="Century Gothic" panose="020B0502020202020204" pitchFamily="34" charset="0"/>
                <a:cs typeface="Times New Roman" panose="02020603050405020304" pitchFamily="18" charset="0"/>
              </a:rPr>
              <a:t>.  Give an arresting synopsis of what you will explore.  Or you may question your audience.  This draws the audience in immediately.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As important as the introduction is, keep it brief.  While developing the body of your talk, be on the lookout for possible introductory materials.  And be creative in devising your introduction, but don’t worry about the exact wording until you have finished preparing the body of your talk.  After you have determined your main points, it will be much easier to make final decisions about how to begin your talk.  Then practice the introduction over and over until you can deliver it smoothly from a minimum of notes and with strong eye contact. </a:t>
            </a:r>
            <a:endParaRPr lang="en-US" altLang="en-US">
              <a:cs typeface="Times New Roman" panose="02020603050405020304" pitchFamily="18" charset="0"/>
            </a:endParaRPr>
          </a:p>
          <a:p>
            <a:endParaRPr lang="en-GB" altLang="en-US"/>
          </a:p>
        </p:txBody>
      </p:sp>
    </p:spTree>
    <p:extLst>
      <p:ext uri="{BB962C8B-B14F-4D97-AF65-F5344CB8AC3E}">
        <p14:creationId xmlns:p14="http://schemas.microsoft.com/office/powerpoint/2010/main" val="279767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Here is an article with the 7 C’s of Communication in which this slide was adapted from:</a:t>
            </a:r>
          </a:p>
          <a:p>
            <a:pPr rtl="0">
              <a:spcBef>
                <a:spcPts val="0"/>
              </a:spcBef>
              <a:buNone/>
            </a:pPr>
            <a:r>
              <a:rPr lang="en" u="sng">
                <a:solidFill>
                  <a:schemeClr val="hlink"/>
                </a:solidFill>
                <a:hlinkClick r:id="rId3"/>
              </a:rPr>
              <a:t>http://www.mindtools.com/pages/article/newCS_85.htm</a:t>
            </a:r>
          </a:p>
          <a:p>
            <a:pPr rtl="0">
              <a:spcBef>
                <a:spcPts val="0"/>
              </a:spcBef>
              <a:buNone/>
            </a:pPr>
            <a:endParaRPr dirty="0"/>
          </a:p>
          <a:p>
            <a:pPr rtl="0">
              <a:spcBef>
                <a:spcPts val="0"/>
              </a:spcBef>
              <a:buNone/>
            </a:pPr>
            <a:r>
              <a:rPr lang="en"/>
              <a:t>You can apply many of these principles of written communication into your public speaking content. It is often more difficult to perfect these 6 C’s when communicating verbally with a live audience instead of having time to write, review, re-write, re-review, and edit a written piece. </a:t>
            </a:r>
          </a:p>
          <a:p>
            <a:pPr rtl="0">
              <a:spcBef>
                <a:spcPts val="0"/>
              </a:spcBef>
              <a:buNone/>
            </a:pPr>
            <a:endParaRPr dirty="0"/>
          </a:p>
          <a:p>
            <a:pPr>
              <a:spcBef>
                <a:spcPts val="0"/>
              </a:spcBef>
              <a:buNone/>
            </a:pPr>
            <a:r>
              <a:rPr lang="en"/>
              <a:t>Write down the points you want to hit upon and any key phrasing/vocabulary you want to use and practice constructing these thoughts into sentences. Have someone else listen to your presentation and get feedback on the content. Are you explaining your message in the most effective way possible?</a:t>
            </a:r>
          </a:p>
        </p:txBody>
      </p:sp>
    </p:spTree>
    <p:extLst>
      <p:ext uri="{BB962C8B-B14F-4D97-AF65-F5344CB8AC3E}">
        <p14:creationId xmlns:p14="http://schemas.microsoft.com/office/powerpoint/2010/main" val="353875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0B1BC-9A54-4AB9-BAF9-8AD2DA773215}" type="slidenum">
              <a:rPr lang="en-GB" altLang="en-US"/>
              <a:pPr/>
              <a:t>28</a:t>
            </a:fld>
            <a:endParaRPr lang="en-GB"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PRACTICE DELIVERY </a:t>
            </a:r>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You should practice all aspects of your delivery along with the words you plan to use.  Start your practice sessions early so you will have plenty of time to gain confidence in your presentation.  The following five steps may help:</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1. </a:t>
            </a:r>
            <a:r>
              <a:rPr lang="en-US" altLang="en-US" b="1" i="1">
                <a:latin typeface="Century Gothic" panose="020B0502020202020204" pitchFamily="34" charset="0"/>
                <a:cs typeface="Times New Roman" panose="02020603050405020304" pitchFamily="18" charset="0"/>
              </a:rPr>
              <a:t>Prepare your speaking outline</a:t>
            </a:r>
            <a:r>
              <a:rPr lang="en-US" altLang="en-US">
                <a:latin typeface="Century Gothic" panose="020B0502020202020204" pitchFamily="34" charset="0"/>
                <a:cs typeface="Times New Roman" panose="02020603050405020304" pitchFamily="18" charset="0"/>
              </a:rPr>
              <a:t>.  Make sure your speaking outline is easy to read at a glance.  Keep it brief.</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2. </a:t>
            </a:r>
            <a:r>
              <a:rPr lang="en-US" altLang="en-US" b="1" i="1">
                <a:latin typeface="Century Gothic" panose="020B0502020202020204" pitchFamily="34" charset="0"/>
                <a:cs typeface="Times New Roman" panose="02020603050405020304" pitchFamily="18" charset="0"/>
              </a:rPr>
              <a:t>Practice your presentation aloud several times using only the speaking outline</a:t>
            </a:r>
            <a:r>
              <a:rPr lang="en-US" altLang="en-US" i="1">
                <a:latin typeface="Century Gothic" panose="020B0502020202020204" pitchFamily="34" charset="0"/>
                <a:cs typeface="Times New Roman" panose="02020603050405020304" pitchFamily="18" charset="0"/>
              </a:rPr>
              <a:t>.  </a:t>
            </a:r>
            <a:r>
              <a:rPr lang="en-US" altLang="en-US">
                <a:latin typeface="Century Gothic" panose="020B0502020202020204" pitchFamily="34" charset="0"/>
                <a:cs typeface="Times New Roman" panose="02020603050405020304" pitchFamily="18" charset="0"/>
              </a:rPr>
              <a:t>Talk through all your stories and examples.  If you plan on using visual aids, use them as you practice.  Instead of trying to learn your talk word for word, concentrate on gaining control of the ideas.  After a few tries you should be able to get through your talk with surprising ease.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3. </a:t>
            </a:r>
            <a:r>
              <a:rPr lang="en-US" altLang="en-US" b="1" i="1">
                <a:latin typeface="Century Gothic" panose="020B0502020202020204" pitchFamily="34" charset="0"/>
                <a:cs typeface="Times New Roman" panose="02020603050405020304" pitchFamily="18" charset="0"/>
              </a:rPr>
              <a:t>Polish and refine your delivery</a:t>
            </a:r>
            <a:r>
              <a:rPr lang="en-US" altLang="en-US">
                <a:latin typeface="Century Gothic" panose="020B0502020202020204" pitchFamily="34" charset="0"/>
                <a:cs typeface="Times New Roman" panose="02020603050405020304" pitchFamily="18" charset="0"/>
              </a:rPr>
              <a:t>.  Practice your presentation in front of a mirror and check for eye contact and distracting mannerisms.  Tape-record your message to gauge volume, pitch, rate, pauses</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and vocal variety.  Best of all, try your presentation out on your family or friends</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or anyone who will listen.  You need to know it goes over well with people.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4. </a:t>
            </a:r>
            <a:r>
              <a:rPr lang="en-US" altLang="en-US" b="1" i="1">
                <a:latin typeface="Century Gothic" panose="020B0502020202020204" pitchFamily="34" charset="0"/>
                <a:cs typeface="Times New Roman" panose="02020603050405020304" pitchFamily="18" charset="0"/>
              </a:rPr>
              <a:t>Give your talk</a:t>
            </a:r>
            <a:r>
              <a:rPr lang="en-US" altLang="en-US" i="1">
                <a:latin typeface="Century Gothic" panose="020B0502020202020204" pitchFamily="34" charset="0"/>
                <a:cs typeface="Times New Roman" panose="02020603050405020304" pitchFamily="18" charset="0"/>
              </a:rPr>
              <a:t> under conditions similar to those in the real thing</a:t>
            </a:r>
            <a:r>
              <a:rPr lang="en-US" altLang="en-US">
                <a:latin typeface="Century Gothic" panose="020B0502020202020204" pitchFamily="34" charset="0"/>
                <a:cs typeface="Times New Roman" panose="02020603050405020304" pitchFamily="18" charset="0"/>
              </a:rPr>
              <a:t>.  If you are presenting in a church, go to a church (during non</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worship hours), and give the presentation aloud there.  Regardless of where you hold your last practice session, you should leave it feeling confident and looking forward to the real event.</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When in the early stages of planning public presentations, concentrate on such basics as speaking intelligibly, avoiding distracting mannerisms, and establishing eye contact with your listeners.  Once you get these elements under control you can work on polishing your delivery in order to make a greater impact.  Eventually you may be able to control the timing, rhythm, and momentum of a speech as skillfully as a conductor controls an orchestra.</a:t>
            </a:r>
            <a:endParaRPr lang="en-US" altLang="en-US">
              <a:cs typeface="Times New Roman" panose="02020603050405020304" pitchFamily="18" charset="0"/>
            </a:endParaRPr>
          </a:p>
          <a:p>
            <a:endParaRPr lang="en-GB" altLang="en-US"/>
          </a:p>
          <a:p>
            <a:endParaRPr lang="en-GB" altLang="en-US"/>
          </a:p>
          <a:p>
            <a:endParaRPr lang="en-GB" altLang="en-US"/>
          </a:p>
        </p:txBody>
      </p:sp>
    </p:spTree>
    <p:extLst>
      <p:ext uri="{BB962C8B-B14F-4D97-AF65-F5344CB8AC3E}">
        <p14:creationId xmlns:p14="http://schemas.microsoft.com/office/powerpoint/2010/main" val="344806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Read</a:t>
            </a:r>
            <a:r>
              <a:rPr lang="en-GB" b="1" baseline="0" dirty="0" smtClean="0"/>
              <a:t> out and explain points from the slide.</a:t>
            </a:r>
            <a:endParaRPr lang="en-GB" b="1" dirty="0" smtClean="0"/>
          </a:p>
        </p:txBody>
      </p:sp>
      <p:sp>
        <p:nvSpPr>
          <p:cNvPr id="4" name="Slide Number Placeholder 3"/>
          <p:cNvSpPr>
            <a:spLocks noGrp="1"/>
          </p:cNvSpPr>
          <p:nvPr>
            <p:ph type="sldNum" sz="quarter" idx="10"/>
          </p:nvPr>
        </p:nvSpPr>
        <p:spPr/>
        <p:txBody>
          <a:bodyPr/>
          <a:lstStyle/>
          <a:p>
            <a:fld id="{6C14B98F-CA6E-4EEC-99C4-448CD2A7DAE0}" type="slidenum">
              <a:rPr lang="en-GB" smtClean="0"/>
              <a:t>29</a:t>
            </a:fld>
            <a:endParaRPr lang="en-GB"/>
          </a:p>
        </p:txBody>
      </p:sp>
    </p:spTree>
    <p:extLst>
      <p:ext uri="{BB962C8B-B14F-4D97-AF65-F5344CB8AC3E}">
        <p14:creationId xmlns:p14="http://schemas.microsoft.com/office/powerpoint/2010/main" val="261983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1" dirty="0"/>
              <a:t>Do: </a:t>
            </a:r>
          </a:p>
          <a:p>
            <a:pPr rtl="0">
              <a:spcBef>
                <a:spcPts val="0"/>
              </a:spcBef>
              <a:buNone/>
            </a:pPr>
            <a:r>
              <a:rPr lang="en" dirty="0"/>
              <a:t>-Repeat audience questions, this is especially important if you are in a large room where the rest of the audience did not hear or understand the question being asked. Repeating the question also confirms your understanding of the question to the person asked you the question.</a:t>
            </a:r>
          </a:p>
          <a:p>
            <a:pPr rtl="0">
              <a:spcBef>
                <a:spcPts val="0"/>
              </a:spcBef>
              <a:buNone/>
            </a:pPr>
            <a:endParaRPr dirty="0"/>
          </a:p>
          <a:p>
            <a:pPr rtl="0">
              <a:spcBef>
                <a:spcPts val="0"/>
              </a:spcBef>
              <a:buNone/>
            </a:pPr>
            <a:r>
              <a:rPr lang="en" dirty="0"/>
              <a:t>-Give the audiences something to walk away with. What can audiences walk away from your presentation knowing or feeling that they did not know or feel before. What immediate actions do you want them to take?</a:t>
            </a:r>
          </a:p>
          <a:p>
            <a:pPr rtl="0">
              <a:spcBef>
                <a:spcPts val="0"/>
              </a:spcBef>
              <a:buNone/>
            </a:pPr>
            <a:endParaRPr dirty="0"/>
          </a:p>
          <a:p>
            <a:pPr rtl="0">
              <a:spcBef>
                <a:spcPts val="0"/>
              </a:spcBef>
              <a:buNone/>
            </a:pPr>
            <a:r>
              <a:rPr lang="en" dirty="0"/>
              <a:t>-Respect your audiences’ time, if you are asked to present for an hour go for 50 minutes, a thirty minute presentation should go for 25 minutes. This allows time for your audience to ask questions as well as insures that you are not stealing time from your audience members. **This is especially true if you are presenting at a conference and your audience needs to get to another presentation, lunch, or home.</a:t>
            </a:r>
          </a:p>
          <a:p>
            <a:pPr rtl="0">
              <a:spcBef>
                <a:spcPts val="0"/>
              </a:spcBef>
              <a:buNone/>
            </a:pPr>
            <a:endParaRPr dirty="0"/>
          </a:p>
          <a:p>
            <a:pPr rtl="0">
              <a:spcBef>
                <a:spcPts val="0"/>
              </a:spcBef>
              <a:buNone/>
            </a:pPr>
            <a:r>
              <a:rPr lang="en" b="1" dirty="0"/>
              <a:t>Don’t:</a:t>
            </a:r>
          </a:p>
          <a:p>
            <a:pPr rtl="0">
              <a:spcBef>
                <a:spcPts val="0"/>
              </a:spcBef>
              <a:buNone/>
            </a:pPr>
            <a:r>
              <a:rPr lang="en" dirty="0"/>
              <a:t>-Don’t make excuses, don’t tell your audience that: you just put this presentation together, you didn’t have time to prepare, or that you’re not good at presenting. Have confidence in yourself, the quality of your hard work, and in your abilities.</a:t>
            </a:r>
          </a:p>
          <a:p>
            <a:pPr rtl="0">
              <a:spcBef>
                <a:spcPts val="0"/>
              </a:spcBef>
              <a:buNone/>
            </a:pPr>
            <a:endParaRPr dirty="0"/>
          </a:p>
          <a:p>
            <a:pPr rtl="0">
              <a:spcBef>
                <a:spcPts val="0"/>
              </a:spcBef>
              <a:buNone/>
            </a:pPr>
            <a:r>
              <a:rPr lang="en" dirty="0"/>
              <a:t>-Don’t read from your slides, if you can help it don’t even look at your slides. The slides are there to help your audience follow along, not to tell you what to say. Don’t read from your notes, your audience is able to read, but they are attending your presentation to listen to you, don’t read to them.</a:t>
            </a:r>
          </a:p>
          <a:p>
            <a:pPr rtl="0">
              <a:spcBef>
                <a:spcPts val="0"/>
              </a:spcBef>
              <a:buNone/>
            </a:pPr>
            <a:endParaRPr dirty="0"/>
          </a:p>
          <a:p>
            <a:pPr rtl="0">
              <a:spcBef>
                <a:spcPts val="0"/>
              </a:spcBef>
              <a:buNone/>
            </a:pPr>
            <a:r>
              <a:rPr lang="en" dirty="0"/>
              <a:t>-If an audience member asks a question that fits well into where you are in your presentation, be sure to answer their question immediately. If they are jumping ahead, you should feel comfortable jumping ahead, answering their question, and then going back and continuing where you left off. The thought behind this philosophy is that you do not want to stifle or hinder any engagement from your audience. If you don’t know the answer to a specific question, thats fine, let them know that you will get back to them and be sure to follow through on your promise to do so.</a:t>
            </a:r>
          </a:p>
          <a:p>
            <a:pPr rtl="0">
              <a:spcBef>
                <a:spcPts val="0"/>
              </a:spcBef>
              <a:buNone/>
            </a:pPr>
            <a:endParaRPr dirty="0"/>
          </a:p>
          <a:p>
            <a:pPr lvl="0">
              <a:spcBef>
                <a:spcPts val="0"/>
              </a:spcBef>
              <a:buNone/>
            </a:pPr>
            <a:r>
              <a:rPr lang="en" dirty="0"/>
              <a:t>-Your slides are to act as a visual aid to your audience. Don’t let your visual aid be a visual distraction. Your slides should be simple, easy to follow, and complement your presentation. </a:t>
            </a:r>
          </a:p>
        </p:txBody>
      </p:sp>
    </p:spTree>
    <p:extLst>
      <p:ext uri="{BB962C8B-B14F-4D97-AF65-F5344CB8AC3E}">
        <p14:creationId xmlns:p14="http://schemas.microsoft.com/office/powerpoint/2010/main" val="2923162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7999A2-0E8D-4AD6-BB1A-6037AB1E147F}"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24917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999A2-0E8D-4AD6-BB1A-6037AB1E147F}"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321996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999A2-0E8D-4AD6-BB1A-6037AB1E147F}"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74703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a:off x="0" y="-1437"/>
            <a:ext cx="12192000" cy="1525599"/>
          </a:xfrm>
          <a:prstGeom prst="rect">
            <a:avLst/>
          </a:prstGeom>
          <a:solidFill>
            <a:schemeClr val="dk2">
              <a:alpha val="20000"/>
            </a:schemeClr>
          </a:solidFill>
          <a:ln>
            <a:noFill/>
          </a:ln>
        </p:spPr>
        <p:txBody>
          <a:bodyPr lIns="121900" tIns="60933" rIns="121900" bIns="60933" anchor="ctr" anchorCtr="0">
            <a:noAutofit/>
          </a:bodyPr>
          <a:lstStyle/>
          <a:p>
            <a:pPr>
              <a:spcBef>
                <a:spcPts val="0"/>
              </a:spcBef>
              <a:buNone/>
            </a:pPr>
            <a:endParaRPr sz="2400" dirty="0"/>
          </a:p>
        </p:txBody>
      </p:sp>
      <p:grpSp>
        <p:nvGrpSpPr>
          <p:cNvPr id="19" name="Shape 19"/>
          <p:cNvGrpSpPr/>
          <p:nvPr/>
        </p:nvGrpSpPr>
        <p:grpSpPr>
          <a:xfrm>
            <a:off x="0" y="-1437"/>
            <a:ext cx="865573" cy="6859503"/>
            <a:chOff x="0" y="-1438"/>
            <a:chExt cx="649180" cy="6859503"/>
          </a:xfrm>
        </p:grpSpPr>
        <p:sp>
          <p:nvSpPr>
            <p:cNvPr id="20" name="Shape 20"/>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sz="2400" dirty="0"/>
            </a:p>
          </p:txBody>
        </p:sp>
        <p:sp>
          <p:nvSpPr>
            <p:cNvPr id="21" name="Shape 21"/>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sz="2400" dirty="0"/>
            </a:p>
          </p:txBody>
        </p:sp>
      </p:grpSp>
      <p:grpSp>
        <p:nvGrpSpPr>
          <p:cNvPr id="22" name="Shape 22"/>
          <p:cNvGrpSpPr/>
          <p:nvPr/>
        </p:nvGrpSpPr>
        <p:grpSpPr>
          <a:xfrm flipH="1">
            <a:off x="11325991" y="0"/>
            <a:ext cx="865573" cy="6859503"/>
            <a:chOff x="0" y="-1438"/>
            <a:chExt cx="649180" cy="6859503"/>
          </a:xfrm>
        </p:grpSpPr>
        <p:sp>
          <p:nvSpPr>
            <p:cNvPr id="23" name="Shape 2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sz="2400" dirty="0"/>
            </a:p>
          </p:txBody>
        </p:sp>
        <p:sp>
          <p:nvSpPr>
            <p:cNvPr id="24" name="Shape 2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sz="2400" dirty="0"/>
            </a:p>
          </p:txBody>
        </p:sp>
      </p:grpSp>
      <p:sp>
        <p:nvSpPr>
          <p:cNvPr id="25" name="Shape 25"/>
          <p:cNvSpPr/>
          <p:nvPr/>
        </p:nvSpPr>
        <p:spPr>
          <a:xfrm>
            <a:off x="0" y="6324601"/>
            <a:ext cx="12192000" cy="534799"/>
          </a:xfrm>
          <a:prstGeom prst="rect">
            <a:avLst/>
          </a:prstGeom>
          <a:solidFill>
            <a:schemeClr val="dk1">
              <a:alpha val="14901"/>
            </a:schemeClr>
          </a:solidFill>
          <a:ln>
            <a:noFill/>
          </a:ln>
        </p:spPr>
        <p:txBody>
          <a:bodyPr lIns="121900" tIns="60933" rIns="121900" bIns="60933" anchor="ctr" anchorCtr="0">
            <a:noAutofit/>
          </a:bodyPr>
          <a:lstStyle/>
          <a:p>
            <a:pPr>
              <a:spcBef>
                <a:spcPts val="0"/>
              </a:spcBef>
              <a:buNone/>
            </a:pPr>
            <a:endParaRPr sz="2400" dirty="0"/>
          </a:p>
        </p:txBody>
      </p:sp>
      <p:sp>
        <p:nvSpPr>
          <p:cNvPr id="26" name="Shape 26"/>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42677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999A2-0E8D-4AD6-BB1A-6037AB1E147F}"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255348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7999A2-0E8D-4AD6-BB1A-6037AB1E147F}"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156560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7999A2-0E8D-4AD6-BB1A-6037AB1E147F}"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250499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7999A2-0E8D-4AD6-BB1A-6037AB1E147F}"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352493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7999A2-0E8D-4AD6-BB1A-6037AB1E147F}"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83147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999A2-0E8D-4AD6-BB1A-6037AB1E147F}"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101774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999A2-0E8D-4AD6-BB1A-6037AB1E147F}"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41186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999A2-0E8D-4AD6-BB1A-6037AB1E147F}"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1A535-3BC9-4FDD-83DD-0E30774D1169}" type="slidenum">
              <a:rPr lang="en-US" smtClean="0"/>
              <a:t>‹#›</a:t>
            </a:fld>
            <a:endParaRPr lang="en-US"/>
          </a:p>
        </p:txBody>
      </p:sp>
    </p:spTree>
    <p:extLst>
      <p:ext uri="{BB962C8B-B14F-4D97-AF65-F5344CB8AC3E}">
        <p14:creationId xmlns:p14="http://schemas.microsoft.com/office/powerpoint/2010/main" val="376374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999A2-0E8D-4AD6-BB1A-6037AB1E147F}" type="datetimeFigureOut">
              <a:rPr lang="en-US" smtClean="0"/>
              <a:t>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1A535-3BC9-4FDD-83DD-0E30774D1169}" type="slidenum">
              <a:rPr lang="en-US" smtClean="0"/>
              <a:t>‹#›</a:t>
            </a:fld>
            <a:endParaRPr lang="en-US"/>
          </a:p>
        </p:txBody>
      </p:sp>
    </p:spTree>
    <p:extLst>
      <p:ext uri="{BB962C8B-B14F-4D97-AF65-F5344CB8AC3E}">
        <p14:creationId xmlns:p14="http://schemas.microsoft.com/office/powerpoint/2010/main" val="38012284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ronunciation/International_Phonetic_Alphabet_(IPA)__English_Pronunciation(360p).mp4"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1236372"/>
            <a:ext cx="9144000" cy="1500858"/>
          </a:xfrm>
        </p:spPr>
        <p:txBody>
          <a:bodyPr/>
          <a:lstStyle/>
          <a:p>
            <a:r>
              <a:rPr lang="en-US" dirty="0" smtClean="0"/>
              <a:t>CPS LAB 3</a:t>
            </a:r>
            <a:endParaRPr lang="en-US" dirty="0"/>
          </a:p>
        </p:txBody>
      </p:sp>
      <p:sp>
        <p:nvSpPr>
          <p:cNvPr id="3" name="Subtitle 2"/>
          <p:cNvSpPr>
            <a:spLocks noGrp="1"/>
          </p:cNvSpPr>
          <p:nvPr>
            <p:ph type="subTitle" idx="1"/>
          </p:nvPr>
        </p:nvSpPr>
        <p:spPr/>
        <p:txBody>
          <a:bodyPr/>
          <a:lstStyle/>
          <a:p>
            <a:pPr marL="457200" indent="-457200" algn="l">
              <a:buFont typeface="+mj-lt"/>
              <a:buAutoNum type="arabicPeriod"/>
            </a:pPr>
            <a:r>
              <a:rPr lang="en-US" dirty="0"/>
              <a:t>The Sounds of English-IPA </a:t>
            </a:r>
            <a:r>
              <a:rPr lang="en-US" dirty="0" smtClean="0"/>
              <a:t>Symbols</a:t>
            </a:r>
          </a:p>
          <a:p>
            <a:pPr marL="457200" indent="-457200" algn="l">
              <a:buFont typeface="+mj-lt"/>
              <a:buAutoNum type="arabicPeriod"/>
            </a:pPr>
            <a:r>
              <a:rPr lang="en-US" dirty="0" smtClean="0"/>
              <a:t>Experiencing </a:t>
            </a:r>
            <a:r>
              <a:rPr lang="en-US" dirty="0"/>
              <a:t>Public </a:t>
            </a:r>
            <a:r>
              <a:rPr lang="en-US" dirty="0" smtClean="0"/>
              <a:t>Speaking.</a:t>
            </a:r>
          </a:p>
          <a:p>
            <a:pPr marL="457200" indent="-457200" algn="l">
              <a:buFont typeface="+mj-lt"/>
              <a:buAutoNum type="arabicPeriod"/>
            </a:pPr>
            <a:r>
              <a:rPr lang="en-US" dirty="0" smtClean="0"/>
              <a:t>Impromptu speech.</a:t>
            </a:r>
            <a:endParaRPr lang="en-US" dirty="0"/>
          </a:p>
        </p:txBody>
      </p:sp>
    </p:spTree>
    <p:extLst>
      <p:ext uri="{BB962C8B-B14F-4D97-AF65-F5344CB8AC3E}">
        <p14:creationId xmlns:p14="http://schemas.microsoft.com/office/powerpoint/2010/main" val="3272833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26" descr="C:\Users\wkatz.CAMPUS\Desktop\zzzz.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81000"/>
            <a:ext cx="7848600"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a:noFill/>
        </p:spPr>
        <p:txBody>
          <a:bodyPr/>
          <a:lstStyle>
            <a:lvl1pPr>
              <a:defRPr sz="2400">
                <a:solidFill>
                  <a:schemeClr val="tx1"/>
                </a:solidFill>
                <a:latin typeface="Arial Unicode MS"/>
              </a:defRPr>
            </a:lvl1pPr>
            <a:lvl2pPr marL="742950" indent="-285750">
              <a:defRPr sz="2400">
                <a:solidFill>
                  <a:schemeClr val="tx1"/>
                </a:solidFill>
                <a:latin typeface="Arial Unicode MS"/>
              </a:defRPr>
            </a:lvl2pPr>
            <a:lvl3pPr marL="1143000" indent="-228600">
              <a:defRPr sz="2400">
                <a:solidFill>
                  <a:schemeClr val="tx1"/>
                </a:solidFill>
                <a:latin typeface="Arial Unicode MS"/>
              </a:defRPr>
            </a:lvl3pPr>
            <a:lvl4pPr marL="1600200" indent="-228600">
              <a:defRPr sz="2400">
                <a:solidFill>
                  <a:schemeClr val="tx1"/>
                </a:solidFill>
                <a:latin typeface="Arial Unicode MS"/>
              </a:defRPr>
            </a:lvl4pPr>
            <a:lvl5pPr marL="2057400" indent="-228600">
              <a:defRPr sz="2400">
                <a:solidFill>
                  <a:schemeClr val="tx1"/>
                </a:solidFill>
                <a:latin typeface="Arial Unicode MS"/>
              </a:defRPr>
            </a:lvl5pPr>
            <a:lvl6pPr marL="2514600" indent="-228600" eaLnBrk="0" fontAlgn="base" hangingPunct="0">
              <a:spcBef>
                <a:spcPct val="0"/>
              </a:spcBef>
              <a:spcAft>
                <a:spcPct val="0"/>
              </a:spcAft>
              <a:defRPr sz="2400">
                <a:solidFill>
                  <a:schemeClr val="tx1"/>
                </a:solidFill>
                <a:latin typeface="Arial Unicode MS"/>
              </a:defRPr>
            </a:lvl6pPr>
            <a:lvl7pPr marL="2971800" indent="-228600" eaLnBrk="0" fontAlgn="base" hangingPunct="0">
              <a:spcBef>
                <a:spcPct val="0"/>
              </a:spcBef>
              <a:spcAft>
                <a:spcPct val="0"/>
              </a:spcAft>
              <a:defRPr sz="2400">
                <a:solidFill>
                  <a:schemeClr val="tx1"/>
                </a:solidFill>
                <a:latin typeface="Arial Unicode MS"/>
              </a:defRPr>
            </a:lvl7pPr>
            <a:lvl8pPr marL="3429000" indent="-228600" eaLnBrk="0" fontAlgn="base" hangingPunct="0">
              <a:spcBef>
                <a:spcPct val="0"/>
              </a:spcBef>
              <a:spcAft>
                <a:spcPct val="0"/>
              </a:spcAft>
              <a:defRPr sz="2400">
                <a:solidFill>
                  <a:schemeClr val="tx1"/>
                </a:solidFill>
                <a:latin typeface="Arial Unicode MS"/>
              </a:defRPr>
            </a:lvl8pPr>
            <a:lvl9pPr marL="3886200" indent="-228600" eaLnBrk="0" fontAlgn="base" hangingPunct="0">
              <a:spcBef>
                <a:spcPct val="0"/>
              </a:spcBef>
              <a:spcAft>
                <a:spcPct val="0"/>
              </a:spcAft>
              <a:defRPr sz="2400">
                <a:solidFill>
                  <a:schemeClr val="tx1"/>
                </a:solidFill>
                <a:latin typeface="Arial Unicode MS"/>
              </a:defRPr>
            </a:lvl9pPr>
          </a:lstStyle>
          <a:p>
            <a:fld id="{647797CB-4E8B-49F8-80DF-06B4D17C4306}" type="slidenum">
              <a:rPr lang="en-US" altLang="en-US" sz="1400">
                <a:latin typeface="Times New Roman" panose="02020603050405020304" pitchFamily="18" charset="0"/>
              </a:rPr>
              <a:pPr/>
              <a:t>10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87392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IwAAABsCAYAAAC4hFq8AAAdpElEQVR4Xu3dV6xlVRkH8DXlTi8MZZSmUlRQ7IgUCypFUdGoUVACGo2J8mLiow/qg4kvBH1ACCjG3qWDIMGKvStiQR1UqjBDHabcmWt+y3yTxco+7c7Zd+6d2Tu5Ofecs/eq//V9/6+sdeZNTU1Npe7qRmDIEZjXAWbIkepuyyPQAaYDwkgj0AFmpOHqbu4A02FgpBHoADPScHU3d4DpMDDSCHSAGWm4ups7wHQYGGkEOsCMNFy7383bt0+lO+/ckNauXZUWLVo4sIMdYAYO0e59w7Zt2zNg9tlnZVq2bNHAznaAGThE3Q3lCMwpwPz85z9PGzduTC984QvTLbfcko455pjHzeb27dvTww8/nFavXt3qLP/qV79KmzZtSieccELPen7zm9+kQw45JO21116ttmWmC58zgNmyZUs677zz0vr169MHPvCB9Ic//CEdeOCB6bvf/W56+tOfnv785z/n1y9/+cvp3HPPTb/85S/TU57ylHT//fenRx99NL3kJS9J3//+99OTnvSktHXr1vT3v/89zZ8/P82bNy+dfvrp+d4//elP6cYbb8xgWLZsWXrGM56RFi9enH72s5+lU045JQHswoUL08EHH5zv8/qyl70s/eAHP9hR7j/+8Y902GGHpRUrVqRDDz00fec738llA3pZ5ytf+cr0k5/8JH930kknzfS8T7u+OQMYEuX888/Pk3nmmWemf/7zn+moo47KEsVK/sY3vpEn1ep/85vfnL761a+mV7ziFemTn/xkesITnpClwY9//OO0YMGCtM8++6TnPve5GQgmd9WqVenEE09M3/ve99KDDz6Y1q1bl44++uj061//Ot1+++1p6dKlaf/99891v//9788A2bBhQ7rvvvvy894rd++9987P/fSnP01LlixJL37xi9PVV1+djjjiiHTXXXelZz/72TvqBDygB8rXve51057AmX5wzgDmK1/5SgbItm3b0jXXXJNX8HOe85y8cp/2tKelb33rW3ni77jjjvTqV786A+ctb3lLuuiii9Lhhx+eJicnswQhXaxq6uwXv/hFevKTn5xWrlyZAUMCPfLIIxmML3jBCxK1QsKoA8Cuv/76dOSRR6aDDjooSy11UYPuj3KBBIACML/73e+y9CONACbqBLAHHngg/eUvf0kf+chHZnrep13fnAFMvx6atFAjVBdVYwW7yu+AxvtFiwZbA2V9AAMALuXH/3FPv3K1a2JiIkug+ur33bRntOUHdwvAtDxGXfHFCHSA6eAw0gjsFGAu2HfeSJV1N+/6ETj3vp3LyO0As+vncEZbsEsBM6M97SqbFSOwUxJmVvSga8SMjkAHmBkd7rlfWQeYuT+HM9qD1gDDvf7b3/42vehFL8oeTR7ScKTxbnKpj+pAK0eGl/Xee+9Nz3ve8x43YPfcc0+ON0V9g0aTI0/I4FnPetaOoCVvspCAWJDL+7/+9a/Jnj+u/J29eH45F3mm16xZk73J+iPcILxwwAEH5BDFf//73/ze32y5xgKYh2+4PC1YtVdaduyJO/r1mc98Jt18883prW99a7r11lvzBDz22GN5wMVQeD4NjEHiphekM8kG0wCeddZZ6W9/+1t2s3t//PHH5zjMM5/5zPTvf/87x49MtICj9yZXHaLDJuH3v/99Dur96Ec/yt5ZgPC98MKb3vSm9KUvfSlPiDgRT60gJO9whAki/LB8+fIkUPjFL34xlyMO9dBDD+U2iWl97WtfywvC58IK+vXEJz4x/fGPf8wAXLt2bY4jnXHGGfl5/QT0N77xjTkOpk1iUtpskQljAD1vMjALsApoAmsEStUvTKF+wdSZvMYCmC3rbkvzJhaliQP/33gr/EMf+lDuoKCdjusYAJgkK4t0McgiwCZbzOX5z39+njBxGUE8q85gei92JDItVnP33Xfn+BGXPbAApDiNifLdfvvtl2M2T33qU3eUpz6rVts+/OEP57jRbbfdlgOTgKIuK9n7k08+OX3hC1/IEwxQb3jDG9Jll12W260tJlZs6DWveU0GtPv8aYsyQloIfm7evDlLJ2XqmwCnkICF5HMLBjiARPtIszvvvDOPiTYrT+TcAjCe2iISLzD67ne/eywSbxTAjQUww1ZoJcdFJPsz0CbMCmqKt5Rlu9cgxjOedyk3Ykdxv4kSw4l74j6vcW+0x/vy/7g32qQM30eb63ujzqb++S7a3aut5fNRl36W/QIYwVPAI42GGa9h52WU+2YUMHXDrDBqifQYdJFSBiy4iRXp2bjqskgBEghXoj56XcoxMUR/00ViBc8ovwdIqkJ7SAblkECknP9Jicin6VV32adysdRtorpIttnAZVoBDF1+ySWXpH333TerFGIeNyFmDTI9bQDc55K/QoXQ9VaWVWbgTYrPSADSgjqRHGWC5b9IjjLRyiGuqSKcwyTjBtShZwAyJJO6vv71r2dp5tl//etfmWv85z//2aE6qQmTT316TluokdNOOy23hXpSru9MOrUVPAa/0AYXPhXPacNVV12V1Zn71R99Ovvss7Nq1h/Ap76VQcUZO6pMm6gmbdiVWXytAMYgff7zn8+ToJNWRuhlgAn+YZKRQglG9P51112X3xtQuhxg5K54tcqUe+qpp+Z8FOV7NZDA5/KccgDAxJl0/MAke490I9MIr889B5CIsPfqVI9cF2AAKEAHPCoA4SaxEF1SQN+AOyQkiaZ/2qUt2hHPIemf+MQncl9YdtSUury+5z3vyQtAewBdHXJs9A1Zx8Xk91iA2iA3Z1ddrQAmdDXAmCRiOziFQbGySInSrLZS/QGRv7AKgoP4zkV6lKqo5AjuCd1u8kPMmxSEWZ0vf/nLd5j7nlVXyXN68QxlkJYmLcqSqKXOkgPV+TbxnDaXPEg90aey/hgn39c8peRCux1gdlWHunrbHYHWJEy7ze5K31Uj0AFmV438HK23FcDQwxxfyOPb3/727KBD2pDHmn/EuNHvkq4RwtKn0vQ56wFJZRVN99JG2zx4kOsQBfMdV0HAmy594WjkvDvuuOOGcgsM007mOc7HKnMhvWFd9jP9o+xeLoBh6h72nrEApg4NMHM/+MEPZgsA4zfwvKr8IcxKr/YJGXQTb2Dch/wxV5mVzN9LL700Ww2sDiBhlRhQ1g8TlLnJnBWvYpbaAcC6UK/Nbv4+9alP7QgNqCfACBDc98xXZipCqy2IJqsNYTcB7jeR+gD84Yr/9re/na0q93iedfTOd74zb7DjZFMuk1j7WInKAUTWE9JvMUU4QZ3q1ie+G7shhBB8xgLzGS85q8ui8rxnhRjsqYpQAQDrBy+yutu4xgKYOjQAMExIrmsWhU1fBk3nTTpLiTNMEJIlYxIMPjDoPLObvwHofA4IBo9pyqS1x4j5DBB8KmJRYkZMTlInQgk+/+EPf5jfA6ONZOpVJxAya61cwAFi5qv2mRCgu+mmm3KsCrhM6qte9arcNhfAAK77gMXr2972thymADD3mzzlm0hA5hYwDgDm+wgnKN/nAEACWzxCCBaE+r2SNBGPAyjuAAArQwX8W8oWt6otv3GBZyyA6deY0tSt7wOG2qz1mcukNpmhYZaHyRmmZlN4oKm+8rMwu+t63KPd6urnJY6y+t1btqsppNAUkggzvQ53zIZQQSuAwQ+s5jIVwKrjVbUCrLhhrlonh1NumFBCXX6/EAAvM3GvPlKKuHfVaQ792kz1UKeREjFM/8p7qGqSJOouv2sKIUSkG6hJxumMyahtdH8rgNGZiy++OIODqDUZ/qgHYjn2MeMxwENfc8NTPcSsSDV+Y3VTIVYWT7FBwQFi5VMfuAKVBozBHZSpPqD1rHJIJGXJ0SGuPUOFUHXf/OY3M4+iEtyrzdQJ8FAD0iGkN+AFgK8c/7ufakBSveoDtaBcKkQKgvsAyXPBcagn7cZjqD9AUY/+RyzKOAGw9hhHgJTOIKVDXVSX/pFC+oPzqb/ttIfWAPPZz342D4QJM4g4Ay7j1WpHYkVeTY78GISQGxyfsEoNikmmzw2cwTGBpJfPlc3CsUVWLAbZDO4Qq51VplyTEOASq8EZDC4g4EXybFg+sS1Wm4L3qEcaA1BFCoSycC2vQTQBziT7e9/73pduuOGGnIKgT8ZA2wCJZYZQkyRx2gTQKA8wlOOVujRG+uDS73e9613ZELCoWJNhCOBtiLo93W2nPbQCmOAABspkIIpWGdEZerlMPyCREGWr0TMAYgAj+8zAAoHJcA/AKEeZgIIElyQveBN+FOEGbQI6ExXHgURbStUXvMpzykTESQQT4n3ErkJqRQS5fE65JXcrOQ71p76XvvSluR0mHzhNeoREgCW2/Gp39K0msjU/7McXp6N+mp5pBTBELT9MRIQF5UgMry7qoIwIkwAAY8U6gYHqiuwzq4h6IIIBxuozyAbXc1Y9PwrQuccmekHMSNoiYerouNgW8xT4PAdEwMSqAg7gVBYzWpupV5cgZaQxkBzAykJSp0kHBBKH2gAk4DcW1Ch1IovPfSFtBEEjYUz5rC5qTnkANRuvVgBjEojOiAhbpf43CaRDHREGCJPE10HNUGckENIMRAbRPSbWRJmQOKnBymZmhmUFHCYxIs+4TR0dxy9wIgBQp4k2iRGhNtEAqS4Ra+2JFApt8BkeRn2GqtNHfSAZuQu0ST3K1CYm+RVXXJH7T7JQcwCjb2FmW2DqoW5m65kxrQCGJKBLOdQysx4hIhyZZpHd5vkwe+vIcIjrfj6HUH1ldLxJdDeZ1kAF5BFVLuuvTV5tKbMHQx2GlHB/7UYo++U+9ZFIwyaw7woJ1ApgdrYjtfk8jHkbuwj6mZh15trOmOlBRGv3gc+1t84IHGVMPAt8pfuhX9ZdU+bizpr5vdrbCmDofdZLWAFELquEOMdlwsuKOBoIk8yMDk5BYniW6cmyICVk8FntiC7LgSinMvCYyMSnpjwbrnpqg1pjdTmQiDlMZRD7LKVw0WsvlUQisthCTamfJcUUD5OdOqHyeGCpoQAGkx/fimw67dBnfaLylOWP5Hn961+fPdQmNTLqqE4WYfhi8DBmNs8x94M+MJmBUf+Vpd1UNVVGNcZ2GCrQOClP6GCcVyuAMSGRQRb8hd4HDqsBn4kBNHE1pwhSa/W+9rWvzTsChARMgDK8Jx3CXOdG9znwsDbCVW/AnUFH1H/uc5/LK9aEug8ImOkG3WoGGACOo9CCV8huQ8DDZFev+5UR/iDgxlu8RjYdYAIK8muB4C6xg+Ccc87JC0Q51Lc4G5VljPTJwmKWA4+2R+K3MAuDQVk+BzbtiRibV/4cC9CCUh6wRTBzHMBpBTAhlr2GCRyNbXLlN5mHoe8jvlJzjNrlbkVHuKDJVV9mq0V2Xzxj1dchh16DW5Zd7wYoeVdwmqaswiaXv3K5IEhNYI2MwabdD2Xb6pBI3N/WroLWADMONHdlzL4R6AAz++ZkVreoA8ysnp7Z17jWAGMLKY+tjDTWCTJIT2P99C5fA/0uhoOwsmbKDLfZnGmnrQjlsFH3QdNeuw2MU3lAQFP0f1CZvm8jA28sgKkz7piLF1xwQfawYu3IYGxo405HMCVIMRNZKt4zT3lHB2XaMZ2ZoHFAM8tGMA/4WFFAZ5+PTDsD5j3zklXEimCe8tCyQID58ssvz0STZQUEJivSFCIgyUvrHF+XxCnlaXsddXeIc2wzYY1F0pgwCCuK1aafYc5rA4sxtsfKlFN+hA+EJmya870xZQGG+a6/xgLYIktRf4VWLFBuBBcrVJ/DiToM0PrdMxbA1Bl3rAcZd5F7qwNh5pEm/nTWhIjfkCb8M8cee+zATDsWjfJEfflElMsiiMCm/2WhmTyDGT/LDTDAQzqon6XCqyoYqA3KZKKaFNl74jnAaPJEtJn3ARiBSAuhjLp7nnsgfCHaRgLpV+ys9B5YmPJAC3hA5RltAUzxpggfmHxhCe1gapM0Yb5rMxAZjzhRwkLSTm3mRojDr5nWvfKTRwXQWADTq9LS7CyjuREJ1tnIehs10y7uN7i1OdvUHm2JuuK1KUQwSqadenqZvaW521RmU6Zdaeb7vwyx1NmByrRowgyv+9zWprdWALMzGXdWuYHi7GpKjwz9TlJY4b0O+Skz7GKzvEmoD+ghKUgp+cGjXtoSBwQMOnmiX9l1iCIOHOLc1LamcEd5GEBT2f0y+EbtZ3l/K4AZJeOOJzXc9gYh9kTHUfA8xUQrd/qVV165Q7/T936AwkoqD/mRAH3ttdfuSLjCnQCP+MYr3I87RLYd1WVwI2uOOgMi93nVFzzA8yaQFxroAiB40zve8Y7HHSyEX6iX15bq45DDX3CZCGRSQTgQrzgg28JLffH6kj7SG4CRR7cMd8jaw7f8KUP5VJ77qHRJasaLBBbWiKT1nQHJjABm2Iw7RJS+5fI2kS5gAR6EMGI+0h6cfhD6na72Uzf1IT/INCIrBEFcm2h1uGLTvsH1vAkV86IaAdOk4ieeRc7jFCgAMUEAh1hqK4mET5g04GMRhqvfZ5FegVg7vIiUiEMG8BeTitMECJFS9eJ9+BDeoXzvy3CHuoQV9AEAgRNg4og14ZQ4PQL49XGcVysSRgOtpMi4Cz1b6vVS94e+LdMDlNG0o6D8rAwXBCdQb7/N8hHYbEpPiIENboMoA0e5Ya4OMXimTq+o0xhqnlNzmpJL1dynV7ijDrHE+zkdGmg6dKeJRxh0op8uJ+L5bIbJgh+0E6FfSsB0eEPTSg2rqBeXisUzHa4zLo406yUMvdzr0J2SR+AbmD7RG+YhwISPJg7pIXZNTHAVopuOp66I+3onQsmLcCImsmelQcTORg7EUXhDvaMxztLDj6grk4sHUZ3McOoTJ+FLwb34ikSX9YPqjbP7LCAmL/US3wOzcpVJcjhEaZj9UeMERq+yWlFJVnavQ3eCRxhM2fXyT/g9DCLHmYEEmDL8jxNE0jWySV8L+Rvgpp0IwYsincGJlawNaRCcXEBLzSCJw/KGekcjX4p24QvKA0iTzxEpX4UfyvXe9743g0e/9JEfhmS0qPQXyLRJWgUOxZdCMlPj7sGtOCJ3a8BYFTvLI0qE9+MEg3hRWU5wnjisKPjBsLyhLisOPwq/EsBEWmfJr8Iyqg9JalrFTc+1te11OhKpFQkznYaUz0yHXwzyS9Qpi2Vao/qoLkSYNVNfJBrrQ5Zdr8MTe/W5TNesY0ajxIjqNMzgN8zm2FVRn/6ws/PQ9HwrgCGqnUHXj4PwQYRfgiWCFBLJ1Jnn/F7juPwSXPCRskhdMWvj/Ft+ldhoxpyNnzmOM4SpQJJEW3Aen5OeXnEvZqvnYpdlbCvhm5E1x8fD7KW6uP4deI3Qe0+tcj+4tEP5HJZUGHUJYMZF+aQ2gMXuhdgNqR73e1497nNRac40HvfVCmB0Crco/RI1Byn9EkBCd/tMp3k6bcMYll8M8ktEymJID7wJh8En1B35sbGtlgpwfp2tMgBmEk28E8HxECecW9W8yVa4MvAWxLjcVnLhhRfmSca1TB5+w+dkXPAeXE0qa2zS8z62tSiXelO2/0NSGdtyNyS/DL6ojaSkP/fG1pY5AZja1Bzkl9Cp2Kds5Ru0UfnFsH6J8oBkUiI4gzZGLGdQbKreThLcJLiK/sQJDHVZ6ou+hU/I/ZEi6rNefXFf+Jt67YasY1RzAjB0qdVZu+3Ls/kj092kWYE8mtQGE9lqbEOcjnvw9sTyWlFJcWRZv7P5EU0XER/xI6ucaMUZ/O7AOLPd98TJbaPPrQAmRGeI415iMszZ+rWNjnZljmcEWgPMeJrXlTLbRqADzGybkVneng4ws3yCZlvzWgEMK8mPQLF+WEN2CNTn9Pb6qb3689iG2tZP/jXtTignidUmaImYawOH2riuXh7tfklPvQ4diB0C2tZ0QMC42jwWwNS7BpjTH//4x3PgjJcyztrllLN9QpISUAEUgHCS8fx+7GMfyxnuyPJM/eQfELDKOAmZ+NrDJyLCLQlb5JlDjhMtdhv0+gm/pqj6dDza5Xl9cdavyLyxFAQ1vsaoPNcujk7j8JRAVp4vaMfDuOJRYwFMvWsAmp0JZ28Sj6Oz16QcSF3QYYceysm1EvhedNJgf/SjH80b7eOgw5n4yT+mPDcAb6v0SEBx8fA6+SAAEydo8bQ2/YQfSdQUVZ+ORxt467N+jU9sNeH4q8+1izN6jaWwTHm+oAMJxnWNBTCDGhOey6Ys/fCaxt6c+tj4KDtM9NLLOijxus7ki1VWb2AvPaj9MvGiLb3cBMN4tMvsu16ZdvV49oqyu6/Xzoc623HQHA37/YwAZpif1B2UKT/q4T+jcI9hdwj2+snBQZHycjLi9wPk+va7IrpO2gJ+r12WkVVI3e/MIUa7FDDQLYKKh9C7uIyVINjnNQ4SkqRsEobJlJd5T+THmSyCf3FGLbEfqQIStx1Zr44m7mFgiGvBPypPFr76Zf4R3Qi6XQwChWJa1KbkJrEuYt9nNr/hFu7VJhl3+hYrXtvcFwcfeZY6lthNlUgY13aecOOhDAAhMS0u/YnoOpVocxvA4CUi+8IopKX2G1+RairLgUvAj5PFTxY6i2acyVetSBidjp+rQ/ri/FsDE4cJIXHIr/D9MJny7osfG7fqcAwTbZABQFoCMBk0lozcFYCpuYcJM9nulzYZWfjKN4E4jBNASQCk99Of/nROR0B0hS1MDhBJH8AXWH+xFUT9+IVXkgQoPYtMxy/Cap9ot++NC2ACFCmiPT4HxNiPJOVDmgRyLp3CmcR4oHpskQGkOEiIwWBc9S1+slDGnzEf19UKYIITRPTX+zhYqBd/CO5Q6uQyuz4+j3LKrD4TCzgRLe7FQ0ruUWful5lu9a7BpnaU/CnuL3d31rsT6p0DTeNgnJqy/pVrEdZnEpfcUBuj33XG47gsJO1rBTC9Mul7ZZg1HQLYj9PUmWujrJ6mupqeLzPlyu8H7VSIe2u+08ST6jpmImNulLFqurcVwPRKb7BbUYYZtUBMAoWIdBzx7hdffTaI09jR56dpiHsrHUeyuuhtorjmNJLA44x+Oj84QLn7sNzxGNlzTZzACRP4Tr1TAbfwHAmIb1ETNswH36GmqCbPlYdXI6v6gLNQrb5XBs5D7QFa7DIgRexK2JWpH60Apld6g4wyuxUNEL2P6NHhJsaKNJB8HIM4DcBERh+CR28T8cACrCWnwTs4uHCROKNf/X6Qy32x+7Dc8RgAbuIEfgYZaa1/M0E/1CEtw9YXQECEg++oi6rQ3vLwanzKLkpOQbwFqILz4C8SvrQRFySRLLZx+lVGlTitAKbkMOFf8VmcwR/WRHxX/4TeMFn8debaqJym6USF4ElxKHMvTlDyhabTG+Kz4G5NfKfkTOV4RdlNB1KPOrlt3N8aYHo1theH6LdLsY2Od2VObwRaAUy9a4A73cWPYGWFfo4jKaim+J2gODpeGfEDEYM8utPrevfUdEagFcCUuwaoCpwEz4iNX7aGkjR8E/Rz7K1B+Dj7vEca4wci8Ivumh0j0Apg6q6F/wMAXCExmvwdJT+YHUPUtaIcgRkBTDfku88IdIDZfeZyRnrSAWZGhnn3qaQDzO4zlzPSkw4wMzLMu08lcxYw99zzYFq+fHG6864H0pLFE2ne/Hlp2dJFaeXKJenuux/M8Zj58+el5cuXpK1bJ9PExMLESFuwYH5atMihzpvz9ytWLEkbN25O27ZNpaVLJ9LUlLP1/BzfZFqyZCJt3jKZ7rhjQ1qz17K0Zs2KHWVt2rw1bZvcnlasWJy2bfv/L9Def78TN1fm+lfvtSw98vCm3K7FixamjY9tEbJPU/ZRb5lMBx20d1q8+P85NHPpmrOAWbfuvjSxaEFaf/8jGQSbN0+m1auX5glbv97JTVuT6Vm1amna9NjWtH7DoxlYk5Pb8v2u7dunMjgWLlyQJ90FaEC3afNkWrhgftpvv5Xp3nsfyuW7Ht24Oa1YDiRTGVDqmNo+ldauXZ3Wb3gkHXzQ3mnd7fclyHDv3mtWpKXL/OrtY2nzpskMUuA58ogDcj1z7ZqzgJmNAw2MJNTExILZ2LyxtKkDzFiGcc8ppAPMnjPXY+lpB5ixDOOeU0gHmD1nrsfS0w4wYxnGPaeQDjB7zlyPpacdYMYyjHtOIR1g9py5HktP/wdidaZD5lSzD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IwAAABsCAYAAAC4hFq8AAAdpElEQVR4Xu3dV6xlVRkH8DXlTi8MZZSmUlRQ7IgUCypFUdGoUVACGo2J8mLiow/qg4kvBH1ACCjG3qWDIMGKvStiQR1UqjBDHabcmWt+y3yTxco+7c7Zd+6d2Tu5Ofecs/eq//V9/6+sdeZNTU1Npe7qRmDIEZjXAWbIkepuyyPQAaYDwkgj0AFmpOHqbu4A02FgpBHoADPScHU3d4DpMDDSCHSAGWm4ups7wHQYGGkEOsCMNFy7383bt0+lO+/ckNauXZUWLVo4sIMdYAYO0e59w7Zt2zNg9tlnZVq2bNHAznaAGThE3Q3lCMwpwPz85z9PGzduTC984QvTLbfcko455pjHzeb27dvTww8/nFavXt3qLP/qV79KmzZtSieccELPen7zm9+kQw45JO21116ttmWmC58zgNmyZUs677zz0vr169MHPvCB9Ic//CEdeOCB6bvf/W56+tOfnv785z/n1y9/+cvp3HPPTb/85S/TU57ylHT//fenRx99NL3kJS9J3//+99OTnvSktHXr1vT3v/89zZ8/P82bNy+dfvrp+d4//elP6cYbb8xgWLZsWXrGM56RFi9enH72s5+lU045JQHswoUL08EHH5zv8/qyl70s/eAHP9hR7j/+8Y902GGHpRUrVqRDDz00fec738llA3pZ5ytf+cr0k5/8JH930kknzfS8T7u+OQMYEuX888/Pk3nmmWemf/7zn+moo47KEsVK/sY3vpEn1ep/85vfnL761a+mV7ziFemTn/xkesITnpClwY9//OO0YMGCtM8++6TnPve5GQgmd9WqVenEE09M3/ve99KDDz6Y1q1bl44++uj061//Ot1+++1p6dKlaf/99891v//9788A2bBhQ7rvvvvy894rd++9987P/fSnP01LlixJL37xi9PVV1+djjjiiHTXXXelZz/72TvqBDygB8rXve51057AmX5wzgDmK1/5SgbItm3b0jXXXJNX8HOe85y8cp/2tKelb33rW3ni77jjjvTqV786A+ctb3lLuuiii9Lhhx+eJicnswQhXaxq6uwXv/hFevKTn5xWrlyZAUMCPfLIIxmML3jBCxK1QsKoA8Cuv/76dOSRR6aDDjooSy11UYPuj3KBBIACML/73e+y9CONACbqBLAHHngg/eUvf0kf+chHZnrep13fnAFMvx6atFAjVBdVYwW7yu+AxvtFiwZbA2V9AAMALuXH/3FPv3K1a2JiIkug+ur33bRntOUHdwvAtDxGXfHFCHSA6eAw0gjsFGAu2HfeSJV1N+/6ETj3vp3LyO0As+vncEZbsEsBM6M97SqbFSOwUxJmVvSga8SMjkAHmBkd7rlfWQeYuT+HM9qD1gDDvf7b3/42vehFL8oeTR7ScKTxbnKpj+pAK0eGl/Xee+9Nz3ve8x43YPfcc0+ON0V9g0aTI0/I4FnPetaOoCVvspCAWJDL+7/+9a/Jnj+u/J29eH45F3mm16xZk73J+iPcILxwwAEH5BDFf//73/ze32y5xgKYh2+4PC1YtVdaduyJO/r1mc98Jt18883prW99a7r11lvzBDz22GN5wMVQeD4NjEHiphekM8kG0wCeddZZ6W9/+1t2s3t//PHH5zjMM5/5zPTvf/87x49MtICj9yZXHaLDJuH3v/99Dur96Ec/yt5ZgPC98MKb3vSm9KUvfSlPiDgRT60gJO9whAki/LB8+fIkUPjFL34xlyMO9dBDD+U2iWl97WtfywvC58IK+vXEJz4x/fGPf8wAXLt2bY4jnXHGGfl5/QT0N77xjTkOpk1iUtpskQljAD1vMjALsApoAmsEStUvTKF+wdSZvMYCmC3rbkvzJhaliQP/33gr/EMf+lDuoKCdjusYAJgkK4t0McgiwCZbzOX5z39+njBxGUE8q85gei92JDItVnP33Xfn+BGXPbAApDiNifLdfvvtl2M2T33qU3eUpz6rVts+/OEP57jRbbfdlgOTgKIuK9n7k08+OX3hC1/IEwxQb3jDG9Jll12W260tJlZs6DWveU0GtPv8aYsyQloIfm7evDlLJ2XqmwCnkICF5HMLBjiARPtIszvvvDOPiTYrT+TcAjCe2iISLzD67ne/eywSbxTAjQUww1ZoJcdFJPsz0CbMCmqKt5Rlu9cgxjOedyk3Ykdxv4kSw4l74j6vcW+0x/vy/7g32qQM30eb63ujzqb++S7a3aut5fNRl36W/QIYwVPAI42GGa9h52WU+2YUMHXDrDBqifQYdJFSBiy4iRXp2bjqskgBEghXoj56XcoxMUR/00ViBc8ovwdIqkJ7SAblkECknP9Jicin6VV32adysdRtorpIttnAZVoBDF1+ySWXpH333TerFGIeNyFmDTI9bQDc55K/QoXQ9VaWVWbgTYrPSADSgjqRHGWC5b9IjjLRyiGuqSKcwyTjBtShZwAyJJO6vv71r2dp5tl//etfmWv85z//2aE6qQmTT316TluokdNOOy23hXpSru9MOrUVPAa/0AYXPhXPacNVV12V1Zn71R99Ovvss7Nq1h/Ap76VQcUZO6pMm6gmbdiVWXytAMYgff7zn8+ToJNWRuhlgAn+YZKRQglG9P51112X3xtQuhxg5K54tcqUe+qpp+Z8FOV7NZDA5/KccgDAxJl0/MAke490I9MIr889B5CIsPfqVI9cF2AAKEAHPCoA4SaxEF1SQN+AOyQkiaZ/2qUt2hHPIemf+MQncl9YdtSUury+5z3vyQtAewBdHXJs9A1Zx8Xk91iA2iA3Z1ddrQAmdDXAmCRiOziFQbGySInSrLZS/QGRv7AKgoP4zkV6lKqo5AjuCd1u8kPMmxSEWZ0vf/nLd5j7nlVXyXN68QxlkJYmLcqSqKXOkgPV+TbxnDaXPEg90aey/hgn39c8peRCux1gdlWHunrbHYHWJEy7ze5K31Uj0AFmV438HK23FcDQwxxfyOPb3/727KBD2pDHmn/EuNHvkq4RwtKn0vQ56wFJZRVN99JG2zx4kOsQBfMdV0HAmy594WjkvDvuuOOGcgsM007mOc7HKnMhvWFd9jP9o+xeLoBh6h72nrEApg4NMHM/+MEPZgsA4zfwvKr8IcxKr/YJGXQTb2Dch/wxV5mVzN9LL700Ww2sDiBhlRhQ1g8TlLnJnBWvYpbaAcC6UK/Nbv4+9alP7QgNqCfACBDc98xXZipCqy2IJqsNYTcB7jeR+gD84Yr/9re/na0q93iedfTOd74zb7DjZFMuk1j7WInKAUTWE9JvMUU4QZ3q1ie+G7shhBB8xgLzGS85q8ui8rxnhRjsqYpQAQDrBy+yutu4xgKYOjQAMExIrmsWhU1fBk3nTTpLiTNMEJIlYxIMPjDoPLObvwHofA4IBo9pyqS1x4j5DBB8KmJRYkZMTlInQgk+/+EPf5jfA6ONZOpVJxAya61cwAFi5qv2mRCgu+mmm3KsCrhM6qte9arcNhfAAK77gMXr2972thymADD3mzzlm0hA5hYwDgDm+wgnKN/nAEACWzxCCBaE+r2SNBGPAyjuAAArQwX8W8oWt6otv3GBZyyA6deY0tSt7wOG2qz1mcukNpmhYZaHyRmmZlN4oKm+8rMwu+t63KPd6urnJY6y+t1btqsppNAUkggzvQ53zIZQQSuAwQ+s5jIVwKrjVbUCrLhhrlonh1NumFBCXX6/EAAvM3GvPlKKuHfVaQ792kz1UKeREjFM/8p7qGqSJOouv2sKIUSkG6hJxumMyahtdH8rgNGZiy++OIODqDUZ/qgHYjn2MeMxwENfc8NTPcSsSDV+Y3VTIVYWT7FBwQFi5VMfuAKVBozBHZSpPqD1rHJIJGXJ0SGuPUOFUHXf/OY3M4+iEtyrzdQJ8FAD0iGkN+AFgK8c/7ufakBSveoDtaBcKkQKgvsAyXPBcagn7cZjqD9AUY/+RyzKOAGw9hhHgJTOIKVDXVSX/pFC+oPzqb/ttIfWAPPZz342D4QJM4g4Ay7j1WpHYkVeTY78GISQGxyfsEoNikmmzw2cwTGBpJfPlc3CsUVWLAbZDO4Qq51VplyTEOASq8EZDC4g4EXybFg+sS1Wm4L3qEcaA1BFCoSycC2vQTQBziT7e9/73pduuOGGnIKgT8ZA2wCJZYZQkyRx2gTQKA8wlOOVujRG+uDS73e9613ZELCoWJNhCOBtiLo93W2nPbQCmOAABspkIIpWGdEZerlMPyCREGWr0TMAYgAj+8zAAoHJcA/AKEeZgIIElyQveBN+FOEGbQI6ExXHgURbStUXvMpzykTESQQT4n3ErkJqRQS5fE65JXcrOQ71p76XvvSluR0mHzhNeoREgCW2/Gp39K0msjU/7McXp6N+mp5pBTBELT9MRIQF5UgMry7qoIwIkwAAY8U6gYHqiuwzq4h6IIIBxuozyAbXc1Y9PwrQuccmekHMSNoiYerouNgW8xT4PAdEwMSqAg7gVBYzWpupV5cgZaQxkBzAykJSp0kHBBKH2gAk4DcW1Ch1IovPfSFtBEEjYUz5rC5qTnkANRuvVgBjEojOiAhbpf43CaRDHREGCJPE10HNUGckENIMRAbRPSbWRJmQOKnBymZmhmUFHCYxIs+4TR0dxy9wIgBQp4k2iRGhNtEAqS4Ra+2JFApt8BkeRn2GqtNHfSAZuQu0ST3K1CYm+RVXXJH7T7JQcwCjb2FmW2DqoW5m65kxrQCGJKBLOdQysx4hIhyZZpHd5vkwe+vIcIjrfj6HUH1ldLxJdDeZ1kAF5BFVLuuvTV5tKbMHQx2GlHB/7UYo++U+9ZFIwyaw7woJ1ApgdrYjtfk8jHkbuwj6mZh15trOmOlBRGv3gc+1t84IHGVMPAt8pfuhX9ZdU+bizpr5vdrbCmDofdZLWAFELquEOMdlwsuKOBoIk8yMDk5BYniW6cmyICVk8FntiC7LgSinMvCYyMSnpjwbrnpqg1pjdTmQiDlMZRD7LKVw0WsvlUQisthCTamfJcUUD5OdOqHyeGCpoQAGkx/fimw67dBnfaLylOWP5Hn961+fPdQmNTLqqE4WYfhi8DBmNs8x94M+MJmBUf+Vpd1UNVVGNcZ2GCrQOClP6GCcVyuAMSGRQRb8hd4HDqsBn4kBNHE1pwhSa/W+9rWvzTsChARMgDK8Jx3CXOdG9znwsDbCVW/AnUFH1H/uc5/LK9aEug8ImOkG3WoGGACOo9CCV8huQ8DDZFev+5UR/iDgxlu8RjYdYAIK8muB4C6xg+Ccc87JC0Q51Lc4G5VljPTJwmKWA4+2R+K3MAuDQVk+BzbtiRibV/4cC9CCUh6wRTBzHMBpBTAhlr2GCRyNbXLlN5mHoe8jvlJzjNrlbkVHuKDJVV9mq0V2Xzxj1dchh16DW5Zd7wYoeVdwmqaswiaXv3K5IEhNYI2MwabdD2Xb6pBI3N/WroLWADMONHdlzL4R6AAz++ZkVreoA8ysnp7Z17jWAGMLKY+tjDTWCTJIT2P99C5fA/0uhoOwsmbKDLfZnGmnrQjlsFH3QdNeuw2MU3lAQFP0f1CZvm8jA28sgKkz7piLF1xwQfawYu3IYGxo405HMCVIMRNZKt4zT3lHB2XaMZ2ZoHFAM8tGMA/4WFFAZ5+PTDsD5j3zklXEimCe8tCyQID58ssvz0STZQUEJivSFCIgyUvrHF+XxCnlaXsddXeIc2wzYY1F0pgwCCuK1aafYc5rA4sxtsfKlFN+hA+EJmya870xZQGG+a6/xgLYIktRf4VWLFBuBBcrVJ/DiToM0PrdMxbA1Bl3rAcZd5F7qwNh5pEm/nTWhIjfkCb8M8cee+zATDsWjfJEfflElMsiiMCm/2WhmTyDGT/LDTDAQzqon6XCqyoYqA3KZKKaFNl74jnAaPJEtJn3ARiBSAuhjLp7nnsgfCHaRgLpV+ys9B5YmPJAC3hA5RltAUzxpggfmHxhCe1gapM0Yb5rMxAZjzhRwkLSTm3mRojDr5nWvfKTRwXQWADTq9LS7CyjuREJ1tnIehs10y7uN7i1OdvUHm2JuuK1KUQwSqadenqZvaW521RmU6Zdaeb7vwyx1NmByrRowgyv+9zWprdWALMzGXdWuYHi7GpKjwz9TlJY4b0O+Skz7GKzvEmoD+ghKUgp+cGjXtoSBwQMOnmiX9l1iCIOHOLc1LamcEd5GEBT2f0y+EbtZ3l/K4AZJeOOJzXc9gYh9kTHUfA8xUQrd/qVV165Q7/T936AwkoqD/mRAH3ttdfuSLjCnQCP+MYr3I87RLYd1WVwI2uOOgMi93nVFzzA8yaQFxroAiB40zve8Y7HHSyEX6iX15bq45DDX3CZCGRSQTgQrzgg28JLffH6kj7SG4CRR7cMd8jaw7f8KUP5VJ77qHRJasaLBBbWiKT1nQHJjABm2Iw7RJS+5fI2kS5gAR6EMGI+0h6cfhD6na72Uzf1IT/INCIrBEFcm2h1uGLTvsH1vAkV86IaAdOk4ieeRc7jFCgAMUEAh1hqK4mET5g04GMRhqvfZ5FegVg7vIiUiEMG8BeTitMECJFS9eJ9+BDeoXzvy3CHuoQV9AEAgRNg4og14ZQ4PQL49XGcVysSRgOtpMi4Cz1b6vVS94e+LdMDlNG0o6D8rAwXBCdQb7/N8hHYbEpPiIENboMoA0e5Ya4OMXimTq+o0xhqnlNzmpJL1dynV7ijDrHE+zkdGmg6dKeJRxh0op8uJ+L5bIbJgh+0E6FfSsB0eEPTSg2rqBeXisUzHa4zLo406yUMvdzr0J2SR+AbmD7RG+YhwISPJg7pIXZNTHAVopuOp66I+3onQsmLcCImsmelQcTORg7EUXhDvaMxztLDj6grk4sHUZ3McOoTJ+FLwb34ikSX9YPqjbP7LCAmL/US3wOzcpVJcjhEaZj9UeMERq+yWlFJVnavQ3eCRxhM2fXyT/g9DCLHmYEEmDL8jxNE0jWySV8L+Rvgpp0IwYsincGJlawNaRCcXEBLzSCJw/KGekcjX4p24QvKA0iTzxEpX4UfyvXe9743g0e/9JEfhmS0qPQXyLRJWgUOxZdCMlPj7sGtOCJ3a8BYFTvLI0qE9+MEg3hRWU5wnjisKPjBsLyhLisOPwq/EsBEWmfJr8Iyqg9JalrFTc+1te11OhKpFQkznYaUz0yHXwzyS9Qpi2Vao/qoLkSYNVNfJBrrQ5Zdr8MTe/W5TNesY0ajxIjqNMzgN8zm2FVRn/6ws/PQ9HwrgCGqnUHXj4PwQYRfgiWCFBLJ1Jnn/F7juPwSXPCRskhdMWvj/Ft+ldhoxpyNnzmOM4SpQJJEW3Aen5OeXnEvZqvnYpdlbCvhm5E1x8fD7KW6uP4deI3Qe0+tcj+4tEP5HJZUGHUJYMZF+aQ2gMXuhdgNqR73e1497nNRac40HvfVCmB0Crco/RI1Byn9EkBCd/tMp3k6bcMYll8M8ktEymJID7wJh8En1B35sbGtlgpwfp2tMgBmEk28E8HxECecW9W8yVa4MvAWxLjcVnLhhRfmSca1TB5+w+dkXPAeXE0qa2zS8z62tSiXelO2/0NSGdtyNyS/DL6ojaSkP/fG1pY5AZja1Bzkl9Cp2Kds5Ru0UfnFsH6J8oBkUiI4gzZGLGdQbKreThLcJLiK/sQJDHVZ6ou+hU/I/ZEi6rNefXFf+Jt67YasY1RzAjB0qdVZu+3Ls/kj092kWYE8mtQGE9lqbEOcjnvw9sTyWlFJcWRZv7P5EU0XER/xI6ucaMUZ/O7AOLPd98TJbaPPrQAmRGeI415iMszZ+rWNjnZljmcEWgPMeJrXlTLbRqADzGybkVneng4ws3yCZlvzWgEMK8mPQLF+WEN2CNTn9Pb6qb3689iG2tZP/jXtTignidUmaImYawOH2riuXh7tfklPvQ4diB0C2tZ0QMC42jwWwNS7BpjTH//4x3PgjJcyztrllLN9QpISUAEUgHCS8fx+7GMfyxnuyPJM/eQfELDKOAmZ+NrDJyLCLQlb5JlDjhMtdhv0+gm/pqj6dDza5Xl9cdavyLyxFAQ1vsaoPNcujk7j8JRAVp4vaMfDuOJRYwFMvWsAmp0JZ28Sj6Oz16QcSF3QYYceysm1EvhedNJgf/SjH80b7eOgw5n4yT+mPDcAb6v0SEBx8fA6+SAAEydo8bQ2/YQfSdQUVZ+ORxt467N+jU9sNeH4q8+1izN6jaWwTHm+oAMJxnWNBTCDGhOey6Ys/fCaxt6c+tj4KDtM9NLLOijxus7ki1VWb2AvPaj9MvGiLb3cBMN4tMvsu16ZdvV49oqyu6/Xzoc623HQHA37/YwAZpif1B2UKT/q4T+jcI9hdwj2+snBQZHycjLi9wPk+va7IrpO2gJ+r12WkVVI3e/MIUa7FDDQLYKKh9C7uIyVINjnNQ4SkqRsEobJlJd5T+THmSyCf3FGLbEfqQIStx1Zr44m7mFgiGvBPypPFr76Zf4R3Qi6XQwChWJa1KbkJrEuYt9nNr/hFu7VJhl3+hYrXtvcFwcfeZY6lthNlUgY13aecOOhDAAhMS0u/YnoOpVocxvA4CUi+8IopKX2G1+RairLgUvAj5PFTxY6i2acyVetSBidjp+rQ/ri/FsDE4cJIXHIr/D9MJny7osfG7fqcAwTbZABQFoCMBk0lozcFYCpuYcJM9nulzYZWfjKN4E4jBNASQCk99Of/nROR0B0hS1MDhBJH8AXWH+xFUT9+IVXkgQoPYtMxy/Cap9ot++NC2ACFCmiPT4HxNiPJOVDmgRyLp3CmcR4oHpskQGkOEiIwWBc9S1+slDGnzEf19UKYIITRPTX+zhYqBd/CO5Q6uQyuz4+j3LKrD4TCzgRLe7FQ0ruUWful5lu9a7BpnaU/CnuL3d31rsT6p0DTeNgnJqy/pVrEdZnEpfcUBuj33XG47gsJO1rBTC9Mul7ZZg1HQLYj9PUmWujrJ6mupqeLzPlyu8H7VSIe2u+08ST6jpmImNulLFqurcVwPRKb7BbUYYZtUBMAoWIdBzx7hdffTaI09jR56dpiHsrHUeyuuhtorjmNJLA44x+Oj84QLn7sNzxGNlzTZzACRP4Tr1TAbfwHAmIb1ETNswH36GmqCbPlYdXI6v6gLNQrb5XBs5D7QFa7DIgRexK2JWpH60Apld6g4wyuxUNEL2P6NHhJsaKNJB8HIM4DcBERh+CR28T8cACrCWnwTs4uHCROKNf/X6Qy32x+7Dc8RgAbuIEfgYZaa1/M0E/1CEtw9YXQECEg++oi6rQ3vLwanzKLkpOQbwFqILz4C8SvrQRFySRLLZx+lVGlTitAKbkMOFf8VmcwR/WRHxX/4TeMFn8debaqJym6USF4ElxKHMvTlDyhabTG+Kz4G5NfKfkTOV4RdlNB1KPOrlt3N8aYHo1theH6LdLsY2Od2VObwRaAUy9a4A73cWPYGWFfo4jKaim+J2gODpeGfEDEYM8utPrevfUdEagFcCUuwaoCpwEz4iNX7aGkjR8E/Rz7K1B+Dj7vEca4wci8Ivumh0j0Apg6q6F/wMAXCExmvwdJT+YHUPUtaIcgRkBTDfku88IdIDZfeZyRnrSAWZGhnn3qaQDzO4zlzPSkw4wMzLMu08lcxYw99zzYFq+fHG6864H0pLFE2ne/Hlp2dJFaeXKJenuux/M8Zj58+el5cuXpK1bJ9PExMLESFuwYH5atMihzpvz9ytWLEkbN25O27ZNpaVLJ9LUlLP1/BzfZFqyZCJt3jKZ7rhjQ1qz17K0Zs2KHWVt2rw1bZvcnlasWJy2bfv/L9Def78TN1fm+lfvtSw98vCm3K7FixamjY9tEbJPU/ZRb5lMBx20d1q8+P85NHPpmrOAWbfuvjSxaEFaf/8jGQSbN0+m1auX5glbv97JTVuT6Vm1amna9NjWtH7DoxlYk5Pb8v2u7dunMjgWLlyQJ90FaEC3afNkWrhgftpvv5Xp3nsfyuW7Ht24Oa1YDiRTGVDqmNo+ldauXZ3Wb3gkHXzQ3mnd7fclyHDv3mtWpKXL/OrtY2nzpskMUuA58ogDcj1z7ZqzgJmNAw2MJNTExILZ2LyxtKkDzFiGcc8ppAPMnjPXY+lpB5ixDOOeU0gHmD1nrsfS0w4wYxnGPaeQDjB7zlyPpacdYMYyjHtOIR1g9py5HktP/wdidaZD5lSzDAAAAABJRU5ErkJggg=="/>
          <p:cNvSpPr>
            <a:spLocks noChangeAspect="1" noChangeArrowheads="1"/>
          </p:cNvSpPr>
          <p:nvPr/>
        </p:nvSpPr>
        <p:spPr bwMode="auto">
          <a:xfrm>
            <a:off x="1415557" y="883700"/>
            <a:ext cx="516273" cy="516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07975" y="160338"/>
            <a:ext cx="11169248" cy="6478595"/>
          </a:xfrm>
          <a:prstGeom prst="rect">
            <a:avLst/>
          </a:prstGeom>
        </p:spPr>
      </p:pic>
    </p:spTree>
    <p:extLst>
      <p:ext uri="{BB962C8B-B14F-4D97-AF65-F5344CB8AC3E}">
        <p14:creationId xmlns:p14="http://schemas.microsoft.com/office/powerpoint/2010/main" val="360537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en-US" smtClean="0">
                <a:latin typeface="Arial Unicode MS"/>
                <a:ea typeface="Arial Unicode MS"/>
                <a:cs typeface="Arial Unicode MS"/>
              </a:rPr>
              <a:t>Stress placement</a:t>
            </a:r>
          </a:p>
        </p:txBody>
      </p:sp>
      <p:sp>
        <p:nvSpPr>
          <p:cNvPr id="60418" name="Rectangle 3"/>
          <p:cNvSpPr>
            <a:spLocks noGrp="1" noChangeArrowheads="1"/>
          </p:cNvSpPr>
          <p:nvPr>
            <p:ph type="body" idx="1"/>
          </p:nvPr>
        </p:nvSpPr>
        <p:spPr/>
        <p:txBody>
          <a:bodyPr/>
          <a:lstStyle/>
          <a:p>
            <a:pPr eaLnBrk="1" hangingPunct="1"/>
            <a:r>
              <a:rPr lang="en-US" altLang="en-US" smtClean="0">
                <a:latin typeface="Arial Unicode MS"/>
                <a:ea typeface="Arial Unicode MS"/>
                <a:cs typeface="Arial Unicode MS"/>
              </a:rPr>
              <a:t>The symbol </a:t>
            </a:r>
            <a:r>
              <a:rPr lang="en-US" altLang="en-US" b="1" smtClean="0">
                <a:solidFill>
                  <a:schemeClr val="accent2"/>
                </a:solidFill>
                <a:latin typeface="Arial Unicode MS"/>
                <a:ea typeface="Arial Unicode MS"/>
                <a:cs typeface="Arial Unicode MS"/>
              </a:rPr>
              <a:t>/</a:t>
            </a:r>
            <a:r>
              <a:rPr lang="en-US" altLang="en-US" b="1" smtClean="0">
                <a:solidFill>
                  <a:schemeClr val="accent2"/>
                </a:solidFill>
                <a:latin typeface="Arial Unicode MS"/>
                <a:ea typeface="Arial Unicode MS"/>
                <a:cs typeface="Arial Unicode MS"/>
                <a:sym typeface="Ipa-sams Uclphon1 SILSophiaL"/>
              </a:rPr>
              <a:t>ˈ /</a:t>
            </a:r>
            <a:r>
              <a:rPr lang="en-US" altLang="en-US" smtClean="0">
                <a:latin typeface="Arial Unicode MS"/>
                <a:ea typeface="Arial Unicode MS"/>
                <a:cs typeface="Arial Unicode MS"/>
                <a:sym typeface="Ipa-sams Uclphon1 SILSophiaL"/>
              </a:rPr>
              <a:t> is a stress mark that has been placed </a:t>
            </a:r>
            <a:r>
              <a:rPr lang="en-US" altLang="en-US" b="1" u="sng" smtClean="0">
                <a:latin typeface="Arial Unicode MS"/>
                <a:ea typeface="Arial Unicode MS"/>
                <a:cs typeface="Arial Unicode MS"/>
                <a:sym typeface="Ipa-sams Uclphon1 SILSophiaL"/>
              </a:rPr>
              <a:t>before</a:t>
            </a:r>
            <a:r>
              <a:rPr lang="en-US" altLang="en-US" smtClean="0">
                <a:latin typeface="Arial Unicode MS"/>
                <a:ea typeface="Arial Unicode MS"/>
                <a:cs typeface="Arial Unicode MS"/>
                <a:sym typeface="Ipa-sams Uclphon1 SILSophiaL"/>
              </a:rPr>
              <a:t> the syllable carrying the main stress.</a:t>
            </a:r>
          </a:p>
          <a:p>
            <a:pPr eaLnBrk="1" hangingPunct="1"/>
            <a:r>
              <a:rPr lang="en-US" altLang="en-US" smtClean="0">
                <a:latin typeface="Arial Unicode MS"/>
                <a:ea typeface="Arial Unicode MS"/>
                <a:cs typeface="Arial Unicode MS"/>
                <a:sym typeface="Ipa-sams Uclphon1 SILSophiaL"/>
              </a:rPr>
              <a:t>Stress should </a:t>
            </a:r>
            <a:r>
              <a:rPr lang="en-US" altLang="en-US" b="1" u="sng" smtClean="0">
                <a:latin typeface="Arial Unicode MS"/>
                <a:ea typeface="Arial Unicode MS"/>
                <a:cs typeface="Arial Unicode MS"/>
                <a:sym typeface="Ipa-sams Uclphon1 SILSophiaL"/>
              </a:rPr>
              <a:t>always </a:t>
            </a:r>
            <a:r>
              <a:rPr lang="en-US" altLang="en-US" smtClean="0">
                <a:latin typeface="Arial Unicode MS"/>
                <a:ea typeface="Arial Unicode MS"/>
                <a:cs typeface="Arial Unicode MS"/>
                <a:sym typeface="Ipa-sams Uclphon1 SILSophiaL"/>
              </a:rPr>
              <a:t>be marked in words of more than one syllable.</a:t>
            </a:r>
          </a:p>
          <a:p>
            <a:pPr eaLnBrk="1" hangingPunct="1"/>
            <a:endParaRPr lang="en-US" altLang="en-US" smtClean="0">
              <a:latin typeface="Arial Unicode MS"/>
              <a:ea typeface="Arial Unicode MS"/>
              <a:cs typeface="Arial Unicode MS"/>
            </a:endParaRPr>
          </a:p>
        </p:txBody>
      </p:sp>
      <p:sp>
        <p:nvSpPr>
          <p:cNvPr id="3" name="Slide Number Placeholder 2"/>
          <p:cNvSpPr>
            <a:spLocks noGrp="1"/>
          </p:cNvSpPr>
          <p:nvPr>
            <p:ph type="sldNum" sz="quarter" idx="12"/>
          </p:nvPr>
        </p:nvSpPr>
        <p:spPr>
          <a:noFill/>
        </p:spPr>
        <p:txBody>
          <a:bodyPr/>
          <a:lstStyle>
            <a:lvl1pPr>
              <a:defRPr sz="2400">
                <a:solidFill>
                  <a:schemeClr val="tx1"/>
                </a:solidFill>
                <a:latin typeface="Arial Unicode MS"/>
              </a:defRPr>
            </a:lvl1pPr>
            <a:lvl2pPr marL="742950" indent="-285750">
              <a:defRPr sz="2400">
                <a:solidFill>
                  <a:schemeClr val="tx1"/>
                </a:solidFill>
                <a:latin typeface="Arial Unicode MS"/>
              </a:defRPr>
            </a:lvl2pPr>
            <a:lvl3pPr marL="1143000" indent="-228600">
              <a:defRPr sz="2400">
                <a:solidFill>
                  <a:schemeClr val="tx1"/>
                </a:solidFill>
                <a:latin typeface="Arial Unicode MS"/>
              </a:defRPr>
            </a:lvl3pPr>
            <a:lvl4pPr marL="1600200" indent="-228600">
              <a:defRPr sz="2400">
                <a:solidFill>
                  <a:schemeClr val="tx1"/>
                </a:solidFill>
                <a:latin typeface="Arial Unicode MS"/>
              </a:defRPr>
            </a:lvl4pPr>
            <a:lvl5pPr marL="2057400" indent="-228600">
              <a:defRPr sz="2400">
                <a:solidFill>
                  <a:schemeClr val="tx1"/>
                </a:solidFill>
                <a:latin typeface="Arial Unicode MS"/>
              </a:defRPr>
            </a:lvl5pPr>
            <a:lvl6pPr marL="2514600" indent="-228600" eaLnBrk="0" fontAlgn="base" hangingPunct="0">
              <a:spcBef>
                <a:spcPct val="0"/>
              </a:spcBef>
              <a:spcAft>
                <a:spcPct val="0"/>
              </a:spcAft>
              <a:defRPr sz="2400">
                <a:solidFill>
                  <a:schemeClr val="tx1"/>
                </a:solidFill>
                <a:latin typeface="Arial Unicode MS"/>
              </a:defRPr>
            </a:lvl6pPr>
            <a:lvl7pPr marL="2971800" indent="-228600" eaLnBrk="0" fontAlgn="base" hangingPunct="0">
              <a:spcBef>
                <a:spcPct val="0"/>
              </a:spcBef>
              <a:spcAft>
                <a:spcPct val="0"/>
              </a:spcAft>
              <a:defRPr sz="2400">
                <a:solidFill>
                  <a:schemeClr val="tx1"/>
                </a:solidFill>
                <a:latin typeface="Arial Unicode MS"/>
              </a:defRPr>
            </a:lvl7pPr>
            <a:lvl8pPr marL="3429000" indent="-228600" eaLnBrk="0" fontAlgn="base" hangingPunct="0">
              <a:spcBef>
                <a:spcPct val="0"/>
              </a:spcBef>
              <a:spcAft>
                <a:spcPct val="0"/>
              </a:spcAft>
              <a:defRPr sz="2400">
                <a:solidFill>
                  <a:schemeClr val="tx1"/>
                </a:solidFill>
                <a:latin typeface="Arial Unicode MS"/>
              </a:defRPr>
            </a:lvl8pPr>
            <a:lvl9pPr marL="3886200" indent="-228600" eaLnBrk="0" fontAlgn="base" hangingPunct="0">
              <a:spcBef>
                <a:spcPct val="0"/>
              </a:spcBef>
              <a:spcAft>
                <a:spcPct val="0"/>
              </a:spcAft>
              <a:defRPr sz="2400">
                <a:solidFill>
                  <a:schemeClr val="tx1"/>
                </a:solidFill>
                <a:latin typeface="Arial Unicode MS"/>
              </a:defRPr>
            </a:lvl9pPr>
          </a:lstStyle>
          <a:p>
            <a:fld id="{563F32DE-C850-447D-B6D8-6204282B7326}" type="slidenum">
              <a:rPr lang="en-US" altLang="en-US" sz="1400">
                <a:latin typeface="Times New Roman" panose="02020603050405020304" pitchFamily="18" charset="0"/>
              </a:rPr>
              <a:pPr/>
              <a:t>12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43343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IPA SIGNS AND SYMBOLS:</a:t>
            </a:r>
            <a:endParaRPr lang="en-US" dirty="0"/>
          </a:p>
        </p:txBody>
      </p:sp>
      <p:sp>
        <p:nvSpPr>
          <p:cNvPr id="3" name="TextBox 2"/>
          <p:cNvSpPr txBox="1"/>
          <p:nvPr/>
        </p:nvSpPr>
        <p:spPr>
          <a:xfrm>
            <a:off x="991673" y="2060620"/>
            <a:ext cx="9195516" cy="1569660"/>
          </a:xfrm>
          <a:prstGeom prst="rect">
            <a:avLst/>
          </a:prstGeom>
          <a:noFill/>
        </p:spPr>
        <p:txBody>
          <a:bodyPr wrap="square" rtlCol="0">
            <a:spAutoFit/>
          </a:bodyPr>
          <a:lstStyle/>
          <a:p>
            <a:r>
              <a:rPr lang="en-US" sz="3200" dirty="0" smtClean="0"/>
              <a:t>Watch the video and make notes.</a:t>
            </a:r>
          </a:p>
          <a:p>
            <a:r>
              <a:rPr lang="en-US" sz="3200" dirty="0" smtClean="0">
                <a:hlinkClick r:id="rId2" action="ppaction://hlinkfile"/>
              </a:rPr>
              <a:t>Pronunciation\International_Phonetic_Alphabet_(IPA)__English_Pronunciation(360p).mp4</a:t>
            </a:r>
            <a:endParaRPr lang="en-US" sz="3200" dirty="0"/>
          </a:p>
        </p:txBody>
      </p:sp>
    </p:spTree>
    <p:extLst>
      <p:ext uri="{BB962C8B-B14F-4D97-AF65-F5344CB8AC3E}">
        <p14:creationId xmlns:p14="http://schemas.microsoft.com/office/powerpoint/2010/main" val="181512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647" y="653071"/>
            <a:ext cx="8825658" cy="1148434"/>
          </a:xfrm>
        </p:spPr>
        <p:txBody>
          <a:bodyPr/>
          <a:lstStyle/>
          <a:p>
            <a:r>
              <a:rPr lang="en-US" dirty="0" smtClean="0"/>
              <a:t>Public speaking</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8" y="409434"/>
            <a:ext cx="11286699" cy="5991366"/>
          </a:xfrm>
          <a:prstGeom prst="rect">
            <a:avLst/>
          </a:prstGeom>
        </p:spPr>
      </p:pic>
      <p:sp>
        <p:nvSpPr>
          <p:cNvPr id="5" name="Rectangle 4"/>
          <p:cNvSpPr/>
          <p:nvPr/>
        </p:nvSpPr>
        <p:spPr>
          <a:xfrm>
            <a:off x="2414690" y="269643"/>
            <a:ext cx="7979492" cy="523220"/>
          </a:xfrm>
          <a:prstGeom prst="rect">
            <a:avLst/>
          </a:prstGeom>
        </p:spPr>
        <p:txBody>
          <a:bodyPr wrap="none">
            <a:spAutoFit/>
          </a:bodyPr>
          <a:lstStyle/>
          <a:p>
            <a:r>
              <a:rPr lang="en-US" sz="2800" dirty="0" smtClean="0">
                <a:solidFill>
                  <a:srgbClr val="3B3835"/>
                </a:solidFill>
                <a:latin typeface="Helvetica Neue"/>
              </a:rPr>
              <a:t>A </a:t>
            </a:r>
            <a:r>
              <a:rPr lang="en-US" sz="2800" dirty="0">
                <a:solidFill>
                  <a:srgbClr val="3B3835"/>
                </a:solidFill>
                <a:latin typeface="Helvetica Neue"/>
              </a:rPr>
              <a:t>process, an act and an art of making a speech.</a:t>
            </a:r>
          </a:p>
        </p:txBody>
      </p:sp>
    </p:spTree>
    <p:extLst>
      <p:ext uri="{BB962C8B-B14F-4D97-AF65-F5344CB8AC3E}">
        <p14:creationId xmlns:p14="http://schemas.microsoft.com/office/powerpoint/2010/main" val="1227254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80" y="1816502"/>
            <a:ext cx="11464120" cy="4532783"/>
          </a:xfrm>
          <a:prstGeom prst="rect">
            <a:avLst/>
          </a:prstGeom>
        </p:spPr>
      </p:pic>
    </p:spTree>
    <p:extLst>
      <p:ext uri="{BB962C8B-B14F-4D97-AF65-F5344CB8AC3E}">
        <p14:creationId xmlns:p14="http://schemas.microsoft.com/office/powerpoint/2010/main" val="1110844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58595B"/>
                </a:solidFill>
                <a:latin typeface="Museo 700" panose="02000000000000000000" pitchFamily="2" charset="0"/>
              </a:rPr>
              <a:t/>
            </a:r>
            <a:br>
              <a:rPr lang="en-GB" dirty="0">
                <a:solidFill>
                  <a:srgbClr val="58595B"/>
                </a:solidFill>
                <a:latin typeface="Museo 700" panose="02000000000000000000" pitchFamily="2" charset="0"/>
              </a:rPr>
            </a:br>
            <a:endParaRPr lang="en-US" dirty="0"/>
          </a:p>
        </p:txBody>
      </p:sp>
      <p:sp>
        <p:nvSpPr>
          <p:cNvPr id="4" name="Title 1"/>
          <p:cNvSpPr txBox="1">
            <a:spLocks/>
          </p:cNvSpPr>
          <p:nvPr/>
        </p:nvSpPr>
        <p:spPr>
          <a:xfrm>
            <a:off x="1671119" y="919579"/>
            <a:ext cx="6226513"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D80E86"/>
                </a:solidFill>
                <a:latin typeface="+mj-lt"/>
                <a:ea typeface="+mj-ea"/>
                <a:cs typeface="+mj-cs"/>
              </a:defRPr>
            </a:lvl1pPr>
          </a:lstStyle>
          <a:p>
            <a:pPr algn="l"/>
            <a:endParaRPr lang="en-GB" sz="4000" dirty="0">
              <a:solidFill>
                <a:srgbClr val="58595B"/>
              </a:solidFill>
              <a:latin typeface="Museo 700" panose="02000000000000000000" pitchFamily="2" charset="0"/>
            </a:endParaRPr>
          </a:p>
        </p:txBody>
      </p:sp>
      <p:sp>
        <p:nvSpPr>
          <p:cNvPr id="5" name="AutoShape 4" descr="http://www.clker.com/cliparts/a/0/K/O/K/h/shield.sv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http://www.clker.com/cliparts/a/0/K/O/K/h/shield.sv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8" descr="http://www.clker.com/cliparts/a/0/K/O/K/h/shield.sv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http://www.clker.com/cliparts/a/0/K/O/K/h/shield.svg"/>
          <p:cNvSpPr>
            <a:spLocks noChangeAspect="1" noChangeArrowheads="1"/>
          </p:cNvSpPr>
          <p:nvPr/>
        </p:nvSpPr>
        <p:spPr bwMode="auto">
          <a:xfrm>
            <a:off x="2136775" y="3766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Rectangle 10"/>
          <p:cNvSpPr/>
          <p:nvPr/>
        </p:nvSpPr>
        <p:spPr>
          <a:xfrm>
            <a:off x="796307" y="804149"/>
            <a:ext cx="7976136" cy="1077218"/>
          </a:xfrm>
          <a:prstGeom prst="rect">
            <a:avLst/>
          </a:prstGeom>
        </p:spPr>
        <p:txBody>
          <a:bodyPr wrap="square">
            <a:spAutoFit/>
          </a:bodyPr>
          <a:lstStyle/>
          <a:p>
            <a:r>
              <a:rPr lang="en-GB" sz="3200" b="1" dirty="0"/>
              <a:t>Why is developing Public Speaking skills </a:t>
            </a:r>
            <a:r>
              <a:rPr lang="en-GB" sz="3200" b="1" dirty="0" smtClean="0"/>
              <a:t>important?</a:t>
            </a:r>
            <a:endParaRPr lang="en-GB" sz="3200" b="1" dirty="0"/>
          </a:p>
        </p:txBody>
      </p:sp>
      <p:sp>
        <p:nvSpPr>
          <p:cNvPr id="12" name="Rectangle 11"/>
          <p:cNvSpPr/>
          <p:nvPr/>
        </p:nvSpPr>
        <p:spPr>
          <a:xfrm>
            <a:off x="431022" y="2632007"/>
            <a:ext cx="8341421" cy="3108543"/>
          </a:xfrm>
          <a:prstGeom prst="rect">
            <a:avLst/>
          </a:prstGeom>
        </p:spPr>
        <p:txBody>
          <a:bodyPr wrap="square">
            <a:spAutoFit/>
          </a:bodyPr>
          <a:lstStyle/>
          <a:p>
            <a:r>
              <a:rPr lang="en" sz="2800" dirty="0" smtClean="0"/>
              <a:t>It is beneficial in many different areas. </a:t>
            </a:r>
          </a:p>
          <a:p>
            <a:pPr marL="457200" lvl="0" indent="-419100">
              <a:buClr>
                <a:schemeClr val="lt1"/>
              </a:buClr>
              <a:buSzPct val="125000"/>
              <a:buFont typeface="Arial"/>
              <a:buChar char="●"/>
            </a:pPr>
            <a:r>
              <a:rPr lang="en" sz="2800" dirty="0" smtClean="0"/>
              <a:t>Class projects</a:t>
            </a:r>
          </a:p>
          <a:p>
            <a:pPr marL="457200" lvl="0" indent="-419100">
              <a:buClr>
                <a:schemeClr val="lt1"/>
              </a:buClr>
              <a:buSzPct val="125000"/>
              <a:buFont typeface="Arial"/>
              <a:buChar char="●"/>
            </a:pPr>
            <a:r>
              <a:rPr lang="en" sz="2800" dirty="0" smtClean="0"/>
              <a:t>Job/internship presentations</a:t>
            </a:r>
          </a:p>
          <a:p>
            <a:pPr marL="457200" lvl="0" indent="-419100">
              <a:buClr>
                <a:schemeClr val="lt1"/>
              </a:buClr>
              <a:buSzPct val="125000"/>
              <a:buFont typeface="Arial"/>
              <a:buChar char="●"/>
            </a:pPr>
            <a:r>
              <a:rPr lang="en" sz="2800" dirty="0" smtClean="0"/>
              <a:t>Club/organization meetings or events</a:t>
            </a:r>
          </a:p>
          <a:p>
            <a:pPr marL="457200" lvl="0" indent="-419100">
              <a:spcBef>
                <a:spcPts val="0"/>
              </a:spcBef>
              <a:buClr>
                <a:schemeClr val="lt1"/>
              </a:buClr>
              <a:buSzPct val="125000"/>
              <a:buFont typeface="Arial"/>
              <a:buChar char="●"/>
            </a:pPr>
            <a:r>
              <a:rPr lang="en" sz="2800" dirty="0" smtClean="0"/>
              <a:t>Speech at a family gathering such as a wedding, birthday, anniversary, etc.  </a:t>
            </a:r>
          </a:p>
          <a:p>
            <a:endParaRPr lang="en-GB" sz="2800" dirty="0">
              <a:solidFill>
                <a:srgbClr val="58595B"/>
              </a:solidFill>
            </a:endParaRP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916" y="1023348"/>
            <a:ext cx="2536289" cy="429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2861571" y="1023348"/>
            <a:ext cx="4557658" cy="923330"/>
          </a:xfrm>
          <a:prstGeom prst="rect">
            <a:avLst/>
          </a:prstGeom>
        </p:spPr>
        <p:txBody>
          <a:bodyPr wrap="none">
            <a:spAutoFit/>
          </a:bodyPr>
          <a:lstStyle/>
          <a:p>
            <a:r>
              <a:rPr lang="en-GB" sz="5400" dirty="0">
                <a:solidFill>
                  <a:schemeClr val="bg1"/>
                </a:solidFill>
                <a:latin typeface="Calibri" panose="020F0502020204030204" pitchFamily="34" charset="0"/>
              </a:rPr>
              <a:t>Public Speaking</a:t>
            </a:r>
            <a:endParaRPr lang="en-US" sz="5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639246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speaking-history.</a:t>
            </a:r>
            <a:endParaRPr lang="en-US" dirty="0"/>
          </a:p>
        </p:txBody>
      </p:sp>
      <p:sp>
        <p:nvSpPr>
          <p:cNvPr id="3" name="Rectangle 2"/>
          <p:cNvSpPr/>
          <p:nvPr/>
        </p:nvSpPr>
        <p:spPr>
          <a:xfrm>
            <a:off x="691313" y="1888471"/>
            <a:ext cx="10077154" cy="3539430"/>
          </a:xfrm>
          <a:prstGeom prst="rect">
            <a:avLst/>
          </a:prstGeom>
        </p:spPr>
        <p:txBody>
          <a:bodyPr wrap="square">
            <a:spAutoFit/>
          </a:bodyPr>
          <a:lstStyle/>
          <a:p>
            <a:endParaRPr lang="en-US" sz="3200" dirty="0" smtClean="0">
              <a:latin typeface="Helvetica Neue"/>
            </a:endParaRPr>
          </a:p>
          <a:p>
            <a:pPr marL="457200" indent="-457200">
              <a:buFont typeface="Wingdings" panose="05000000000000000000" pitchFamily="2" charset="2"/>
              <a:buChar char="Ø"/>
            </a:pPr>
            <a:r>
              <a:rPr lang="en-US" sz="3200" dirty="0" smtClean="0">
                <a:latin typeface="Helvetica Neue"/>
              </a:rPr>
              <a:t>Public speaking evolved with the development of democracy in Athens. </a:t>
            </a:r>
          </a:p>
          <a:p>
            <a:pPr marL="457200" indent="-457200">
              <a:buFont typeface="Wingdings" panose="05000000000000000000" pitchFamily="2" charset="2"/>
              <a:buChar char="Ø"/>
            </a:pPr>
            <a:r>
              <a:rPr lang="en-US" sz="3200" dirty="0" smtClean="0">
                <a:latin typeface="Helvetica Neue"/>
              </a:rPr>
              <a:t>It gave birth to sophism which lead to logical reasoning and argumentation in order to persuade people the. </a:t>
            </a:r>
          </a:p>
          <a:p>
            <a:pPr marL="457200" indent="-457200">
              <a:buFont typeface="Wingdings" panose="05000000000000000000" pitchFamily="2" charset="2"/>
              <a:buChar char="Ø"/>
            </a:pPr>
            <a:r>
              <a:rPr lang="en-US" sz="3200" dirty="0" smtClean="0">
                <a:latin typeface="Helvetica Neue"/>
              </a:rPr>
              <a:t>Finally the art of rhetoric or oratory developed.</a:t>
            </a:r>
            <a:endParaRPr lang="en-US" sz="3200" b="0" i="0" dirty="0">
              <a:effectLst/>
              <a:latin typeface="Helvetica Neue"/>
            </a:endParaRPr>
          </a:p>
        </p:txBody>
      </p:sp>
    </p:spTree>
    <p:extLst>
      <p:ext uri="{BB962C8B-B14F-4D97-AF65-F5344CB8AC3E}">
        <p14:creationId xmlns:p14="http://schemas.microsoft.com/office/powerpoint/2010/main" val="2904596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8"/>
            <a:ext cx="10515600" cy="1325563"/>
          </a:xfrm>
        </p:spPr>
        <p:txBody>
          <a:bodyPr/>
          <a:lstStyle/>
          <a:p>
            <a:r>
              <a:rPr lang="en-US" dirty="0" smtClean="0"/>
              <a:t>Three main types of public speaking</a:t>
            </a:r>
            <a:endParaRPr lang="en-US" dirty="0"/>
          </a:p>
        </p:txBody>
      </p:sp>
      <p:sp>
        <p:nvSpPr>
          <p:cNvPr id="3" name="Rectangle 2"/>
          <p:cNvSpPr/>
          <p:nvPr/>
        </p:nvSpPr>
        <p:spPr>
          <a:xfrm>
            <a:off x="476535" y="1420231"/>
            <a:ext cx="11204603" cy="4708981"/>
          </a:xfrm>
          <a:prstGeom prst="rect">
            <a:avLst/>
          </a:prstGeom>
        </p:spPr>
        <p:txBody>
          <a:bodyPr wrap="square">
            <a:spAutoFit/>
          </a:bodyPr>
          <a:lstStyle/>
          <a:p>
            <a:pPr marL="342900" indent="-342900">
              <a:buFont typeface="+mj-lt"/>
              <a:buAutoNum type="arabicPeriod"/>
            </a:pPr>
            <a:r>
              <a:rPr lang="en-US" altLang="en-US" sz="2800" b="1" i="1" dirty="0" smtClean="0">
                <a:latin typeface="Century Gothic" panose="020B0502020202020204" pitchFamily="34" charset="0"/>
                <a:cs typeface="Times New Roman" panose="02020603050405020304" pitchFamily="18" charset="0"/>
              </a:rPr>
              <a:t>Speeches </a:t>
            </a:r>
            <a:r>
              <a:rPr lang="en-US" altLang="en-US" sz="2800" b="1" i="1" dirty="0">
                <a:latin typeface="Century Gothic" panose="020B0502020202020204" pitchFamily="34" charset="0"/>
                <a:cs typeface="Times New Roman" panose="02020603050405020304" pitchFamily="18" charset="0"/>
              </a:rPr>
              <a:t>that</a:t>
            </a:r>
            <a:r>
              <a:rPr lang="en-US" altLang="en-US" sz="2800" dirty="0">
                <a:latin typeface="Century Gothic" panose="020B0502020202020204" pitchFamily="34" charset="0"/>
                <a:cs typeface="Times New Roman" panose="02020603050405020304" pitchFamily="18" charset="0"/>
              </a:rPr>
              <a:t> </a:t>
            </a:r>
            <a:r>
              <a:rPr lang="en-US" altLang="en-US" sz="2800" b="1" i="1" dirty="0" smtClean="0">
                <a:latin typeface="Century Gothic" panose="020B0502020202020204" pitchFamily="34" charset="0"/>
                <a:cs typeface="Times New Roman" panose="02020603050405020304" pitchFamily="18" charset="0"/>
              </a:rPr>
              <a:t>inform:</a:t>
            </a:r>
          </a:p>
          <a:p>
            <a:r>
              <a:rPr lang="en-US" altLang="en-US" dirty="0" smtClean="0">
                <a:latin typeface="Century Gothic" panose="020B0502020202020204" pitchFamily="34" charset="0"/>
                <a:cs typeface="Times New Roman" panose="02020603050405020304" pitchFamily="18" charset="0"/>
              </a:rPr>
              <a:t> Explain</a:t>
            </a:r>
            <a:r>
              <a:rPr lang="en-US" altLang="en-US" dirty="0">
                <a:latin typeface="Century Gothic" panose="020B0502020202020204" pitchFamily="34" charset="0"/>
                <a:cs typeface="Times New Roman" panose="02020603050405020304" pitchFamily="18" charset="0"/>
              </a:rPr>
              <a:t>, report, describe, clarify, define and demonstrate.  Such speeches can move an audience to action or belief.  Their primary purpose is to present facts, details, and examples</a:t>
            </a:r>
            <a:r>
              <a:rPr lang="en-GB" altLang="en-US" dirty="0"/>
              <a:t> </a:t>
            </a:r>
            <a:endParaRPr lang="en-US" altLang="en-US" dirty="0" smtClean="0"/>
          </a:p>
          <a:p>
            <a:endParaRPr lang="en-US" altLang="en-US" dirty="0"/>
          </a:p>
          <a:p>
            <a:r>
              <a:rPr lang="en-US" altLang="en-US" sz="2800" b="1" dirty="0" smtClean="0"/>
              <a:t>2. </a:t>
            </a:r>
            <a:r>
              <a:rPr lang="en-US" altLang="en-US" sz="2800" b="1" i="1" dirty="0">
                <a:latin typeface="Century Gothic" panose="020B0502020202020204" pitchFamily="34" charset="0"/>
                <a:cs typeface="Times New Roman" panose="02020603050405020304" pitchFamily="18" charset="0"/>
              </a:rPr>
              <a:t>Speeches that persuade</a:t>
            </a:r>
            <a:r>
              <a:rPr lang="en-US" altLang="en-US" sz="2800" dirty="0">
                <a:latin typeface="Century Gothic" panose="020B0502020202020204" pitchFamily="34" charset="0"/>
                <a:cs typeface="Times New Roman" panose="02020603050405020304" pitchFamily="18" charset="0"/>
              </a:rPr>
              <a:t> </a:t>
            </a:r>
            <a:endParaRPr lang="en-US" altLang="en-US" sz="2800" dirty="0" smtClean="0">
              <a:latin typeface="Century Gothic" panose="020B0502020202020204" pitchFamily="34" charset="0"/>
              <a:cs typeface="Times New Roman" panose="02020603050405020304" pitchFamily="18" charset="0"/>
            </a:endParaRPr>
          </a:p>
          <a:p>
            <a:r>
              <a:rPr lang="en-US" altLang="en-US" dirty="0">
                <a:latin typeface="Century Gothic" panose="020B0502020202020204" pitchFamily="34" charset="0"/>
                <a:cs typeface="Times New Roman" panose="02020603050405020304" pitchFamily="18" charset="0"/>
              </a:rPr>
              <a:t>A</a:t>
            </a:r>
            <a:r>
              <a:rPr lang="en-US" altLang="en-US" dirty="0" smtClean="0">
                <a:latin typeface="Century Gothic" panose="020B0502020202020204" pitchFamily="34" charset="0"/>
                <a:cs typeface="Times New Roman" panose="02020603050405020304" pitchFamily="18" charset="0"/>
              </a:rPr>
              <a:t>re </a:t>
            </a:r>
            <a:r>
              <a:rPr lang="en-US" altLang="en-US" dirty="0">
                <a:latin typeface="Century Gothic" panose="020B0502020202020204" pitchFamily="34" charset="0"/>
                <a:cs typeface="Times New Roman" panose="02020603050405020304" pitchFamily="18" charset="0"/>
              </a:rPr>
              <a:t>designed to convince and the goal is to influence the audience’s beliefs or attitudes. </a:t>
            </a:r>
            <a:endParaRPr lang="en-US" altLang="en-US" dirty="0" smtClean="0">
              <a:latin typeface="Century Gothic" panose="020B0502020202020204" pitchFamily="34" charset="0"/>
              <a:cs typeface="Times New Roman" panose="02020603050405020304" pitchFamily="18" charset="0"/>
            </a:endParaRPr>
          </a:p>
          <a:p>
            <a:r>
              <a:rPr lang="en-US" altLang="en-US" dirty="0"/>
              <a:t>This can be accomplished by using </a:t>
            </a:r>
            <a:r>
              <a:rPr lang="en-US" altLang="en-US" dirty="0" smtClean="0"/>
              <a:t>credibility</a:t>
            </a:r>
            <a:r>
              <a:rPr lang="en-US" altLang="en-US" dirty="0"/>
              <a:t>, </a:t>
            </a:r>
            <a:r>
              <a:rPr lang="en-US" altLang="en-US" dirty="0" smtClean="0"/>
              <a:t>appeal </a:t>
            </a:r>
            <a:r>
              <a:rPr lang="en-US" altLang="en-US" dirty="0"/>
              <a:t>to your audience’s emotions, reason, or sense of right and wrong</a:t>
            </a:r>
            <a:endParaRPr lang="en-GB" altLang="en-US" dirty="0"/>
          </a:p>
          <a:p>
            <a:endParaRPr lang="en-GB" altLang="en-US" b="1" dirty="0" smtClean="0"/>
          </a:p>
          <a:p>
            <a:r>
              <a:rPr lang="en-GB" altLang="en-US" sz="2800" b="1" dirty="0" smtClean="0"/>
              <a:t>3. </a:t>
            </a:r>
            <a:r>
              <a:rPr lang="en-US" altLang="en-US" sz="2800" b="1" i="1" dirty="0">
                <a:latin typeface="Century Gothic" panose="020B0502020202020204" pitchFamily="34" charset="0"/>
                <a:cs typeface="Times New Roman" panose="02020603050405020304" pitchFamily="18" charset="0"/>
              </a:rPr>
              <a:t>Speeches that entertain</a:t>
            </a:r>
            <a:r>
              <a:rPr lang="en-US" altLang="en-US" sz="2800" dirty="0">
                <a:latin typeface="Century Gothic" panose="020B0502020202020204" pitchFamily="34" charset="0"/>
                <a:cs typeface="Times New Roman" panose="02020603050405020304" pitchFamily="18" charset="0"/>
              </a:rPr>
              <a:t> </a:t>
            </a:r>
            <a:endParaRPr lang="en-US" altLang="en-US" sz="2800" dirty="0" smtClean="0">
              <a:latin typeface="Century Gothic" panose="020B0502020202020204" pitchFamily="34" charset="0"/>
              <a:cs typeface="Times New Roman" panose="02020603050405020304" pitchFamily="18" charset="0"/>
            </a:endParaRPr>
          </a:p>
          <a:p>
            <a:r>
              <a:rPr lang="en-US" altLang="en-US" dirty="0" smtClean="0">
                <a:latin typeface="Century Gothic" panose="020B0502020202020204" pitchFamily="34" charset="0"/>
                <a:cs typeface="Times New Roman" panose="02020603050405020304" pitchFamily="18" charset="0"/>
              </a:rPr>
              <a:t>use </a:t>
            </a:r>
            <a:r>
              <a:rPr lang="en-US" altLang="en-US" dirty="0">
                <a:latin typeface="Century Gothic" panose="020B0502020202020204" pitchFamily="34" charset="0"/>
                <a:cs typeface="Times New Roman" panose="02020603050405020304" pitchFamily="18" charset="0"/>
              </a:rPr>
              <a:t>humor to </a:t>
            </a:r>
            <a:r>
              <a:rPr lang="en-US" altLang="en-US" dirty="0" smtClean="0">
                <a:latin typeface="Century Gothic" panose="020B0502020202020204" pitchFamily="34" charset="0"/>
                <a:cs typeface="Times New Roman" panose="02020603050405020304" pitchFamily="18" charset="0"/>
              </a:rPr>
              <a:t>influence. Once </a:t>
            </a:r>
            <a:r>
              <a:rPr lang="en-US" altLang="en-US" dirty="0">
                <a:latin typeface="Century Gothic" panose="020B0502020202020204" pitchFamily="34" charset="0"/>
                <a:cs typeface="Times New Roman" panose="02020603050405020304" pitchFamily="18" charset="0"/>
              </a:rPr>
              <a:t>the audience is warmed up, one main idea is presented, still on a light note. </a:t>
            </a:r>
            <a:r>
              <a:rPr lang="en-US" altLang="en-US" dirty="0" smtClean="0">
                <a:latin typeface="Century Gothic" panose="020B0502020202020204" pitchFamily="34" charset="0"/>
                <a:cs typeface="Times New Roman" panose="02020603050405020304" pitchFamily="18" charset="0"/>
              </a:rPr>
              <a:t>Finally bring up the punch line.</a:t>
            </a:r>
          </a:p>
          <a:p>
            <a:r>
              <a:rPr lang="en-US" altLang="en-US" dirty="0" smtClean="0">
                <a:latin typeface="Century Gothic" panose="020B0502020202020204" pitchFamily="34" charset="0"/>
                <a:cs typeface="Times New Roman" panose="02020603050405020304" pitchFamily="18" charset="0"/>
              </a:rPr>
              <a:t>Note</a:t>
            </a:r>
            <a:r>
              <a:rPr lang="en-US" altLang="en-US" dirty="0">
                <a:latin typeface="Century Gothic" panose="020B0502020202020204" pitchFamily="34" charset="0"/>
                <a:cs typeface="Times New Roman" panose="02020603050405020304" pitchFamily="18" charset="0"/>
              </a:rPr>
              <a:t>: This is the most difficult of all presentations because it requires great ease and elegance and depends to a large degree on the charisma of the speaker. </a:t>
            </a:r>
            <a:r>
              <a:rPr lang="en-US" altLang="en-US" dirty="0" smtClean="0">
                <a:latin typeface="Century Gothic" panose="020B0502020202020204" pitchFamily="34" charset="0"/>
                <a:cs typeface="Times New Roman" panose="02020603050405020304" pitchFamily="18" charset="0"/>
              </a:rPr>
              <a:t> </a:t>
            </a:r>
          </a:p>
          <a:p>
            <a:r>
              <a:rPr lang="en-US" altLang="en-US" dirty="0">
                <a:latin typeface="Century Gothic" panose="020B0502020202020204" pitchFamily="34" charset="0"/>
                <a:cs typeface="Times New Roman" panose="02020603050405020304" pitchFamily="18" charset="0"/>
              </a:rPr>
              <a:t>to isolate and understand the primary purpose of your talk</a:t>
            </a:r>
          </a:p>
          <a:p>
            <a:endParaRPr lang="en-GB" altLang="en-US" b="1" dirty="0" smtClean="0"/>
          </a:p>
        </p:txBody>
      </p:sp>
    </p:spTree>
    <p:extLst>
      <p:ext uri="{BB962C8B-B14F-4D97-AF65-F5344CB8AC3E}">
        <p14:creationId xmlns:p14="http://schemas.microsoft.com/office/powerpoint/2010/main" val="3713631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86496" y="515155"/>
            <a:ext cx="7772400" cy="1143000"/>
          </a:xfrm>
        </p:spPr>
        <p:txBody>
          <a:bodyPr>
            <a:normAutofit/>
          </a:bodyPr>
          <a:lstStyle/>
          <a:p>
            <a:pPr algn="ctr"/>
            <a:r>
              <a:rPr lang="en-GB" altLang="en-US" sz="4800" b="1" dirty="0"/>
              <a:t>Four basic methods of delivery</a:t>
            </a:r>
          </a:p>
        </p:txBody>
      </p:sp>
      <p:sp>
        <p:nvSpPr>
          <p:cNvPr id="7171" name="Rectangle 3"/>
          <p:cNvSpPr>
            <a:spLocks noGrp="1" noChangeArrowheads="1"/>
          </p:cNvSpPr>
          <p:nvPr>
            <p:ph type="body" idx="1"/>
          </p:nvPr>
        </p:nvSpPr>
        <p:spPr>
          <a:xfrm>
            <a:off x="270457" y="1961882"/>
            <a:ext cx="11921543" cy="4554828"/>
          </a:xfrm>
        </p:spPr>
        <p:txBody>
          <a:bodyPr>
            <a:normAutofit/>
          </a:bodyPr>
          <a:lstStyle/>
          <a:p>
            <a:pPr marL="0" indent="0">
              <a:buNone/>
            </a:pPr>
            <a:r>
              <a:rPr lang="en-GB" altLang="en-US" b="1" dirty="0" smtClean="0">
                <a:solidFill>
                  <a:srgbClr val="FF0000"/>
                </a:solidFill>
                <a:latin typeface="+mj-lt"/>
              </a:rPr>
              <a:t>1. Reading </a:t>
            </a:r>
            <a:r>
              <a:rPr lang="en-GB" altLang="en-US" b="1" dirty="0">
                <a:solidFill>
                  <a:srgbClr val="FF0000"/>
                </a:solidFill>
                <a:latin typeface="+mj-lt"/>
              </a:rPr>
              <a:t>a manuscript </a:t>
            </a:r>
            <a:r>
              <a:rPr lang="en-GB" altLang="en-US" b="1" dirty="0" smtClean="0">
                <a:solidFill>
                  <a:srgbClr val="FF0000"/>
                </a:solidFill>
                <a:latin typeface="+mj-lt"/>
              </a:rPr>
              <a:t>verbatim</a:t>
            </a:r>
            <a:r>
              <a:rPr lang="en-GB" altLang="en-US" sz="2200" b="1" dirty="0" smtClean="0">
                <a:solidFill>
                  <a:srgbClr val="FF0000"/>
                </a:solidFill>
                <a:latin typeface="+mj-lt"/>
              </a:rPr>
              <a:t>- </a:t>
            </a:r>
            <a:r>
              <a:rPr lang="en-GB" altLang="en-US" sz="2200" dirty="0" smtClean="0">
                <a:latin typeface="+mj-lt"/>
              </a:rPr>
              <a:t>A written speech is read out. </a:t>
            </a:r>
            <a:endParaRPr lang="en-GB" altLang="en-US" sz="2200" dirty="0">
              <a:latin typeface="+mj-lt"/>
            </a:endParaRPr>
          </a:p>
          <a:p>
            <a:pPr marL="0" indent="0">
              <a:buNone/>
            </a:pPr>
            <a:r>
              <a:rPr lang="en-GB" altLang="en-US" b="1" dirty="0" smtClean="0">
                <a:solidFill>
                  <a:srgbClr val="FF0000"/>
                </a:solidFill>
                <a:latin typeface="+mj-lt"/>
              </a:rPr>
              <a:t>2. From memory- </a:t>
            </a:r>
            <a:r>
              <a:rPr lang="en-US" altLang="en-US" b="1" dirty="0" smtClean="0">
                <a:solidFill>
                  <a:srgbClr val="FF0000"/>
                </a:solidFill>
                <a:latin typeface="+mj-lt"/>
              </a:rPr>
              <a:t> </a:t>
            </a:r>
            <a:r>
              <a:rPr lang="en-US" altLang="en-US" sz="2200" dirty="0" smtClean="0">
                <a:latin typeface="+mj-lt"/>
              </a:rPr>
              <a:t>If you do have the ability to commit your entire speech to memory, you may do so. If you choose to speak without notes make certain you have the necessary delivery skills. </a:t>
            </a:r>
          </a:p>
          <a:p>
            <a:pPr marL="0" indent="0">
              <a:buNone/>
            </a:pPr>
            <a:endParaRPr lang="en-GB" altLang="en-US" sz="2200" b="1" dirty="0">
              <a:solidFill>
                <a:srgbClr val="FF0000"/>
              </a:solidFill>
              <a:latin typeface="+mj-lt"/>
            </a:endParaRPr>
          </a:p>
          <a:p>
            <a:pPr marL="0" indent="0">
              <a:buNone/>
            </a:pPr>
            <a:r>
              <a:rPr lang="en-GB" altLang="en-US" b="1" dirty="0" smtClean="0">
                <a:solidFill>
                  <a:srgbClr val="FF0000"/>
                </a:solidFill>
                <a:latin typeface="+mj-lt"/>
              </a:rPr>
              <a:t>3. Speaking impromptu- </a:t>
            </a:r>
            <a:r>
              <a:rPr lang="en-US" altLang="en-US" sz="2200" dirty="0" smtClean="0">
                <a:latin typeface="+mj-lt"/>
              </a:rPr>
              <a:t>With </a:t>
            </a:r>
            <a:r>
              <a:rPr lang="en-US" altLang="en-US" sz="2200" dirty="0">
                <a:latin typeface="+mj-lt"/>
              </a:rPr>
              <a:t>little or no preparation </a:t>
            </a:r>
            <a:r>
              <a:rPr lang="en-US" altLang="en-US" sz="2200" dirty="0" smtClean="0">
                <a:latin typeface="+mj-lt"/>
              </a:rPr>
              <a:t>and </a:t>
            </a:r>
            <a:r>
              <a:rPr lang="en-US" altLang="en-US" sz="2200" b="1" dirty="0" smtClean="0">
                <a:latin typeface="+mj-lt"/>
              </a:rPr>
              <a:t>without </a:t>
            </a:r>
            <a:r>
              <a:rPr lang="en-US" altLang="en-US" sz="2200" b="1" dirty="0">
                <a:latin typeface="+mj-lt"/>
              </a:rPr>
              <a:t>the use of notes</a:t>
            </a:r>
            <a:r>
              <a:rPr lang="en-US" altLang="en-US" sz="2200" dirty="0">
                <a:latin typeface="+mj-lt"/>
              </a:rPr>
              <a:t>. </a:t>
            </a:r>
            <a:endParaRPr lang="en-US" altLang="en-US" sz="2200" dirty="0" smtClean="0">
              <a:latin typeface="+mj-lt"/>
            </a:endParaRPr>
          </a:p>
          <a:p>
            <a:pPr marL="0" indent="0">
              <a:buNone/>
            </a:pPr>
            <a:r>
              <a:rPr lang="en-US" altLang="en-US" sz="2200" i="1" dirty="0" smtClean="0">
                <a:latin typeface="+mj-lt"/>
                <a:cs typeface="Times New Roman" panose="02020603050405020304" pitchFamily="18" charset="0"/>
              </a:rPr>
              <a:t>Know what you’re talking about!</a:t>
            </a:r>
            <a:r>
              <a:rPr lang="en-US" altLang="en-US" sz="2200" dirty="0" smtClean="0">
                <a:latin typeface="+mj-lt"/>
                <a:cs typeface="Times New Roman" panose="02020603050405020304" pitchFamily="18" charset="0"/>
              </a:rPr>
              <a:t> Include experience. </a:t>
            </a:r>
            <a:r>
              <a:rPr lang="en-US" altLang="en-US" sz="2200" dirty="0">
                <a:latin typeface="+mj-lt"/>
                <a:cs typeface="Times New Roman" panose="02020603050405020304" pitchFamily="18" charset="0"/>
              </a:rPr>
              <a:t>I</a:t>
            </a:r>
            <a:r>
              <a:rPr lang="en-US" altLang="en-US" sz="2200" dirty="0" smtClean="0">
                <a:latin typeface="+mj-lt"/>
                <a:cs typeface="Times New Roman" panose="02020603050405020304" pitchFamily="18" charset="0"/>
              </a:rPr>
              <a:t>t automatically sounds natural and spontaneous. </a:t>
            </a:r>
          </a:p>
          <a:p>
            <a:pPr marL="0" indent="0" algn="ctr">
              <a:buNone/>
            </a:pPr>
            <a:r>
              <a:rPr lang="en-US" altLang="en-US" b="1" dirty="0" smtClean="0">
                <a:latin typeface="+mj-lt"/>
              </a:rPr>
              <a:t>Impromptu </a:t>
            </a:r>
            <a:r>
              <a:rPr lang="en-US" altLang="en-US" b="1" dirty="0">
                <a:latin typeface="+mj-lt"/>
              </a:rPr>
              <a:t>speaking follows three basic rules: </a:t>
            </a:r>
          </a:p>
          <a:p>
            <a:pPr marL="0" indent="0">
              <a:buNone/>
            </a:pPr>
            <a:r>
              <a:rPr lang="en-US" altLang="en-US" sz="2200" b="1" dirty="0">
                <a:latin typeface="+mj-lt"/>
              </a:rPr>
              <a:t>(a) </a:t>
            </a:r>
            <a:r>
              <a:rPr lang="en-US" altLang="en-US" sz="2200" dirty="0">
                <a:latin typeface="+mj-lt"/>
              </a:rPr>
              <a:t>Have something important to say; </a:t>
            </a:r>
            <a:r>
              <a:rPr lang="en-US" altLang="en-US" sz="2200" b="1" dirty="0">
                <a:latin typeface="+mj-lt"/>
              </a:rPr>
              <a:t>(b) </a:t>
            </a:r>
            <a:r>
              <a:rPr lang="en-US" altLang="en-US" sz="2200" dirty="0">
                <a:latin typeface="+mj-lt"/>
              </a:rPr>
              <a:t>Make your audience understand or believe it, and </a:t>
            </a:r>
            <a:r>
              <a:rPr lang="en-US" altLang="en-US" sz="2200" b="1" dirty="0">
                <a:latin typeface="+mj-lt"/>
              </a:rPr>
              <a:t>(c) </a:t>
            </a:r>
            <a:r>
              <a:rPr lang="en-US" altLang="en-US" sz="2200" dirty="0">
                <a:latin typeface="+mj-lt"/>
              </a:rPr>
              <a:t>Speak simply, directly and meaningfully. </a:t>
            </a:r>
            <a:endParaRPr lang="en-GB" altLang="en-US" sz="2200" b="1" dirty="0">
              <a:latin typeface="+mj-lt"/>
            </a:endParaRPr>
          </a:p>
        </p:txBody>
      </p:sp>
      <p:graphicFrame>
        <p:nvGraphicFramePr>
          <p:cNvPr id="7172" name="Object 4"/>
          <p:cNvGraphicFramePr>
            <a:graphicFrameLocks noChangeAspect="1"/>
          </p:cNvGraphicFramePr>
          <p:nvPr>
            <p:extLst>
              <p:ext uri="{D42A27DB-BD31-4B8C-83A1-F6EECF244321}">
                <p14:modId xmlns:p14="http://schemas.microsoft.com/office/powerpoint/2010/main" val="2639609891"/>
              </p:ext>
            </p:extLst>
          </p:nvPr>
        </p:nvGraphicFramePr>
        <p:xfrm>
          <a:off x="9569003" y="0"/>
          <a:ext cx="2622997" cy="1658156"/>
        </p:xfrm>
        <a:graphic>
          <a:graphicData uri="http://schemas.openxmlformats.org/presentationml/2006/ole">
            <mc:AlternateContent xmlns:mc="http://schemas.openxmlformats.org/markup-compatibility/2006">
              <mc:Choice xmlns:v="urn:schemas-microsoft-com:vml" Requires="v">
                <p:oleObj spid="_x0000_s1053" name="Image" r:id="rId4" imgW="1647619" imgH="2638095" progId="PhotoDeluxeBusiness.Image.1">
                  <p:embed/>
                </p:oleObj>
              </mc:Choice>
              <mc:Fallback>
                <p:oleObj name="Image" r:id="rId4" imgW="1647619" imgH="2638095" progId="PhotoDeluxeBusiness.Image.1">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9003" y="0"/>
                        <a:ext cx="2622997" cy="1658156"/>
                      </a:xfrm>
                      <a:prstGeom prst="rect">
                        <a:avLst/>
                      </a:prstGeom>
                      <a:noFill/>
                      <a:ln w="38100">
                        <a:solidFill>
                          <a:srgbClr val="996600"/>
                        </a:solidFill>
                        <a:miter lim="800000"/>
                        <a:headEnd/>
                        <a:tailEnd/>
                      </a:ln>
                      <a:effectLst/>
                    </p:spPr>
                  </p:pic>
                </p:oleObj>
              </mc:Fallback>
            </mc:AlternateContent>
          </a:graphicData>
        </a:graphic>
      </p:graphicFrame>
    </p:spTree>
    <p:extLst>
      <p:ext uri="{BB962C8B-B14F-4D97-AF65-F5344CB8AC3E}">
        <p14:creationId xmlns:p14="http://schemas.microsoft.com/office/powerpoint/2010/main" val="3475287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dissolve">
                                      <p:cBhvr>
                                        <p:cTn id="10" dur="500"/>
                                        <p:tgtEl>
                                          <p:spTgt spid="7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animEffect transition="in" filter="wipe(up)">
                                      <p:cBhvr>
                                        <p:cTn id="15" dur="500"/>
                                        <p:tgtEl>
                                          <p:spTgt spid="717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171">
                                            <p:txEl>
                                              <p:pRg st="1" end="1"/>
                                            </p:txEl>
                                          </p:spTgt>
                                        </p:tgtEl>
                                        <p:attrNameLst>
                                          <p:attrName>style.visibility</p:attrName>
                                        </p:attrNameLst>
                                      </p:cBhvr>
                                      <p:to>
                                        <p:strVal val="visible"/>
                                      </p:to>
                                    </p:set>
                                    <p:animEffect transition="in" filter="wipe(up)">
                                      <p:cBhvr>
                                        <p:cTn id="20" dur="500"/>
                                        <p:tgtEl>
                                          <p:spTgt spid="71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Effect transition="in" filter="wipe(up)">
                                      <p:cBhvr>
                                        <p:cTn id="25" dur="500"/>
                                        <p:tgtEl>
                                          <p:spTgt spid="71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171">
                                            <p:txEl>
                                              <p:pRg st="4" end="4"/>
                                            </p:txEl>
                                          </p:spTgt>
                                        </p:tgtEl>
                                        <p:attrNameLst>
                                          <p:attrName>style.visibility</p:attrName>
                                        </p:attrNameLst>
                                      </p:cBhvr>
                                      <p:to>
                                        <p:strVal val="visible"/>
                                      </p:to>
                                    </p:set>
                                    <p:animEffect transition="in" filter="wipe(up)">
                                      <p:cBhvr>
                                        <p:cTn id="30" dur="500"/>
                                        <p:tgtEl>
                                          <p:spTgt spid="717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171">
                                            <p:txEl>
                                              <p:pRg st="5" end="5"/>
                                            </p:txEl>
                                          </p:spTgt>
                                        </p:tgtEl>
                                        <p:attrNameLst>
                                          <p:attrName>style.visibility</p:attrName>
                                        </p:attrNameLst>
                                      </p:cBhvr>
                                      <p:to>
                                        <p:strVal val="visible"/>
                                      </p:to>
                                    </p:set>
                                    <p:animEffect transition="in" filter="wipe(up)">
                                      <p:cBhvr>
                                        <p:cTn id="35" dur="500"/>
                                        <p:tgtEl>
                                          <p:spTgt spid="717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171">
                                            <p:txEl>
                                              <p:pRg st="6" end="6"/>
                                            </p:txEl>
                                          </p:spTgt>
                                        </p:tgtEl>
                                        <p:attrNameLst>
                                          <p:attrName>style.visibility</p:attrName>
                                        </p:attrNameLst>
                                      </p:cBhvr>
                                      <p:to>
                                        <p:strVal val="visible"/>
                                      </p:to>
                                    </p:set>
                                    <p:animEffect transition="in" filter="wipe(up)">
                                      <p:cBhvr>
                                        <p:cTn id="40"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pPr eaLnBrk="1" hangingPunct="1"/>
            <a:r>
              <a:rPr lang="en-US" altLang="en-US" smtClean="0">
                <a:latin typeface="Arial Unicode MS"/>
                <a:ea typeface="Arial Unicode MS"/>
                <a:cs typeface="Arial Unicode MS"/>
              </a:rPr>
              <a:t>IPA</a:t>
            </a:r>
          </a:p>
        </p:txBody>
      </p:sp>
      <p:sp>
        <p:nvSpPr>
          <p:cNvPr id="6146" name="Rectangle 3"/>
          <p:cNvSpPr>
            <a:spLocks noGrp="1" noChangeArrowheads="1"/>
          </p:cNvSpPr>
          <p:nvPr>
            <p:ph type="body" idx="1"/>
          </p:nvPr>
        </p:nvSpPr>
        <p:spPr/>
        <p:txBody>
          <a:bodyPr/>
          <a:lstStyle/>
          <a:p>
            <a:pPr eaLnBrk="1" hangingPunct="1"/>
            <a:r>
              <a:rPr lang="en-US" altLang="en-US" sz="3600" dirty="0">
                <a:latin typeface="Arial Unicode MS"/>
                <a:ea typeface="Arial Unicode MS"/>
                <a:cs typeface="Arial Unicode MS"/>
              </a:rPr>
              <a:t>International Phonetic Alphabet.</a:t>
            </a:r>
          </a:p>
          <a:p>
            <a:pPr eaLnBrk="1" hangingPunct="1"/>
            <a:r>
              <a:rPr lang="en-US" altLang="en-US" sz="3600" u="sng" dirty="0">
                <a:latin typeface="Arial Unicode MS"/>
                <a:ea typeface="Arial Unicode MS"/>
                <a:cs typeface="Arial Unicode MS"/>
              </a:rPr>
              <a:t>Each symbol represents a single sound</a:t>
            </a:r>
            <a:r>
              <a:rPr lang="en-US" altLang="en-US" sz="3600" dirty="0">
                <a:latin typeface="Arial Unicode MS"/>
                <a:ea typeface="Arial Unicode MS"/>
                <a:cs typeface="Arial Unicode MS"/>
              </a:rPr>
              <a:t>.</a:t>
            </a:r>
          </a:p>
          <a:p>
            <a:pPr eaLnBrk="1" hangingPunct="1"/>
            <a:r>
              <a:rPr lang="en-US" altLang="en-US" sz="3600" dirty="0">
                <a:latin typeface="Arial Unicode MS"/>
                <a:ea typeface="Arial Unicode MS"/>
                <a:cs typeface="Arial Unicode MS"/>
              </a:rPr>
              <a:t>We can transcribe any sound of any language with IPA.</a:t>
            </a:r>
          </a:p>
        </p:txBody>
      </p:sp>
      <p:sp>
        <p:nvSpPr>
          <p:cNvPr id="3" name="Slide Number Placeholder 2"/>
          <p:cNvSpPr>
            <a:spLocks noGrp="1"/>
          </p:cNvSpPr>
          <p:nvPr>
            <p:ph type="sldNum" sz="quarter" idx="12"/>
          </p:nvPr>
        </p:nvSpPr>
        <p:spPr>
          <a:noFill/>
        </p:spPr>
        <p:txBody>
          <a:bodyPr/>
          <a:lstStyle>
            <a:lvl1pPr>
              <a:defRPr sz="2400">
                <a:solidFill>
                  <a:schemeClr val="tx1"/>
                </a:solidFill>
                <a:latin typeface="Arial Unicode MS"/>
              </a:defRPr>
            </a:lvl1pPr>
            <a:lvl2pPr marL="742950" indent="-285750">
              <a:defRPr sz="2400">
                <a:solidFill>
                  <a:schemeClr val="tx1"/>
                </a:solidFill>
                <a:latin typeface="Arial Unicode MS"/>
              </a:defRPr>
            </a:lvl2pPr>
            <a:lvl3pPr marL="1143000" indent="-228600">
              <a:defRPr sz="2400">
                <a:solidFill>
                  <a:schemeClr val="tx1"/>
                </a:solidFill>
                <a:latin typeface="Arial Unicode MS"/>
              </a:defRPr>
            </a:lvl3pPr>
            <a:lvl4pPr marL="1600200" indent="-228600">
              <a:defRPr sz="2400">
                <a:solidFill>
                  <a:schemeClr val="tx1"/>
                </a:solidFill>
                <a:latin typeface="Arial Unicode MS"/>
              </a:defRPr>
            </a:lvl4pPr>
            <a:lvl5pPr marL="2057400" indent="-228600">
              <a:defRPr sz="2400">
                <a:solidFill>
                  <a:schemeClr val="tx1"/>
                </a:solidFill>
                <a:latin typeface="Arial Unicode MS"/>
              </a:defRPr>
            </a:lvl5pPr>
            <a:lvl6pPr marL="2514600" indent="-228600" eaLnBrk="0" fontAlgn="base" hangingPunct="0">
              <a:spcBef>
                <a:spcPct val="0"/>
              </a:spcBef>
              <a:spcAft>
                <a:spcPct val="0"/>
              </a:spcAft>
              <a:defRPr sz="2400">
                <a:solidFill>
                  <a:schemeClr val="tx1"/>
                </a:solidFill>
                <a:latin typeface="Arial Unicode MS"/>
              </a:defRPr>
            </a:lvl6pPr>
            <a:lvl7pPr marL="2971800" indent="-228600" eaLnBrk="0" fontAlgn="base" hangingPunct="0">
              <a:spcBef>
                <a:spcPct val="0"/>
              </a:spcBef>
              <a:spcAft>
                <a:spcPct val="0"/>
              </a:spcAft>
              <a:defRPr sz="2400">
                <a:solidFill>
                  <a:schemeClr val="tx1"/>
                </a:solidFill>
                <a:latin typeface="Arial Unicode MS"/>
              </a:defRPr>
            </a:lvl7pPr>
            <a:lvl8pPr marL="3429000" indent="-228600" eaLnBrk="0" fontAlgn="base" hangingPunct="0">
              <a:spcBef>
                <a:spcPct val="0"/>
              </a:spcBef>
              <a:spcAft>
                <a:spcPct val="0"/>
              </a:spcAft>
              <a:defRPr sz="2400">
                <a:solidFill>
                  <a:schemeClr val="tx1"/>
                </a:solidFill>
                <a:latin typeface="Arial Unicode MS"/>
              </a:defRPr>
            </a:lvl8pPr>
            <a:lvl9pPr marL="3886200" indent="-228600" eaLnBrk="0" fontAlgn="base" hangingPunct="0">
              <a:spcBef>
                <a:spcPct val="0"/>
              </a:spcBef>
              <a:spcAft>
                <a:spcPct val="0"/>
              </a:spcAft>
              <a:defRPr sz="2400">
                <a:solidFill>
                  <a:schemeClr val="tx1"/>
                </a:solidFill>
                <a:latin typeface="Arial Unicode MS"/>
              </a:defRPr>
            </a:lvl9pPr>
          </a:lstStyle>
          <a:p>
            <a:fld id="{AAA2FE22-216C-4901-A935-454B05C91E6B}" type="slidenum">
              <a:rPr lang="en-US" altLang="en-US" sz="1400">
                <a:latin typeface="Times New Roman" panose="02020603050405020304" pitchFamily="18" charset="0"/>
              </a:rPr>
              <a:pPr/>
              <a:t>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47345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14529" y="522667"/>
            <a:ext cx="7772400" cy="1143000"/>
          </a:xfrm>
        </p:spPr>
        <p:txBody>
          <a:bodyPr>
            <a:normAutofit/>
          </a:bodyPr>
          <a:lstStyle/>
          <a:p>
            <a:pPr algn="ctr"/>
            <a:r>
              <a:rPr lang="en-GB" altLang="en-US" sz="4800" b="1" dirty="0"/>
              <a:t>Four basic methods of delivery</a:t>
            </a:r>
          </a:p>
        </p:txBody>
      </p:sp>
      <p:sp>
        <p:nvSpPr>
          <p:cNvPr id="7171" name="Rectangle 3"/>
          <p:cNvSpPr>
            <a:spLocks noGrp="1" noChangeArrowheads="1"/>
          </p:cNvSpPr>
          <p:nvPr>
            <p:ph type="body" idx="1"/>
          </p:nvPr>
        </p:nvSpPr>
        <p:spPr>
          <a:xfrm>
            <a:off x="270458" y="1839533"/>
            <a:ext cx="11578106" cy="4690056"/>
          </a:xfrm>
        </p:spPr>
        <p:txBody>
          <a:bodyPr>
            <a:noAutofit/>
          </a:bodyPr>
          <a:lstStyle/>
          <a:p>
            <a:pPr marL="0" indent="0">
              <a:buNone/>
            </a:pPr>
            <a:r>
              <a:rPr lang="en-GB" altLang="en-US" b="1" dirty="0" smtClean="0">
                <a:solidFill>
                  <a:srgbClr val="FF0000"/>
                </a:solidFill>
              </a:rPr>
              <a:t>4. Speaking extemporaneously-</a:t>
            </a:r>
          </a:p>
          <a:p>
            <a:pPr marL="0" indent="0">
              <a:buNone/>
            </a:pPr>
            <a:r>
              <a:rPr lang="en-US" altLang="en-US" sz="2200" dirty="0"/>
              <a:t>I</a:t>
            </a:r>
            <a:r>
              <a:rPr lang="en-US" altLang="en-US" sz="2200" dirty="0" smtClean="0"/>
              <a:t>ncludes brief notes and is carefully prepared and practiced in advance.  However, the exact wording is chosen at the time of delivery. </a:t>
            </a:r>
          </a:p>
          <a:p>
            <a:pPr marL="0" indent="0">
              <a:buNone/>
            </a:pPr>
            <a:r>
              <a:rPr lang="en-US" altLang="en-US" sz="2200" b="1" dirty="0" smtClean="0">
                <a:cs typeface="Times New Roman" panose="02020603050405020304" pitchFamily="18" charset="0"/>
              </a:rPr>
              <a:t>Advantages: </a:t>
            </a:r>
          </a:p>
          <a:p>
            <a:pPr marL="0" indent="0">
              <a:buNone/>
            </a:pPr>
            <a:r>
              <a:rPr lang="en-US" altLang="en-US" sz="2200" dirty="0" smtClean="0">
                <a:cs typeface="Times New Roman" panose="02020603050405020304" pitchFamily="18" charset="0"/>
              </a:rPr>
              <a:t>It gives </a:t>
            </a:r>
            <a:r>
              <a:rPr lang="en-US" altLang="en-US" sz="2200" dirty="0">
                <a:cs typeface="Times New Roman" panose="02020603050405020304" pitchFamily="18" charset="0"/>
              </a:rPr>
              <a:t>the speaker more control over thought and </a:t>
            </a:r>
            <a:r>
              <a:rPr lang="en-US" altLang="en-US" sz="2200" dirty="0" smtClean="0">
                <a:cs typeface="Times New Roman" panose="02020603050405020304" pitchFamily="18" charset="0"/>
              </a:rPr>
              <a:t>language.</a:t>
            </a:r>
          </a:p>
          <a:p>
            <a:pPr marL="0" indent="0">
              <a:buNone/>
            </a:pPr>
            <a:r>
              <a:rPr lang="en-US" altLang="en-US" sz="2200" dirty="0">
                <a:cs typeface="Times New Roman" panose="02020603050405020304" pitchFamily="18" charset="0"/>
              </a:rPr>
              <a:t>O</a:t>
            </a:r>
            <a:r>
              <a:rPr lang="en-US" altLang="en-US" sz="2200" dirty="0" smtClean="0">
                <a:cs typeface="Times New Roman" panose="02020603050405020304" pitchFamily="18" charset="0"/>
              </a:rPr>
              <a:t>ffers </a:t>
            </a:r>
            <a:r>
              <a:rPr lang="en-US" altLang="en-US" sz="2200" dirty="0">
                <a:cs typeface="Times New Roman" panose="02020603050405020304" pitchFamily="18" charset="0"/>
              </a:rPr>
              <a:t>greater spontaneity and </a:t>
            </a:r>
            <a:r>
              <a:rPr lang="en-US" altLang="en-US" sz="2200" dirty="0" smtClean="0">
                <a:cs typeface="Times New Roman" panose="02020603050405020304" pitchFamily="18" charset="0"/>
              </a:rPr>
              <a:t>directness. </a:t>
            </a:r>
          </a:p>
          <a:p>
            <a:pPr marL="0" indent="0">
              <a:buNone/>
            </a:pPr>
            <a:r>
              <a:rPr lang="en-US" altLang="en-US" sz="2200" dirty="0">
                <a:cs typeface="Times New Roman" panose="02020603050405020304" pitchFamily="18" charset="0"/>
              </a:rPr>
              <a:t>I</a:t>
            </a:r>
            <a:r>
              <a:rPr lang="en-US" altLang="en-US" sz="2200" dirty="0" smtClean="0">
                <a:cs typeface="Times New Roman" panose="02020603050405020304" pitchFamily="18" charset="0"/>
              </a:rPr>
              <a:t>t </a:t>
            </a:r>
            <a:r>
              <a:rPr lang="en-US" altLang="en-US" sz="2200" dirty="0">
                <a:cs typeface="Times New Roman" panose="02020603050405020304" pitchFamily="18" charset="0"/>
              </a:rPr>
              <a:t>is adaptable to a wide range of </a:t>
            </a:r>
            <a:r>
              <a:rPr lang="en-US" altLang="en-US" sz="2200" dirty="0" smtClean="0">
                <a:cs typeface="Times New Roman" panose="02020603050405020304" pitchFamily="18" charset="0"/>
              </a:rPr>
              <a:t>situations.</a:t>
            </a:r>
          </a:p>
          <a:p>
            <a:pPr marL="0" indent="0">
              <a:buNone/>
            </a:pPr>
            <a:r>
              <a:rPr lang="en-US" altLang="en-US" sz="2200" dirty="0" smtClean="0">
                <a:cs typeface="Times New Roman" panose="02020603050405020304" pitchFamily="18" charset="0"/>
              </a:rPr>
              <a:t>It sounds spontaneous.</a:t>
            </a:r>
          </a:p>
          <a:p>
            <a:pPr marL="0" indent="0">
              <a:buNone/>
            </a:pPr>
            <a:r>
              <a:rPr lang="en-US" altLang="en-US" sz="2200" dirty="0" smtClean="0">
                <a:cs typeface="Times New Roman" panose="02020603050405020304" pitchFamily="18" charset="0"/>
              </a:rPr>
              <a:t>you </a:t>
            </a:r>
            <a:r>
              <a:rPr lang="en-US" altLang="en-US" sz="2200" dirty="0">
                <a:cs typeface="Times New Roman" panose="02020603050405020304" pitchFamily="18" charset="0"/>
              </a:rPr>
              <a:t>are free to establish your ideas, </a:t>
            </a:r>
            <a:r>
              <a:rPr lang="en-US" altLang="en-US" sz="2200" dirty="0" smtClean="0">
                <a:cs typeface="Times New Roman" panose="02020603050405020304" pitchFamily="18" charset="0"/>
              </a:rPr>
              <a:t>can </a:t>
            </a:r>
            <a:r>
              <a:rPr lang="en-US" altLang="en-US" sz="2200" dirty="0">
                <a:cs typeface="Times New Roman" panose="02020603050405020304" pitchFamily="18" charset="0"/>
              </a:rPr>
              <a:t>establish strong eye contact, gesture naturally, and concentrate on talking </a:t>
            </a:r>
            <a:r>
              <a:rPr lang="en-US" altLang="en-US" sz="2200" i="1" dirty="0">
                <a:cs typeface="Times New Roman" panose="02020603050405020304" pitchFamily="18" charset="0"/>
              </a:rPr>
              <a:t>with</a:t>
            </a:r>
            <a:r>
              <a:rPr lang="en-US" altLang="en-US" sz="2200" dirty="0">
                <a:cs typeface="Times New Roman" panose="02020603050405020304" pitchFamily="18" charset="0"/>
              </a:rPr>
              <a:t> your audience rather than speaking </a:t>
            </a:r>
            <a:r>
              <a:rPr lang="en-US" altLang="en-US" sz="2200" i="1" dirty="0">
                <a:cs typeface="Times New Roman" panose="02020603050405020304" pitchFamily="18" charset="0"/>
              </a:rPr>
              <a:t>at </a:t>
            </a:r>
            <a:r>
              <a:rPr lang="en-US" altLang="en-US" sz="2200" dirty="0">
                <a:cs typeface="Times New Roman" panose="02020603050405020304" pitchFamily="18" charset="0"/>
              </a:rPr>
              <a:t>them.</a:t>
            </a:r>
            <a:endParaRPr lang="en-GB" altLang="en-US" sz="2200" b="1" dirty="0" smtClean="0"/>
          </a:p>
        </p:txBody>
      </p:sp>
      <p:graphicFrame>
        <p:nvGraphicFramePr>
          <p:cNvPr id="7172" name="Object 4"/>
          <p:cNvGraphicFramePr>
            <a:graphicFrameLocks noChangeAspect="1"/>
          </p:cNvGraphicFramePr>
          <p:nvPr/>
        </p:nvGraphicFramePr>
        <p:xfrm>
          <a:off x="10353675" y="0"/>
          <a:ext cx="1838325" cy="1519708"/>
        </p:xfrm>
        <a:graphic>
          <a:graphicData uri="http://schemas.openxmlformats.org/presentationml/2006/ole">
            <mc:AlternateContent xmlns:mc="http://schemas.openxmlformats.org/markup-compatibility/2006">
              <mc:Choice xmlns:v="urn:schemas-microsoft-com:vml" Requires="v">
                <p:oleObj spid="_x0000_s2077" name="Image" r:id="rId4" imgW="1647619" imgH="2638095" progId="PhotoDeluxeBusiness.Image.1">
                  <p:embed/>
                </p:oleObj>
              </mc:Choice>
              <mc:Fallback>
                <p:oleObj name="Image" r:id="rId4" imgW="1647619" imgH="2638095" progId="PhotoDeluxeBusiness.Image.1">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3675" y="0"/>
                        <a:ext cx="1838325" cy="1519708"/>
                      </a:xfrm>
                      <a:prstGeom prst="rect">
                        <a:avLst/>
                      </a:prstGeom>
                      <a:noFill/>
                      <a:ln w="38100">
                        <a:solidFill>
                          <a:srgbClr val="996600"/>
                        </a:solidFill>
                        <a:miter lim="800000"/>
                        <a:headEnd/>
                        <a:tailEnd/>
                      </a:ln>
                      <a:effectLst/>
                    </p:spPr>
                  </p:pic>
                </p:oleObj>
              </mc:Fallback>
            </mc:AlternateContent>
          </a:graphicData>
        </a:graphic>
      </p:graphicFrame>
    </p:spTree>
    <p:extLst>
      <p:ext uri="{BB962C8B-B14F-4D97-AF65-F5344CB8AC3E}">
        <p14:creationId xmlns:p14="http://schemas.microsoft.com/office/powerpoint/2010/main" val="2718938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dissolve">
                                      <p:cBhvr>
                                        <p:cTn id="10" dur="500"/>
                                        <p:tgtEl>
                                          <p:spTgt spid="7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animEffect transition="in" filter="wipe(up)">
                                      <p:cBhvr>
                                        <p:cTn id="15" dur="500"/>
                                        <p:tgtEl>
                                          <p:spTgt spid="71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171">
                                            <p:txEl>
                                              <p:pRg st="1" end="1"/>
                                            </p:txEl>
                                          </p:spTgt>
                                        </p:tgtEl>
                                        <p:attrNameLst>
                                          <p:attrName>style.visibility</p:attrName>
                                        </p:attrNameLst>
                                      </p:cBhvr>
                                      <p:to>
                                        <p:strVal val="visible"/>
                                      </p:to>
                                    </p:set>
                                    <p:animEffect transition="in" filter="wipe(up)">
                                      <p:cBhvr>
                                        <p:cTn id="20" dur="500"/>
                                        <p:tgtEl>
                                          <p:spTgt spid="717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71">
                                            <p:txEl>
                                              <p:pRg st="2" end="2"/>
                                            </p:txEl>
                                          </p:spTgt>
                                        </p:tgtEl>
                                        <p:attrNameLst>
                                          <p:attrName>style.visibility</p:attrName>
                                        </p:attrNameLst>
                                      </p:cBhvr>
                                      <p:to>
                                        <p:strVal val="visible"/>
                                      </p:to>
                                    </p:set>
                                    <p:animEffect transition="in" filter="wipe(up)">
                                      <p:cBhvr>
                                        <p:cTn id="25" dur="500"/>
                                        <p:tgtEl>
                                          <p:spTgt spid="717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171">
                                            <p:txEl>
                                              <p:pRg st="3" end="3"/>
                                            </p:txEl>
                                          </p:spTgt>
                                        </p:tgtEl>
                                        <p:attrNameLst>
                                          <p:attrName>style.visibility</p:attrName>
                                        </p:attrNameLst>
                                      </p:cBhvr>
                                      <p:to>
                                        <p:strVal val="visible"/>
                                      </p:to>
                                    </p:set>
                                    <p:animEffect transition="in" filter="wipe(up)">
                                      <p:cBhvr>
                                        <p:cTn id="30" dur="500"/>
                                        <p:tgtEl>
                                          <p:spTgt spid="71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Effect transition="in" filter="wipe(up)">
                                      <p:cBhvr>
                                        <p:cTn id="35" dur="500"/>
                                        <p:tgtEl>
                                          <p:spTgt spid="717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171">
                                            <p:txEl>
                                              <p:pRg st="5" end="5"/>
                                            </p:txEl>
                                          </p:spTgt>
                                        </p:tgtEl>
                                        <p:attrNameLst>
                                          <p:attrName>style.visibility</p:attrName>
                                        </p:attrNameLst>
                                      </p:cBhvr>
                                      <p:to>
                                        <p:strVal val="visible"/>
                                      </p:to>
                                    </p:set>
                                    <p:animEffect transition="in" filter="wipe(up)">
                                      <p:cBhvr>
                                        <p:cTn id="40" dur="500"/>
                                        <p:tgtEl>
                                          <p:spTgt spid="717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171">
                                            <p:txEl>
                                              <p:pRg st="6" end="6"/>
                                            </p:txEl>
                                          </p:spTgt>
                                        </p:tgtEl>
                                        <p:attrNameLst>
                                          <p:attrName>style.visibility</p:attrName>
                                        </p:attrNameLst>
                                      </p:cBhvr>
                                      <p:to>
                                        <p:strVal val="visible"/>
                                      </p:to>
                                    </p:set>
                                    <p:animEffect transition="in" filter="wipe(up)">
                                      <p:cBhvr>
                                        <p:cTn id="45" dur="500"/>
                                        <p:tgtEl>
                                          <p:spTgt spid="717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7171">
                                            <p:txEl>
                                              <p:pRg st="7" end="7"/>
                                            </p:txEl>
                                          </p:spTgt>
                                        </p:tgtEl>
                                        <p:attrNameLst>
                                          <p:attrName>style.visibility</p:attrName>
                                        </p:attrNameLst>
                                      </p:cBhvr>
                                      <p:to>
                                        <p:strVal val="visible"/>
                                      </p:to>
                                    </p:set>
                                    <p:animEffect transition="in" filter="wipe(up)">
                                      <p:cBhvr>
                                        <p:cTn id="50"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0" y="504968"/>
            <a:ext cx="10126639" cy="6578220"/>
          </a:xfrm>
          <a:prstGeom prst="rect">
            <a:avLst/>
          </a:prstGeom>
        </p:spPr>
      </p:pic>
    </p:spTree>
    <p:extLst>
      <p:ext uri="{BB962C8B-B14F-4D97-AF65-F5344CB8AC3E}">
        <p14:creationId xmlns:p14="http://schemas.microsoft.com/office/powerpoint/2010/main" val="3291019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 y="682388"/>
            <a:ext cx="9949218" cy="6045958"/>
          </a:xfrm>
          <a:prstGeom prst="rect">
            <a:avLst/>
          </a:prstGeom>
        </p:spPr>
      </p:pic>
    </p:spTree>
    <p:extLst>
      <p:ext uri="{BB962C8B-B14F-4D97-AF65-F5344CB8AC3E}">
        <p14:creationId xmlns:p14="http://schemas.microsoft.com/office/powerpoint/2010/main" val="1621577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1219200"/>
            <a:ext cx="9144000" cy="1143000"/>
          </a:xfrm>
        </p:spPr>
        <p:txBody>
          <a:bodyPr/>
          <a:lstStyle/>
          <a:p>
            <a:r>
              <a:rPr lang="en-GB" altLang="en-US"/>
              <a:t>Three things you do during the intro</a:t>
            </a:r>
            <a:r>
              <a:rPr lang="en-GB" altLang="en-US" sz="4000"/>
              <a:t>.</a:t>
            </a:r>
          </a:p>
        </p:txBody>
      </p:sp>
      <p:sp>
        <p:nvSpPr>
          <p:cNvPr id="12291" name="Rectangle 3"/>
          <p:cNvSpPr>
            <a:spLocks noGrp="1" noChangeArrowheads="1"/>
          </p:cNvSpPr>
          <p:nvPr>
            <p:ph type="body" idx="1"/>
          </p:nvPr>
        </p:nvSpPr>
        <p:spPr>
          <a:xfrm>
            <a:off x="2438400" y="2895600"/>
            <a:ext cx="4876800" cy="4114800"/>
          </a:xfrm>
        </p:spPr>
        <p:txBody>
          <a:bodyPr/>
          <a:lstStyle/>
          <a:p>
            <a:r>
              <a:rPr lang="en-GB" altLang="en-US" dirty="0"/>
              <a:t>Get attention</a:t>
            </a:r>
          </a:p>
          <a:p>
            <a:r>
              <a:rPr lang="en-GB" altLang="en-US" dirty="0"/>
              <a:t>Startle the audience with an arresting </a:t>
            </a:r>
            <a:r>
              <a:rPr lang="en-GB" altLang="en-US" dirty="0" smtClean="0"/>
              <a:t>statement/argument</a:t>
            </a:r>
            <a:endParaRPr lang="en-GB" altLang="en-US" dirty="0"/>
          </a:p>
          <a:p>
            <a:r>
              <a:rPr lang="en-GB" altLang="en-US" dirty="0"/>
              <a:t>Arouse curiosity</a:t>
            </a:r>
          </a:p>
          <a:p>
            <a:pPr>
              <a:buFontTx/>
              <a:buNone/>
            </a:pPr>
            <a:endParaRPr lang="en-GB" altLang="en-US" dirty="0"/>
          </a:p>
        </p:txBody>
      </p:sp>
      <p:graphicFrame>
        <p:nvGraphicFramePr>
          <p:cNvPr id="12292" name="Object 4"/>
          <p:cNvGraphicFramePr>
            <a:graphicFrameLocks noChangeAspect="1"/>
          </p:cNvGraphicFramePr>
          <p:nvPr/>
        </p:nvGraphicFramePr>
        <p:xfrm>
          <a:off x="7620001" y="2667000"/>
          <a:ext cx="2265363" cy="3124200"/>
        </p:xfrm>
        <a:graphic>
          <a:graphicData uri="http://schemas.openxmlformats.org/presentationml/2006/ole">
            <mc:AlternateContent xmlns:mc="http://schemas.openxmlformats.org/markup-compatibility/2006">
              <mc:Choice xmlns:v="urn:schemas-microsoft-com:vml" Requires="v">
                <p:oleObj spid="_x0000_s3101" name="Image" r:id="rId4" imgW="2010056" imgH="2771429" progId="PhotoDeluxeBusiness.Image.1">
                  <p:embed/>
                </p:oleObj>
              </mc:Choice>
              <mc:Fallback>
                <p:oleObj name="Image" r:id="rId4" imgW="2010056" imgH="2771429" progId="PhotoDeluxeBusiness.Image.1">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1" y="2667000"/>
                        <a:ext cx="2265363" cy="3124200"/>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080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dissolve">
                                      <p:cBhvr>
                                        <p:cTn id="10" dur="500"/>
                                        <p:tgtEl>
                                          <p:spTgt spid="122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291">
                                            <p:txEl>
                                              <p:pRg st="0" end="0"/>
                                            </p:txEl>
                                          </p:spTgt>
                                        </p:tgtEl>
                                        <p:attrNameLst>
                                          <p:attrName>style.visibility</p:attrName>
                                        </p:attrNameLst>
                                      </p:cBhvr>
                                      <p:to>
                                        <p:strVal val="visible"/>
                                      </p:to>
                                    </p:set>
                                    <p:animEffect transition="in" filter="wipe(up)">
                                      <p:cBhvr>
                                        <p:cTn id="15" dur="500"/>
                                        <p:tgtEl>
                                          <p:spTgt spid="1229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291">
                                            <p:txEl>
                                              <p:pRg st="1" end="1"/>
                                            </p:txEl>
                                          </p:spTgt>
                                        </p:tgtEl>
                                        <p:attrNameLst>
                                          <p:attrName>style.visibility</p:attrName>
                                        </p:attrNameLst>
                                      </p:cBhvr>
                                      <p:to>
                                        <p:strVal val="visible"/>
                                      </p:to>
                                    </p:set>
                                    <p:animEffect transition="in" filter="wipe(up)">
                                      <p:cBhvr>
                                        <p:cTn id="20" dur="500"/>
                                        <p:tgtEl>
                                          <p:spTgt spid="1229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Effect transition="in" filter="wipe(up)">
                                      <p:cBhvr>
                                        <p:cTn id="25"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Body.</a:t>
            </a:r>
            <a:endParaRPr lang="en-US" b="1" dirty="0"/>
          </a:p>
        </p:txBody>
      </p:sp>
      <p:sp>
        <p:nvSpPr>
          <p:cNvPr id="3" name="Rectangle 2"/>
          <p:cNvSpPr/>
          <p:nvPr/>
        </p:nvSpPr>
        <p:spPr>
          <a:xfrm>
            <a:off x="1179858" y="2146256"/>
            <a:ext cx="9020209" cy="2554545"/>
          </a:xfrm>
          <a:prstGeom prst="rect">
            <a:avLst/>
          </a:prstGeom>
        </p:spPr>
        <p:txBody>
          <a:bodyPr wrap="square">
            <a:spAutoFit/>
          </a:bodyPr>
          <a:lstStyle/>
          <a:p>
            <a:pPr marL="342900" indent="-342900">
              <a:buFont typeface="+mj-lt"/>
              <a:buAutoNum type="arabicPeriod"/>
            </a:pPr>
            <a:r>
              <a:rPr lang="en-US" sz="3200" dirty="0" smtClean="0">
                <a:latin typeface="Helvetica Neue"/>
              </a:rPr>
              <a:t>Elaborate the subject </a:t>
            </a:r>
          </a:p>
          <a:p>
            <a:pPr marL="342900" indent="-342900">
              <a:buFont typeface="+mj-lt"/>
              <a:buAutoNum type="arabicPeriod"/>
            </a:pPr>
            <a:r>
              <a:rPr lang="en-US" sz="3200" dirty="0" smtClean="0">
                <a:latin typeface="Helvetica Neue"/>
              </a:rPr>
              <a:t>Give a division of the subject </a:t>
            </a:r>
          </a:p>
          <a:p>
            <a:pPr marL="342900" indent="-342900">
              <a:buFont typeface="+mj-lt"/>
              <a:buAutoNum type="arabicPeriod"/>
            </a:pPr>
            <a:r>
              <a:rPr lang="en-US" sz="3200" dirty="0" smtClean="0">
                <a:latin typeface="Helvetica Neue"/>
              </a:rPr>
              <a:t>Emphasize on the changes between the divisions </a:t>
            </a:r>
          </a:p>
          <a:p>
            <a:pPr marL="342900" indent="-342900">
              <a:buFont typeface="+mj-lt"/>
              <a:buAutoNum type="arabicPeriod"/>
            </a:pPr>
            <a:r>
              <a:rPr lang="en-US" sz="3200" dirty="0">
                <a:latin typeface="Helvetica Neue"/>
              </a:rPr>
              <a:t>p</a:t>
            </a:r>
            <a:r>
              <a:rPr lang="en-US" sz="3200" dirty="0" smtClean="0">
                <a:latin typeface="Helvetica Neue"/>
              </a:rPr>
              <a:t>ut relevant examples to support your stand</a:t>
            </a:r>
            <a:endParaRPr lang="en-US" sz="3200" dirty="0"/>
          </a:p>
        </p:txBody>
      </p:sp>
    </p:spTree>
    <p:extLst>
      <p:ext uri="{BB962C8B-B14F-4D97-AF65-F5344CB8AC3E}">
        <p14:creationId xmlns:p14="http://schemas.microsoft.com/office/powerpoint/2010/main" val="772045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59" y="2295525"/>
            <a:ext cx="11796215" cy="4562475"/>
          </a:xfrm>
          <a:prstGeom prst="rect">
            <a:avLst/>
          </a:prstGeom>
        </p:spPr>
      </p:pic>
    </p:spTree>
    <p:extLst>
      <p:ext uri="{BB962C8B-B14F-4D97-AF65-F5344CB8AC3E}">
        <p14:creationId xmlns:p14="http://schemas.microsoft.com/office/powerpoint/2010/main" val="176177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Good </a:t>
            </a:r>
            <a:r>
              <a:rPr lang="en-US" dirty="0" smtClean="0"/>
              <a:t>Speech:</a:t>
            </a:r>
            <a:endParaRPr lang="en-US" dirty="0"/>
          </a:p>
        </p:txBody>
      </p:sp>
      <p:sp>
        <p:nvSpPr>
          <p:cNvPr id="3" name="Rectangle 2"/>
          <p:cNvSpPr/>
          <p:nvPr/>
        </p:nvSpPr>
        <p:spPr>
          <a:xfrm>
            <a:off x="838199" y="1895220"/>
            <a:ext cx="10417935" cy="3785652"/>
          </a:xfrm>
          <a:prstGeom prst="rect">
            <a:avLst/>
          </a:prstGeom>
        </p:spPr>
        <p:txBody>
          <a:bodyPr wrap="square">
            <a:spAutoFit/>
          </a:bodyPr>
          <a:lstStyle/>
          <a:p>
            <a:pPr marL="742950" indent="-742950">
              <a:buFont typeface="+mj-lt"/>
              <a:buAutoNum type="arabicPeriod"/>
            </a:pPr>
            <a:r>
              <a:rPr lang="en-US" sz="4000" dirty="0" smtClean="0">
                <a:latin typeface="Helvetica Neue"/>
              </a:rPr>
              <a:t>Attitude/posture : </a:t>
            </a:r>
            <a:r>
              <a:rPr lang="en-US" sz="4000" dirty="0">
                <a:latin typeface="Helvetica Neue"/>
              </a:rPr>
              <a:t>P</a:t>
            </a:r>
            <a:r>
              <a:rPr lang="en-US" sz="4000" dirty="0" smtClean="0">
                <a:latin typeface="Helvetica Neue"/>
              </a:rPr>
              <a:t>osition </a:t>
            </a:r>
            <a:r>
              <a:rPr lang="en-US" sz="4000" dirty="0">
                <a:latin typeface="Helvetica Neue"/>
              </a:rPr>
              <a:t>or posture of the body appropriate to or expressive of an action, emotion, etc</a:t>
            </a:r>
            <a:r>
              <a:rPr lang="en-US" sz="4000" dirty="0" smtClean="0">
                <a:latin typeface="Helvetica Neue"/>
              </a:rPr>
              <a:t>.</a:t>
            </a:r>
          </a:p>
          <a:p>
            <a:pPr marL="742950" indent="-742950">
              <a:buFont typeface="+mj-lt"/>
              <a:buAutoNum type="arabicPeriod"/>
            </a:pPr>
            <a:r>
              <a:rPr lang="en-US" sz="4000" dirty="0" smtClean="0">
                <a:latin typeface="Helvetica Neue"/>
              </a:rPr>
              <a:t>Rehearsal</a:t>
            </a:r>
            <a:endParaRPr lang="en-US" sz="4000" dirty="0">
              <a:latin typeface="Helvetica Neue"/>
            </a:endParaRPr>
          </a:p>
          <a:p>
            <a:pPr marL="742950" indent="-742950">
              <a:buFont typeface="+mj-lt"/>
              <a:buAutoNum type="arabicPeriod"/>
            </a:pPr>
            <a:r>
              <a:rPr lang="en-US" sz="4000" dirty="0" smtClean="0">
                <a:latin typeface="Helvetica Neue"/>
              </a:rPr>
              <a:t>Vocal expression/voice tone and mood.</a:t>
            </a:r>
            <a:endParaRPr lang="en-US" sz="4000" dirty="0">
              <a:latin typeface="Helvetica Neue"/>
            </a:endParaRPr>
          </a:p>
          <a:p>
            <a:pPr marL="742950" indent="-742950">
              <a:buFont typeface="+mj-lt"/>
              <a:buAutoNum type="arabicPeriod"/>
            </a:pPr>
            <a:r>
              <a:rPr lang="en-US" sz="4000" dirty="0" smtClean="0">
                <a:latin typeface="Helvetica Neue"/>
              </a:rPr>
              <a:t>Nonverbal </a:t>
            </a:r>
            <a:r>
              <a:rPr lang="en-US" sz="4000" dirty="0">
                <a:latin typeface="Helvetica Neue"/>
              </a:rPr>
              <a:t>expression</a:t>
            </a:r>
            <a:endParaRPr lang="en-US" sz="4000" dirty="0"/>
          </a:p>
        </p:txBody>
      </p:sp>
    </p:spTree>
    <p:extLst>
      <p:ext uri="{BB962C8B-B14F-4D97-AF65-F5344CB8AC3E}">
        <p14:creationId xmlns:p14="http://schemas.microsoft.com/office/powerpoint/2010/main" val="2952743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pPr marL="609585" indent="-609585">
              <a:buClr>
                <a:schemeClr val="lt2"/>
              </a:buClr>
              <a:buSzPct val="100000"/>
              <a:buFont typeface="Trebuchet MS"/>
              <a:buAutoNum type="arabicPeriod" startAt="5"/>
            </a:pPr>
            <a:r>
              <a:rPr lang="en"/>
              <a:t>Content</a:t>
            </a:r>
          </a:p>
        </p:txBody>
      </p:sp>
      <p:sp>
        <p:nvSpPr>
          <p:cNvPr id="117" name="Shape 117"/>
          <p:cNvSpPr txBox="1">
            <a:spLocks noGrp="1"/>
          </p:cNvSpPr>
          <p:nvPr>
            <p:ph type="body" idx="1"/>
          </p:nvPr>
        </p:nvSpPr>
        <p:spPr>
          <a:xfrm>
            <a:off x="609601" y="1588466"/>
            <a:ext cx="10913999" cy="4902485"/>
          </a:xfrm>
          <a:prstGeom prst="rect">
            <a:avLst/>
          </a:prstGeom>
        </p:spPr>
        <p:txBody>
          <a:bodyPr vert="horz" lIns="121900" tIns="121900" rIns="121900" bIns="121900" rtlCol="0" anchor="t" anchorCtr="0">
            <a:noAutofit/>
          </a:bodyPr>
          <a:lstStyle/>
          <a:p>
            <a:pPr>
              <a:buNone/>
            </a:pPr>
            <a:r>
              <a:rPr lang="en" dirty="0"/>
              <a:t>There are </a:t>
            </a:r>
            <a:r>
              <a:rPr lang="en" dirty="0" smtClean="0"/>
              <a:t>7 C’s </a:t>
            </a:r>
            <a:r>
              <a:rPr lang="en" dirty="0"/>
              <a:t>to consider</a:t>
            </a:r>
            <a:r>
              <a:rPr lang="en" dirty="0" smtClean="0"/>
              <a:t>:</a:t>
            </a:r>
          </a:p>
          <a:p>
            <a:pPr>
              <a:buNone/>
            </a:pPr>
            <a:endParaRPr lang="en" dirty="0"/>
          </a:p>
          <a:p>
            <a:pPr>
              <a:buNone/>
            </a:pPr>
            <a:endParaRPr lang="en" dirty="0"/>
          </a:p>
          <a:p>
            <a:pPr marL="609585" indent="-558786">
              <a:buClr>
                <a:schemeClr val="lt1"/>
              </a:buClr>
              <a:buSzPct val="100000"/>
              <a:buFont typeface="Arial"/>
              <a:buChar char="●"/>
            </a:pPr>
            <a:r>
              <a:rPr lang="en" dirty="0"/>
              <a:t>clear</a:t>
            </a:r>
          </a:p>
          <a:p>
            <a:pPr marL="609585" indent="-558786">
              <a:buClr>
                <a:schemeClr val="lt1"/>
              </a:buClr>
              <a:buSzPct val="100000"/>
              <a:buFont typeface="Arial"/>
              <a:buChar char="●"/>
            </a:pPr>
            <a:r>
              <a:rPr lang="en" dirty="0"/>
              <a:t>concise </a:t>
            </a:r>
          </a:p>
          <a:p>
            <a:pPr marL="609585" indent="-558786">
              <a:buClr>
                <a:schemeClr val="lt1"/>
              </a:buClr>
              <a:buSzPct val="100000"/>
              <a:buFont typeface="Arial"/>
              <a:buChar char="●"/>
            </a:pPr>
            <a:r>
              <a:rPr lang="en-US" dirty="0" smtClean="0"/>
              <a:t>C</a:t>
            </a:r>
            <a:r>
              <a:rPr lang="en" dirty="0" smtClean="0"/>
              <a:t>oncrete</a:t>
            </a:r>
          </a:p>
          <a:p>
            <a:pPr marL="609585" indent="-558786">
              <a:buClr>
                <a:schemeClr val="lt1"/>
              </a:buClr>
              <a:buSzPct val="100000"/>
              <a:buFont typeface="Arial"/>
              <a:buChar char="●"/>
            </a:pPr>
            <a:r>
              <a:rPr lang="en" dirty="0" smtClean="0"/>
              <a:t>Courtesy </a:t>
            </a:r>
            <a:endParaRPr lang="en" dirty="0"/>
          </a:p>
          <a:p>
            <a:pPr>
              <a:buNone/>
            </a:pPr>
            <a:endParaRPr dirty="0"/>
          </a:p>
          <a:p>
            <a:pPr>
              <a:buNone/>
            </a:pPr>
            <a:r>
              <a:rPr lang="en" dirty="0"/>
              <a:t>Tip:      </a:t>
            </a:r>
          </a:p>
          <a:p>
            <a:pPr>
              <a:buNone/>
            </a:pPr>
            <a:r>
              <a:rPr lang="en" dirty="0"/>
              <a:t>Try to share one thing no one knows</a:t>
            </a:r>
          </a:p>
          <a:p>
            <a:pPr>
              <a:buNone/>
            </a:pPr>
            <a:endParaRPr dirty="0"/>
          </a:p>
          <a:p>
            <a:pPr>
              <a:buNone/>
            </a:pPr>
            <a:endParaRPr dirty="0"/>
          </a:p>
        </p:txBody>
      </p:sp>
      <p:sp>
        <p:nvSpPr>
          <p:cNvPr id="118" name="Shape 118"/>
          <p:cNvSpPr txBox="1"/>
          <p:nvPr/>
        </p:nvSpPr>
        <p:spPr>
          <a:xfrm>
            <a:off x="4724400" y="1143000"/>
            <a:ext cx="4150000" cy="4572000"/>
          </a:xfrm>
          <a:prstGeom prst="rect">
            <a:avLst/>
          </a:prstGeom>
          <a:noFill/>
          <a:ln>
            <a:noFill/>
          </a:ln>
        </p:spPr>
        <p:txBody>
          <a:bodyPr lIns="121900" tIns="121900" rIns="121900" bIns="121900" anchor="t" anchorCtr="0">
            <a:noAutofit/>
          </a:bodyPr>
          <a:lstStyle/>
          <a:p>
            <a:endParaRPr sz="4000" dirty="0">
              <a:solidFill>
                <a:schemeClr val="lt1"/>
              </a:solidFill>
              <a:latin typeface="Trebuchet MS"/>
              <a:ea typeface="Trebuchet MS"/>
              <a:cs typeface="Trebuchet MS"/>
              <a:sym typeface="Trebuchet MS"/>
            </a:endParaRPr>
          </a:p>
          <a:p>
            <a:endParaRPr sz="4000" dirty="0">
              <a:solidFill>
                <a:schemeClr val="lt1"/>
              </a:solidFill>
              <a:latin typeface="Trebuchet MS"/>
              <a:ea typeface="Trebuchet MS"/>
              <a:cs typeface="Trebuchet MS"/>
              <a:sym typeface="Trebuchet MS"/>
            </a:endParaRPr>
          </a:p>
          <a:p>
            <a:pPr marL="609585" indent="-558786">
              <a:buClr>
                <a:schemeClr val="lt1"/>
              </a:buClr>
              <a:buSzPct val="100000"/>
              <a:buFont typeface="Trebuchet MS"/>
              <a:buChar char="●"/>
            </a:pPr>
            <a:r>
              <a:rPr lang="en" sz="4000">
                <a:solidFill>
                  <a:schemeClr val="lt1"/>
                </a:solidFill>
                <a:latin typeface="Trebuchet MS"/>
                <a:ea typeface="Trebuchet MS"/>
                <a:cs typeface="Trebuchet MS"/>
                <a:sym typeface="Trebuchet MS"/>
              </a:rPr>
              <a:t>coherent</a:t>
            </a:r>
          </a:p>
          <a:p>
            <a:pPr marL="609585" indent="-558786">
              <a:buClr>
                <a:schemeClr val="lt1"/>
              </a:buClr>
              <a:buSzPct val="100000"/>
              <a:buFont typeface="Trebuchet MS"/>
              <a:buChar char="●"/>
            </a:pPr>
            <a:r>
              <a:rPr lang="en" sz="4000">
                <a:solidFill>
                  <a:schemeClr val="lt1"/>
                </a:solidFill>
                <a:latin typeface="Trebuchet MS"/>
                <a:ea typeface="Trebuchet MS"/>
                <a:cs typeface="Trebuchet MS"/>
                <a:sym typeface="Trebuchet MS"/>
              </a:rPr>
              <a:t>complete</a:t>
            </a:r>
          </a:p>
          <a:p>
            <a:pPr marL="609585" indent="-558786">
              <a:buClr>
                <a:schemeClr val="lt1"/>
              </a:buClr>
              <a:buSzPct val="100000"/>
              <a:buFont typeface="Trebuchet MS"/>
              <a:buChar char="●"/>
            </a:pPr>
            <a:r>
              <a:rPr lang="en" sz="4000">
                <a:solidFill>
                  <a:schemeClr val="lt1"/>
                </a:solidFill>
                <a:latin typeface="Trebuchet MS"/>
                <a:ea typeface="Trebuchet MS"/>
                <a:cs typeface="Trebuchet MS"/>
                <a:sym typeface="Trebuchet MS"/>
              </a:rPr>
              <a:t>correct</a:t>
            </a:r>
          </a:p>
        </p:txBody>
      </p:sp>
    </p:spTree>
    <p:extLst>
      <p:ext uri="{BB962C8B-B14F-4D97-AF65-F5344CB8AC3E}">
        <p14:creationId xmlns:p14="http://schemas.microsoft.com/office/powerpoint/2010/main" val="499384358"/>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74254" y="609600"/>
            <a:ext cx="8010659" cy="1905000"/>
          </a:xfrm>
        </p:spPr>
        <p:txBody>
          <a:bodyPr/>
          <a:lstStyle/>
          <a:p>
            <a:pPr algn="ctr"/>
            <a:r>
              <a:rPr lang="en-GB" altLang="en-US" dirty="0" smtClean="0"/>
              <a:t>Rehearsal: Practice</a:t>
            </a:r>
            <a:r>
              <a:rPr lang="en-GB" altLang="en-US" dirty="0"/>
              <a:t>! </a:t>
            </a:r>
            <a:r>
              <a:rPr lang="en-GB" altLang="en-US" dirty="0" smtClean="0"/>
              <a:t> Practice</a:t>
            </a:r>
            <a:r>
              <a:rPr lang="en-GB" altLang="en-US" dirty="0"/>
              <a:t>! </a:t>
            </a:r>
            <a:r>
              <a:rPr lang="en-GB" altLang="en-US" dirty="0" smtClean="0"/>
              <a:t> Practice</a:t>
            </a:r>
            <a:r>
              <a:rPr lang="en-GB" altLang="en-US" dirty="0"/>
              <a:t>!</a:t>
            </a:r>
          </a:p>
        </p:txBody>
      </p:sp>
      <p:sp>
        <p:nvSpPr>
          <p:cNvPr id="23555" name="Rectangle 3"/>
          <p:cNvSpPr>
            <a:spLocks noGrp="1" noChangeArrowheads="1"/>
          </p:cNvSpPr>
          <p:nvPr>
            <p:ph type="body" idx="1"/>
          </p:nvPr>
        </p:nvSpPr>
        <p:spPr>
          <a:xfrm>
            <a:off x="645017" y="3093897"/>
            <a:ext cx="3888346" cy="2997810"/>
          </a:xfrm>
        </p:spPr>
        <p:txBody>
          <a:bodyPr>
            <a:noAutofit/>
          </a:bodyPr>
          <a:lstStyle/>
          <a:p>
            <a:r>
              <a:rPr lang="en-GB" altLang="en-US" dirty="0"/>
              <a:t>Prepare speaking outline</a:t>
            </a:r>
          </a:p>
          <a:p>
            <a:r>
              <a:rPr lang="en-GB" altLang="en-US" dirty="0"/>
              <a:t>Practice aloud</a:t>
            </a:r>
          </a:p>
          <a:p>
            <a:r>
              <a:rPr lang="en-GB" altLang="en-US" dirty="0"/>
              <a:t>Polish &amp; refine delivery</a:t>
            </a:r>
          </a:p>
          <a:p>
            <a:r>
              <a:rPr lang="en-GB" altLang="en-US" dirty="0"/>
              <a:t>Present under similar conditions</a:t>
            </a:r>
          </a:p>
        </p:txBody>
      </p:sp>
      <p:sp>
        <p:nvSpPr>
          <p:cNvPr id="2" name="Rectangle 1"/>
          <p:cNvSpPr/>
          <p:nvPr/>
        </p:nvSpPr>
        <p:spPr>
          <a:xfrm>
            <a:off x="6568225" y="2896986"/>
            <a:ext cx="3670479" cy="3194721"/>
          </a:xfrm>
          <a:prstGeom prst="rect">
            <a:avLst/>
          </a:prstGeom>
        </p:spPr>
        <p:txBody>
          <a:bodyPr wrap="square">
            <a:spAutoFit/>
          </a:bodyPr>
          <a:lstStyle/>
          <a:p>
            <a:pPr marL="457200" indent="-457200">
              <a:lnSpc>
                <a:spcPct val="90000"/>
              </a:lnSpc>
              <a:buFont typeface="Arial" panose="020B0604020202020204" pitchFamily="34" charset="0"/>
              <a:buChar char="•"/>
            </a:pPr>
            <a:r>
              <a:rPr lang="en-GB" altLang="en-US" sz="2800" dirty="0"/>
              <a:t>Check </a:t>
            </a:r>
            <a:r>
              <a:rPr lang="en-GB" altLang="en-US" sz="2800" dirty="0" smtClean="0"/>
              <a:t>for </a:t>
            </a:r>
            <a:r>
              <a:rPr lang="en-GB" altLang="en-US" sz="2800" dirty="0"/>
              <a:t>facts </a:t>
            </a:r>
            <a:r>
              <a:rPr lang="en-GB" altLang="en-US" sz="2800" dirty="0" smtClean="0"/>
              <a:t>and accuracy</a:t>
            </a:r>
          </a:p>
          <a:p>
            <a:pPr marL="457200" indent="-457200">
              <a:lnSpc>
                <a:spcPct val="90000"/>
              </a:lnSpc>
              <a:buFont typeface="Arial" panose="020B0604020202020204" pitchFamily="34" charset="0"/>
              <a:buChar char="•"/>
            </a:pPr>
            <a:r>
              <a:rPr lang="en-GB" altLang="en-US" sz="2800" dirty="0" smtClean="0"/>
              <a:t>Adapt </a:t>
            </a:r>
            <a:r>
              <a:rPr lang="en-GB" altLang="en-US" sz="2800" dirty="0"/>
              <a:t>remarks to </a:t>
            </a:r>
            <a:r>
              <a:rPr lang="en-GB" altLang="en-US" sz="2800" dirty="0" smtClean="0"/>
              <a:t>occasion</a:t>
            </a:r>
          </a:p>
          <a:p>
            <a:pPr marL="457200" indent="-457200">
              <a:lnSpc>
                <a:spcPct val="90000"/>
              </a:lnSpc>
              <a:buFont typeface="Arial" panose="020B0604020202020204" pitchFamily="34" charset="0"/>
              <a:buChar char="•"/>
            </a:pPr>
            <a:r>
              <a:rPr lang="en-GB" altLang="en-US" sz="2800" dirty="0" smtClean="0"/>
              <a:t>Adapt </a:t>
            </a:r>
            <a:r>
              <a:rPr lang="en-GB" altLang="en-US" sz="2800" dirty="0"/>
              <a:t>remarks to </a:t>
            </a:r>
            <a:r>
              <a:rPr lang="en-GB" altLang="en-US" sz="2800" dirty="0" smtClean="0"/>
              <a:t>audience</a:t>
            </a:r>
          </a:p>
          <a:p>
            <a:pPr marL="457200" indent="-457200">
              <a:lnSpc>
                <a:spcPct val="90000"/>
              </a:lnSpc>
              <a:buFont typeface="Arial" panose="020B0604020202020204" pitchFamily="34" charset="0"/>
              <a:buChar char="•"/>
            </a:pPr>
            <a:r>
              <a:rPr lang="en-GB" altLang="en-US" sz="2800" dirty="0" smtClean="0"/>
              <a:t>Create </a:t>
            </a:r>
            <a:r>
              <a:rPr lang="en-GB" altLang="en-US" sz="2800" dirty="0"/>
              <a:t>a sense of anticipation</a:t>
            </a:r>
          </a:p>
        </p:txBody>
      </p:sp>
    </p:spTree>
    <p:extLst>
      <p:ext uri="{BB962C8B-B14F-4D97-AF65-F5344CB8AC3E}">
        <p14:creationId xmlns:p14="http://schemas.microsoft.com/office/powerpoint/2010/main" val="4090750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3555">
                                            <p:txEl>
                                              <p:pRg st="0" end="0"/>
                                            </p:txEl>
                                          </p:spTgt>
                                        </p:tgtEl>
                                        <p:attrNameLst>
                                          <p:attrName>style.visibility</p:attrName>
                                        </p:attrNameLst>
                                      </p:cBhvr>
                                      <p:to>
                                        <p:strVal val="visible"/>
                                      </p:to>
                                    </p:set>
                                    <p:animEffect transition="in" filter="wipe(up)">
                                      <p:cBhvr>
                                        <p:cTn id="11" dur="500"/>
                                        <p:tgtEl>
                                          <p:spTgt spid="2355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555">
                                            <p:txEl>
                                              <p:pRg st="1" end="1"/>
                                            </p:txEl>
                                          </p:spTgt>
                                        </p:tgtEl>
                                        <p:attrNameLst>
                                          <p:attrName>style.visibility</p:attrName>
                                        </p:attrNameLst>
                                      </p:cBhvr>
                                      <p:to>
                                        <p:strVal val="visible"/>
                                      </p:to>
                                    </p:set>
                                    <p:animEffect transition="in" filter="wipe(up)">
                                      <p:cBhvr>
                                        <p:cTn id="16" dur="500"/>
                                        <p:tgtEl>
                                          <p:spTgt spid="2355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Effect transition="in" filter="wipe(up)">
                                      <p:cBhvr>
                                        <p:cTn id="21" dur="500"/>
                                        <p:tgtEl>
                                          <p:spTgt spid="2355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555">
                                            <p:txEl>
                                              <p:pRg st="3" end="3"/>
                                            </p:txEl>
                                          </p:spTgt>
                                        </p:tgtEl>
                                        <p:attrNameLst>
                                          <p:attrName>style.visibility</p:attrName>
                                        </p:attrNameLst>
                                      </p:cBhvr>
                                      <p:to>
                                        <p:strVal val="visible"/>
                                      </p:to>
                                    </p:set>
                                    <p:animEffect transition="in" filter="wipe(up)">
                                      <p:cBhvr>
                                        <p:cTn id="26"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http://www.clker.com/cliparts/a/0/K/O/K/h/shield.sv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6" descr="http://www.clker.com/cliparts/a/0/K/O/K/h/shield.sv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8" descr="http://www.clker.com/cliparts/a/0/K/O/K/h/shield.sv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10" descr="http://www.clker.com/cliparts/a/0/K/O/K/h/shield.svg"/>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Title 1"/>
          <p:cNvSpPr txBox="1">
            <a:spLocks/>
          </p:cNvSpPr>
          <p:nvPr/>
        </p:nvSpPr>
        <p:spPr>
          <a:xfrm>
            <a:off x="1524001" y="221494"/>
            <a:ext cx="6964071"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D80E86"/>
                </a:solidFill>
                <a:latin typeface="+mj-lt"/>
                <a:ea typeface="+mj-ea"/>
                <a:cs typeface="+mj-cs"/>
              </a:defRPr>
            </a:lvl1pPr>
          </a:lstStyle>
          <a:p>
            <a:pPr algn="l"/>
            <a:r>
              <a:rPr lang="en-GB" sz="3700" dirty="0">
                <a:solidFill>
                  <a:schemeClr val="tx1"/>
                </a:solidFill>
                <a:latin typeface="Museo 700" panose="02000000000000000000" pitchFamily="2" charset="0"/>
              </a:rPr>
              <a:t>Non-Verbal Communication</a:t>
            </a:r>
          </a:p>
        </p:txBody>
      </p:sp>
      <p:sp>
        <p:nvSpPr>
          <p:cNvPr id="9" name="Rectangle 8"/>
          <p:cNvSpPr/>
          <p:nvPr/>
        </p:nvSpPr>
        <p:spPr>
          <a:xfrm>
            <a:off x="6384033" y="1484784"/>
            <a:ext cx="3967609" cy="4608512"/>
          </a:xfrm>
          <a:prstGeom prst="rect">
            <a:avLst/>
          </a:prstGeom>
          <a:solidFill>
            <a:schemeClr val="bg1"/>
          </a:solidFill>
          <a:ln>
            <a:solidFill>
              <a:srgbClr val="EC0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857856" y="1484784"/>
            <a:ext cx="3967609" cy="4608512"/>
          </a:xfrm>
          <a:prstGeom prst="rect">
            <a:avLst/>
          </a:prstGeom>
          <a:solidFill>
            <a:schemeClr val="bg1"/>
          </a:solidFill>
          <a:ln>
            <a:solidFill>
              <a:srgbClr val="EC0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870777" y="1484784"/>
            <a:ext cx="3967609" cy="707886"/>
          </a:xfrm>
          <a:prstGeom prst="rect">
            <a:avLst/>
          </a:prstGeom>
          <a:noFill/>
        </p:spPr>
        <p:txBody>
          <a:bodyPr wrap="square" rtlCol="0">
            <a:spAutoFit/>
          </a:bodyPr>
          <a:lstStyle/>
          <a:p>
            <a:pPr algn="ctr"/>
            <a:r>
              <a:rPr lang="en-GB" sz="2000" dirty="0">
                <a:solidFill>
                  <a:srgbClr val="F47C32"/>
                </a:solidFill>
              </a:rPr>
              <a:t>Positive Examples</a:t>
            </a:r>
          </a:p>
          <a:p>
            <a:pPr algn="ctr"/>
            <a:r>
              <a:rPr lang="en-GB" sz="2000" dirty="0">
                <a:solidFill>
                  <a:srgbClr val="F47C32"/>
                </a:solidFill>
              </a:rPr>
              <a:t>Of Non-Verbal Communication</a:t>
            </a:r>
          </a:p>
        </p:txBody>
      </p:sp>
      <p:sp>
        <p:nvSpPr>
          <p:cNvPr id="13" name="TextBox 12"/>
          <p:cNvSpPr txBox="1"/>
          <p:nvPr/>
        </p:nvSpPr>
        <p:spPr>
          <a:xfrm>
            <a:off x="6384033" y="1513733"/>
            <a:ext cx="3967609" cy="707886"/>
          </a:xfrm>
          <a:prstGeom prst="rect">
            <a:avLst/>
          </a:prstGeom>
          <a:noFill/>
        </p:spPr>
        <p:txBody>
          <a:bodyPr wrap="square" rtlCol="0">
            <a:spAutoFit/>
          </a:bodyPr>
          <a:lstStyle/>
          <a:p>
            <a:pPr algn="ctr"/>
            <a:r>
              <a:rPr lang="en-GB" sz="2000" dirty="0">
                <a:solidFill>
                  <a:srgbClr val="0072BC"/>
                </a:solidFill>
              </a:rPr>
              <a:t>Negative Examples</a:t>
            </a:r>
          </a:p>
          <a:p>
            <a:pPr algn="ctr"/>
            <a:r>
              <a:rPr lang="en-GB" sz="2000" dirty="0">
                <a:solidFill>
                  <a:srgbClr val="0072BC"/>
                </a:solidFill>
              </a:rPr>
              <a:t>Of Non-Verbal Communication</a:t>
            </a:r>
          </a:p>
        </p:txBody>
      </p:sp>
      <p:sp>
        <p:nvSpPr>
          <p:cNvPr id="2" name="TextBox 1"/>
          <p:cNvSpPr txBox="1"/>
          <p:nvPr/>
        </p:nvSpPr>
        <p:spPr>
          <a:xfrm>
            <a:off x="1844935" y="2266175"/>
            <a:ext cx="3993489" cy="3785652"/>
          </a:xfrm>
          <a:prstGeom prst="rect">
            <a:avLst/>
          </a:prstGeom>
          <a:noFill/>
        </p:spPr>
        <p:txBody>
          <a:bodyPr wrap="square" rtlCol="0">
            <a:spAutoFit/>
          </a:bodyPr>
          <a:lstStyle/>
          <a:p>
            <a:pPr algn="ctr"/>
            <a:r>
              <a:rPr lang="en-GB" sz="1600" b="1" dirty="0"/>
              <a:t>Head Looking Up</a:t>
            </a:r>
          </a:p>
          <a:p>
            <a:pPr algn="ctr"/>
            <a:endParaRPr lang="en-GB" sz="1600" b="1" dirty="0"/>
          </a:p>
          <a:p>
            <a:pPr algn="ctr"/>
            <a:r>
              <a:rPr lang="en-GB" sz="1600" b="1" dirty="0"/>
              <a:t>A Smile</a:t>
            </a:r>
          </a:p>
          <a:p>
            <a:pPr algn="ctr"/>
            <a:endParaRPr lang="en-GB" sz="1600" b="1" dirty="0"/>
          </a:p>
          <a:p>
            <a:pPr algn="ctr"/>
            <a:r>
              <a:rPr lang="en-GB" sz="1600" b="1" dirty="0"/>
              <a:t>Small Hand &amp; Arm</a:t>
            </a:r>
          </a:p>
          <a:p>
            <a:pPr algn="ctr"/>
            <a:r>
              <a:rPr lang="en-GB" sz="1600" b="1" dirty="0"/>
              <a:t> Gestures</a:t>
            </a:r>
          </a:p>
          <a:p>
            <a:pPr algn="ctr"/>
            <a:endParaRPr lang="en-GB" sz="1600" b="1" dirty="0"/>
          </a:p>
          <a:p>
            <a:pPr algn="ctr"/>
            <a:r>
              <a:rPr lang="en-GB" sz="1600" b="1" dirty="0"/>
              <a:t>Free Arms</a:t>
            </a:r>
          </a:p>
          <a:p>
            <a:pPr algn="ctr"/>
            <a:endParaRPr lang="en-GB" sz="1600" b="1" dirty="0"/>
          </a:p>
          <a:p>
            <a:pPr algn="ctr"/>
            <a:r>
              <a:rPr lang="en-GB" sz="1600" b="1" dirty="0"/>
              <a:t>Keeping To One Area </a:t>
            </a:r>
          </a:p>
          <a:p>
            <a:pPr algn="ctr"/>
            <a:r>
              <a:rPr lang="en-GB" sz="1600" b="1" dirty="0"/>
              <a:t>Of The Stage</a:t>
            </a:r>
          </a:p>
          <a:p>
            <a:pPr algn="ctr"/>
            <a:endParaRPr lang="en-GB" sz="1600" b="1" dirty="0"/>
          </a:p>
          <a:p>
            <a:pPr algn="ctr"/>
            <a:r>
              <a:rPr lang="en-GB" sz="1600" b="1" dirty="0"/>
              <a:t>Making Eye Contact </a:t>
            </a:r>
          </a:p>
          <a:p>
            <a:pPr algn="ctr"/>
            <a:r>
              <a:rPr lang="en-GB" sz="1600" b="1" dirty="0"/>
              <a:t>With Various Members </a:t>
            </a:r>
          </a:p>
          <a:p>
            <a:pPr algn="ctr"/>
            <a:r>
              <a:rPr lang="en-GB" sz="1600" b="1" dirty="0"/>
              <a:t>Of The Audience </a:t>
            </a:r>
          </a:p>
        </p:txBody>
      </p:sp>
      <p:sp>
        <p:nvSpPr>
          <p:cNvPr id="14" name="TextBox 13"/>
          <p:cNvSpPr txBox="1"/>
          <p:nvPr/>
        </p:nvSpPr>
        <p:spPr>
          <a:xfrm>
            <a:off x="6384033" y="2266176"/>
            <a:ext cx="3967608" cy="4001095"/>
          </a:xfrm>
          <a:prstGeom prst="rect">
            <a:avLst/>
          </a:prstGeom>
          <a:noFill/>
        </p:spPr>
        <p:txBody>
          <a:bodyPr wrap="square" rtlCol="0">
            <a:spAutoFit/>
          </a:bodyPr>
          <a:lstStyle/>
          <a:p>
            <a:pPr algn="ctr"/>
            <a:r>
              <a:rPr lang="en-GB" sz="1600" b="1" dirty="0"/>
              <a:t>Head Looking Down</a:t>
            </a:r>
          </a:p>
          <a:p>
            <a:pPr algn="ctr"/>
            <a:endParaRPr lang="en-GB" sz="1600" b="1" dirty="0"/>
          </a:p>
          <a:p>
            <a:pPr algn="ctr"/>
            <a:r>
              <a:rPr lang="en-GB" sz="1600" b="1" dirty="0"/>
              <a:t>A Frown</a:t>
            </a:r>
          </a:p>
          <a:p>
            <a:pPr algn="ctr"/>
            <a:endParaRPr lang="en-GB" sz="1600" b="1" dirty="0"/>
          </a:p>
          <a:p>
            <a:pPr algn="ctr"/>
            <a:r>
              <a:rPr lang="en-GB" sz="1600" b="1" dirty="0"/>
              <a:t>Exaggerated Hand                          </a:t>
            </a:r>
          </a:p>
          <a:p>
            <a:pPr algn="ctr"/>
            <a:r>
              <a:rPr lang="en-GB" sz="1600" b="1" dirty="0"/>
              <a:t>&amp; Arm Gestures</a:t>
            </a:r>
          </a:p>
          <a:p>
            <a:pPr algn="ctr"/>
            <a:endParaRPr lang="en-GB" sz="1400" b="1" dirty="0"/>
          </a:p>
          <a:p>
            <a:pPr algn="ctr"/>
            <a:r>
              <a:rPr lang="en-GB" sz="1600" b="1" dirty="0"/>
              <a:t>Folded Arms</a:t>
            </a:r>
          </a:p>
          <a:p>
            <a:pPr algn="ctr"/>
            <a:endParaRPr lang="en-GB" sz="1600" b="1" dirty="0"/>
          </a:p>
          <a:p>
            <a:pPr algn="ctr"/>
            <a:r>
              <a:rPr lang="en-GB" sz="1600" b="1" dirty="0"/>
              <a:t>Wondering About</a:t>
            </a:r>
          </a:p>
          <a:p>
            <a:pPr algn="ctr"/>
            <a:r>
              <a:rPr lang="en-GB" sz="1600" b="1" dirty="0"/>
              <a:t>The Stage</a:t>
            </a:r>
          </a:p>
          <a:p>
            <a:pPr algn="ctr"/>
            <a:endParaRPr lang="en-GB" sz="1600" b="1" dirty="0"/>
          </a:p>
          <a:p>
            <a:pPr algn="ctr"/>
            <a:r>
              <a:rPr lang="en-GB" sz="1600" b="1" dirty="0"/>
              <a:t>Only Focusing Your Eye </a:t>
            </a:r>
          </a:p>
          <a:p>
            <a:pPr algn="ctr"/>
            <a:r>
              <a:rPr lang="en-GB" sz="1600" b="1" dirty="0"/>
              <a:t>Contact On One Or Two </a:t>
            </a:r>
          </a:p>
          <a:p>
            <a:pPr algn="ctr"/>
            <a:r>
              <a:rPr lang="en-GB" sz="1600" b="1" dirty="0"/>
              <a:t>Members Of The Audience </a:t>
            </a:r>
          </a:p>
          <a:p>
            <a:pPr algn="ctr"/>
            <a:endParaRPr lang="en-GB" sz="1600" b="1" dirty="0"/>
          </a:p>
        </p:txBody>
      </p:sp>
    </p:spTree>
    <p:extLst>
      <p:ext uri="{BB962C8B-B14F-4D97-AF65-F5344CB8AC3E}">
        <p14:creationId xmlns:p14="http://schemas.microsoft.com/office/powerpoint/2010/main" val="1553654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nemic-Chart.jpg"/>
          <p:cNvPicPr/>
          <p:nvPr/>
        </p:nvPicPr>
        <p:blipFill>
          <a:blip r:embed="rId2" cstate="print"/>
          <a:stretch>
            <a:fillRect/>
          </a:stretch>
        </p:blipFill>
        <p:spPr>
          <a:xfrm>
            <a:off x="959472" y="2425719"/>
            <a:ext cx="10386816" cy="4199255"/>
          </a:xfrm>
          <a:prstGeom prst="rect">
            <a:avLst/>
          </a:prstGeom>
        </p:spPr>
      </p:pic>
      <p:sp>
        <p:nvSpPr>
          <p:cNvPr id="3" name="Rectangle 2"/>
          <p:cNvSpPr/>
          <p:nvPr/>
        </p:nvSpPr>
        <p:spPr>
          <a:xfrm>
            <a:off x="289770" y="1471612"/>
            <a:ext cx="11359170" cy="882678"/>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Arial" panose="020B0604020202020204" pitchFamily="34" charset="0"/>
              </a:rPr>
              <a:t>There are 44 sounds in English (12 vowels, 8 diphthongs, 24 consonant sounds) which are depicted in the chart below:</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455051" y="517505"/>
            <a:ext cx="11028609" cy="954107"/>
          </a:xfrm>
          <a:prstGeom prst="rect">
            <a:avLst/>
          </a:prstGeom>
        </p:spPr>
        <p:txBody>
          <a:bodyPr wrap="square">
            <a:spAutoFit/>
          </a:bodyPr>
          <a:lstStyle/>
          <a:p>
            <a:pPr algn="ctr"/>
            <a:r>
              <a:rPr lang="en-US" sz="2800" b="1" dirty="0">
                <a:latin typeface="Times New Roman" panose="02020603050405020304" pitchFamily="18" charset="0"/>
                <a:ea typeface="Calibri" panose="020F0502020204030204" pitchFamily="34" charset="0"/>
              </a:rPr>
              <a:t>INTERNATIONAL PHONETIC ALPHABET AND THE SOUNDS OF ENGLISH</a:t>
            </a:r>
            <a:endParaRPr lang="en-US" sz="2800" dirty="0"/>
          </a:p>
        </p:txBody>
      </p:sp>
    </p:spTree>
    <p:extLst>
      <p:ext uri="{BB962C8B-B14F-4D97-AF65-F5344CB8AC3E}">
        <p14:creationId xmlns:p14="http://schemas.microsoft.com/office/powerpoint/2010/main" val="2853389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Differentiate between public speaking and conversation</a:t>
            </a:r>
          </a:p>
        </p:txBody>
      </p:sp>
      <p:sp>
        <p:nvSpPr>
          <p:cNvPr id="3" name="Rectangle 2"/>
          <p:cNvSpPr/>
          <p:nvPr/>
        </p:nvSpPr>
        <p:spPr>
          <a:xfrm>
            <a:off x="347730" y="1797702"/>
            <a:ext cx="11256135" cy="4524315"/>
          </a:xfrm>
          <a:prstGeom prst="rect">
            <a:avLst/>
          </a:prstGeom>
        </p:spPr>
        <p:txBody>
          <a:bodyPr wrap="square">
            <a:spAutoFit/>
          </a:bodyPr>
          <a:lstStyle/>
          <a:p>
            <a:pPr marL="285750" indent="-285750">
              <a:buFont typeface="Arial" panose="020B0604020202020204" pitchFamily="34" charset="0"/>
              <a:buChar char="•"/>
            </a:pPr>
            <a:r>
              <a:rPr lang="en-US" sz="2400" dirty="0"/>
              <a:t>Public speaking is the process of speaking to a group of people in a structured, deliberate manner intended to inform, influence, or entertain the </a:t>
            </a:r>
            <a:r>
              <a:rPr lang="en-US" sz="2400" dirty="0" smtClean="0"/>
              <a:t>listeners.</a:t>
            </a:r>
          </a:p>
          <a:p>
            <a:pPr marL="285750" indent="-285750">
              <a:buFont typeface="Arial" panose="020B0604020202020204" pitchFamily="34" charset="0"/>
              <a:buChar char="•"/>
            </a:pPr>
            <a:r>
              <a:rPr lang="en-US" sz="2400" dirty="0" smtClean="0"/>
              <a:t>Conversation </a:t>
            </a:r>
            <a:r>
              <a:rPr lang="en-US" sz="2400" dirty="0"/>
              <a:t>is a form of interactive, spontaneous communication between two or more people who are following rules of </a:t>
            </a:r>
            <a:r>
              <a:rPr lang="en-US" sz="2400" dirty="0" smtClean="0"/>
              <a:t>etiquette.</a:t>
            </a:r>
          </a:p>
          <a:p>
            <a:pPr marL="285750" indent="-285750">
              <a:buFont typeface="Arial" panose="020B0604020202020204" pitchFamily="34" charset="0"/>
              <a:buChar char="•"/>
            </a:pPr>
            <a:r>
              <a:rPr lang="en-US" sz="2400" dirty="0" smtClean="0"/>
              <a:t>There are </a:t>
            </a:r>
            <a:r>
              <a:rPr lang="en-US" sz="2400" dirty="0" smtClean="0">
                <a:solidFill>
                  <a:srgbClr val="FF0000"/>
                </a:solidFill>
              </a:rPr>
              <a:t>three key differences </a:t>
            </a:r>
            <a:r>
              <a:rPr lang="en-US" sz="2400" dirty="0"/>
              <a:t>that set public speaking apart from conversation: </a:t>
            </a:r>
            <a:r>
              <a:rPr lang="en-US" sz="2400" b="1" dirty="0" smtClean="0">
                <a:solidFill>
                  <a:srgbClr val="FF0000"/>
                </a:solidFill>
              </a:rPr>
              <a:t>organizational </a:t>
            </a:r>
            <a:r>
              <a:rPr lang="en-US" sz="2400" b="1" dirty="0">
                <a:solidFill>
                  <a:srgbClr val="FF0000"/>
                </a:solidFill>
              </a:rPr>
              <a:t>structure, use of formalized language, and method of </a:t>
            </a:r>
            <a:r>
              <a:rPr lang="en-US" sz="2400" b="1" dirty="0" smtClean="0">
                <a:solidFill>
                  <a:srgbClr val="FF0000"/>
                </a:solidFill>
              </a:rPr>
              <a:t>delivery.</a:t>
            </a:r>
          </a:p>
          <a:p>
            <a:pPr marL="285750" indent="-285750">
              <a:buFont typeface="Arial" panose="020B0604020202020204" pitchFamily="34" charset="0"/>
              <a:buChar char="•"/>
            </a:pPr>
            <a:r>
              <a:rPr lang="en-US" sz="2400" dirty="0" smtClean="0"/>
              <a:t>Speeches </a:t>
            </a:r>
            <a:r>
              <a:rPr lang="en-US" sz="2400" dirty="0"/>
              <a:t>involve thoughts that are logically organized and structured, whereas conversations may wander around </a:t>
            </a:r>
            <a:r>
              <a:rPr lang="en-US" sz="2400" dirty="0" smtClean="0"/>
              <a:t>subjects.</a:t>
            </a:r>
          </a:p>
          <a:p>
            <a:pPr marL="285750" indent="-285750">
              <a:buFont typeface="Arial" panose="020B0604020202020204" pitchFamily="34" charset="0"/>
              <a:buChar char="•"/>
            </a:pPr>
            <a:r>
              <a:rPr lang="en-US" sz="2400" dirty="0" smtClean="0"/>
              <a:t>Speeches </a:t>
            </a:r>
            <a:r>
              <a:rPr lang="en-US" sz="2400" dirty="0"/>
              <a:t>use formalized language, while conversation may use </a:t>
            </a:r>
            <a:r>
              <a:rPr lang="en-US" sz="2400" dirty="0" smtClean="0"/>
              <a:t>informal expressions</a:t>
            </a:r>
            <a:r>
              <a:rPr lang="en-US" sz="2400" dirty="0"/>
              <a:t> </a:t>
            </a:r>
            <a:r>
              <a:rPr lang="en-US" sz="2400" dirty="0" smtClean="0"/>
              <a:t>and </a:t>
            </a:r>
            <a:r>
              <a:rPr lang="en-US" sz="2400" dirty="0"/>
              <a:t>poor </a:t>
            </a:r>
            <a:r>
              <a:rPr lang="en-US" sz="2400" dirty="0" smtClean="0"/>
              <a:t>grammar.</a:t>
            </a:r>
          </a:p>
          <a:p>
            <a:pPr marL="285750" indent="-285750">
              <a:buFont typeface="Arial" panose="020B0604020202020204" pitchFamily="34" charset="0"/>
              <a:buChar char="•"/>
            </a:pPr>
            <a:r>
              <a:rPr lang="en-US" sz="2400" dirty="0" smtClean="0"/>
              <a:t>Speeches </a:t>
            </a:r>
            <a:r>
              <a:rPr lang="en-US" sz="2400" dirty="0"/>
              <a:t>are often delivered in deliberate, intentional settings and contexts, whereas conversations may arise spontaneously.</a:t>
            </a:r>
          </a:p>
        </p:txBody>
      </p:sp>
    </p:spTree>
    <p:extLst>
      <p:ext uri="{BB962C8B-B14F-4D97-AF65-F5344CB8AC3E}">
        <p14:creationId xmlns:p14="http://schemas.microsoft.com/office/powerpoint/2010/main" val="2019273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pPr marL="609585" indent="-609585">
              <a:buClr>
                <a:schemeClr val="lt2"/>
              </a:buClr>
              <a:buSzPct val="100000"/>
              <a:buFont typeface="Trebuchet MS"/>
              <a:buAutoNum type="arabicPeriod" startAt="10"/>
            </a:pPr>
            <a:r>
              <a:rPr lang="en"/>
              <a:t>Do’s and Don’ts</a:t>
            </a:r>
          </a:p>
        </p:txBody>
      </p:sp>
      <p:sp>
        <p:nvSpPr>
          <p:cNvPr id="150" name="Shape 150"/>
          <p:cNvSpPr txBox="1">
            <a:spLocks noGrp="1"/>
          </p:cNvSpPr>
          <p:nvPr>
            <p:ph type="body" idx="1"/>
          </p:nvPr>
        </p:nvSpPr>
        <p:spPr>
          <a:xfrm>
            <a:off x="5967033" y="1498601"/>
            <a:ext cx="5920000" cy="4967599"/>
          </a:xfrm>
          <a:prstGeom prst="rect">
            <a:avLst/>
          </a:prstGeom>
        </p:spPr>
        <p:txBody>
          <a:bodyPr vert="horz" lIns="121900" tIns="121900" rIns="121900" bIns="121900" rtlCol="0" anchor="t" anchorCtr="0">
            <a:noAutofit/>
          </a:bodyPr>
          <a:lstStyle/>
          <a:p>
            <a:pPr>
              <a:buNone/>
            </a:pPr>
            <a:r>
              <a:rPr lang="en">
                <a:solidFill>
                  <a:srgbClr val="EA9999"/>
                </a:solidFill>
              </a:rPr>
              <a:t>Don’t:</a:t>
            </a:r>
          </a:p>
          <a:p>
            <a:pPr marL="609585" indent="-558786">
              <a:buClr>
                <a:srgbClr val="EA9999"/>
              </a:buClr>
              <a:buSzPct val="100000"/>
              <a:buFont typeface="Arial"/>
              <a:buChar char="●"/>
            </a:pPr>
            <a:r>
              <a:rPr lang="en">
                <a:solidFill>
                  <a:srgbClr val="EA9999"/>
                </a:solidFill>
              </a:rPr>
              <a:t>make excuses</a:t>
            </a:r>
          </a:p>
          <a:p>
            <a:pPr marL="609585" indent="-558786">
              <a:buClr>
                <a:srgbClr val="EA9999"/>
              </a:buClr>
              <a:buSzPct val="100000"/>
              <a:buFont typeface="Arial"/>
              <a:buChar char="●"/>
            </a:pPr>
            <a:r>
              <a:rPr lang="en">
                <a:solidFill>
                  <a:srgbClr val="EA9999"/>
                </a:solidFill>
              </a:rPr>
              <a:t>read your slides or verbatim from notes</a:t>
            </a:r>
          </a:p>
          <a:p>
            <a:pPr marL="609585" indent="-558786">
              <a:buClr>
                <a:srgbClr val="EA9999"/>
              </a:buClr>
              <a:buSzPct val="100000"/>
              <a:buFont typeface="Arial"/>
              <a:buChar char="●"/>
            </a:pPr>
            <a:r>
              <a:rPr lang="en">
                <a:solidFill>
                  <a:srgbClr val="EA9999"/>
                </a:solidFill>
              </a:rPr>
              <a:t>defer answering questions</a:t>
            </a:r>
          </a:p>
          <a:p>
            <a:pPr marL="609585" indent="-558786">
              <a:buClr>
                <a:srgbClr val="EA9999"/>
              </a:buClr>
              <a:buSzPct val="100000"/>
              <a:buFont typeface="Arial"/>
              <a:buChar char="●"/>
            </a:pPr>
            <a:r>
              <a:rPr lang="en">
                <a:solidFill>
                  <a:srgbClr val="EA9999"/>
                </a:solidFill>
              </a:rPr>
              <a:t>overload your slides</a:t>
            </a:r>
          </a:p>
          <a:p>
            <a:pPr>
              <a:buNone/>
            </a:pPr>
            <a:endParaRPr dirty="0"/>
          </a:p>
        </p:txBody>
      </p:sp>
      <p:sp>
        <p:nvSpPr>
          <p:cNvPr id="151" name="Shape 151"/>
          <p:cNvSpPr txBox="1">
            <a:spLocks noGrp="1"/>
          </p:cNvSpPr>
          <p:nvPr>
            <p:ph type="body" idx="4294967295"/>
          </p:nvPr>
        </p:nvSpPr>
        <p:spPr>
          <a:xfrm>
            <a:off x="468933" y="1498601"/>
            <a:ext cx="5345600" cy="4967599"/>
          </a:xfrm>
          <a:prstGeom prst="rect">
            <a:avLst/>
          </a:prstGeom>
        </p:spPr>
        <p:txBody>
          <a:bodyPr vert="horz" lIns="121900" tIns="121900" rIns="121900" bIns="121900" rtlCol="0" anchor="t" anchorCtr="0">
            <a:noAutofit/>
          </a:bodyPr>
          <a:lstStyle/>
          <a:p>
            <a:pPr>
              <a:spcBef>
                <a:spcPts val="0"/>
              </a:spcBef>
              <a:buNone/>
            </a:pPr>
            <a:r>
              <a:rPr lang="en" sz="3733">
                <a:solidFill>
                  <a:srgbClr val="B6D7A8"/>
                </a:solidFill>
              </a:rPr>
              <a:t>Do:</a:t>
            </a:r>
          </a:p>
          <a:p>
            <a:pPr marL="609585" indent="-541853">
              <a:spcBef>
                <a:spcPts val="0"/>
              </a:spcBef>
              <a:buClr>
                <a:srgbClr val="B6D7A8"/>
              </a:buClr>
              <a:buSzPct val="100000"/>
              <a:buFont typeface="Arial"/>
              <a:buChar char="●"/>
            </a:pPr>
            <a:r>
              <a:rPr lang="en" sz="3733">
                <a:solidFill>
                  <a:srgbClr val="B6D7A8"/>
                </a:solidFill>
              </a:rPr>
              <a:t>Always repeat audience questions</a:t>
            </a:r>
          </a:p>
          <a:p>
            <a:pPr marL="609585" indent="-541853">
              <a:spcBef>
                <a:spcPts val="0"/>
              </a:spcBef>
              <a:buClr>
                <a:srgbClr val="B6D7A8"/>
              </a:buClr>
              <a:buSzPct val="100000"/>
              <a:buFont typeface="Arial"/>
              <a:buChar char="●"/>
            </a:pPr>
            <a:r>
              <a:rPr lang="en" sz="3733">
                <a:solidFill>
                  <a:srgbClr val="B6D7A8"/>
                </a:solidFill>
              </a:rPr>
              <a:t>Give audiences something to walk away with</a:t>
            </a:r>
          </a:p>
          <a:p>
            <a:pPr marL="609585" indent="-541853">
              <a:spcBef>
                <a:spcPts val="0"/>
              </a:spcBef>
              <a:buClr>
                <a:srgbClr val="B6D7A8"/>
              </a:buClr>
              <a:buSzPct val="100000"/>
              <a:buFont typeface="Arial"/>
              <a:buChar char="●"/>
            </a:pPr>
            <a:r>
              <a:rPr lang="en" sz="3733">
                <a:solidFill>
                  <a:srgbClr val="B6D7A8"/>
                </a:solidFill>
              </a:rPr>
              <a:t>Respect your audience’s time</a:t>
            </a:r>
            <a:r>
              <a:rPr lang="en" sz="3733"/>
              <a:t> </a:t>
            </a:r>
          </a:p>
        </p:txBody>
      </p:sp>
    </p:spTree>
    <p:extLst>
      <p:ext uri="{BB962C8B-B14F-4D97-AF65-F5344CB8AC3E}">
        <p14:creationId xmlns:p14="http://schemas.microsoft.com/office/powerpoint/2010/main" val="349145797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On the given topics, prepare an </a:t>
            </a:r>
            <a:r>
              <a:rPr lang="en-GB" altLang="en-US" b="1" dirty="0" smtClean="0"/>
              <a:t>impromptu</a:t>
            </a:r>
            <a:r>
              <a:rPr lang="en-US" dirty="0" smtClean="0"/>
              <a:t> speech. </a:t>
            </a:r>
            <a:endParaRPr lang="en-US" dirty="0"/>
          </a:p>
        </p:txBody>
      </p:sp>
      <p:sp>
        <p:nvSpPr>
          <p:cNvPr id="3" name="Rectangle 2"/>
          <p:cNvSpPr/>
          <p:nvPr/>
        </p:nvSpPr>
        <p:spPr>
          <a:xfrm>
            <a:off x="748048" y="1855063"/>
            <a:ext cx="9670961" cy="4401205"/>
          </a:xfrm>
          <a:prstGeom prst="rect">
            <a:avLst/>
          </a:prstGeom>
        </p:spPr>
        <p:txBody>
          <a:bodyPr wrap="square">
            <a:spAutoFit/>
          </a:bodyPr>
          <a:lstStyle/>
          <a:p>
            <a:pPr algn="ctr"/>
            <a:r>
              <a:rPr lang="en-US" altLang="en-US" sz="2800" b="1" dirty="0" smtClean="0"/>
              <a:t>Remember the following </a:t>
            </a:r>
            <a:r>
              <a:rPr lang="en-US" altLang="en-US" sz="2800" b="1" dirty="0"/>
              <a:t>three basic rules: </a:t>
            </a:r>
            <a:endParaRPr lang="en-US" altLang="en-US" sz="2800" b="1" dirty="0" smtClean="0"/>
          </a:p>
          <a:p>
            <a:pPr algn="ctr"/>
            <a:endParaRPr lang="en-US" altLang="en-US" sz="2800" b="1" dirty="0"/>
          </a:p>
          <a:p>
            <a:pPr marL="342900" indent="-342900">
              <a:buAutoNum type="alphaLcParenBoth"/>
            </a:pPr>
            <a:r>
              <a:rPr lang="en-US" altLang="en-US" sz="2800" dirty="0" smtClean="0"/>
              <a:t>. Have </a:t>
            </a:r>
            <a:r>
              <a:rPr lang="en-US" altLang="en-US" sz="2800" dirty="0"/>
              <a:t>something important to </a:t>
            </a:r>
            <a:r>
              <a:rPr lang="en-US" altLang="en-US" sz="2800" dirty="0" smtClean="0"/>
              <a:t>say</a:t>
            </a:r>
          </a:p>
          <a:p>
            <a:pPr marL="342900" indent="-342900">
              <a:buAutoNum type="alphaLcParenBoth"/>
            </a:pPr>
            <a:r>
              <a:rPr lang="en-US" altLang="en-US" sz="2800" dirty="0" smtClean="0"/>
              <a:t>. Make </a:t>
            </a:r>
            <a:r>
              <a:rPr lang="en-US" altLang="en-US" sz="2800" dirty="0"/>
              <a:t>your audience understand or believe </a:t>
            </a:r>
            <a:r>
              <a:rPr lang="en-US" altLang="en-US" sz="2800" dirty="0" smtClean="0"/>
              <a:t>it</a:t>
            </a:r>
            <a:r>
              <a:rPr lang="en-US" altLang="en-US" sz="2800" dirty="0"/>
              <a:t>.</a:t>
            </a:r>
            <a:endParaRPr lang="en-US" altLang="en-US" sz="2800" dirty="0" smtClean="0"/>
          </a:p>
          <a:p>
            <a:pPr marL="342900" indent="-342900">
              <a:buAutoNum type="alphaLcParenBoth"/>
            </a:pPr>
            <a:r>
              <a:rPr lang="en-US" altLang="en-US" sz="2800" b="1" dirty="0" smtClean="0"/>
              <a:t>. </a:t>
            </a:r>
            <a:r>
              <a:rPr lang="en-US" altLang="en-US" sz="2800" dirty="0" smtClean="0"/>
              <a:t>Speak </a:t>
            </a:r>
            <a:r>
              <a:rPr lang="en-US" altLang="en-US" sz="2800" dirty="0"/>
              <a:t>simply, directly and meaningfully. </a:t>
            </a:r>
            <a:endParaRPr lang="en-GB" altLang="en-US" sz="2800" b="1" dirty="0"/>
          </a:p>
          <a:p>
            <a:pPr marL="342900" indent="-342900">
              <a:buAutoNum type="alphaLcParenBoth"/>
            </a:pPr>
            <a:endParaRPr lang="en-GB" altLang="en-US" sz="2800" b="1" dirty="0"/>
          </a:p>
          <a:p>
            <a:r>
              <a:rPr lang="en-GB" altLang="en-US" sz="2800" b="1" dirty="0" smtClean="0"/>
              <a:t>Have:</a:t>
            </a:r>
          </a:p>
          <a:p>
            <a:pPr marL="742950" indent="-742950">
              <a:buFont typeface="+mj-lt"/>
              <a:buAutoNum type="arabicPeriod"/>
            </a:pPr>
            <a:r>
              <a:rPr lang="en-GB" altLang="en-US" sz="2800" b="1" dirty="0" smtClean="0"/>
              <a:t>Introduction</a:t>
            </a:r>
          </a:p>
          <a:p>
            <a:pPr marL="742950" indent="-742950">
              <a:buFont typeface="+mj-lt"/>
              <a:buAutoNum type="arabicPeriod"/>
            </a:pPr>
            <a:r>
              <a:rPr lang="en-GB" altLang="en-US" sz="2800" b="1" dirty="0" smtClean="0"/>
              <a:t>Boy</a:t>
            </a:r>
          </a:p>
          <a:p>
            <a:pPr marL="742950" indent="-742950">
              <a:buFont typeface="+mj-lt"/>
              <a:buAutoNum type="arabicPeriod"/>
            </a:pPr>
            <a:r>
              <a:rPr lang="en-GB" altLang="en-US" sz="2800" b="1" dirty="0" smtClean="0"/>
              <a:t>conclusion</a:t>
            </a:r>
            <a:endParaRPr lang="en-US" altLang="en-US" sz="2800" dirty="0" smtClean="0"/>
          </a:p>
        </p:txBody>
      </p:sp>
    </p:spTree>
    <p:extLst>
      <p:ext uri="{BB962C8B-B14F-4D97-AF65-F5344CB8AC3E}">
        <p14:creationId xmlns:p14="http://schemas.microsoft.com/office/powerpoint/2010/main" val="2382304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TextBox 2"/>
          <p:cNvSpPr txBox="1"/>
          <p:nvPr/>
        </p:nvSpPr>
        <p:spPr>
          <a:xfrm>
            <a:off x="1146219" y="1790163"/>
            <a:ext cx="9247032" cy="4050853"/>
          </a:xfrm>
          <a:prstGeom prst="rect">
            <a:avLst/>
          </a:prstGeom>
          <a:noFill/>
        </p:spPr>
        <p:txBody>
          <a:bodyPr wrap="square" rtlCol="0">
            <a:spAutoFit/>
          </a:bodyPr>
          <a:lstStyle/>
          <a:p>
            <a:pPr marL="342900" indent="-342900">
              <a:buFont typeface="+mj-lt"/>
              <a:buAutoNum type="arabicPeriod"/>
            </a:pPr>
            <a:r>
              <a:rPr lang="en-US" sz="2400" dirty="0" smtClean="0"/>
              <a:t>How I perceive myself?</a:t>
            </a:r>
            <a:endParaRPr lang="en-US" sz="2400" dirty="0"/>
          </a:p>
          <a:p>
            <a:pPr marL="342900" indent="-342900">
              <a:buFont typeface="+mj-lt"/>
              <a:buAutoNum type="arabicPeriod"/>
            </a:pPr>
            <a:r>
              <a:rPr lang="en-US" sz="2400" dirty="0"/>
              <a:t>My biggest concern for the future is...</a:t>
            </a:r>
          </a:p>
          <a:p>
            <a:pPr marL="342900" indent="-342900">
              <a:buFont typeface="+mj-lt"/>
              <a:buAutoNum type="arabicPeriod"/>
            </a:pPr>
            <a:r>
              <a:rPr lang="en-US" sz="2400" dirty="0"/>
              <a:t>Real wealth is never measured in money or possessions.</a:t>
            </a:r>
          </a:p>
          <a:p>
            <a:pPr marL="342900" indent="-342900">
              <a:buFont typeface="+mj-lt"/>
              <a:buAutoNum type="arabicPeriod"/>
            </a:pPr>
            <a:r>
              <a:rPr lang="en-US" sz="2400" dirty="0"/>
              <a:t>Conservation is </a:t>
            </a:r>
            <a:r>
              <a:rPr lang="en-US" sz="2400" dirty="0" smtClean="0"/>
              <a:t>survival. </a:t>
            </a:r>
          </a:p>
          <a:p>
            <a:pPr marL="342900" indent="-342900">
              <a:buFont typeface="+mj-lt"/>
              <a:buAutoNum type="arabicPeriod"/>
            </a:pPr>
            <a:r>
              <a:rPr lang="en-US" sz="2400" dirty="0" smtClean="0"/>
              <a:t>The </a:t>
            </a:r>
            <a:r>
              <a:rPr lang="en-US" sz="2400" dirty="0"/>
              <a:t>more we communicate, the less we really say</a:t>
            </a:r>
            <a:r>
              <a:rPr lang="en-US" sz="2400" dirty="0" smtClean="0"/>
              <a:t>.</a:t>
            </a:r>
            <a:endParaRPr lang="en-US" sz="2400" dirty="0"/>
          </a:p>
          <a:p>
            <a:pPr marL="342900" indent="-342900">
              <a:buFont typeface="+mj-lt"/>
              <a:buAutoNum type="arabicPeriod"/>
            </a:pPr>
            <a:r>
              <a:rPr lang="en-US" sz="2400" dirty="0"/>
              <a:t>Real love is not the stuff of pop songs.</a:t>
            </a:r>
          </a:p>
          <a:p>
            <a:pPr marL="342900" indent="-342900">
              <a:buFont typeface="+mj-lt"/>
              <a:buAutoNum type="arabicPeriod"/>
            </a:pPr>
            <a:r>
              <a:rPr lang="en-US" sz="2400" dirty="0"/>
              <a:t>If I were an animal I'd be a</a:t>
            </a:r>
            <a:r>
              <a:rPr lang="en-US" sz="2400" dirty="0" smtClean="0"/>
              <a:t>...</a:t>
            </a:r>
          </a:p>
          <a:p>
            <a:pPr marL="342900" marR="0" lvl="0" indent="-342900">
              <a:lnSpc>
                <a:spcPct val="107000"/>
              </a:lnSpc>
              <a:spcBef>
                <a:spcPts val="0"/>
              </a:spcBef>
              <a:spcAft>
                <a:spcPts val="8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Arial" panose="020B0604020202020204" pitchFamily="34" charset="0"/>
              </a:rPr>
              <a:t>Laughter is the best medicine.</a:t>
            </a:r>
          </a:p>
          <a:p>
            <a:pPr marL="342900" marR="0" lvl="0" indent="-342900">
              <a:lnSpc>
                <a:spcPct val="107000"/>
              </a:lnSpc>
              <a:spcBef>
                <a:spcPts val="0"/>
              </a:spcBef>
              <a:spcAft>
                <a:spcPts val="8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Arial" panose="020B0604020202020204" pitchFamily="34" charset="0"/>
              </a:rPr>
              <a:t>Beauty is always in the eye of the beholder.</a:t>
            </a:r>
          </a:p>
          <a:p>
            <a:pPr marL="342900" marR="0" lvl="0" indent="-342900">
              <a:lnSpc>
                <a:spcPct val="107000"/>
              </a:lnSpc>
              <a:spcBef>
                <a:spcPts val="0"/>
              </a:spcBef>
              <a:spcAft>
                <a:spcPts val="8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Arial" panose="020B0604020202020204" pitchFamily="34" charset="0"/>
              </a:rPr>
              <a:t>Poverty is a state of mind</a:t>
            </a:r>
            <a:r>
              <a:rPr lang="en-US" sz="2400" dirty="0" smtClean="0">
                <a:latin typeface="Calibri" panose="020F0502020204030204" pitchFamily="34"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20667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6" y="584066"/>
            <a:ext cx="10515600" cy="1901557"/>
          </a:xfrm>
        </p:spPr>
        <p:txBody>
          <a:bodyPr>
            <a:normAutofit fontScale="90000"/>
          </a:bodyPr>
          <a:lstStyle/>
          <a:p>
            <a:r>
              <a:rPr lang="en-US" dirty="0" smtClean="0"/>
              <a:t>Assignment 1 for C.L.O. 1</a:t>
            </a:r>
            <a:br>
              <a:rPr lang="en-US" dirty="0" smtClean="0"/>
            </a:br>
            <a:r>
              <a:rPr lang="en-US" dirty="0"/>
              <a:t/>
            </a:r>
            <a:br>
              <a:rPr lang="en-US" dirty="0"/>
            </a:br>
            <a:r>
              <a:rPr lang="en-US" dirty="0" smtClean="0"/>
              <a:t>Small Talk</a:t>
            </a:r>
            <a:endParaRPr lang="en-US" dirty="0"/>
          </a:p>
        </p:txBody>
      </p:sp>
      <p:sp>
        <p:nvSpPr>
          <p:cNvPr id="3" name="TextBox 2"/>
          <p:cNvSpPr txBox="1"/>
          <p:nvPr/>
        </p:nvSpPr>
        <p:spPr>
          <a:xfrm>
            <a:off x="1056067" y="2369712"/>
            <a:ext cx="8912180" cy="4031873"/>
          </a:xfrm>
          <a:prstGeom prst="rect">
            <a:avLst/>
          </a:prstGeom>
          <a:noFill/>
        </p:spPr>
        <p:txBody>
          <a:bodyPr wrap="square" rtlCol="0">
            <a:spAutoFit/>
          </a:bodyPr>
          <a:lstStyle/>
          <a:p>
            <a:r>
              <a:rPr lang="en-US" sz="3200" dirty="0" smtClean="0"/>
              <a:t>Work in your groups. </a:t>
            </a:r>
          </a:p>
          <a:p>
            <a:r>
              <a:rPr lang="en-US" sz="3200" dirty="0" smtClean="0"/>
              <a:t>Find any topic and setting. Prepare a mall talk of no more than 5 minutes. Submit the written script with your roll numbers mentioned. Record the small talk and upload it in the folder for your section on google classroom. Any 1 member from the group shall upload it. </a:t>
            </a:r>
          </a:p>
          <a:p>
            <a:r>
              <a:rPr lang="en-US" sz="3200" dirty="0" smtClean="0"/>
              <a:t>Last date for submission. March 2</a:t>
            </a:r>
            <a:r>
              <a:rPr lang="en-US" sz="3200" baseline="30000" dirty="0" smtClean="0"/>
              <a:t>nd</a:t>
            </a:r>
            <a:r>
              <a:rPr lang="en-US" sz="3200" dirty="0" smtClean="0"/>
              <a:t>, 2021. </a:t>
            </a:r>
            <a:endParaRPr lang="en-US" sz="3200" dirty="0"/>
          </a:p>
        </p:txBody>
      </p:sp>
    </p:spTree>
    <p:extLst>
      <p:ext uri="{BB962C8B-B14F-4D97-AF65-F5344CB8AC3E}">
        <p14:creationId xmlns:p14="http://schemas.microsoft.com/office/powerpoint/2010/main" val="1768147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4" y="468156"/>
            <a:ext cx="10515600" cy="1325563"/>
          </a:xfrm>
        </p:spPr>
        <p:txBody>
          <a:bodyPr/>
          <a:lstStyle/>
          <a:p>
            <a:r>
              <a:rPr lang="en-US" dirty="0" smtClean="0"/>
              <a:t>TASK: Download the following application from play-store and attempt the exercise. </a:t>
            </a:r>
            <a:endParaRPr lang="en-US" dirty="0"/>
          </a:p>
        </p:txBody>
      </p:sp>
      <p:sp>
        <p:nvSpPr>
          <p:cNvPr id="3" name="Rectangle 2"/>
          <p:cNvSpPr/>
          <p:nvPr/>
        </p:nvSpPr>
        <p:spPr>
          <a:xfrm>
            <a:off x="629989" y="1918530"/>
            <a:ext cx="10723809" cy="523220"/>
          </a:xfrm>
          <a:prstGeom prst="rect">
            <a:avLst/>
          </a:prstGeom>
        </p:spPr>
        <p:txBody>
          <a:bodyPr wrap="square">
            <a:spAutoFit/>
          </a:bodyPr>
          <a:lstStyle/>
          <a:p>
            <a:r>
              <a:rPr lang="en-US" sz="2800" dirty="0"/>
              <a:t>USING THE APPLICATION, </a:t>
            </a:r>
            <a:r>
              <a:rPr lang="en-US" sz="2800" dirty="0" smtClean="0"/>
              <a:t>PRACTICE PRONOUNCING THE IPA SOUNDS. </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893" y="2566561"/>
            <a:ext cx="5602310" cy="43630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83" y="2566561"/>
            <a:ext cx="5426089" cy="4172271"/>
          </a:xfrm>
          <a:prstGeom prst="rect">
            <a:avLst/>
          </a:prstGeom>
        </p:spPr>
      </p:pic>
    </p:spTree>
    <p:extLst>
      <p:ext uri="{BB962C8B-B14F-4D97-AF65-F5344CB8AC3E}">
        <p14:creationId xmlns:p14="http://schemas.microsoft.com/office/powerpoint/2010/main" val="30759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1549"/>
            <a:ext cx="11887200" cy="5394098"/>
          </a:xfrm>
          <a:prstGeom prst="rect">
            <a:avLst/>
          </a:prstGeom>
        </p:spPr>
      </p:pic>
    </p:spTree>
    <p:extLst>
      <p:ext uri="{BB962C8B-B14F-4D97-AF65-F5344CB8AC3E}">
        <p14:creationId xmlns:p14="http://schemas.microsoft.com/office/powerpoint/2010/main" val="3842960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Vowels and consonants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66" y="1856129"/>
            <a:ext cx="10215668" cy="4382112"/>
          </a:xfrm>
          <a:prstGeom prst="rect">
            <a:avLst/>
          </a:prstGeom>
        </p:spPr>
      </p:pic>
    </p:spTree>
    <p:extLst>
      <p:ext uri="{BB962C8B-B14F-4D97-AF65-F5344CB8AC3E}">
        <p14:creationId xmlns:p14="http://schemas.microsoft.com/office/powerpoint/2010/main" val="301019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Vowels and consonants</a:t>
            </a:r>
            <a:endParaRPr lang="en-US" dirty="0"/>
          </a:p>
        </p:txBody>
      </p:sp>
      <p:pic>
        <p:nvPicPr>
          <p:cNvPr id="1026" name="Picture 2" descr="Image result for vowel vs conson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98632"/>
            <a:ext cx="10186115"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43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2209800" y="304800"/>
            <a:ext cx="7772400" cy="1143000"/>
          </a:xfrm>
        </p:spPr>
        <p:txBody>
          <a:bodyPr/>
          <a:lstStyle/>
          <a:p>
            <a:pPr eaLnBrk="1" hangingPunct="1"/>
            <a:r>
              <a:rPr lang="en-US" altLang="en-US" smtClean="0">
                <a:latin typeface="Arial Unicode MS"/>
                <a:ea typeface="Arial Unicode MS"/>
                <a:cs typeface="Arial Unicode MS"/>
              </a:rPr>
              <a:t>Monophthongs vs. Diphthongs</a:t>
            </a:r>
          </a:p>
        </p:txBody>
      </p:sp>
      <p:sp>
        <p:nvSpPr>
          <p:cNvPr id="19458" name="Rectangle 3"/>
          <p:cNvSpPr>
            <a:spLocks noGrp="1" noChangeArrowheads="1"/>
          </p:cNvSpPr>
          <p:nvPr>
            <p:ph type="body" idx="1"/>
          </p:nvPr>
        </p:nvSpPr>
        <p:spPr>
          <a:xfrm>
            <a:off x="772732" y="1565520"/>
            <a:ext cx="10349248" cy="4790830"/>
          </a:xfrm>
        </p:spPr>
        <p:txBody>
          <a:bodyPr>
            <a:normAutofit/>
          </a:bodyPr>
          <a:lstStyle/>
          <a:p>
            <a:pPr eaLnBrk="1" hangingPunct="1">
              <a:buFontTx/>
              <a:buNone/>
            </a:pPr>
            <a:r>
              <a:rPr lang="en-US" altLang="en-US" sz="3200" b="1" u="sng" dirty="0" smtClean="0">
                <a:solidFill>
                  <a:schemeClr val="accent2"/>
                </a:solidFill>
                <a:latin typeface="Arial Unicode MS"/>
                <a:ea typeface="Arial Unicode MS"/>
                <a:cs typeface="Arial Unicode MS"/>
              </a:rPr>
              <a:t>Monophthongs</a:t>
            </a:r>
          </a:p>
          <a:p>
            <a:pPr eaLnBrk="1" hangingPunct="1"/>
            <a:r>
              <a:rPr lang="en-US" altLang="en-US" sz="3200" dirty="0" smtClean="0">
                <a:latin typeface="Arial Unicode MS"/>
                <a:ea typeface="Arial Unicode MS"/>
                <a:cs typeface="Arial Unicode MS"/>
              </a:rPr>
              <a:t>A single vowel sound is called a monotony. </a:t>
            </a:r>
          </a:p>
          <a:p>
            <a:r>
              <a:rPr lang="en-US" altLang="en-US" sz="3200" dirty="0" smtClean="0">
                <a:latin typeface="Arial Unicode MS"/>
                <a:ea typeface="Arial Unicode MS"/>
                <a:cs typeface="Arial Unicode MS"/>
              </a:rPr>
              <a:t>In the this </a:t>
            </a:r>
            <a:r>
              <a:rPr lang="en-US" altLang="en-US" sz="3200" dirty="0">
                <a:latin typeface="Arial Unicode MS"/>
                <a:ea typeface="Arial Unicode MS"/>
                <a:cs typeface="Arial Unicode MS"/>
              </a:rPr>
              <a:t>vowel </a:t>
            </a:r>
            <a:r>
              <a:rPr lang="en-US" altLang="en-US" sz="3200" dirty="0" smtClean="0">
                <a:latin typeface="Arial Unicode MS"/>
                <a:ea typeface="Arial Unicode MS"/>
                <a:cs typeface="Arial Unicode MS"/>
              </a:rPr>
              <a:t>sound, there is </a:t>
            </a:r>
            <a:r>
              <a:rPr lang="en-US" altLang="en-US" sz="3200" dirty="0" smtClean="0">
                <a:solidFill>
                  <a:srgbClr val="FF0000"/>
                </a:solidFill>
                <a:latin typeface="Arial Unicode MS"/>
                <a:ea typeface="Arial Unicode MS"/>
                <a:cs typeface="Arial Unicode MS"/>
              </a:rPr>
              <a:t>no appreciable change in quality (i.e. length) </a:t>
            </a:r>
            <a:r>
              <a:rPr lang="en-US" altLang="en-US" sz="3200" dirty="0" smtClean="0">
                <a:latin typeface="Arial Unicode MS"/>
                <a:ea typeface="Arial Unicode MS"/>
                <a:cs typeface="Arial Unicode MS"/>
              </a:rPr>
              <a:t>during a syllable, as in </a:t>
            </a:r>
            <a:r>
              <a:rPr lang="en-US" altLang="en-US" sz="3200" b="1" dirty="0" smtClean="0">
                <a:latin typeface="Arial Unicode MS"/>
                <a:ea typeface="Arial Unicode MS"/>
                <a:cs typeface="Arial Unicode MS"/>
              </a:rPr>
              <a:t>“father.”</a:t>
            </a:r>
          </a:p>
          <a:p>
            <a:pPr eaLnBrk="1" hangingPunct="1"/>
            <a:endParaRPr lang="en-US" altLang="en-US" sz="3200" dirty="0" smtClean="0">
              <a:latin typeface="Arial Unicode MS"/>
              <a:ea typeface="Arial Unicode MS"/>
              <a:cs typeface="Arial Unicode MS"/>
            </a:endParaRPr>
          </a:p>
          <a:p>
            <a:pPr eaLnBrk="1" hangingPunct="1">
              <a:buFontTx/>
              <a:buNone/>
            </a:pPr>
            <a:r>
              <a:rPr lang="en-US" altLang="en-US" sz="3200" b="1" u="sng" dirty="0" smtClean="0">
                <a:solidFill>
                  <a:schemeClr val="accent2"/>
                </a:solidFill>
                <a:latin typeface="Arial Unicode MS"/>
                <a:ea typeface="Arial Unicode MS"/>
                <a:cs typeface="Arial Unicode MS"/>
              </a:rPr>
              <a:t>Diphthongs</a:t>
            </a:r>
          </a:p>
          <a:p>
            <a:r>
              <a:rPr lang="en-US" dirty="0"/>
              <a:t>It literally means “having two sounds</a:t>
            </a:r>
            <a:r>
              <a:rPr lang="en-US" dirty="0" smtClean="0"/>
              <a:t>.” When there are two vowel sounds, there happen diphthongs i.e. </a:t>
            </a:r>
            <a:r>
              <a:rPr lang="en-US" dirty="0"/>
              <a:t>“oil</a:t>
            </a:r>
            <a:r>
              <a:rPr lang="en-US" dirty="0" smtClean="0"/>
              <a:t>.”= “o”+ “I.”</a:t>
            </a:r>
            <a:endParaRPr lang="en-US" altLang="en-US" sz="3200" dirty="0" smtClean="0">
              <a:latin typeface="Arial Unicode MS"/>
              <a:ea typeface="Arial Unicode MS"/>
              <a:cs typeface="Arial Unicode MS"/>
            </a:endParaRPr>
          </a:p>
          <a:p>
            <a:pPr eaLnBrk="1" hangingPunct="1"/>
            <a:r>
              <a:rPr lang="en-US" altLang="en-US" sz="3200" dirty="0">
                <a:solidFill>
                  <a:srgbClr val="FFFF00"/>
                </a:solidFill>
                <a:latin typeface="Arial Unicode MS"/>
                <a:ea typeface="Arial Unicode MS"/>
                <a:cs typeface="Arial Unicode MS"/>
              </a:rPr>
              <a:t>T</a:t>
            </a:r>
            <a:r>
              <a:rPr lang="en-US" altLang="en-US" sz="3200" dirty="0" smtClean="0">
                <a:solidFill>
                  <a:srgbClr val="FFFF00"/>
                </a:solidFill>
                <a:latin typeface="Arial Unicode MS"/>
                <a:ea typeface="Arial Unicode MS"/>
                <a:cs typeface="Arial Unicode MS"/>
              </a:rPr>
              <a:t>here is a change in quality </a:t>
            </a:r>
            <a:r>
              <a:rPr lang="en-US" altLang="en-US" sz="3200" dirty="0" smtClean="0">
                <a:latin typeface="Arial Unicode MS"/>
                <a:ea typeface="Arial Unicode MS"/>
                <a:cs typeface="Arial Unicode MS"/>
              </a:rPr>
              <a:t>, as in </a:t>
            </a:r>
            <a:r>
              <a:rPr lang="en-US" altLang="en-US" sz="3200" b="1" dirty="0" smtClean="0">
                <a:latin typeface="Arial Unicode MS"/>
                <a:ea typeface="Arial Unicode MS"/>
                <a:cs typeface="Arial Unicode MS"/>
              </a:rPr>
              <a:t>“high.”</a:t>
            </a:r>
          </a:p>
        </p:txBody>
      </p:sp>
      <p:sp>
        <p:nvSpPr>
          <p:cNvPr id="3" name="Slide Number Placeholder 2"/>
          <p:cNvSpPr>
            <a:spLocks noGrp="1"/>
          </p:cNvSpPr>
          <p:nvPr>
            <p:ph type="sldNum" sz="quarter" idx="12"/>
          </p:nvPr>
        </p:nvSpPr>
        <p:spPr>
          <a:noFill/>
        </p:spPr>
        <p:txBody>
          <a:bodyPr/>
          <a:lstStyle>
            <a:lvl1pPr>
              <a:defRPr sz="2400">
                <a:solidFill>
                  <a:schemeClr val="tx1"/>
                </a:solidFill>
                <a:latin typeface="Arial Unicode MS"/>
              </a:defRPr>
            </a:lvl1pPr>
            <a:lvl2pPr marL="742950" indent="-285750">
              <a:defRPr sz="2400">
                <a:solidFill>
                  <a:schemeClr val="tx1"/>
                </a:solidFill>
                <a:latin typeface="Arial Unicode MS"/>
              </a:defRPr>
            </a:lvl2pPr>
            <a:lvl3pPr marL="1143000" indent="-228600">
              <a:defRPr sz="2400">
                <a:solidFill>
                  <a:schemeClr val="tx1"/>
                </a:solidFill>
                <a:latin typeface="Arial Unicode MS"/>
              </a:defRPr>
            </a:lvl3pPr>
            <a:lvl4pPr marL="1600200" indent="-228600">
              <a:defRPr sz="2400">
                <a:solidFill>
                  <a:schemeClr val="tx1"/>
                </a:solidFill>
                <a:latin typeface="Arial Unicode MS"/>
              </a:defRPr>
            </a:lvl4pPr>
            <a:lvl5pPr marL="2057400" indent="-228600">
              <a:defRPr sz="2400">
                <a:solidFill>
                  <a:schemeClr val="tx1"/>
                </a:solidFill>
                <a:latin typeface="Arial Unicode MS"/>
              </a:defRPr>
            </a:lvl5pPr>
            <a:lvl6pPr marL="2514600" indent="-228600" eaLnBrk="0" fontAlgn="base" hangingPunct="0">
              <a:spcBef>
                <a:spcPct val="0"/>
              </a:spcBef>
              <a:spcAft>
                <a:spcPct val="0"/>
              </a:spcAft>
              <a:defRPr sz="2400">
                <a:solidFill>
                  <a:schemeClr val="tx1"/>
                </a:solidFill>
                <a:latin typeface="Arial Unicode MS"/>
              </a:defRPr>
            </a:lvl6pPr>
            <a:lvl7pPr marL="2971800" indent="-228600" eaLnBrk="0" fontAlgn="base" hangingPunct="0">
              <a:spcBef>
                <a:spcPct val="0"/>
              </a:spcBef>
              <a:spcAft>
                <a:spcPct val="0"/>
              </a:spcAft>
              <a:defRPr sz="2400">
                <a:solidFill>
                  <a:schemeClr val="tx1"/>
                </a:solidFill>
                <a:latin typeface="Arial Unicode MS"/>
              </a:defRPr>
            </a:lvl7pPr>
            <a:lvl8pPr marL="3429000" indent="-228600" eaLnBrk="0" fontAlgn="base" hangingPunct="0">
              <a:spcBef>
                <a:spcPct val="0"/>
              </a:spcBef>
              <a:spcAft>
                <a:spcPct val="0"/>
              </a:spcAft>
              <a:defRPr sz="2400">
                <a:solidFill>
                  <a:schemeClr val="tx1"/>
                </a:solidFill>
                <a:latin typeface="Arial Unicode MS"/>
              </a:defRPr>
            </a:lvl8pPr>
            <a:lvl9pPr marL="3886200" indent="-228600" eaLnBrk="0" fontAlgn="base" hangingPunct="0">
              <a:spcBef>
                <a:spcPct val="0"/>
              </a:spcBef>
              <a:spcAft>
                <a:spcPct val="0"/>
              </a:spcAft>
              <a:defRPr sz="2400">
                <a:solidFill>
                  <a:schemeClr val="tx1"/>
                </a:solidFill>
                <a:latin typeface="Arial Unicode MS"/>
              </a:defRPr>
            </a:lvl9pPr>
          </a:lstStyle>
          <a:p>
            <a:fld id="{D1C6A590-1F10-4203-841C-8F82E86A8300}" type="slidenum">
              <a:rPr lang="en-US" altLang="en-US" sz="1400">
                <a:latin typeface="Times New Roman" panose="02020603050405020304" pitchFamily="18" charset="0"/>
              </a:rPr>
              <a:pPr/>
              <a:t>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74306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en-US" smtClean="0">
                <a:latin typeface="Arial Unicode MS"/>
                <a:ea typeface="Arial Unicode MS"/>
                <a:cs typeface="Arial Unicode MS"/>
              </a:rPr>
              <a:t>Diphthongs</a:t>
            </a:r>
          </a:p>
        </p:txBody>
      </p:sp>
      <p:sp>
        <p:nvSpPr>
          <p:cNvPr id="30723" name="Rectangle 3"/>
          <p:cNvSpPr>
            <a:spLocks noGrp="1" noChangeArrowheads="1"/>
          </p:cNvSpPr>
          <p:nvPr>
            <p:ph type="body" idx="1"/>
          </p:nvPr>
        </p:nvSpPr>
        <p:spPr>
          <a:xfrm>
            <a:off x="553791" y="1847850"/>
            <a:ext cx="10663707" cy="4351338"/>
          </a:xfrm>
        </p:spPr>
        <p:txBody>
          <a:bodyPr>
            <a:normAutofit fontScale="92500"/>
          </a:bodyPr>
          <a:lstStyle/>
          <a:p>
            <a:pPr lvl="3">
              <a:buNone/>
            </a:pPr>
            <a:r>
              <a:rPr lang="en-US" altLang="en-US" sz="6600" dirty="0"/>
              <a:t>       </a:t>
            </a:r>
            <a:r>
              <a:rPr lang="en-US" altLang="en-US" sz="6600" dirty="0" err="1" smtClean="0"/>
              <a:t>a+I</a:t>
            </a:r>
            <a:r>
              <a:rPr lang="en-US" altLang="en-US" sz="6600" dirty="0" smtClean="0"/>
              <a:t>= </a:t>
            </a:r>
            <a:r>
              <a:rPr lang="en-US" altLang="en-US" sz="7100" dirty="0" smtClean="0"/>
              <a:t>/</a:t>
            </a:r>
            <a:r>
              <a:rPr lang="en-US" altLang="en-US" sz="7100" dirty="0" err="1" smtClean="0">
                <a:latin typeface="Doulos SIL"/>
                <a:ea typeface="Doulos SIL"/>
                <a:cs typeface="Doulos SIL"/>
                <a:sym typeface="Ipa-sams Uclphon1 SILSophiaL"/>
              </a:rPr>
              <a:t>aɪ</a:t>
            </a:r>
            <a:r>
              <a:rPr lang="en-US" altLang="en-US" sz="7100" dirty="0" smtClean="0">
                <a:sym typeface="Ipa-sams Uclphon1 SILSophiaL"/>
              </a:rPr>
              <a:t>/ </a:t>
            </a:r>
            <a:r>
              <a:rPr lang="en-US" altLang="en-US" sz="7200" dirty="0">
                <a:latin typeface="Arial Unicode MS"/>
                <a:ea typeface="Arial Unicode MS"/>
                <a:cs typeface="Times New Roman" panose="02020603050405020304" pitchFamily="18" charset="0"/>
                <a:sym typeface="Ipa-sams Uclphon1 SILSophiaL"/>
              </a:rPr>
              <a:t>“</a:t>
            </a:r>
            <a:r>
              <a:rPr lang="en-US" altLang="en-US" sz="7200" b="1" i="1" dirty="0">
                <a:latin typeface="Arial Unicode MS"/>
                <a:ea typeface="Arial Unicode MS"/>
                <a:cs typeface="Times New Roman" panose="02020603050405020304" pitchFamily="18" charset="0"/>
                <a:sym typeface="Ipa-sams Uclphon1 SILSophiaL"/>
              </a:rPr>
              <a:t>high</a:t>
            </a:r>
            <a:r>
              <a:rPr lang="en-US" altLang="en-US" sz="7200" dirty="0">
                <a:latin typeface="Arial Unicode MS"/>
                <a:ea typeface="Arial Unicode MS"/>
                <a:cs typeface="Times New Roman" panose="02020603050405020304" pitchFamily="18" charset="0"/>
                <a:sym typeface="Ipa-sams Uclphon1 SILSophiaL"/>
              </a:rPr>
              <a:t>, </a:t>
            </a:r>
            <a:r>
              <a:rPr lang="en-US" altLang="en-US" sz="7200" b="1" i="1" dirty="0">
                <a:latin typeface="Arial Unicode MS"/>
                <a:ea typeface="Arial Unicode MS"/>
                <a:cs typeface="Times New Roman" panose="02020603050405020304" pitchFamily="18" charset="0"/>
                <a:sym typeface="Ipa-sams Uclphon1 SILSophiaL"/>
              </a:rPr>
              <a:t>buy</a:t>
            </a:r>
            <a:r>
              <a:rPr lang="en-US" altLang="en-US" sz="7200" dirty="0">
                <a:latin typeface="Arial Unicode MS"/>
                <a:ea typeface="Arial Unicode MS"/>
                <a:cs typeface="Times New Roman" panose="02020603050405020304" pitchFamily="18" charset="0"/>
                <a:sym typeface="Ipa-sams Uclphon1 SILSophiaL"/>
              </a:rPr>
              <a:t>,” </a:t>
            </a:r>
            <a:endParaRPr lang="en-US" altLang="en-US" sz="7100" dirty="0">
              <a:sym typeface="Ipa-sams Uclphon1 SILSophiaL"/>
            </a:endParaRPr>
          </a:p>
          <a:p>
            <a:pPr lvl="3" eaLnBrk="1" hangingPunct="1">
              <a:lnSpc>
                <a:spcPct val="90000"/>
              </a:lnSpc>
              <a:buFontTx/>
              <a:buNone/>
            </a:pPr>
            <a:endParaRPr lang="en-US" altLang="en-US" sz="900" dirty="0">
              <a:sym typeface="Ipa-sams Uclphon1 SILSophiaL"/>
            </a:endParaRPr>
          </a:p>
          <a:p>
            <a:pPr lvl="3" eaLnBrk="1" hangingPunct="1">
              <a:lnSpc>
                <a:spcPct val="90000"/>
              </a:lnSpc>
              <a:buFontTx/>
              <a:buNone/>
            </a:pPr>
            <a:endParaRPr lang="en-US" altLang="en-US" sz="1000" dirty="0">
              <a:sym typeface="Ipa-sams Uclphon1 SILSophiaL"/>
            </a:endParaRPr>
          </a:p>
          <a:p>
            <a:pPr lvl="3">
              <a:buNone/>
            </a:pPr>
            <a:r>
              <a:rPr lang="en-US" altLang="en-US" sz="6000" dirty="0">
                <a:sym typeface="Ipa-sams Uclphon1 SILSophiaL"/>
              </a:rPr>
              <a:t>     </a:t>
            </a:r>
            <a:r>
              <a:rPr lang="en-US" altLang="en-US" sz="6000" dirty="0" err="1">
                <a:sym typeface="Ipa-sams Uclphon1 SILSophiaL"/>
              </a:rPr>
              <a:t>o</a:t>
            </a:r>
            <a:r>
              <a:rPr lang="en-US" altLang="en-US" sz="6000" dirty="0" err="1" smtClean="0">
                <a:sym typeface="Ipa-sams Uclphon1 SILSophiaL"/>
              </a:rPr>
              <a:t>+I</a:t>
            </a:r>
            <a:r>
              <a:rPr lang="en-US" altLang="en-US" sz="6000" dirty="0" smtClean="0">
                <a:sym typeface="Ipa-sams Uclphon1 SILSophiaL"/>
              </a:rPr>
              <a:t>=  </a:t>
            </a:r>
            <a:r>
              <a:rPr lang="en-US" altLang="en-US" sz="7100" dirty="0"/>
              <a:t>/</a:t>
            </a:r>
            <a:r>
              <a:rPr lang="en-US" altLang="en-US" sz="7100" dirty="0" err="1">
                <a:cs typeface="Times New Roman" panose="02020603050405020304" pitchFamily="18" charset="0"/>
                <a:sym typeface="Ipa-sams Uclphon1 SILSophiaL"/>
              </a:rPr>
              <a:t>ɔ</a:t>
            </a:r>
            <a:r>
              <a:rPr lang="en-US" altLang="en-US" sz="7100" dirty="0" err="1">
                <a:latin typeface="Doulos SIL"/>
                <a:ea typeface="Doulos SIL"/>
                <a:cs typeface="Doulos SIL"/>
                <a:sym typeface="Ipa-sams Uclphon1 SILSophiaL"/>
              </a:rPr>
              <a:t>ɪ</a:t>
            </a:r>
            <a:r>
              <a:rPr lang="en-US" altLang="en-US" sz="7100" dirty="0" smtClean="0">
                <a:sym typeface="Ipa-sams Uclphon1 SILSophiaL"/>
              </a:rPr>
              <a:t>/   </a:t>
            </a:r>
            <a:r>
              <a:rPr lang="en-US" altLang="en-US" sz="7200" dirty="0" smtClean="0">
                <a:latin typeface="Arial Unicode MS"/>
                <a:ea typeface="Arial Unicode MS"/>
                <a:cs typeface="Arial Unicode MS"/>
                <a:sym typeface="Ipa-sams Uclphon1 SILSophiaL"/>
              </a:rPr>
              <a:t>“</a:t>
            </a:r>
            <a:r>
              <a:rPr lang="en-US" altLang="en-US" sz="7200" b="1" dirty="0">
                <a:latin typeface="Arial Unicode MS"/>
                <a:ea typeface="Arial Unicode MS"/>
                <a:cs typeface="Arial Unicode MS"/>
                <a:sym typeface="Ipa-sams Uclphon1 SILSophiaL"/>
              </a:rPr>
              <a:t>boy</a:t>
            </a:r>
            <a:r>
              <a:rPr lang="en-US" altLang="en-US" sz="7200" dirty="0">
                <a:latin typeface="Arial Unicode MS"/>
                <a:ea typeface="Arial Unicode MS"/>
                <a:cs typeface="Arial Unicode MS"/>
                <a:sym typeface="Ipa-sams Uclphon1 SILSophiaL"/>
              </a:rPr>
              <a:t>” </a:t>
            </a:r>
            <a:endParaRPr lang="en-US" altLang="en-US" sz="7100" dirty="0">
              <a:sym typeface="Ipa-sams Uclphon1 SILSophiaL"/>
            </a:endParaRPr>
          </a:p>
          <a:p>
            <a:pPr lvl="3" eaLnBrk="1" hangingPunct="1">
              <a:lnSpc>
                <a:spcPct val="90000"/>
              </a:lnSpc>
              <a:buFontTx/>
              <a:buNone/>
            </a:pPr>
            <a:endParaRPr lang="en-US" altLang="en-US" sz="1000" dirty="0">
              <a:sym typeface="Ipa-sams Uclphon1 SILSophiaL"/>
            </a:endParaRPr>
          </a:p>
          <a:p>
            <a:pPr lvl="3" eaLnBrk="1" hangingPunct="1">
              <a:lnSpc>
                <a:spcPct val="90000"/>
              </a:lnSpc>
              <a:buFontTx/>
              <a:buNone/>
            </a:pPr>
            <a:endParaRPr lang="en-US" altLang="en-US" sz="1000" dirty="0">
              <a:sym typeface="Ipa-sams Uclphon1 SILSophiaL"/>
            </a:endParaRPr>
          </a:p>
          <a:p>
            <a:pPr lvl="3">
              <a:buNone/>
            </a:pPr>
            <a:r>
              <a:rPr lang="en-US" altLang="en-US" sz="6000" dirty="0">
                <a:sym typeface="Ipa-sams Uclphon1 SILSophiaL"/>
              </a:rPr>
              <a:t>    </a:t>
            </a:r>
            <a:r>
              <a:rPr lang="en-US" altLang="en-US" sz="6000" dirty="0" err="1" smtClean="0">
                <a:sym typeface="Ipa-sams Uclphon1 SILSophiaL"/>
              </a:rPr>
              <a:t>a+u</a:t>
            </a:r>
            <a:r>
              <a:rPr lang="en-US" altLang="en-US" sz="6000" dirty="0" smtClean="0">
                <a:sym typeface="Ipa-sams Uclphon1 SILSophiaL"/>
              </a:rPr>
              <a:t>=   </a:t>
            </a:r>
            <a:r>
              <a:rPr lang="en-US" altLang="en-US" sz="7100" dirty="0"/>
              <a:t>/</a:t>
            </a:r>
            <a:r>
              <a:rPr lang="en-US" altLang="en-US" sz="7100" dirty="0" err="1">
                <a:latin typeface="Doulos SIL"/>
                <a:ea typeface="Doulos SIL"/>
                <a:cs typeface="Doulos SIL"/>
                <a:sym typeface="Ipa-sams Uclphon1 SILSophiaL"/>
              </a:rPr>
              <a:t>aʊ</a:t>
            </a:r>
            <a:r>
              <a:rPr lang="en-US" altLang="en-US" sz="7100" dirty="0">
                <a:sym typeface="Ipa-sams Uclphon1 SILSophiaL"/>
              </a:rPr>
              <a:t>/ </a:t>
            </a:r>
            <a:r>
              <a:rPr lang="en-US" altLang="en-US" sz="5400" dirty="0" smtClean="0">
                <a:latin typeface="Arial Unicode MS"/>
                <a:ea typeface="Arial Unicode MS"/>
                <a:cs typeface="Arial Unicode MS"/>
                <a:sym typeface="Ipa-sams Uclphon1 SILSophiaL"/>
              </a:rPr>
              <a:t>“</a:t>
            </a:r>
            <a:r>
              <a:rPr lang="en-US" altLang="en-US" sz="5400" b="1" dirty="0">
                <a:latin typeface="Arial Unicode MS"/>
                <a:ea typeface="Arial Unicode MS"/>
                <a:cs typeface="Arial Unicode MS"/>
                <a:sym typeface="Ipa-sams Uclphon1 SILSophiaL"/>
              </a:rPr>
              <a:t>how</a:t>
            </a:r>
            <a:r>
              <a:rPr lang="en-US" altLang="en-US" sz="5400" dirty="0">
                <a:latin typeface="Arial Unicode MS"/>
                <a:ea typeface="Arial Unicode MS"/>
                <a:cs typeface="Arial Unicode MS"/>
                <a:sym typeface="Ipa-sams Uclphon1 SILSophiaL"/>
              </a:rPr>
              <a:t>” </a:t>
            </a:r>
          </a:p>
          <a:p>
            <a:pPr lvl="3" eaLnBrk="1" hangingPunct="1">
              <a:lnSpc>
                <a:spcPct val="90000"/>
              </a:lnSpc>
              <a:buFontTx/>
              <a:buNone/>
            </a:pPr>
            <a:endParaRPr lang="en-US" altLang="en-US" sz="5100" dirty="0"/>
          </a:p>
        </p:txBody>
      </p:sp>
      <p:sp>
        <p:nvSpPr>
          <p:cNvPr id="3" name="Slide Number Placeholder 2"/>
          <p:cNvSpPr>
            <a:spLocks noGrp="1"/>
          </p:cNvSpPr>
          <p:nvPr>
            <p:ph type="sldNum" sz="quarter" idx="12"/>
          </p:nvPr>
        </p:nvSpPr>
        <p:spPr>
          <a:noFill/>
        </p:spPr>
        <p:txBody>
          <a:bodyPr/>
          <a:lstStyle>
            <a:lvl1pPr>
              <a:defRPr sz="2400">
                <a:solidFill>
                  <a:schemeClr val="tx1"/>
                </a:solidFill>
                <a:latin typeface="Arial Unicode MS"/>
              </a:defRPr>
            </a:lvl1pPr>
            <a:lvl2pPr marL="742950" indent="-285750">
              <a:defRPr sz="2400">
                <a:solidFill>
                  <a:schemeClr val="tx1"/>
                </a:solidFill>
                <a:latin typeface="Arial Unicode MS"/>
              </a:defRPr>
            </a:lvl2pPr>
            <a:lvl3pPr marL="1143000" indent="-228600">
              <a:defRPr sz="2400">
                <a:solidFill>
                  <a:schemeClr val="tx1"/>
                </a:solidFill>
                <a:latin typeface="Arial Unicode MS"/>
              </a:defRPr>
            </a:lvl3pPr>
            <a:lvl4pPr marL="1600200" indent="-228600">
              <a:defRPr sz="2400">
                <a:solidFill>
                  <a:schemeClr val="tx1"/>
                </a:solidFill>
                <a:latin typeface="Arial Unicode MS"/>
              </a:defRPr>
            </a:lvl4pPr>
            <a:lvl5pPr marL="2057400" indent="-228600">
              <a:defRPr sz="2400">
                <a:solidFill>
                  <a:schemeClr val="tx1"/>
                </a:solidFill>
                <a:latin typeface="Arial Unicode MS"/>
              </a:defRPr>
            </a:lvl5pPr>
            <a:lvl6pPr marL="2514600" indent="-228600" eaLnBrk="0" fontAlgn="base" hangingPunct="0">
              <a:spcBef>
                <a:spcPct val="0"/>
              </a:spcBef>
              <a:spcAft>
                <a:spcPct val="0"/>
              </a:spcAft>
              <a:defRPr sz="2400">
                <a:solidFill>
                  <a:schemeClr val="tx1"/>
                </a:solidFill>
                <a:latin typeface="Arial Unicode MS"/>
              </a:defRPr>
            </a:lvl6pPr>
            <a:lvl7pPr marL="2971800" indent="-228600" eaLnBrk="0" fontAlgn="base" hangingPunct="0">
              <a:spcBef>
                <a:spcPct val="0"/>
              </a:spcBef>
              <a:spcAft>
                <a:spcPct val="0"/>
              </a:spcAft>
              <a:defRPr sz="2400">
                <a:solidFill>
                  <a:schemeClr val="tx1"/>
                </a:solidFill>
                <a:latin typeface="Arial Unicode MS"/>
              </a:defRPr>
            </a:lvl7pPr>
            <a:lvl8pPr marL="3429000" indent="-228600" eaLnBrk="0" fontAlgn="base" hangingPunct="0">
              <a:spcBef>
                <a:spcPct val="0"/>
              </a:spcBef>
              <a:spcAft>
                <a:spcPct val="0"/>
              </a:spcAft>
              <a:defRPr sz="2400">
                <a:solidFill>
                  <a:schemeClr val="tx1"/>
                </a:solidFill>
                <a:latin typeface="Arial Unicode MS"/>
              </a:defRPr>
            </a:lvl8pPr>
            <a:lvl9pPr marL="3886200" indent="-228600" eaLnBrk="0" fontAlgn="base" hangingPunct="0">
              <a:spcBef>
                <a:spcPct val="0"/>
              </a:spcBef>
              <a:spcAft>
                <a:spcPct val="0"/>
              </a:spcAft>
              <a:defRPr sz="2400">
                <a:solidFill>
                  <a:schemeClr val="tx1"/>
                </a:solidFill>
                <a:latin typeface="Arial Unicode MS"/>
              </a:defRPr>
            </a:lvl9pPr>
          </a:lstStyle>
          <a:p>
            <a:fld id="{CD00E15F-99A3-4209-A38B-EC5D7518AD55}" type="slidenum">
              <a:rPr lang="en-US" altLang="en-US" sz="1400">
                <a:latin typeface="Times New Roman" panose="02020603050405020304" pitchFamily="18" charset="0"/>
              </a:rPr>
              <a:pPr/>
              <a:t>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9435985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TotalTime>
  <Words>1984</Words>
  <Application>Microsoft Office PowerPoint</Application>
  <PresentationFormat>Widescreen</PresentationFormat>
  <Paragraphs>267</Paragraphs>
  <Slides>34</Slides>
  <Notes>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8" baseType="lpstr">
      <vt:lpstr>Arial</vt:lpstr>
      <vt:lpstr>Arial Unicode MS</vt:lpstr>
      <vt:lpstr>Calibri</vt:lpstr>
      <vt:lpstr>Calibri Light</vt:lpstr>
      <vt:lpstr>Century Gothic</vt:lpstr>
      <vt:lpstr>Doulos SIL</vt:lpstr>
      <vt:lpstr>Helvetica Neue</vt:lpstr>
      <vt:lpstr>Ipa-sams Uclphon1 SILSophiaL</vt:lpstr>
      <vt:lpstr>Museo 700</vt:lpstr>
      <vt:lpstr>Times New Roman</vt:lpstr>
      <vt:lpstr>Trebuchet MS</vt:lpstr>
      <vt:lpstr>Wingdings</vt:lpstr>
      <vt:lpstr>Office Theme</vt:lpstr>
      <vt:lpstr>Image</vt:lpstr>
      <vt:lpstr>CPS LAB 3</vt:lpstr>
      <vt:lpstr>IPA</vt:lpstr>
      <vt:lpstr>PowerPoint Presentation</vt:lpstr>
      <vt:lpstr>TASK: Download the following application from play-store and attempt the exercise. </vt:lpstr>
      <vt:lpstr>PowerPoint Presentation</vt:lpstr>
      <vt:lpstr>Vowels and consonants</vt:lpstr>
      <vt:lpstr>Vowels and consonants</vt:lpstr>
      <vt:lpstr>Monophthongs vs. Diphthongs</vt:lpstr>
      <vt:lpstr>Diphthongs</vt:lpstr>
      <vt:lpstr>PowerPoint Presentation</vt:lpstr>
      <vt:lpstr>PowerPoint Presentation</vt:lpstr>
      <vt:lpstr>Stress placement</vt:lpstr>
      <vt:lpstr>IPA SIGNS AND SYMBOLS:</vt:lpstr>
      <vt:lpstr>Public speaking</vt:lpstr>
      <vt:lpstr>Definition.</vt:lpstr>
      <vt:lpstr> </vt:lpstr>
      <vt:lpstr>Public speaking-history.</vt:lpstr>
      <vt:lpstr>Three main types of public speaking</vt:lpstr>
      <vt:lpstr>Four basic methods of delivery</vt:lpstr>
      <vt:lpstr>Four basic methods of delivery</vt:lpstr>
      <vt:lpstr>PowerPoint Presentation</vt:lpstr>
      <vt:lpstr>PowerPoint Presentation</vt:lpstr>
      <vt:lpstr>Three things you do during the intro.</vt:lpstr>
      <vt:lpstr>Body.</vt:lpstr>
      <vt:lpstr>PowerPoint Presentation</vt:lpstr>
      <vt:lpstr>Elements of a Good Speech:</vt:lpstr>
      <vt:lpstr>Content</vt:lpstr>
      <vt:lpstr>Rehearsal: Practice!  Practice!  Practice!</vt:lpstr>
      <vt:lpstr>PowerPoint Presentation</vt:lpstr>
      <vt:lpstr>Differentiate between public speaking and conversation</vt:lpstr>
      <vt:lpstr>Do’s and Don’ts</vt:lpstr>
      <vt:lpstr>TASK: On the given topics, prepare an impromptu speech. </vt:lpstr>
      <vt:lpstr>Topics:</vt:lpstr>
      <vt:lpstr>Assignment 1 for C.L.O. 1  Small Talk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 LAB 3</dc:title>
  <dc:creator>Javed Iqbal</dc:creator>
  <cp:lastModifiedBy>Fast</cp:lastModifiedBy>
  <cp:revision>36</cp:revision>
  <dcterms:created xsi:type="dcterms:W3CDTF">2021-02-18T08:30:46Z</dcterms:created>
  <dcterms:modified xsi:type="dcterms:W3CDTF">2022-02-07T10:49:49Z</dcterms:modified>
</cp:coreProperties>
</file>