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
      <p:font typeface="Garamond" panose="02020404030301010803"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PQwF4GYmPVkRJzRPqrbU7nOXZ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esktop\DOE\Rodos%20Data_APi%20and%20excipine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MAPAP</a:t>
            </a:r>
          </a:p>
        </c:rich>
      </c:tx>
      <c:layout>
        <c:manualLayout>
          <c:xMode val="edge"/>
          <c:yMode val="edge"/>
          <c:x val="0.40722796240845532"/>
          <c:y val="5.0925925925925902E-2"/>
        </c:manualLayout>
      </c:layout>
      <c:overlay val="0"/>
    </c:title>
    <c:autoTitleDeleted val="0"/>
    <c:plotArea>
      <c:layout>
        <c:manualLayout>
          <c:layoutTarget val="inner"/>
          <c:xMode val="edge"/>
          <c:yMode val="edge"/>
          <c:x val="0.128931616822545"/>
          <c:y val="5.1400554097404495E-2"/>
          <c:w val="0.82705429867042179"/>
          <c:h val="0.74634988334791863"/>
        </c:manualLayout>
      </c:layout>
      <c:scatterChart>
        <c:scatterStyle val="lineMarker"/>
        <c:varyColors val="0"/>
        <c:ser>
          <c:idx val="0"/>
          <c:order val="0"/>
          <c:tx>
            <c:v>Uncoated</c:v>
          </c:tx>
          <c:spPr>
            <a:ln w="28575">
              <a:solidFill>
                <a:schemeClr val="tx1"/>
              </a:solidFill>
            </a:ln>
          </c:spPr>
          <c:marker>
            <c:symbol val="diamond"/>
            <c:size val="9"/>
            <c:spPr>
              <a:no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Sheet3!$B$24:$B$28</c:f>
              <c:numCache>
                <c:formatCode>General</c:formatCode>
                <c:ptCount val="5"/>
                <c:pt idx="0">
                  <c:v>11</c:v>
                </c:pt>
                <c:pt idx="1">
                  <c:v>11</c:v>
                </c:pt>
                <c:pt idx="2">
                  <c:v>10</c:v>
                </c:pt>
                <c:pt idx="3">
                  <c:v>9</c:v>
                </c:pt>
                <c:pt idx="4">
                  <c:v>9</c:v>
                </c:pt>
              </c:numCache>
            </c:numRef>
          </c:yVal>
          <c:smooth val="0"/>
          <c:extLst>
            <c:ext xmlns:c16="http://schemas.microsoft.com/office/drawing/2014/chart" uri="{C3380CC4-5D6E-409C-BE32-E72D297353CC}">
              <c16:uniqueId val="{00000000-B28C-4AEE-965D-B51CEE51147A}"/>
            </c:ext>
          </c:extLst>
        </c:ser>
        <c:ser>
          <c:idx val="1"/>
          <c:order val="1"/>
          <c:tx>
            <c:v>0.5:1 magnet ratio</c:v>
          </c:tx>
          <c:spPr>
            <a:ln w="28575">
              <a:solidFill>
                <a:prstClr val="black"/>
              </a:solidFill>
              <a:prstDash val="sysDot"/>
            </a:ln>
          </c:spPr>
          <c:marker>
            <c:symbol val="square"/>
            <c:size val="9"/>
            <c:spPr>
              <a:solidFill>
                <a:schemeClr val="tx1"/>
              </a:solid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Sheet3!$C$24:$C$28</c:f>
              <c:numCache>
                <c:formatCode>General</c:formatCode>
                <c:ptCount val="5"/>
                <c:pt idx="0">
                  <c:v>9</c:v>
                </c:pt>
                <c:pt idx="1">
                  <c:v>9</c:v>
                </c:pt>
                <c:pt idx="2">
                  <c:v>9</c:v>
                </c:pt>
                <c:pt idx="3">
                  <c:v>8</c:v>
                </c:pt>
                <c:pt idx="4">
                  <c:v>7</c:v>
                </c:pt>
              </c:numCache>
            </c:numRef>
          </c:yVal>
          <c:smooth val="0"/>
          <c:extLst>
            <c:ext xmlns:c16="http://schemas.microsoft.com/office/drawing/2014/chart" uri="{C3380CC4-5D6E-409C-BE32-E72D297353CC}">
              <c16:uniqueId val="{00000001-B28C-4AEE-965D-B51CEE51147A}"/>
            </c:ext>
          </c:extLst>
        </c:ser>
        <c:ser>
          <c:idx val="2"/>
          <c:order val="2"/>
          <c:tx>
            <c:v>1:1 magnet ratio</c:v>
          </c:tx>
          <c:spPr>
            <a:ln w="28575">
              <a:solidFill>
                <a:prstClr val="black"/>
              </a:solidFill>
              <a:prstDash val="lgDash"/>
            </a:ln>
          </c:spPr>
          <c:marker>
            <c:symbol val="circle"/>
            <c:size val="9"/>
            <c:spPr>
              <a:no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Sheet3!$D$24:$D$28</c:f>
              <c:numCache>
                <c:formatCode>General</c:formatCode>
                <c:ptCount val="5"/>
                <c:pt idx="0">
                  <c:v>7</c:v>
                </c:pt>
                <c:pt idx="1">
                  <c:v>7</c:v>
                </c:pt>
                <c:pt idx="2">
                  <c:v>7</c:v>
                </c:pt>
                <c:pt idx="3">
                  <c:v>7</c:v>
                </c:pt>
                <c:pt idx="4">
                  <c:v>6</c:v>
                </c:pt>
              </c:numCache>
            </c:numRef>
          </c:yVal>
          <c:smooth val="0"/>
          <c:extLst>
            <c:ext xmlns:c16="http://schemas.microsoft.com/office/drawing/2014/chart" uri="{C3380CC4-5D6E-409C-BE32-E72D297353CC}">
              <c16:uniqueId val="{00000002-B28C-4AEE-965D-B51CEE51147A}"/>
            </c:ext>
          </c:extLst>
        </c:ser>
        <c:ser>
          <c:idx val="3"/>
          <c:order val="3"/>
          <c:tx>
            <c:v>2:1 magnet ratio</c:v>
          </c:tx>
          <c:spPr>
            <a:ln w="28575">
              <a:solidFill>
                <a:prstClr val="black"/>
              </a:solidFill>
              <a:prstDash val="sysDash"/>
            </a:ln>
          </c:spPr>
          <c:marker>
            <c:symbol val="x"/>
            <c:size val="9"/>
            <c:spPr>
              <a:noFill/>
              <a:ln w="12700">
                <a:solidFill>
                  <a:prstClr val="black"/>
                </a:solidFill>
              </a:ln>
            </c:spPr>
          </c:marker>
          <c:xVal>
            <c:numRef>
              <c:f>Sheet3!$A$24:$A$28</c:f>
              <c:numCache>
                <c:formatCode>General</c:formatCode>
                <c:ptCount val="5"/>
                <c:pt idx="0">
                  <c:v>0.2</c:v>
                </c:pt>
                <c:pt idx="1">
                  <c:v>0.5</c:v>
                </c:pt>
                <c:pt idx="2">
                  <c:v>1</c:v>
                </c:pt>
                <c:pt idx="3">
                  <c:v>2</c:v>
                </c:pt>
                <c:pt idx="4">
                  <c:v>3</c:v>
                </c:pt>
              </c:numCache>
            </c:numRef>
          </c:xVal>
          <c:yVal>
            <c:numRef>
              <c:f>Sheet3!$E$24:$E$28</c:f>
              <c:numCache>
                <c:formatCode>General</c:formatCode>
                <c:ptCount val="5"/>
                <c:pt idx="0">
                  <c:v>6</c:v>
                </c:pt>
                <c:pt idx="1">
                  <c:v>6</c:v>
                </c:pt>
                <c:pt idx="2">
                  <c:v>6</c:v>
                </c:pt>
                <c:pt idx="3">
                  <c:v>5</c:v>
                </c:pt>
                <c:pt idx="4">
                  <c:v>5</c:v>
                </c:pt>
              </c:numCache>
            </c:numRef>
          </c:yVal>
          <c:smooth val="0"/>
          <c:extLst>
            <c:ext xmlns:c16="http://schemas.microsoft.com/office/drawing/2014/chart" uri="{C3380CC4-5D6E-409C-BE32-E72D297353CC}">
              <c16:uniqueId val="{00000003-B28C-4AEE-965D-B51CEE51147A}"/>
            </c:ext>
          </c:extLst>
        </c:ser>
        <c:dLbls>
          <c:showLegendKey val="0"/>
          <c:showVal val="0"/>
          <c:showCatName val="0"/>
          <c:showSerName val="0"/>
          <c:showPercent val="0"/>
          <c:showBubbleSize val="0"/>
        </c:dLbls>
        <c:axId val="76558272"/>
        <c:axId val="78308480"/>
      </c:scatterChart>
      <c:valAx>
        <c:axId val="76558272"/>
        <c:scaling>
          <c:orientation val="minMax"/>
          <c:max val="3.5"/>
        </c:scaling>
        <c:delete val="0"/>
        <c:axPos val="b"/>
        <c:title>
          <c:tx>
            <c:rich>
              <a:bodyPr/>
              <a:lstStyle/>
              <a:p>
                <a:pPr>
                  <a:defRPr/>
                </a:pPr>
                <a:r>
                  <a:rPr lang="en-US"/>
                  <a:t>Dispersion Pressure (bar)</a:t>
                </a:r>
              </a:p>
            </c:rich>
          </c:tx>
          <c:layout/>
          <c:overlay val="0"/>
        </c:title>
        <c:numFmt formatCode="General" sourceLinked="1"/>
        <c:majorTickMark val="in"/>
        <c:minorTickMark val="none"/>
        <c:tickLblPos val="nextTo"/>
        <c:txPr>
          <a:bodyPr rot="0" vert="horz"/>
          <a:lstStyle/>
          <a:p>
            <a:pPr>
              <a:defRPr/>
            </a:pPr>
            <a:endParaRPr lang="en-US"/>
          </a:p>
        </c:txPr>
        <c:crossAx val="78308480"/>
        <c:crosses val="autoZero"/>
        <c:crossBetween val="midCat"/>
        <c:majorUnit val="0.5"/>
      </c:valAx>
      <c:valAx>
        <c:axId val="78308480"/>
        <c:scaling>
          <c:orientation val="minMax"/>
        </c:scaling>
        <c:delete val="0"/>
        <c:axPos val="l"/>
        <c:title>
          <c:tx>
            <c:rich>
              <a:bodyPr rot="-5400000" vert="horz"/>
              <a:lstStyle/>
              <a:p>
                <a:pPr>
                  <a:defRPr/>
                </a:pPr>
                <a:r>
                  <a:rPr lang="en-US"/>
                  <a:t>Mean Particle Size (</a:t>
                </a:r>
                <a:r>
                  <a:rPr lang="el-GR"/>
                  <a:t>μ</a:t>
                </a:r>
                <a:r>
                  <a:rPr lang="en-US"/>
                  <a:t>m)</a:t>
                </a:r>
              </a:p>
            </c:rich>
          </c:tx>
          <c:layout/>
          <c:overlay val="0"/>
        </c:title>
        <c:numFmt formatCode="General" sourceLinked="1"/>
        <c:majorTickMark val="in"/>
        <c:minorTickMark val="none"/>
        <c:tickLblPos val="nextTo"/>
        <c:crossAx val="76558272"/>
        <c:crosses val="autoZero"/>
        <c:crossBetween val="midCat"/>
      </c:valAx>
      <c:spPr>
        <a:ln w="12700">
          <a:solidFill>
            <a:schemeClr val="bg1"/>
          </a:solidFill>
        </a:ln>
      </c:spPr>
    </c:plotArea>
    <c:legend>
      <c:legendPos val="r"/>
      <c:layout>
        <c:manualLayout>
          <c:xMode val="edge"/>
          <c:yMode val="edge"/>
          <c:x val="0.12918936042619242"/>
          <c:y val="0.50309419655876764"/>
          <c:w val="0.52847887118570303"/>
          <c:h val="0.27621901428988038"/>
        </c:manualLayout>
      </c:layout>
      <c:overlay val="0"/>
      <c:txPr>
        <a:bodyPr/>
        <a:lstStyle/>
        <a:p>
          <a:pPr>
            <a:defRPr>
              <a:solidFill>
                <a:schemeClr val="bg1"/>
              </a:solidFill>
            </a:defRPr>
          </a:pPr>
          <a:endParaRPr lang="en-US"/>
        </a:p>
      </c:txPr>
    </c:legend>
    <c:plotVisOnly val="1"/>
    <c:dispBlanksAs val="gap"/>
    <c:showDLblsOverMax val="0"/>
  </c:chart>
  <c:spPr>
    <a:ln w="15875">
      <a:noFill/>
    </a:ln>
  </c:spPr>
  <c:txPr>
    <a:bodyPr/>
    <a:lstStyle/>
    <a:p>
      <a:pPr>
        <a:defRPr sz="1200">
          <a:solidFill>
            <a:schemeClr val="bg1"/>
          </a:solidFill>
          <a:latin typeface="Times New Roman" pitchFamily="18" charset="0"/>
          <a:cs typeface="Times New Roman" pitchFamily="18"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d968e79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d968e79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F2816-F03D-42B9-8216-DB9492F8F45E}" type="slidenum">
              <a:rPr lang="en-US" smtClean="0"/>
              <a:t>6</a:t>
            </a:fld>
            <a:endParaRPr lang="en-US" dirty="0"/>
          </a:p>
        </p:txBody>
      </p:sp>
    </p:spTree>
    <p:extLst>
      <p:ext uri="{BB962C8B-B14F-4D97-AF65-F5344CB8AC3E}">
        <p14:creationId xmlns:p14="http://schemas.microsoft.com/office/powerpoint/2010/main" val="322296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BF2816-F03D-42B9-8216-DB9492F8F45E}" type="slidenum">
              <a:rPr lang="en-US" smtClean="0"/>
              <a:t>15</a:t>
            </a:fld>
            <a:endParaRPr lang="en-US" dirty="0"/>
          </a:p>
        </p:txBody>
      </p:sp>
    </p:spTree>
    <p:extLst>
      <p:ext uri="{BB962C8B-B14F-4D97-AF65-F5344CB8AC3E}">
        <p14:creationId xmlns:p14="http://schemas.microsoft.com/office/powerpoint/2010/main" val="338711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7"/>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16"/>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18"/>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8"/>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rgbClr val="86D1D8"/>
                </a:solidFill>
                <a:latin typeface="Arial"/>
                <a:ea typeface="Arial"/>
                <a:cs typeface="Arial"/>
                <a:sym typeface="Arial"/>
              </a:rPr>
              <a:t>“</a:t>
            </a:r>
            <a:endParaRPr/>
          </a:p>
        </p:txBody>
      </p:sp>
      <p:sp>
        <p:nvSpPr>
          <p:cNvPr id="95" name="Google Shape;95;p18"/>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20"/>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20"/>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20"/>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20"/>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20"/>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20"/>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20"/>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1"/>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21"/>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21"/>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21"/>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21"/>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21"/>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21"/>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21"/>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21"/>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21"/>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21"/>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2"/>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3"/>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86D1D8"/>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41" name="Google Shape;41;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7" name="Google Shape;47;p12"/>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4" name="Google Shape;54;p13"/>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5" name="Google Shape;55;p13"/>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86D1D8"/>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6" name="Google Shape;56;p13"/>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7" name="Google Shape;57;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14"/>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15"/>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6"/>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6"/>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6"/>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6"/>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6"/>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7200"/>
              <a:buFont typeface="Century Gothic"/>
              <a:buNone/>
            </a:pPr>
            <a:r>
              <a:rPr lang="en-US"/>
              <a:t>Reporting data</a:t>
            </a:r>
            <a:endParaRPr/>
          </a:p>
        </p:txBody>
      </p:sp>
      <p:sp>
        <p:nvSpPr>
          <p:cNvPr id="148" name="Google Shape;148;p1"/>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27748"/>
            <a:ext cx="8946541" cy="4820652"/>
          </a:xfrm>
        </p:spPr>
        <p:txBody>
          <a:bodyPr>
            <a:normAutofit/>
          </a:bodyPr>
          <a:lstStyle/>
          <a:p>
            <a:r>
              <a:rPr lang="en-US" sz="2400" dirty="0" smtClean="0">
                <a:latin typeface="Garamond" panose="02020404030301010803" pitchFamily="18" charset="0"/>
              </a:rPr>
              <a:t>Methodology/Procedure</a:t>
            </a:r>
          </a:p>
          <a:p>
            <a:pPr lvl="1">
              <a:buFont typeface="Wingdings" panose="05000000000000000000" pitchFamily="2" charset="2"/>
              <a:buChar char="§"/>
            </a:pPr>
            <a:r>
              <a:rPr lang="en-US" sz="2400" dirty="0" smtClean="0">
                <a:latin typeface="Garamond" panose="02020404030301010803" pitchFamily="18" charset="0"/>
              </a:rPr>
              <a:t>Is in past tense and passive voice (3</a:t>
            </a:r>
            <a:r>
              <a:rPr lang="en-US" sz="2400" baseline="30000" dirty="0" smtClean="0">
                <a:latin typeface="Garamond" panose="02020404030301010803" pitchFamily="18" charset="0"/>
              </a:rPr>
              <a:t>rd</a:t>
            </a:r>
            <a:r>
              <a:rPr lang="en-US" sz="2400" dirty="0" smtClean="0">
                <a:latin typeface="Garamond" panose="02020404030301010803" pitchFamily="18" charset="0"/>
              </a:rPr>
              <a:t> person)</a:t>
            </a:r>
          </a:p>
          <a:p>
            <a:pPr marL="1051561" lvl="2" indent="0">
              <a:buNone/>
            </a:pPr>
            <a:r>
              <a:rPr lang="en-US" sz="2400" dirty="0" smtClean="0">
                <a:latin typeface="Garamond" panose="02020404030301010803" pitchFamily="18" charset="0"/>
              </a:rPr>
              <a:t>- Do </a:t>
            </a:r>
            <a:r>
              <a:rPr lang="en-US" sz="2400" dirty="0" smtClean="0">
                <a:latin typeface="Garamond" panose="02020404030301010803" pitchFamily="18" charset="0"/>
              </a:rPr>
              <a:t>not use “We”, “I”, or “You”</a:t>
            </a:r>
          </a:p>
          <a:p>
            <a:pPr lvl="1">
              <a:buFont typeface="Wingdings" panose="05000000000000000000" pitchFamily="2" charset="2"/>
              <a:buChar char="§"/>
            </a:pPr>
            <a:r>
              <a:rPr lang="en-US" sz="2400" dirty="0" smtClean="0">
                <a:latin typeface="Garamond" panose="02020404030301010803" pitchFamily="18" charset="0"/>
              </a:rPr>
              <a:t>Describes the experimental procedure and data collection</a:t>
            </a:r>
          </a:p>
          <a:p>
            <a:pPr lvl="1">
              <a:buFont typeface="Wingdings" panose="05000000000000000000" pitchFamily="2" charset="2"/>
              <a:buChar char="§"/>
            </a:pPr>
            <a:r>
              <a:rPr lang="en-US" sz="2400" dirty="0" smtClean="0">
                <a:latin typeface="Garamond" panose="02020404030301010803" pitchFamily="18" charset="0"/>
              </a:rPr>
              <a:t>Included a schematic/diagram of the apparatus</a:t>
            </a:r>
          </a:p>
          <a:p>
            <a:pPr lvl="1">
              <a:buFont typeface="Wingdings" panose="05000000000000000000" pitchFamily="2" charset="2"/>
              <a:buChar char="§"/>
            </a:pPr>
            <a:r>
              <a:rPr lang="en-US" sz="2400" dirty="0" smtClean="0">
                <a:latin typeface="Garamond" panose="02020404030301010803" pitchFamily="18" charset="0"/>
              </a:rPr>
              <a:t>Write in complete sentence</a:t>
            </a:r>
          </a:p>
          <a:p>
            <a:pPr marL="594360" lvl="1" indent="0">
              <a:buNone/>
            </a:pPr>
            <a:r>
              <a:rPr lang="en-US" sz="2400" dirty="0" smtClean="0">
                <a:latin typeface="Garamond" panose="02020404030301010803" pitchFamily="18" charset="0"/>
              </a:rPr>
              <a:t>-  “</a:t>
            </a:r>
            <a:r>
              <a:rPr lang="en-US" sz="2400" dirty="0" smtClean="0">
                <a:latin typeface="Garamond" panose="02020404030301010803" pitchFamily="18" charset="0"/>
              </a:rPr>
              <a:t>The tank was filled with 5 L of water”</a:t>
            </a:r>
          </a:p>
          <a:p>
            <a:pPr marL="594360" lvl="1" indent="0">
              <a:buNone/>
            </a:pPr>
            <a:r>
              <a:rPr lang="en-US" sz="2400" b="1" dirty="0" smtClean="0">
                <a:latin typeface="Garamond" panose="02020404030301010803" pitchFamily="18" charset="0"/>
              </a:rPr>
              <a:t>NOT </a:t>
            </a:r>
            <a:r>
              <a:rPr lang="en-US" sz="2400" dirty="0" smtClean="0">
                <a:latin typeface="Garamond" panose="02020404030301010803" pitchFamily="18" charset="0"/>
              </a:rPr>
              <a:t>“Fill tank with 5L of water”</a:t>
            </a:r>
          </a:p>
          <a:p>
            <a:pPr marL="1051561" lvl="2" indent="0">
              <a:buNone/>
            </a:pPr>
            <a:r>
              <a:rPr lang="en-US" sz="2400" dirty="0" smtClean="0">
                <a:latin typeface="Garamond" panose="02020404030301010803" pitchFamily="18" charset="0"/>
              </a:rPr>
              <a:t>-  Incomplete </a:t>
            </a:r>
            <a:r>
              <a:rPr lang="en-US" sz="2400" dirty="0" smtClean="0">
                <a:latin typeface="Garamond" panose="02020404030301010803" pitchFamily="18" charset="0"/>
              </a:rPr>
              <a:t>sentence and present tense</a:t>
            </a:r>
          </a:p>
          <a:p>
            <a:pPr marL="457200" lvl="1" indent="0">
              <a:buNone/>
            </a:pPr>
            <a:endParaRPr lang="en-US" sz="2400" dirty="0">
              <a:latin typeface="Garamond" panose="02020404030301010803" pitchFamily="18" charset="0"/>
            </a:endParaRPr>
          </a:p>
        </p:txBody>
      </p:sp>
      <p:sp>
        <p:nvSpPr>
          <p:cNvPr id="5" name="Title 1"/>
          <p:cNvSpPr>
            <a:spLocks noGrp="1"/>
          </p:cNvSpPr>
          <p:nvPr>
            <p:ph type="title"/>
          </p:nvPr>
        </p:nvSpPr>
        <p:spPr/>
        <p:txBody>
          <a:bodyPr/>
          <a:lstStyle/>
          <a:p>
            <a:r>
              <a:rPr lang="en-US" dirty="0" smtClean="0"/>
              <a:t>Report Format and Organization</a:t>
            </a:r>
            <a:endParaRPr lang="en-US" dirty="0"/>
          </a:p>
        </p:txBody>
      </p:sp>
      <p:sp>
        <p:nvSpPr>
          <p:cNvPr id="6" name="Footer Placeholder 3"/>
          <p:cNvSpPr txBox="1">
            <a:spLocks/>
          </p:cNvSpPr>
          <p:nvPr/>
        </p:nvSpPr>
        <p:spPr>
          <a:xfrm>
            <a:off x="4800600" y="65087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48639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63580"/>
            <a:ext cx="8946541" cy="4884820"/>
          </a:xfrm>
        </p:spPr>
        <p:txBody>
          <a:bodyPr>
            <a:normAutofit lnSpcReduction="10000"/>
          </a:bodyPr>
          <a:lstStyle/>
          <a:p>
            <a:r>
              <a:rPr lang="en-US" sz="2400" dirty="0" smtClean="0">
                <a:latin typeface="Garamond" panose="02020404030301010803" pitchFamily="18" charset="0"/>
              </a:rPr>
              <a:t>Results</a:t>
            </a:r>
          </a:p>
          <a:p>
            <a:pPr marL="594360" lvl="1" indent="0">
              <a:buNone/>
            </a:pPr>
            <a:r>
              <a:rPr lang="en-US" sz="2400" dirty="0" smtClean="0">
                <a:latin typeface="Garamond" panose="02020404030301010803" pitchFamily="18" charset="0"/>
              </a:rPr>
              <a:t>-  State </a:t>
            </a:r>
            <a:r>
              <a:rPr lang="en-US" sz="2400" dirty="0" smtClean="0">
                <a:latin typeface="Garamond" panose="02020404030301010803" pitchFamily="18" charset="0"/>
              </a:rPr>
              <a:t>the results in the text before presenting any graphs, figures or tables. </a:t>
            </a:r>
          </a:p>
          <a:p>
            <a:pPr lvl="2">
              <a:buFont typeface="Wingdings" panose="05000000000000000000" pitchFamily="2" charset="2"/>
              <a:buChar char="§"/>
            </a:pPr>
            <a:r>
              <a:rPr lang="en-US" sz="2400" dirty="0">
                <a:latin typeface="Garamond" panose="02020404030301010803" pitchFamily="18" charset="0"/>
              </a:rPr>
              <a:t>Text points out the most significant portions of research findings</a:t>
            </a:r>
          </a:p>
          <a:p>
            <a:pPr lvl="2">
              <a:buFont typeface="Wingdings" panose="05000000000000000000" pitchFamily="2" charset="2"/>
              <a:buChar char="§"/>
            </a:pPr>
            <a:r>
              <a:rPr lang="en-US" sz="2400" dirty="0">
                <a:latin typeface="Garamond" panose="02020404030301010803" pitchFamily="18" charset="0"/>
              </a:rPr>
              <a:t>Indicates key trends or relationships</a:t>
            </a:r>
          </a:p>
          <a:p>
            <a:pPr lvl="2">
              <a:buFont typeface="Wingdings" panose="05000000000000000000" pitchFamily="2" charset="2"/>
              <a:buChar char="§"/>
            </a:pPr>
            <a:r>
              <a:rPr lang="en-US" sz="2400" dirty="0">
                <a:latin typeface="Garamond" panose="02020404030301010803" pitchFamily="18" charset="0"/>
              </a:rPr>
              <a:t>Highlights expected and/or unexpected </a:t>
            </a:r>
            <a:r>
              <a:rPr lang="en-US" sz="2400" dirty="0" smtClean="0">
                <a:latin typeface="Garamond" panose="02020404030301010803" pitchFamily="18" charset="0"/>
              </a:rPr>
              <a:t>findings</a:t>
            </a:r>
          </a:p>
          <a:p>
            <a:pPr lvl="1"/>
            <a:r>
              <a:rPr lang="en-US" sz="2400" dirty="0" smtClean="0">
                <a:latin typeface="Garamond" panose="02020404030301010803" pitchFamily="18" charset="0"/>
              </a:rPr>
              <a:t>Visual representation of results:</a:t>
            </a:r>
          </a:p>
          <a:p>
            <a:pPr lvl="2">
              <a:buFont typeface="Wingdings" panose="05000000000000000000" pitchFamily="2" charset="2"/>
              <a:buChar char="§"/>
            </a:pPr>
            <a:r>
              <a:rPr lang="en-US" sz="2400" dirty="0" smtClean="0">
                <a:latin typeface="Garamond" panose="02020404030301010803" pitchFamily="18" charset="0"/>
              </a:rPr>
              <a:t>Graphs, tables or figures</a:t>
            </a:r>
          </a:p>
          <a:p>
            <a:pPr lvl="2">
              <a:buFont typeface="Wingdings" panose="05000000000000000000" pitchFamily="2" charset="2"/>
              <a:buChar char="§"/>
            </a:pPr>
            <a:r>
              <a:rPr lang="en-US" sz="2400" dirty="0" smtClean="0">
                <a:latin typeface="Garamond" panose="02020404030301010803" pitchFamily="18" charset="0"/>
              </a:rPr>
              <a:t>Included error analysis</a:t>
            </a:r>
          </a:p>
          <a:p>
            <a:pPr lvl="1">
              <a:buFont typeface="Wingdings" panose="05000000000000000000" pitchFamily="2" charset="2"/>
              <a:buChar char="§"/>
            </a:pPr>
            <a:r>
              <a:rPr lang="en-US" sz="2400" dirty="0" smtClean="0">
                <a:latin typeface="Garamond" panose="02020404030301010803" pitchFamily="18" charset="0"/>
              </a:rPr>
              <a:t>Past tense (these are results you </a:t>
            </a:r>
            <a:r>
              <a:rPr lang="en-US" sz="2400" u="sng" dirty="0" smtClean="0">
                <a:latin typeface="Garamond" panose="02020404030301010803" pitchFamily="18" charset="0"/>
              </a:rPr>
              <a:t>measured, calculated</a:t>
            </a:r>
            <a:r>
              <a:rPr lang="en-US" sz="2400" dirty="0" smtClean="0">
                <a:latin typeface="Garamond" panose="02020404030301010803" pitchFamily="18" charset="0"/>
              </a:rPr>
              <a:t> or </a:t>
            </a:r>
            <a:r>
              <a:rPr lang="en-US" sz="2400" u="sng" dirty="0" smtClean="0">
                <a:latin typeface="Garamond" panose="02020404030301010803" pitchFamily="18" charset="0"/>
              </a:rPr>
              <a:t>observed</a:t>
            </a:r>
            <a:r>
              <a:rPr lang="en-US" sz="2400" dirty="0" smtClean="0">
                <a:latin typeface="Garamond" panose="02020404030301010803" pitchFamily="18" charset="0"/>
              </a:rPr>
              <a:t>)</a:t>
            </a:r>
          </a:p>
          <a:p>
            <a:endParaRPr lang="en-US" dirty="0"/>
          </a:p>
        </p:txBody>
      </p:sp>
      <p:sp>
        <p:nvSpPr>
          <p:cNvPr id="5" name="Title 1"/>
          <p:cNvSpPr>
            <a:spLocks noGrp="1"/>
          </p:cNvSpPr>
          <p:nvPr>
            <p:ph type="title"/>
          </p:nvPr>
        </p:nvSpPr>
        <p:spPr/>
        <p:txBody>
          <a:bodyPr/>
          <a:lstStyle/>
          <a:p>
            <a:r>
              <a:rPr lang="en-US" dirty="0" smtClean="0"/>
              <a:t>Report Format and Organization</a:t>
            </a:r>
            <a:endParaRPr lang="en-US" dirty="0"/>
          </a:p>
        </p:txBody>
      </p:sp>
      <p:sp>
        <p:nvSpPr>
          <p:cNvPr id="6" name="Footer Placeholder 3"/>
          <p:cNvSpPr txBox="1">
            <a:spLocks/>
          </p:cNvSpPr>
          <p:nvPr/>
        </p:nvSpPr>
        <p:spPr>
          <a:xfrm>
            <a:off x="4800600" y="65087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1981757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35242"/>
            <a:ext cx="8946541" cy="5013157"/>
          </a:xfrm>
        </p:spPr>
        <p:txBody>
          <a:bodyPr>
            <a:normAutofit lnSpcReduction="10000"/>
          </a:bodyPr>
          <a:lstStyle/>
          <a:p>
            <a:r>
              <a:rPr lang="en-US" sz="2800" dirty="0" smtClean="0">
                <a:latin typeface="Garamond" panose="02020404030301010803" pitchFamily="18" charset="0"/>
              </a:rPr>
              <a:t>Conclusion</a:t>
            </a:r>
          </a:p>
          <a:p>
            <a:pPr marL="594360" lvl="1" indent="0">
              <a:buNone/>
            </a:pPr>
            <a:r>
              <a:rPr lang="en-US" sz="2800" dirty="0" smtClean="0">
                <a:latin typeface="Garamond" panose="02020404030301010803" pitchFamily="18" charset="0"/>
              </a:rPr>
              <a:t>-  Discusses</a:t>
            </a:r>
            <a:r>
              <a:rPr lang="en-US" sz="2800" dirty="0" smtClean="0">
                <a:latin typeface="Garamond" panose="02020404030301010803" pitchFamily="18" charset="0"/>
              </a:rPr>
              <a:t>:</a:t>
            </a:r>
          </a:p>
          <a:p>
            <a:pPr lvl="2">
              <a:buFont typeface="Wingdings" panose="05000000000000000000" pitchFamily="2" charset="2"/>
              <a:buChar char="§"/>
            </a:pPr>
            <a:r>
              <a:rPr lang="en-US" sz="2800" dirty="0" smtClean="0">
                <a:latin typeface="Garamond" panose="02020404030301010803" pitchFamily="18" charset="0"/>
              </a:rPr>
              <a:t>What was learned through research</a:t>
            </a:r>
          </a:p>
          <a:p>
            <a:pPr lvl="2">
              <a:buFont typeface="Wingdings" panose="05000000000000000000" pitchFamily="2" charset="2"/>
              <a:buChar char="§"/>
            </a:pPr>
            <a:r>
              <a:rPr lang="en-US" sz="2800" dirty="0" smtClean="0">
                <a:latin typeface="Garamond" panose="02020404030301010803" pitchFamily="18" charset="0"/>
              </a:rPr>
              <a:t>Strengths and weakness of study</a:t>
            </a:r>
          </a:p>
          <a:p>
            <a:pPr lvl="2">
              <a:buFont typeface="Wingdings" panose="05000000000000000000" pitchFamily="2" charset="2"/>
              <a:buChar char="§"/>
            </a:pPr>
            <a:r>
              <a:rPr lang="en-US" sz="2800" dirty="0" smtClean="0">
                <a:latin typeface="Garamond" panose="02020404030301010803" pitchFamily="18" charset="0"/>
              </a:rPr>
              <a:t>Possible applications of study (how it can be used)</a:t>
            </a:r>
          </a:p>
          <a:p>
            <a:pPr lvl="2">
              <a:buFont typeface="Wingdings" panose="05000000000000000000" pitchFamily="2" charset="2"/>
              <a:buChar char="§"/>
            </a:pPr>
            <a:r>
              <a:rPr lang="en-US" sz="2800" dirty="0" smtClean="0">
                <a:latin typeface="Garamond" panose="02020404030301010803" pitchFamily="18" charset="0"/>
              </a:rPr>
              <a:t>Recommendations</a:t>
            </a:r>
          </a:p>
          <a:p>
            <a:r>
              <a:rPr lang="en-US" sz="2800" dirty="0" smtClean="0">
                <a:latin typeface="Garamond" panose="02020404030301010803" pitchFamily="18" charset="0"/>
              </a:rPr>
              <a:t>Recommendation</a:t>
            </a:r>
          </a:p>
          <a:p>
            <a:pPr lvl="1">
              <a:buFont typeface="Wingdings" panose="05000000000000000000" pitchFamily="2" charset="2"/>
              <a:buChar char="§"/>
            </a:pPr>
            <a:r>
              <a:rPr lang="en-US" sz="2800" dirty="0" smtClean="0">
                <a:latin typeface="Garamond" panose="02020404030301010803" pitchFamily="18" charset="0"/>
              </a:rPr>
              <a:t>What would you do differently?</a:t>
            </a:r>
          </a:p>
          <a:p>
            <a:pPr lvl="1">
              <a:buFont typeface="Wingdings" panose="05000000000000000000" pitchFamily="2" charset="2"/>
              <a:buChar char="§"/>
            </a:pPr>
            <a:r>
              <a:rPr lang="en-US" sz="2800" dirty="0" smtClean="0">
                <a:latin typeface="Garamond" panose="02020404030301010803" pitchFamily="18" charset="0"/>
              </a:rPr>
              <a:t>Any changes would you recommend for the experiment </a:t>
            </a:r>
          </a:p>
          <a:p>
            <a:pPr lvl="2"/>
            <a:endParaRPr lang="en-US" dirty="0"/>
          </a:p>
        </p:txBody>
      </p:sp>
      <p:sp>
        <p:nvSpPr>
          <p:cNvPr id="5" name="Title 1"/>
          <p:cNvSpPr>
            <a:spLocks noGrp="1"/>
          </p:cNvSpPr>
          <p:nvPr>
            <p:ph type="title"/>
          </p:nvPr>
        </p:nvSpPr>
        <p:spPr/>
        <p:txBody>
          <a:bodyPr/>
          <a:lstStyle/>
          <a:p>
            <a:r>
              <a:rPr lang="en-US" dirty="0" smtClean="0"/>
              <a:t>Report Format and Organization</a:t>
            </a:r>
            <a:endParaRPr lang="en-US" dirty="0"/>
          </a:p>
        </p:txBody>
      </p:sp>
      <p:sp>
        <p:nvSpPr>
          <p:cNvPr id="6" name="Footer Placeholder 3"/>
          <p:cNvSpPr txBox="1">
            <a:spLocks/>
          </p:cNvSpPr>
          <p:nvPr/>
        </p:nvSpPr>
        <p:spPr>
          <a:xfrm>
            <a:off x="4800600" y="65087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378809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Design</a:t>
            </a:r>
            <a:endParaRPr lang="en-US" dirty="0"/>
          </a:p>
        </p:txBody>
      </p:sp>
      <p:sp>
        <p:nvSpPr>
          <p:cNvPr id="3" name="Content Placeholder 2"/>
          <p:cNvSpPr>
            <a:spLocks noGrp="1"/>
          </p:cNvSpPr>
          <p:nvPr>
            <p:ph idx="1"/>
          </p:nvPr>
        </p:nvSpPr>
        <p:spPr>
          <a:xfrm>
            <a:off x="875201" y="1379150"/>
            <a:ext cx="9504041" cy="4813103"/>
          </a:xfrm>
        </p:spPr>
        <p:txBody>
          <a:bodyPr>
            <a:noAutofit/>
          </a:bodyPr>
          <a:lstStyle/>
          <a:p>
            <a:r>
              <a:rPr lang="en-US" sz="3200" dirty="0" smtClean="0">
                <a:latin typeface="Garamond" panose="02020404030301010803" pitchFamily="18" charset="0"/>
              </a:rPr>
              <a:t>Graphics</a:t>
            </a:r>
          </a:p>
          <a:p>
            <a:pPr lvl="1">
              <a:buFont typeface="Wingdings" panose="05000000000000000000" pitchFamily="2" charset="2"/>
              <a:buChar char="§"/>
            </a:pPr>
            <a:r>
              <a:rPr lang="en-US" sz="3200" dirty="0" smtClean="0">
                <a:latin typeface="Garamond" panose="02020404030301010803" pitchFamily="18" charset="0"/>
              </a:rPr>
              <a:t>Should be used to illustrate specific points</a:t>
            </a:r>
          </a:p>
          <a:p>
            <a:pPr lvl="1">
              <a:buFont typeface="Wingdings" panose="05000000000000000000" pitchFamily="2" charset="2"/>
              <a:buChar char="§"/>
            </a:pPr>
            <a:r>
              <a:rPr lang="en-US" sz="3200" dirty="0" smtClean="0">
                <a:latin typeface="Garamond" panose="02020404030301010803" pitchFamily="18" charset="0"/>
              </a:rPr>
              <a:t>Should be incorporated in a way that is natural to report’s content/context</a:t>
            </a:r>
          </a:p>
          <a:p>
            <a:pPr lvl="1">
              <a:buFont typeface="Wingdings" panose="05000000000000000000" pitchFamily="2" charset="2"/>
              <a:buChar char="§"/>
            </a:pPr>
            <a:r>
              <a:rPr lang="en-US" sz="3200" dirty="0" smtClean="0">
                <a:latin typeface="Garamond" panose="02020404030301010803" pitchFamily="18" charset="0"/>
              </a:rPr>
              <a:t>Should be explained fully in text using references such as “Fig. 1 shows….” </a:t>
            </a:r>
          </a:p>
          <a:p>
            <a:pPr lvl="1">
              <a:buFont typeface="Wingdings" panose="05000000000000000000" pitchFamily="2" charset="2"/>
              <a:buChar char="§"/>
            </a:pPr>
            <a:r>
              <a:rPr lang="en-US" sz="3200" dirty="0" smtClean="0">
                <a:latin typeface="Garamond" panose="02020404030301010803" pitchFamily="18" charset="0"/>
              </a:rPr>
              <a:t>Should be cited if taken from a source</a:t>
            </a:r>
          </a:p>
          <a:p>
            <a:pPr lvl="1">
              <a:buFont typeface="Wingdings" panose="05000000000000000000" pitchFamily="2" charset="2"/>
              <a:buChar char="§"/>
            </a:pPr>
            <a:r>
              <a:rPr lang="en-US" sz="3200" dirty="0">
                <a:latin typeface="Garamond" panose="02020404030301010803" pitchFamily="18" charset="0"/>
              </a:rPr>
              <a:t>Textual information should come before graphics</a:t>
            </a:r>
          </a:p>
          <a:p>
            <a:pPr marL="742950" lvl="1" indent="-285750">
              <a:buFont typeface="Wingdings" panose="05000000000000000000" pitchFamily="2" charset="2"/>
              <a:buChar char="§"/>
            </a:pPr>
            <a:endParaRPr lang="en-US" sz="3200" dirty="0">
              <a:latin typeface="Garamond" panose="02020404030301010803" pitchFamily="18" charset="0"/>
            </a:endParaRPr>
          </a:p>
        </p:txBody>
      </p:sp>
      <p:sp>
        <p:nvSpPr>
          <p:cNvPr id="5" name="Footer Placeholder 3"/>
          <p:cNvSpPr txBox="1">
            <a:spLocks/>
          </p:cNvSpPr>
          <p:nvPr/>
        </p:nvSpPr>
        <p:spPr>
          <a:xfrm>
            <a:off x="4800600" y="65087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3091674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7506" y="152400"/>
            <a:ext cx="8229600" cy="868362"/>
          </a:xfrm>
        </p:spPr>
        <p:txBody>
          <a:bodyPr/>
          <a:lstStyle/>
          <a:p>
            <a:r>
              <a:rPr lang="en-US" dirty="0" smtClean="0"/>
              <a:t>Visual Design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83519982"/>
              </p:ext>
            </p:extLst>
          </p:nvPr>
        </p:nvGraphicFramePr>
        <p:xfrm>
          <a:off x="1155032" y="2057400"/>
          <a:ext cx="8293768" cy="3291840"/>
        </p:xfrm>
        <a:graphic>
          <a:graphicData uri="http://schemas.openxmlformats.org/drawingml/2006/table">
            <a:tbl>
              <a:tblPr firstRow="1" firstCol="1" lastRow="1" lastCol="1" bandRow="1" bandCol="1">
                <a:tableStyleId>{5940675A-B579-460E-94D1-54222C63F5DA}</a:tableStyleId>
              </a:tblPr>
              <a:tblGrid>
                <a:gridCol w="2073442">
                  <a:extLst>
                    <a:ext uri="{9D8B030D-6E8A-4147-A177-3AD203B41FA5}">
                      <a16:colId xmlns:a16="http://schemas.microsoft.com/office/drawing/2014/main" val="20000"/>
                    </a:ext>
                  </a:extLst>
                </a:gridCol>
                <a:gridCol w="2073442">
                  <a:extLst>
                    <a:ext uri="{9D8B030D-6E8A-4147-A177-3AD203B41FA5}">
                      <a16:colId xmlns:a16="http://schemas.microsoft.com/office/drawing/2014/main" val="20001"/>
                    </a:ext>
                  </a:extLst>
                </a:gridCol>
                <a:gridCol w="2073442">
                  <a:extLst>
                    <a:ext uri="{9D8B030D-6E8A-4147-A177-3AD203B41FA5}">
                      <a16:colId xmlns:a16="http://schemas.microsoft.com/office/drawing/2014/main" val="20002"/>
                    </a:ext>
                  </a:extLst>
                </a:gridCol>
                <a:gridCol w="2073442">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b="1" dirty="0">
                          <a:solidFill>
                            <a:schemeClr val="bg1"/>
                          </a:solidFill>
                          <a:effectLst/>
                        </a:rPr>
                        <a:t>Material</a:t>
                      </a:r>
                      <a:endParaRPr lang="en-US" sz="1800" b="1" dirty="0">
                        <a:solidFill>
                          <a:schemeClr val="bg1"/>
                        </a:solidFill>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b="1" dirty="0">
                          <a:solidFill>
                            <a:schemeClr val="bg1"/>
                          </a:solidFill>
                          <a:effectLst/>
                        </a:rPr>
                        <a:t>Density</a:t>
                      </a:r>
                    </a:p>
                    <a:p>
                      <a:pPr marL="0" marR="0" algn="just">
                        <a:spcBef>
                          <a:spcPts val="0"/>
                        </a:spcBef>
                        <a:spcAft>
                          <a:spcPts val="0"/>
                        </a:spcAft>
                      </a:pPr>
                      <a:r>
                        <a:rPr lang="en-US" sz="1800" b="1" dirty="0">
                          <a:solidFill>
                            <a:schemeClr val="bg1"/>
                          </a:solidFill>
                          <a:effectLst/>
                        </a:rPr>
                        <a:t> (g/ml)</a:t>
                      </a:r>
                      <a:endParaRPr lang="en-US" sz="1800" b="1" dirty="0">
                        <a:solidFill>
                          <a:schemeClr val="bg1"/>
                        </a:solidFill>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b="1" dirty="0">
                          <a:solidFill>
                            <a:schemeClr val="bg1"/>
                          </a:solidFill>
                          <a:effectLst/>
                        </a:rPr>
                        <a:t>Mean Particle </a:t>
                      </a:r>
                    </a:p>
                    <a:p>
                      <a:pPr marL="0" marR="0" algn="just">
                        <a:spcBef>
                          <a:spcPts val="0"/>
                        </a:spcBef>
                        <a:spcAft>
                          <a:spcPts val="0"/>
                        </a:spcAft>
                      </a:pPr>
                      <a:r>
                        <a:rPr lang="en-US" sz="1800" b="1" dirty="0">
                          <a:solidFill>
                            <a:schemeClr val="bg1"/>
                          </a:solidFill>
                          <a:effectLst/>
                        </a:rPr>
                        <a:t>Size </a:t>
                      </a:r>
                      <a:endParaRPr lang="en-US" sz="1800" b="1" dirty="0">
                        <a:solidFill>
                          <a:schemeClr val="bg1"/>
                        </a:solidFill>
                        <a:effectLst/>
                        <a:latin typeface="Times New Roman"/>
                        <a:ea typeface="Times New Roman"/>
                      </a:endParaRPr>
                    </a:p>
                  </a:txBody>
                  <a:tcPr marL="68580" marR="68580" marT="0" marB="0"/>
                </a:tc>
                <a:tc>
                  <a:txBody>
                    <a:bodyPr/>
                    <a:lstStyle/>
                    <a:p>
                      <a:pPr marL="0" marR="0" algn="just">
                        <a:spcBef>
                          <a:spcPts val="0"/>
                        </a:spcBef>
                        <a:spcAft>
                          <a:spcPts val="0"/>
                        </a:spcAft>
                      </a:pPr>
                      <a:r>
                        <a:rPr lang="en-US" sz="1800" b="1" dirty="0">
                          <a:solidFill>
                            <a:schemeClr val="bg1"/>
                          </a:solidFill>
                          <a:effectLst/>
                        </a:rPr>
                        <a:t>Function</a:t>
                      </a:r>
                      <a:endParaRPr lang="en-US" sz="1800" b="1" dirty="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pt-BR" sz="1800">
                          <a:solidFill>
                            <a:schemeClr val="bg1"/>
                          </a:solidFill>
                          <a:effectLst/>
                        </a:rPr>
                        <a:t>Aluminum H-5 batch 1</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solidFill>
                            <a:schemeClr val="bg1"/>
                          </a:solidFill>
                          <a:effectLst/>
                        </a:rPr>
                        <a:t>2.70</a:t>
                      </a:r>
                      <a:endParaRPr lang="en-US" sz="1800" dirty="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solidFill>
                            <a:schemeClr val="bg1"/>
                          </a:solidFill>
                          <a:effectLst/>
                        </a:rPr>
                        <a:t>9.44 um</a:t>
                      </a:r>
                      <a:endParaRPr lang="en-US" sz="1800" dirty="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pt-BR" sz="1800">
                          <a:solidFill>
                            <a:schemeClr val="bg1"/>
                          </a:solidFill>
                          <a:effectLst/>
                        </a:rPr>
                        <a:t>Host</a:t>
                      </a:r>
                      <a:endParaRPr lang="en-US" sz="180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pt-BR" sz="1800">
                          <a:solidFill>
                            <a:schemeClr val="bg1"/>
                          </a:solidFill>
                          <a:effectLst/>
                        </a:rPr>
                        <a:t>Aluminum H-5 batch 2        </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2.70</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9.09 um</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pt-BR" sz="1800">
                          <a:solidFill>
                            <a:schemeClr val="bg1"/>
                          </a:solidFill>
                          <a:effectLst/>
                        </a:rPr>
                        <a:t>Host</a:t>
                      </a:r>
                      <a:endParaRPr lang="en-US" sz="180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1800" dirty="0">
                          <a:solidFill>
                            <a:schemeClr val="bg1"/>
                          </a:solidFill>
                          <a:effectLst/>
                        </a:rPr>
                        <a:t>Silica</a:t>
                      </a:r>
                      <a:endParaRPr lang="en-US" sz="1800" dirty="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solidFill>
                            <a:schemeClr val="bg1"/>
                          </a:solidFill>
                          <a:effectLst/>
                        </a:rPr>
                        <a:t>2.65</a:t>
                      </a:r>
                      <a:endParaRPr lang="en-US" sz="1800" dirty="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20 nm</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Guest</a:t>
                      </a:r>
                    </a:p>
                    <a:p>
                      <a:pPr marL="0" marR="0" algn="ctr">
                        <a:spcBef>
                          <a:spcPts val="0"/>
                        </a:spcBef>
                        <a:spcAft>
                          <a:spcPts val="0"/>
                        </a:spcAft>
                      </a:pPr>
                      <a:r>
                        <a:rPr lang="en-US" sz="1800">
                          <a:solidFill>
                            <a:schemeClr val="bg1"/>
                          </a:solidFill>
                          <a:effectLst/>
                        </a:rPr>
                        <a:t> </a:t>
                      </a:r>
                      <a:endParaRPr lang="en-US" sz="180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just">
                        <a:spcBef>
                          <a:spcPts val="0"/>
                        </a:spcBef>
                        <a:spcAft>
                          <a:spcPts val="0"/>
                        </a:spcAft>
                      </a:pPr>
                      <a:r>
                        <a:rPr lang="en-US" sz="1800">
                          <a:solidFill>
                            <a:schemeClr val="bg1"/>
                          </a:solidFill>
                          <a:effectLst/>
                        </a:rPr>
                        <a:t>Carbon black</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2.00</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50 nm</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Guest</a:t>
                      </a:r>
                    </a:p>
                    <a:p>
                      <a:pPr marL="0" marR="0" algn="ctr">
                        <a:spcBef>
                          <a:spcPts val="0"/>
                        </a:spcBef>
                        <a:spcAft>
                          <a:spcPts val="0"/>
                        </a:spcAft>
                      </a:pPr>
                      <a:r>
                        <a:rPr lang="en-US" sz="1800">
                          <a:solidFill>
                            <a:schemeClr val="bg1"/>
                          </a:solidFill>
                          <a:effectLst/>
                        </a:rPr>
                        <a:t> </a:t>
                      </a:r>
                      <a:endParaRPr lang="en-US" sz="180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just">
                        <a:spcBef>
                          <a:spcPts val="0"/>
                        </a:spcBef>
                        <a:spcAft>
                          <a:spcPts val="0"/>
                        </a:spcAft>
                      </a:pPr>
                      <a:r>
                        <a:rPr lang="en-US" sz="1800">
                          <a:solidFill>
                            <a:schemeClr val="bg1"/>
                          </a:solidFill>
                          <a:effectLst/>
                        </a:rPr>
                        <a:t>Titania</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solidFill>
                            <a:schemeClr val="bg1"/>
                          </a:solidFill>
                          <a:effectLst/>
                        </a:rPr>
                        <a:t>4.23</a:t>
                      </a:r>
                      <a:endParaRPr lang="en-US" sz="1800" dirty="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a:solidFill>
                            <a:schemeClr val="bg1"/>
                          </a:solidFill>
                          <a:effectLst/>
                        </a:rPr>
                        <a:t>21 nm</a:t>
                      </a:r>
                      <a:endParaRPr lang="en-US" sz="1800">
                        <a:solidFill>
                          <a:schemeClr val="bg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800" dirty="0">
                          <a:solidFill>
                            <a:schemeClr val="bg1"/>
                          </a:solidFill>
                          <a:effectLst/>
                        </a:rPr>
                        <a:t>Guest</a:t>
                      </a:r>
                    </a:p>
                    <a:p>
                      <a:pPr marL="0" marR="0" algn="ctr">
                        <a:spcBef>
                          <a:spcPts val="0"/>
                        </a:spcBef>
                        <a:spcAft>
                          <a:spcPts val="0"/>
                        </a:spcAft>
                      </a:pPr>
                      <a:r>
                        <a:rPr lang="en-US" sz="1800" dirty="0">
                          <a:solidFill>
                            <a:schemeClr val="bg1"/>
                          </a:solidFill>
                          <a:effectLst/>
                        </a:rPr>
                        <a:t> </a:t>
                      </a:r>
                      <a:endParaRPr lang="en-US" sz="1800" dirty="0">
                        <a:solidFill>
                          <a:schemeClr val="bg1"/>
                        </a:solidFill>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6" name="Rectangle 1"/>
          <p:cNvSpPr>
            <a:spLocks noChangeArrowheads="1"/>
          </p:cNvSpPr>
          <p:nvPr/>
        </p:nvSpPr>
        <p:spPr bwMode="auto">
          <a:xfrm>
            <a:off x="2362200" y="1584811"/>
            <a:ext cx="504497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buClrTx/>
            </a:pPr>
            <a:r>
              <a:rPr lang="en-US" sz="2400" b="1" dirty="0">
                <a:solidFill>
                  <a:schemeClr val="bg1"/>
                </a:solidFill>
                <a:latin typeface="Garamond" panose="02020404030301010803" pitchFamily="18" charset="0"/>
                <a:ea typeface="Times New Roman" pitchFamily="18" charset="0"/>
                <a:cs typeface="Arial" pitchFamily="34" charset="0"/>
              </a:rPr>
              <a:t>Table 1</a:t>
            </a:r>
            <a:r>
              <a:rPr lang="en-US" sz="2400" dirty="0">
                <a:solidFill>
                  <a:schemeClr val="bg1"/>
                </a:solidFill>
                <a:latin typeface="Garamond" panose="02020404030301010803" pitchFamily="18" charset="0"/>
                <a:ea typeface="Times New Roman" pitchFamily="18" charset="0"/>
                <a:cs typeface="Arial" pitchFamily="34" charset="0"/>
              </a:rPr>
              <a:t>: Properties of the Raw Materials</a:t>
            </a:r>
            <a:endParaRPr lang="en-US" sz="2400" dirty="0">
              <a:solidFill>
                <a:schemeClr val="bg1"/>
              </a:solidFill>
              <a:latin typeface="Garamond" panose="02020404030301010803" pitchFamily="18" charset="0"/>
              <a:cs typeface="Arial" pitchFamily="34" charset="0"/>
            </a:endParaRPr>
          </a:p>
          <a:p>
            <a:pPr eaLnBrk="0" fontAlgn="base" hangingPunct="0">
              <a:spcBef>
                <a:spcPct val="0"/>
              </a:spcBef>
              <a:spcAft>
                <a:spcPct val="0"/>
              </a:spcAft>
              <a:buClrTx/>
            </a:pPr>
            <a:endParaRPr lang="en-US"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847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21771"/>
            <a:ext cx="8229600" cy="1143000"/>
          </a:xfrm>
        </p:spPr>
        <p:txBody>
          <a:bodyPr/>
          <a:lstStyle/>
          <a:p>
            <a:r>
              <a:rPr lang="en-US" dirty="0" smtClean="0"/>
              <a:t>Visual Design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6076792"/>
              </p:ext>
            </p:extLst>
          </p:nvPr>
        </p:nvGraphicFramePr>
        <p:xfrm>
          <a:off x="1981200" y="1066801"/>
          <a:ext cx="8229600" cy="4525963"/>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1524000" y="5638800"/>
            <a:ext cx="9982200" cy="523220"/>
          </a:xfrm>
          <a:prstGeom prst="rect">
            <a:avLst/>
          </a:prstGeom>
          <a:noFill/>
        </p:spPr>
        <p:txBody>
          <a:bodyPr wrap="square" rtlCol="0">
            <a:spAutoFit/>
          </a:bodyPr>
          <a:lstStyle/>
          <a:p>
            <a:r>
              <a:rPr lang="en-US" b="1" dirty="0"/>
              <a:t>Figure </a:t>
            </a:r>
            <a:r>
              <a:rPr lang="en-US" b="1" dirty="0"/>
              <a:t>1:</a:t>
            </a:r>
            <a:r>
              <a:rPr lang="en-US" dirty="0"/>
              <a:t> show </a:t>
            </a:r>
            <a:r>
              <a:rPr lang="en-US" dirty="0"/>
              <a:t>the mean particle size of uncoated and surface modified </a:t>
            </a:r>
            <a:r>
              <a:rPr lang="en-US" dirty="0"/>
              <a:t>Micronized APAP </a:t>
            </a:r>
            <a:r>
              <a:rPr lang="en-US" dirty="0"/>
              <a:t>as a </a:t>
            </a:r>
            <a:endParaRPr lang="en-US" dirty="0"/>
          </a:p>
          <a:p>
            <a:r>
              <a:rPr lang="en-US" dirty="0"/>
              <a:t>function </a:t>
            </a:r>
            <a:r>
              <a:rPr lang="en-US" dirty="0"/>
              <a:t>of dispersion </a:t>
            </a:r>
            <a:r>
              <a:rPr lang="en-US" dirty="0"/>
              <a:t>pressure. The plot shows the effects </a:t>
            </a:r>
            <a:r>
              <a:rPr lang="en-US" dirty="0"/>
              <a:t>of magnet </a:t>
            </a:r>
            <a:r>
              <a:rPr lang="en-US" dirty="0"/>
              <a:t>ratio </a:t>
            </a:r>
            <a:r>
              <a:rPr lang="en-US" dirty="0"/>
              <a:t>on </a:t>
            </a:r>
            <a:r>
              <a:rPr lang="en-US" dirty="0"/>
              <a:t>attrition.</a:t>
            </a:r>
            <a:endParaRPr lang="en-US" dirty="0"/>
          </a:p>
        </p:txBody>
      </p:sp>
    </p:spTree>
    <p:extLst>
      <p:ext uri="{BB962C8B-B14F-4D97-AF65-F5344CB8AC3E}">
        <p14:creationId xmlns:p14="http://schemas.microsoft.com/office/powerpoint/2010/main" val="75395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57400" y="-14534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Visual Design</a:t>
            </a:r>
            <a:endParaRPr lang="en-US" dirty="0"/>
          </a:p>
        </p:txBody>
      </p:sp>
      <p:pic>
        <p:nvPicPr>
          <p:cNvPr id="6" name="Content Placeholder 5"/>
          <p:cNvPicPr>
            <a:picLocks noGrp="1"/>
          </p:cNvPicPr>
          <p:nvPr>
            <p:ph idx="1"/>
          </p:nvPr>
        </p:nvPicPr>
        <p:blipFill>
          <a:blip r:embed="rId2" cstate="print"/>
          <a:srcRect/>
          <a:stretch>
            <a:fillRect/>
          </a:stretch>
        </p:blipFill>
        <p:spPr bwMode="auto">
          <a:xfrm>
            <a:off x="2057401" y="997651"/>
            <a:ext cx="8229600" cy="4488750"/>
          </a:xfrm>
          <a:prstGeom prst="rect">
            <a:avLst/>
          </a:prstGeom>
          <a:noFill/>
          <a:ln w="9525">
            <a:noFill/>
            <a:miter lim="800000"/>
            <a:headEnd/>
            <a:tailEnd/>
          </a:ln>
        </p:spPr>
      </p:pic>
      <p:sp>
        <p:nvSpPr>
          <p:cNvPr id="8" name="TextBox 7"/>
          <p:cNvSpPr txBox="1"/>
          <p:nvPr/>
        </p:nvSpPr>
        <p:spPr>
          <a:xfrm>
            <a:off x="1676400" y="5486401"/>
            <a:ext cx="8991600" cy="1169551"/>
          </a:xfrm>
          <a:prstGeom prst="rect">
            <a:avLst/>
          </a:prstGeom>
          <a:noFill/>
        </p:spPr>
        <p:txBody>
          <a:bodyPr wrap="square" rtlCol="0">
            <a:spAutoFit/>
          </a:bodyPr>
          <a:lstStyle/>
          <a:p>
            <a:r>
              <a:rPr lang="en-US" b="1" dirty="0">
                <a:solidFill>
                  <a:schemeClr val="bg1"/>
                </a:solidFill>
              </a:rPr>
              <a:t>Figure </a:t>
            </a:r>
            <a:r>
              <a:rPr lang="en-US" b="1" dirty="0">
                <a:solidFill>
                  <a:schemeClr val="bg1"/>
                </a:solidFill>
              </a:rPr>
              <a:t>6.6:</a:t>
            </a:r>
            <a:r>
              <a:rPr lang="en-US" dirty="0">
                <a:solidFill>
                  <a:schemeClr val="bg1"/>
                </a:solidFill>
              </a:rPr>
              <a:t> </a:t>
            </a:r>
            <a:r>
              <a:rPr lang="en-US" dirty="0">
                <a:solidFill>
                  <a:schemeClr val="bg1"/>
                </a:solidFill>
              </a:rPr>
              <a:t>The relationship between the AOR and basicity/acidity ratio of the surface of the particles. The plot indicates that the more basic the surface of the aluminum powders, the lower the angle of repose which may correlate to better flowability.  Note that the abscissa is plotted in a descending order so as to show the similarity with Figure 6.4. </a:t>
            </a:r>
          </a:p>
          <a:p>
            <a:endParaRPr lang="en-US" dirty="0"/>
          </a:p>
        </p:txBody>
      </p:sp>
    </p:spTree>
    <p:extLst>
      <p:ext uri="{BB962C8B-B14F-4D97-AF65-F5344CB8AC3E}">
        <p14:creationId xmlns:p14="http://schemas.microsoft.com/office/powerpoint/2010/main" val="48731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293" y="1571655"/>
            <a:ext cx="9451412" cy="4652682"/>
          </a:xfrm>
        </p:spPr>
        <p:txBody>
          <a:bodyPr>
            <a:noAutofit/>
          </a:bodyPr>
          <a:lstStyle/>
          <a:p>
            <a:r>
              <a:rPr lang="en-US" sz="2800" dirty="0" smtClean="0">
                <a:latin typeface="Garamond" panose="02020404030301010803" pitchFamily="18" charset="0"/>
              </a:rPr>
              <a:t>Reports should be easily accessible</a:t>
            </a:r>
          </a:p>
          <a:p>
            <a:pPr lvl="1">
              <a:buFont typeface="Wingdings" panose="05000000000000000000" pitchFamily="2" charset="2"/>
              <a:buChar char="§"/>
            </a:pPr>
            <a:r>
              <a:rPr lang="en-US" sz="2800" dirty="0" smtClean="0">
                <a:latin typeface="Garamond" panose="02020404030301010803" pitchFamily="18" charset="0"/>
              </a:rPr>
              <a:t>Be straightforward and concise</a:t>
            </a:r>
          </a:p>
          <a:p>
            <a:pPr lvl="1">
              <a:buFont typeface="Wingdings" panose="05000000000000000000" pitchFamily="2" charset="2"/>
              <a:buChar char="§"/>
            </a:pPr>
            <a:r>
              <a:rPr lang="en-US" sz="2800" dirty="0" smtClean="0">
                <a:latin typeface="Garamond" panose="02020404030301010803" pitchFamily="18" charset="0"/>
              </a:rPr>
              <a:t>Use simple terms, not jargon </a:t>
            </a:r>
          </a:p>
          <a:p>
            <a:pPr lvl="1">
              <a:buFont typeface="Wingdings" panose="05000000000000000000" pitchFamily="2" charset="2"/>
              <a:buChar char="§"/>
            </a:pPr>
            <a:r>
              <a:rPr lang="en-US" sz="2800" dirty="0">
                <a:latin typeface="Garamond" panose="02020404030301010803" pitchFamily="18" charset="0"/>
              </a:rPr>
              <a:t>Keep sentences short and simple (20 words max</a:t>
            </a:r>
            <a:r>
              <a:rPr lang="en-US" sz="2800" dirty="0" smtClean="0">
                <a:latin typeface="Garamond" panose="02020404030301010803" pitchFamily="18" charset="0"/>
              </a:rPr>
              <a:t>)</a:t>
            </a:r>
          </a:p>
          <a:p>
            <a:pPr lvl="1">
              <a:buFont typeface="Wingdings" panose="05000000000000000000" pitchFamily="2" charset="2"/>
              <a:buChar char="§"/>
            </a:pPr>
            <a:r>
              <a:rPr lang="en-US" sz="2800" dirty="0" smtClean="0">
                <a:latin typeface="Garamond" panose="02020404030301010803" pitchFamily="18" charset="0"/>
              </a:rPr>
              <a:t>No common phases (be technical)</a:t>
            </a:r>
          </a:p>
          <a:p>
            <a:pPr marL="1051561" lvl="2" indent="0">
              <a:buNone/>
            </a:pPr>
            <a:r>
              <a:rPr lang="en-US" sz="2800" dirty="0" smtClean="0">
                <a:latin typeface="Garamond" panose="02020404030301010803" pitchFamily="18" charset="0"/>
              </a:rPr>
              <a:t>- “</a:t>
            </a:r>
            <a:r>
              <a:rPr lang="en-US" sz="2800" dirty="0" smtClean="0">
                <a:latin typeface="Garamond" panose="02020404030301010803" pitchFamily="18" charset="0"/>
              </a:rPr>
              <a:t>in the ballpark”</a:t>
            </a:r>
          </a:p>
          <a:p>
            <a:pPr lvl="1">
              <a:buFont typeface="Wingdings" panose="05000000000000000000" pitchFamily="2" charset="2"/>
              <a:buChar char="§"/>
            </a:pPr>
            <a:r>
              <a:rPr lang="en-US" sz="2800" dirty="0" smtClean="0">
                <a:latin typeface="Garamond" panose="02020404030301010803" pitchFamily="18" charset="0"/>
              </a:rPr>
              <a:t>Be specific and not general</a:t>
            </a:r>
          </a:p>
          <a:p>
            <a:pPr marL="1051561" lvl="2" indent="0">
              <a:buNone/>
            </a:pPr>
            <a:r>
              <a:rPr lang="en-US" sz="2800" dirty="0" smtClean="0">
                <a:latin typeface="Garamond" panose="02020404030301010803" pitchFamily="18" charset="0"/>
              </a:rPr>
              <a:t>- Not </a:t>
            </a:r>
            <a:r>
              <a:rPr lang="en-US" sz="2800" dirty="0" smtClean="0">
                <a:latin typeface="Garamond" panose="02020404030301010803" pitchFamily="18" charset="0"/>
              </a:rPr>
              <a:t>“close” or “like” or “pretty” or “roughly”</a:t>
            </a:r>
          </a:p>
          <a:p>
            <a:pPr marL="914400" lvl="2" indent="0">
              <a:buNone/>
            </a:pPr>
            <a:endParaRPr lang="en-US" sz="2800" dirty="0">
              <a:latin typeface="Garamond" panose="02020404030301010803" pitchFamily="18" charset="0"/>
            </a:endParaRPr>
          </a:p>
        </p:txBody>
      </p:sp>
      <p:sp>
        <p:nvSpPr>
          <p:cNvPr id="5" name="Title 1"/>
          <p:cNvSpPr>
            <a:spLocks noGrp="1"/>
          </p:cNvSpPr>
          <p:nvPr>
            <p:ph type="title"/>
          </p:nvPr>
        </p:nvSpPr>
        <p:spPr/>
        <p:txBody>
          <a:bodyPr/>
          <a:lstStyle/>
          <a:p>
            <a:r>
              <a:rPr lang="en-US" dirty="0" smtClean="0"/>
              <a:t>Language and Vocabulary</a:t>
            </a:r>
            <a:endParaRPr lang="en-US" dirty="0"/>
          </a:p>
        </p:txBody>
      </p:sp>
      <p:sp>
        <p:nvSpPr>
          <p:cNvPr id="6" name="Footer Placeholder 3"/>
          <p:cNvSpPr txBox="1">
            <a:spLocks/>
          </p:cNvSpPr>
          <p:nvPr/>
        </p:nvSpPr>
        <p:spPr>
          <a:xfrm>
            <a:off x="4800600" y="65087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1903250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r>
              <a:rPr lang="en-US" dirty="0"/>
              <a:t>Group assignment</a:t>
            </a:r>
            <a:endParaRPr dirty="0"/>
          </a:p>
        </p:txBody>
      </p:sp>
      <p:sp>
        <p:nvSpPr>
          <p:cNvPr id="177" name="Google Shape;177;p5"/>
          <p:cNvSpPr txBox="1"/>
          <p:nvPr/>
        </p:nvSpPr>
        <p:spPr>
          <a:xfrm>
            <a:off x="1946366" y="2547257"/>
            <a:ext cx="9039497" cy="2062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Garamond" panose="02020404030301010803" pitchFamily="18" charset="0"/>
                <a:ea typeface="Century Gothic"/>
                <a:cs typeface="Century Gothic"/>
                <a:sym typeface="Century Gothic"/>
              </a:rPr>
              <a:t>Use the collected data to write a report and submit it </a:t>
            </a:r>
            <a:r>
              <a:rPr lang="en-US" sz="3200" dirty="0" smtClean="0">
                <a:solidFill>
                  <a:schemeClr val="lt1"/>
                </a:solidFill>
                <a:latin typeface="Garamond" panose="02020404030301010803" pitchFamily="18" charset="0"/>
                <a:ea typeface="Century Gothic"/>
                <a:cs typeface="Century Gothic"/>
                <a:sym typeface="Century Gothic"/>
              </a:rPr>
              <a:t>manually (as discussed in the class). </a:t>
            </a:r>
            <a:endParaRPr sz="3200" dirty="0">
              <a:latin typeface="Garamond" panose="02020404030301010803" pitchFamily="18" charset="0"/>
            </a:endParaRPr>
          </a:p>
          <a:p>
            <a:pPr marL="0" marR="0" lvl="0" indent="0" algn="l" rtl="0">
              <a:spcBef>
                <a:spcPts val="0"/>
              </a:spcBef>
              <a:spcAft>
                <a:spcPts val="0"/>
              </a:spcAft>
              <a:buNone/>
            </a:pPr>
            <a:endParaRPr sz="3200" dirty="0">
              <a:solidFill>
                <a:schemeClr val="lt1"/>
              </a:solidFill>
              <a:latin typeface="Garamond" panose="02020404030301010803" pitchFamily="18" charset="0"/>
              <a:ea typeface="Century Gothic"/>
              <a:cs typeface="Century Gothic"/>
              <a:sym typeface="Century Gothic"/>
            </a:endParaRPr>
          </a:p>
          <a:p>
            <a:pPr marL="0" marR="0" lvl="0" indent="0" algn="l" rtl="0">
              <a:spcBef>
                <a:spcPts val="0"/>
              </a:spcBef>
              <a:spcAft>
                <a:spcPts val="0"/>
              </a:spcAft>
              <a:buNone/>
            </a:pPr>
            <a:r>
              <a:rPr lang="en-US" sz="3200" dirty="0">
                <a:solidFill>
                  <a:schemeClr val="lt1"/>
                </a:solidFill>
                <a:latin typeface="Garamond" panose="02020404030301010803" pitchFamily="18" charset="0"/>
                <a:ea typeface="Century Gothic"/>
                <a:cs typeface="Century Gothic"/>
                <a:sym typeface="Century Gothic"/>
              </a:rPr>
              <a:t>Last date of submission    </a:t>
            </a:r>
            <a:r>
              <a:rPr lang="en-US" sz="3200" dirty="0" smtClean="0">
                <a:solidFill>
                  <a:schemeClr val="lt1"/>
                </a:solidFill>
                <a:latin typeface="Garamond" panose="02020404030301010803" pitchFamily="18" charset="0"/>
                <a:ea typeface="Century Gothic"/>
                <a:cs typeface="Century Gothic"/>
                <a:sym typeface="Century Gothic"/>
              </a:rPr>
              <a:t>31st</a:t>
            </a:r>
            <a:r>
              <a:rPr lang="en-US" sz="3200" dirty="0" smtClean="0">
                <a:solidFill>
                  <a:schemeClr val="lt1"/>
                </a:solidFill>
                <a:latin typeface="Garamond" panose="02020404030301010803" pitchFamily="18" charset="0"/>
                <a:ea typeface="Century Gothic"/>
                <a:cs typeface="Century Gothic"/>
                <a:sym typeface="Century Gothic"/>
              </a:rPr>
              <a:t> March 2022</a:t>
            </a:r>
            <a:endParaRPr sz="3200" dirty="0">
              <a:solidFill>
                <a:schemeClr val="lt1"/>
              </a:solidFill>
              <a:latin typeface="Garamond" panose="02020404030301010803" pitchFamily="18" charset="0"/>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1d968e7961_0_0"/>
          <p:cNvSpPr txBox="1">
            <a:spLocks noGrp="1"/>
          </p:cNvSpPr>
          <p:nvPr>
            <p:ph type="ctrTitle"/>
          </p:nvPr>
        </p:nvSpPr>
        <p:spPr>
          <a:xfrm>
            <a:off x="1146162" y="550984"/>
            <a:ext cx="8825700" cy="33297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2800" dirty="0">
                <a:solidFill>
                  <a:srgbClr val="202124"/>
                </a:solidFill>
                <a:highlight>
                  <a:srgbClr val="FFFFFF"/>
                </a:highlight>
                <a:latin typeface="Garamond" panose="02020404030301010803" pitchFamily="18" charset="0"/>
                <a:ea typeface="Arial"/>
                <a:cs typeface="Arial"/>
                <a:sym typeface="Arial"/>
              </a:rPr>
              <a:t>Report writing skills are </a:t>
            </a:r>
            <a:r>
              <a:rPr lang="en-US" sz="2800" b="1" dirty="0">
                <a:solidFill>
                  <a:srgbClr val="202124"/>
                </a:solidFill>
                <a:highlight>
                  <a:srgbClr val="FFFFFF"/>
                </a:highlight>
                <a:latin typeface="Garamond" panose="02020404030301010803" pitchFamily="18" charset="0"/>
                <a:ea typeface="Arial"/>
                <a:cs typeface="Arial"/>
                <a:sym typeface="Arial"/>
              </a:rPr>
              <a:t>abilities that help professionals write reports, which are brief documents about a topic</a:t>
            </a:r>
            <a:r>
              <a:rPr lang="en-US" sz="2800" dirty="0">
                <a:solidFill>
                  <a:srgbClr val="202124"/>
                </a:solidFill>
                <a:highlight>
                  <a:srgbClr val="FFFFFF"/>
                </a:highlight>
                <a:latin typeface="Garamond" panose="02020404030301010803" pitchFamily="18" charset="0"/>
                <a:ea typeface="Arial"/>
                <a:cs typeface="Arial"/>
                <a:sym typeface="Arial"/>
              </a:rPr>
              <a:t>. </a:t>
            </a:r>
            <a:endParaRPr sz="2800" dirty="0">
              <a:latin typeface="Garamond" panose="020204040303010108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400"/>
              <a:buFont typeface="Garamond"/>
              <a:buNone/>
            </a:pPr>
            <a:r>
              <a:rPr lang="en-US" sz="4400" b="1">
                <a:latin typeface="Garamond"/>
                <a:ea typeface="Garamond"/>
                <a:cs typeface="Garamond"/>
                <a:sym typeface="Garamond"/>
              </a:rPr>
              <a:t>Questions your report should address</a:t>
            </a:r>
            <a:endParaRPr/>
          </a:p>
        </p:txBody>
      </p:sp>
      <p:sp>
        <p:nvSpPr>
          <p:cNvPr id="160" name="Google Shape;160;p2"/>
          <p:cNvSpPr/>
          <p:nvPr/>
        </p:nvSpPr>
        <p:spPr>
          <a:xfrm>
            <a:off x="744582" y="2003384"/>
            <a:ext cx="10489476" cy="31085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lt1"/>
                </a:solidFill>
                <a:latin typeface="Garamond"/>
                <a:ea typeface="Garamond"/>
                <a:cs typeface="Garamond"/>
                <a:sym typeface="Garamond"/>
              </a:rPr>
              <a:t>– </a:t>
            </a:r>
            <a:r>
              <a:rPr lang="en-US" sz="2800" b="1" i="0" u="none" strike="noStrike" cap="none" dirty="0">
                <a:solidFill>
                  <a:schemeClr val="lt1"/>
                </a:solidFill>
                <a:latin typeface="Garamond"/>
                <a:ea typeface="Garamond"/>
                <a:cs typeface="Garamond"/>
                <a:sym typeface="Garamond"/>
              </a:rPr>
              <a:t>What was the research problem/topic?</a:t>
            </a:r>
            <a:endParaRPr dirty="0"/>
          </a:p>
          <a:p>
            <a:pPr marL="0" marR="0" lvl="0" indent="0" algn="l" rtl="0">
              <a:spcBef>
                <a:spcPts val="0"/>
              </a:spcBef>
              <a:spcAft>
                <a:spcPts val="0"/>
              </a:spcAft>
              <a:buNone/>
            </a:pPr>
            <a:r>
              <a:rPr lang="en-US" sz="2800" dirty="0">
                <a:solidFill>
                  <a:schemeClr val="lt1"/>
                </a:solidFill>
                <a:latin typeface="Garamond"/>
                <a:ea typeface="Garamond"/>
                <a:cs typeface="Garamond"/>
                <a:sym typeface="Garamond"/>
              </a:rPr>
              <a:t>– </a:t>
            </a:r>
            <a:r>
              <a:rPr lang="en-US" sz="2800" b="1" dirty="0">
                <a:solidFill>
                  <a:schemeClr val="lt1"/>
                </a:solidFill>
                <a:latin typeface="Garamond"/>
                <a:ea typeface="Garamond"/>
                <a:cs typeface="Garamond"/>
                <a:sym typeface="Garamond"/>
              </a:rPr>
              <a:t>What is the purpose of your report?</a:t>
            </a:r>
            <a:endParaRPr sz="2800" b="1" dirty="0">
              <a:solidFill>
                <a:schemeClr val="lt1"/>
              </a:solidFill>
              <a:latin typeface="Garamond"/>
              <a:ea typeface="Garamond"/>
              <a:cs typeface="Garamond"/>
              <a:sym typeface="Garamond"/>
            </a:endParaRPr>
          </a:p>
          <a:p>
            <a:pPr marL="0" marR="0" lvl="0" indent="0" algn="l" rtl="0">
              <a:spcBef>
                <a:spcPts val="0"/>
              </a:spcBef>
              <a:spcAft>
                <a:spcPts val="0"/>
              </a:spcAft>
              <a:buNone/>
            </a:pPr>
            <a:r>
              <a:rPr lang="en-US" sz="2800" dirty="0">
                <a:solidFill>
                  <a:schemeClr val="lt1"/>
                </a:solidFill>
                <a:latin typeface="Garamond"/>
                <a:ea typeface="Garamond"/>
                <a:cs typeface="Garamond"/>
                <a:sym typeface="Garamond"/>
              </a:rPr>
              <a:t>– </a:t>
            </a:r>
            <a:r>
              <a:rPr lang="en-US" sz="2800" b="1" dirty="0">
                <a:solidFill>
                  <a:schemeClr val="lt1"/>
                </a:solidFill>
                <a:latin typeface="Garamond"/>
                <a:ea typeface="Garamond"/>
                <a:cs typeface="Garamond"/>
                <a:sym typeface="Garamond"/>
              </a:rPr>
              <a:t>Why is this problem important?</a:t>
            </a:r>
            <a:endParaRPr dirty="0"/>
          </a:p>
          <a:p>
            <a:pPr marL="0" marR="0" lvl="0" indent="0" algn="l" rtl="0">
              <a:spcBef>
                <a:spcPts val="0"/>
              </a:spcBef>
              <a:spcAft>
                <a:spcPts val="0"/>
              </a:spcAft>
              <a:buNone/>
            </a:pPr>
            <a:r>
              <a:rPr lang="en-US" sz="2800" dirty="0">
                <a:solidFill>
                  <a:schemeClr val="lt1"/>
                </a:solidFill>
                <a:latin typeface="Garamond"/>
                <a:ea typeface="Garamond"/>
                <a:cs typeface="Garamond"/>
                <a:sym typeface="Garamond"/>
              </a:rPr>
              <a:t>– </a:t>
            </a:r>
            <a:r>
              <a:rPr lang="en-US" sz="2800" b="1" dirty="0">
                <a:solidFill>
                  <a:schemeClr val="lt1"/>
                </a:solidFill>
                <a:latin typeface="Garamond"/>
                <a:ea typeface="Garamond"/>
                <a:cs typeface="Garamond"/>
                <a:sym typeface="Garamond"/>
              </a:rPr>
              <a:t>How did you investigate and gathered data/sources?</a:t>
            </a:r>
            <a:endParaRPr sz="2800" b="1" dirty="0">
              <a:solidFill>
                <a:schemeClr val="lt1"/>
              </a:solidFill>
              <a:latin typeface="Garamond"/>
              <a:ea typeface="Garamond"/>
              <a:cs typeface="Garamond"/>
              <a:sym typeface="Garamond"/>
            </a:endParaRPr>
          </a:p>
          <a:p>
            <a:pPr marL="0" marR="0" lvl="0" indent="0" algn="l" rtl="0">
              <a:spcBef>
                <a:spcPts val="0"/>
              </a:spcBef>
              <a:spcAft>
                <a:spcPts val="0"/>
              </a:spcAft>
              <a:buNone/>
            </a:pPr>
            <a:r>
              <a:rPr lang="en-US" sz="2800" dirty="0">
                <a:solidFill>
                  <a:schemeClr val="lt1"/>
                </a:solidFill>
                <a:latin typeface="Garamond"/>
                <a:ea typeface="Garamond"/>
                <a:cs typeface="Garamond"/>
                <a:sym typeface="Garamond"/>
              </a:rPr>
              <a:t>– </a:t>
            </a:r>
            <a:r>
              <a:rPr lang="en-US" sz="2800" b="1" dirty="0">
                <a:solidFill>
                  <a:schemeClr val="lt1"/>
                </a:solidFill>
                <a:latin typeface="Garamond"/>
                <a:ea typeface="Garamond"/>
                <a:cs typeface="Garamond"/>
                <a:sym typeface="Garamond"/>
              </a:rPr>
              <a:t>What are your findings?</a:t>
            </a:r>
            <a:endParaRPr dirty="0"/>
          </a:p>
          <a:p>
            <a:pPr marL="0" marR="0" lvl="0" indent="0" algn="l" rtl="0">
              <a:spcBef>
                <a:spcPts val="0"/>
              </a:spcBef>
              <a:spcAft>
                <a:spcPts val="0"/>
              </a:spcAft>
              <a:buNone/>
            </a:pPr>
            <a:r>
              <a:rPr lang="en-US" sz="2800" dirty="0">
                <a:solidFill>
                  <a:schemeClr val="lt1"/>
                </a:solidFill>
                <a:latin typeface="Garamond"/>
                <a:ea typeface="Garamond"/>
                <a:cs typeface="Garamond"/>
                <a:sym typeface="Garamond"/>
              </a:rPr>
              <a:t>– </a:t>
            </a:r>
            <a:r>
              <a:rPr lang="en-US" sz="2800" b="1" dirty="0">
                <a:solidFill>
                  <a:schemeClr val="lt1"/>
                </a:solidFill>
                <a:latin typeface="Garamond"/>
                <a:ea typeface="Garamond"/>
                <a:cs typeface="Garamond"/>
                <a:sym typeface="Garamond"/>
              </a:rPr>
              <a:t>What do these findings tell you?</a:t>
            </a:r>
            <a:endParaRPr dirty="0"/>
          </a:p>
          <a:p>
            <a:pPr marL="0" marR="0" lvl="0" indent="0" algn="l" rtl="0">
              <a:spcBef>
                <a:spcPts val="0"/>
              </a:spcBef>
              <a:spcAft>
                <a:spcPts val="0"/>
              </a:spcAft>
              <a:buNone/>
            </a:pPr>
            <a:r>
              <a:rPr lang="en-US" sz="2800" dirty="0">
                <a:solidFill>
                  <a:schemeClr val="lt1"/>
                </a:solidFill>
                <a:latin typeface="Garamond"/>
                <a:ea typeface="Garamond"/>
                <a:cs typeface="Garamond"/>
                <a:sym typeface="Garamond"/>
              </a:rPr>
              <a:t>– </a:t>
            </a:r>
            <a:r>
              <a:rPr lang="en-US" sz="2800" b="1" dirty="0">
                <a:solidFill>
                  <a:schemeClr val="lt1"/>
                </a:solidFill>
                <a:latin typeface="Garamond"/>
                <a:ea typeface="Garamond"/>
                <a:cs typeface="Garamond"/>
                <a:sym typeface="Garamond"/>
              </a:rPr>
              <a:t>What do you conclude?</a:t>
            </a:r>
            <a:endParaRPr sz="2800" dirty="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p:nvPr/>
        </p:nvSpPr>
        <p:spPr>
          <a:xfrm>
            <a:off x="679269" y="783873"/>
            <a:ext cx="8582297" cy="112024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3200" b="1">
                <a:solidFill>
                  <a:schemeClr val="lt1"/>
                </a:solidFill>
                <a:latin typeface="Times New Roman"/>
                <a:ea typeface="Times New Roman"/>
                <a:cs typeface="Times New Roman"/>
                <a:sym typeface="Times New Roman"/>
              </a:rPr>
              <a:t>In groups of 4, report your findings on the following topics. </a:t>
            </a:r>
            <a:endParaRPr sz="3200">
              <a:solidFill>
                <a:schemeClr val="lt1"/>
              </a:solidFill>
              <a:latin typeface="Calibri"/>
              <a:ea typeface="Calibri"/>
              <a:cs typeface="Calibri"/>
              <a:sym typeface="Calibri"/>
            </a:endParaRPr>
          </a:p>
        </p:txBody>
      </p:sp>
      <p:sp>
        <p:nvSpPr>
          <p:cNvPr id="166" name="Google Shape;166;p3"/>
          <p:cNvSpPr/>
          <p:nvPr/>
        </p:nvSpPr>
        <p:spPr>
          <a:xfrm>
            <a:off x="679269" y="2149402"/>
            <a:ext cx="10720252" cy="35393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lt1"/>
                </a:solidFill>
                <a:latin typeface="Century Gothic"/>
                <a:ea typeface="Century Gothic"/>
                <a:cs typeface="Century Gothic"/>
                <a:sym typeface="Century Gothic"/>
              </a:rPr>
              <a:t>Group 1: famous game amongst FASTIANS.</a:t>
            </a:r>
            <a:endParaRPr dirty="0"/>
          </a:p>
          <a:p>
            <a:pPr marL="0" marR="0" lvl="0" indent="0" algn="l" rtl="0">
              <a:spcBef>
                <a:spcPts val="0"/>
              </a:spcBef>
              <a:spcAft>
                <a:spcPts val="0"/>
              </a:spcAft>
              <a:buNone/>
            </a:pPr>
            <a:endParaRPr sz="2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r>
              <a:rPr lang="en-US" sz="2800" dirty="0">
                <a:solidFill>
                  <a:schemeClr val="lt1"/>
                </a:solidFill>
                <a:latin typeface="Century Gothic"/>
                <a:ea typeface="Century Gothic"/>
                <a:cs typeface="Century Gothic"/>
                <a:sym typeface="Century Gothic"/>
              </a:rPr>
              <a:t>Group 2: Famous mobile phone brands amongst FASTIANS</a:t>
            </a:r>
            <a:endParaRPr dirty="0"/>
          </a:p>
          <a:p>
            <a:pPr marL="0" marR="0" lvl="0" indent="0" algn="l" rtl="0">
              <a:spcBef>
                <a:spcPts val="0"/>
              </a:spcBef>
              <a:spcAft>
                <a:spcPts val="0"/>
              </a:spcAft>
              <a:buNone/>
            </a:pPr>
            <a:endParaRPr sz="2800" dirty="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r>
              <a:rPr lang="en-US" sz="2800" dirty="0">
                <a:solidFill>
                  <a:schemeClr val="lt1"/>
                </a:solidFill>
                <a:latin typeface="Century Gothic"/>
                <a:ea typeface="Century Gothic"/>
                <a:cs typeface="Century Gothic"/>
                <a:sym typeface="Century Gothic"/>
              </a:rPr>
              <a:t>Group 3:  </a:t>
            </a:r>
            <a:r>
              <a:rPr lang="en-US" sz="2800" b="1" dirty="0">
                <a:solidFill>
                  <a:schemeClr val="lt1"/>
                </a:solidFill>
                <a:latin typeface="Times New Roman"/>
                <a:ea typeface="Times New Roman"/>
                <a:cs typeface="Times New Roman"/>
                <a:sym typeface="Times New Roman"/>
              </a:rPr>
              <a:t>Most common complaints among your classmates regarding Flex and Slate.</a:t>
            </a:r>
            <a:r>
              <a:rPr lang="en-US" sz="2800" dirty="0">
                <a:solidFill>
                  <a:schemeClr val="lt1"/>
                </a:solidFill>
                <a:latin typeface="Century Gothic"/>
                <a:ea typeface="Century Gothic"/>
                <a:cs typeface="Century Gothic"/>
                <a:sym typeface="Century Gothic"/>
              </a:rPr>
              <a:t> (make questions and collect data from 30 people).</a:t>
            </a:r>
            <a:endParaRPr dirty="0"/>
          </a:p>
          <a:p>
            <a:pPr marL="0" marR="0" lvl="0" indent="0" algn="l" rtl="0">
              <a:spcBef>
                <a:spcPts val="0"/>
              </a:spcBef>
              <a:spcAft>
                <a:spcPts val="0"/>
              </a:spcAft>
              <a:buNone/>
            </a:pPr>
            <a:r>
              <a:rPr lang="en-US" sz="2800" dirty="0">
                <a:solidFill>
                  <a:schemeClr val="lt1"/>
                </a:solidFill>
                <a:latin typeface="Calibri"/>
                <a:ea typeface="Calibri"/>
                <a:cs typeface="Calibri"/>
                <a:sym typeface="Calibri"/>
              </a:rPr>
              <a:t>Group 4: </a:t>
            </a:r>
            <a:r>
              <a:rPr lang="en-US" sz="2800" b="1" dirty="0">
                <a:solidFill>
                  <a:schemeClr val="lt1"/>
                </a:solidFill>
                <a:latin typeface="Times New Roman"/>
                <a:ea typeface="Times New Roman"/>
                <a:cs typeface="Times New Roman"/>
                <a:sym typeface="Times New Roman"/>
              </a:rPr>
              <a:t>Most used mobile apps in </a:t>
            </a:r>
            <a:r>
              <a:rPr lang="en-US" sz="2800" b="1" dirty="0" err="1" smtClean="0">
                <a:solidFill>
                  <a:schemeClr val="lt1"/>
                </a:solidFill>
                <a:latin typeface="Times New Roman"/>
                <a:ea typeface="Times New Roman"/>
                <a:cs typeface="Times New Roman"/>
                <a:sym typeface="Times New Roman"/>
              </a:rPr>
              <a:t>Fastians</a:t>
            </a:r>
            <a:r>
              <a:rPr lang="en-US" sz="2800" b="1" dirty="0" smtClean="0">
                <a:solidFill>
                  <a:schemeClr val="lt1"/>
                </a:solidFill>
                <a:latin typeface="Times New Roman"/>
                <a:ea typeface="Times New Roman"/>
                <a:cs typeface="Times New Roman"/>
                <a:sym typeface="Times New Roman"/>
              </a:rPr>
              <a:t>. </a:t>
            </a:r>
            <a:endParaRPr sz="28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p:nvPr/>
        </p:nvSpPr>
        <p:spPr>
          <a:xfrm>
            <a:off x="339633" y="1441379"/>
            <a:ext cx="10424160" cy="3956661"/>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400" b="1">
                <a:solidFill>
                  <a:schemeClr val="lt1"/>
                </a:solidFill>
                <a:latin typeface="Times New Roman"/>
                <a:ea typeface="Times New Roman"/>
                <a:cs typeface="Times New Roman"/>
                <a:sym typeface="Times New Roman"/>
              </a:rPr>
              <a:t>Share your findings with the class. </a:t>
            </a:r>
            <a:endParaRPr/>
          </a:p>
          <a:p>
            <a:pPr marL="0" marR="0" lvl="0" indent="0" algn="just" rtl="0">
              <a:lnSpc>
                <a:spcPct val="107000"/>
              </a:lnSpc>
              <a:spcBef>
                <a:spcPts val="800"/>
              </a:spcBef>
              <a:spcAft>
                <a:spcPts val="0"/>
              </a:spcAft>
              <a:buNone/>
            </a:pPr>
            <a:endParaRPr sz="2400" b="1">
              <a:solidFill>
                <a:schemeClr val="lt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400" b="1">
                <a:solidFill>
                  <a:schemeClr val="lt1"/>
                </a:solidFill>
                <a:latin typeface="Times New Roman"/>
                <a:ea typeface="Times New Roman"/>
                <a:cs typeface="Times New Roman"/>
                <a:sym typeface="Times New Roman"/>
              </a:rPr>
              <a:t>Follow the format below:</a:t>
            </a:r>
            <a:endParaRPr sz="2400">
              <a:solidFill>
                <a:schemeClr val="lt1"/>
              </a:solidFill>
              <a:latin typeface="Calibri"/>
              <a:ea typeface="Calibri"/>
              <a:cs typeface="Calibri"/>
              <a:sym typeface="Calibri"/>
            </a:endParaRPr>
          </a:p>
          <a:p>
            <a:pPr marL="342900" marR="0" lvl="0" indent="-342900" algn="just" rtl="0">
              <a:lnSpc>
                <a:spcPct val="107000"/>
              </a:lnSpc>
              <a:spcBef>
                <a:spcPts val="800"/>
              </a:spcBef>
              <a:spcAft>
                <a:spcPts val="0"/>
              </a:spcAft>
              <a:buClr>
                <a:schemeClr val="lt1"/>
              </a:buClr>
              <a:buSzPts val="2400"/>
              <a:buFont typeface="Noto Sans Symbols"/>
              <a:buChar char="∙"/>
            </a:pPr>
            <a:r>
              <a:rPr lang="en-US" sz="2400" b="1">
                <a:solidFill>
                  <a:schemeClr val="lt1"/>
                </a:solidFill>
                <a:latin typeface="Times New Roman"/>
                <a:ea typeface="Times New Roman"/>
                <a:cs typeface="Times New Roman"/>
                <a:sym typeface="Times New Roman"/>
              </a:rPr>
              <a:t>Topic of the report</a:t>
            </a:r>
            <a:endParaRPr sz="2400">
              <a:solidFill>
                <a:schemeClr val="lt1"/>
              </a:solidFill>
              <a:latin typeface="Calibri"/>
              <a:ea typeface="Calibri"/>
              <a:cs typeface="Calibri"/>
              <a:sym typeface="Calibri"/>
            </a:endParaRPr>
          </a:p>
          <a:p>
            <a:pPr marL="342900" marR="0" lvl="0" indent="-342900" algn="just" rtl="0">
              <a:lnSpc>
                <a:spcPct val="107000"/>
              </a:lnSpc>
              <a:spcBef>
                <a:spcPts val="0"/>
              </a:spcBef>
              <a:spcAft>
                <a:spcPts val="0"/>
              </a:spcAft>
              <a:buClr>
                <a:schemeClr val="lt1"/>
              </a:buClr>
              <a:buSzPts val="2400"/>
              <a:buFont typeface="Noto Sans Symbols"/>
              <a:buChar char="∙"/>
            </a:pPr>
            <a:r>
              <a:rPr lang="en-US" sz="2400" b="1">
                <a:solidFill>
                  <a:schemeClr val="lt1"/>
                </a:solidFill>
                <a:latin typeface="Times New Roman"/>
                <a:ea typeface="Times New Roman"/>
                <a:cs typeface="Times New Roman"/>
                <a:sym typeface="Times New Roman"/>
              </a:rPr>
              <a:t>Purpose of the report</a:t>
            </a:r>
            <a:endParaRPr sz="2400">
              <a:solidFill>
                <a:schemeClr val="lt1"/>
              </a:solidFill>
              <a:latin typeface="Calibri"/>
              <a:ea typeface="Calibri"/>
              <a:cs typeface="Calibri"/>
              <a:sym typeface="Calibri"/>
            </a:endParaRPr>
          </a:p>
          <a:p>
            <a:pPr marL="342900" marR="0" lvl="0" indent="-342900" algn="just" rtl="0">
              <a:lnSpc>
                <a:spcPct val="107000"/>
              </a:lnSpc>
              <a:spcBef>
                <a:spcPts val="0"/>
              </a:spcBef>
              <a:spcAft>
                <a:spcPts val="0"/>
              </a:spcAft>
              <a:buClr>
                <a:schemeClr val="lt1"/>
              </a:buClr>
              <a:buSzPts val="2400"/>
              <a:buFont typeface="Noto Sans Symbols"/>
              <a:buChar char="∙"/>
            </a:pPr>
            <a:r>
              <a:rPr lang="en-US" sz="2400" b="1">
                <a:solidFill>
                  <a:schemeClr val="lt1"/>
                </a:solidFill>
                <a:latin typeface="Times New Roman"/>
                <a:ea typeface="Times New Roman"/>
                <a:cs typeface="Times New Roman"/>
                <a:sym typeface="Times New Roman"/>
              </a:rPr>
              <a:t>Sources of data (sites/reports/people approached)</a:t>
            </a:r>
            <a:endParaRPr sz="2400">
              <a:solidFill>
                <a:schemeClr val="lt1"/>
              </a:solidFill>
              <a:latin typeface="Calibri"/>
              <a:ea typeface="Calibri"/>
              <a:cs typeface="Calibri"/>
              <a:sym typeface="Calibri"/>
            </a:endParaRPr>
          </a:p>
          <a:p>
            <a:pPr marL="342900" marR="0" lvl="0" indent="-342900" algn="just" rtl="0">
              <a:lnSpc>
                <a:spcPct val="107000"/>
              </a:lnSpc>
              <a:spcBef>
                <a:spcPts val="0"/>
              </a:spcBef>
              <a:spcAft>
                <a:spcPts val="0"/>
              </a:spcAft>
              <a:buClr>
                <a:schemeClr val="lt1"/>
              </a:buClr>
              <a:buSzPts val="2400"/>
              <a:buFont typeface="Noto Sans Symbols"/>
              <a:buChar char="∙"/>
            </a:pPr>
            <a:r>
              <a:rPr lang="en-US" sz="2400" b="1">
                <a:solidFill>
                  <a:schemeClr val="lt1"/>
                </a:solidFill>
                <a:latin typeface="Times New Roman"/>
                <a:ea typeface="Times New Roman"/>
                <a:cs typeface="Times New Roman"/>
                <a:sym typeface="Times New Roman"/>
              </a:rPr>
              <a:t>Stepwise reporting of data in an organized important to less important information</a:t>
            </a:r>
            <a:endParaRPr sz="2400">
              <a:solidFill>
                <a:schemeClr val="lt1"/>
              </a:solidFill>
              <a:latin typeface="Calibri"/>
              <a:ea typeface="Calibri"/>
              <a:cs typeface="Calibri"/>
              <a:sym typeface="Calibri"/>
            </a:endParaRPr>
          </a:p>
          <a:p>
            <a:pPr marL="342900" marR="0" lvl="0" indent="-342900" algn="just" rtl="0">
              <a:lnSpc>
                <a:spcPct val="107000"/>
              </a:lnSpc>
              <a:spcBef>
                <a:spcPts val="0"/>
              </a:spcBef>
              <a:spcAft>
                <a:spcPts val="0"/>
              </a:spcAft>
              <a:buClr>
                <a:schemeClr val="lt1"/>
              </a:buClr>
              <a:buSzPts val="2400"/>
              <a:buFont typeface="Noto Sans Symbols"/>
              <a:buChar char="∙"/>
            </a:pPr>
            <a:r>
              <a:rPr lang="en-US" sz="2400" b="1">
                <a:solidFill>
                  <a:schemeClr val="lt1"/>
                </a:solidFill>
                <a:latin typeface="Times New Roman"/>
                <a:ea typeface="Times New Roman"/>
                <a:cs typeface="Times New Roman"/>
                <a:sym typeface="Times New Roman"/>
              </a:rPr>
              <a:t>Conclusions, predictions and suggestions based on the findings (1 to 2)</a:t>
            </a:r>
            <a:endParaRPr sz="24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Format and Organization</a:t>
            </a:r>
            <a:endParaRPr lang="en-US" dirty="0"/>
          </a:p>
        </p:txBody>
      </p:sp>
      <p:sp>
        <p:nvSpPr>
          <p:cNvPr id="3" name="Content Placeholder 2"/>
          <p:cNvSpPr>
            <a:spLocks noGrp="1"/>
          </p:cNvSpPr>
          <p:nvPr>
            <p:ph idx="1"/>
          </p:nvPr>
        </p:nvSpPr>
        <p:spPr>
          <a:xfrm>
            <a:off x="1104293" y="1475403"/>
            <a:ext cx="8946541" cy="4861229"/>
          </a:xfrm>
        </p:spPr>
        <p:txBody>
          <a:bodyPr>
            <a:normAutofit fontScale="92500" lnSpcReduction="10000"/>
          </a:bodyPr>
          <a:lstStyle/>
          <a:p>
            <a:pPr>
              <a:buFont typeface="Wingdings" panose="05000000000000000000" pitchFamily="2" charset="2"/>
              <a:buChar char="§"/>
            </a:pPr>
            <a:r>
              <a:rPr lang="en-US" sz="3000" dirty="0" smtClean="0">
                <a:latin typeface="Garamond" panose="02020404030301010803" pitchFamily="18" charset="0"/>
              </a:rPr>
              <a:t>Report generally include these sections in this order:</a:t>
            </a:r>
          </a:p>
          <a:p>
            <a:pPr lvl="1"/>
            <a:r>
              <a:rPr lang="en-US" sz="3000" dirty="0" smtClean="0">
                <a:latin typeface="Garamond" panose="02020404030301010803" pitchFamily="18" charset="0"/>
              </a:rPr>
              <a:t>Abstract </a:t>
            </a:r>
          </a:p>
          <a:p>
            <a:pPr lvl="1"/>
            <a:r>
              <a:rPr lang="en-US" sz="3000" dirty="0" smtClean="0">
                <a:latin typeface="Garamond" panose="02020404030301010803" pitchFamily="18" charset="0"/>
              </a:rPr>
              <a:t>Introduction/Objective</a:t>
            </a:r>
          </a:p>
          <a:p>
            <a:pPr lvl="1"/>
            <a:r>
              <a:rPr lang="en-US" sz="3000" dirty="0" smtClean="0">
                <a:latin typeface="Garamond" panose="02020404030301010803" pitchFamily="18" charset="0"/>
              </a:rPr>
              <a:t>Background</a:t>
            </a:r>
          </a:p>
          <a:p>
            <a:pPr lvl="1"/>
            <a:r>
              <a:rPr lang="en-US" sz="3000" dirty="0" smtClean="0">
                <a:latin typeface="Garamond" panose="02020404030301010803" pitchFamily="18" charset="0"/>
              </a:rPr>
              <a:t>Methodology/Procedure</a:t>
            </a:r>
          </a:p>
          <a:p>
            <a:pPr lvl="1"/>
            <a:r>
              <a:rPr lang="en-US" sz="3000" dirty="0" smtClean="0">
                <a:latin typeface="Garamond" panose="02020404030301010803" pitchFamily="18" charset="0"/>
              </a:rPr>
              <a:t>Results</a:t>
            </a:r>
          </a:p>
          <a:p>
            <a:pPr lvl="1"/>
            <a:r>
              <a:rPr lang="en-US" sz="3000" dirty="0" smtClean="0">
                <a:latin typeface="Garamond" panose="02020404030301010803" pitchFamily="18" charset="0"/>
              </a:rPr>
              <a:t>Discussion</a:t>
            </a:r>
          </a:p>
          <a:p>
            <a:pPr lvl="1"/>
            <a:r>
              <a:rPr lang="en-US" sz="3000" dirty="0" smtClean="0">
                <a:latin typeface="Garamond" panose="02020404030301010803" pitchFamily="18" charset="0"/>
              </a:rPr>
              <a:t>Conclusion</a:t>
            </a:r>
          </a:p>
          <a:p>
            <a:pPr lvl="1"/>
            <a:r>
              <a:rPr lang="en-US" sz="3000" dirty="0" smtClean="0">
                <a:latin typeface="Garamond" panose="02020404030301010803" pitchFamily="18" charset="0"/>
              </a:rPr>
              <a:t>Recommendations</a:t>
            </a:r>
          </a:p>
          <a:p>
            <a:pPr lvl="1"/>
            <a:endParaRPr lang="en-US" dirty="0"/>
          </a:p>
        </p:txBody>
      </p:sp>
    </p:spTree>
    <p:extLst>
      <p:ext uri="{BB962C8B-B14F-4D97-AF65-F5344CB8AC3E}">
        <p14:creationId xmlns:p14="http://schemas.microsoft.com/office/powerpoint/2010/main" val="108048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Format and Organization</a:t>
            </a:r>
            <a:endParaRPr lang="en-US" dirty="0"/>
          </a:p>
        </p:txBody>
      </p:sp>
      <p:sp>
        <p:nvSpPr>
          <p:cNvPr id="3" name="Content Placeholder 2"/>
          <p:cNvSpPr>
            <a:spLocks noGrp="1"/>
          </p:cNvSpPr>
          <p:nvPr>
            <p:ph idx="1"/>
          </p:nvPr>
        </p:nvSpPr>
        <p:spPr>
          <a:xfrm>
            <a:off x="1104293" y="1347065"/>
            <a:ext cx="8946541" cy="5166030"/>
          </a:xfrm>
        </p:spPr>
        <p:txBody>
          <a:bodyPr>
            <a:noAutofit/>
          </a:bodyPr>
          <a:lstStyle/>
          <a:p>
            <a:r>
              <a:rPr lang="en-US" sz="2800" dirty="0" smtClean="0">
                <a:latin typeface="Garamond" panose="02020404030301010803" pitchFamily="18" charset="0"/>
              </a:rPr>
              <a:t>Abstract/Executive Summary </a:t>
            </a:r>
          </a:p>
          <a:p>
            <a:pPr lvl="1">
              <a:buFontTx/>
              <a:buChar char="-"/>
            </a:pPr>
            <a:r>
              <a:rPr lang="en-US" sz="2800" dirty="0" smtClean="0">
                <a:latin typeface="Garamond" panose="02020404030301010803" pitchFamily="18" charset="0"/>
              </a:rPr>
              <a:t>Always </a:t>
            </a:r>
            <a:r>
              <a:rPr lang="en-US" sz="2800" dirty="0">
                <a:latin typeface="Garamond" panose="02020404030301010803" pitchFamily="18" charset="0"/>
              </a:rPr>
              <a:t>comes </a:t>
            </a:r>
            <a:r>
              <a:rPr lang="en-US" sz="2800" dirty="0" smtClean="0">
                <a:latin typeface="Garamond" panose="02020404030301010803" pitchFamily="18" charset="0"/>
              </a:rPr>
              <a:t>first</a:t>
            </a:r>
          </a:p>
          <a:p>
            <a:pPr lvl="1">
              <a:buFontTx/>
              <a:buChar char="-"/>
            </a:pPr>
            <a:r>
              <a:rPr lang="en-US" sz="2800" dirty="0" smtClean="0">
                <a:latin typeface="Garamond" panose="02020404030301010803" pitchFamily="18" charset="0"/>
              </a:rPr>
              <a:t>Is </a:t>
            </a:r>
            <a:r>
              <a:rPr lang="en-US" sz="2800" dirty="0">
                <a:latin typeface="Garamond" panose="02020404030301010803" pitchFamily="18" charset="0"/>
              </a:rPr>
              <a:t>brief (one paragraph-one page)</a:t>
            </a:r>
          </a:p>
          <a:p>
            <a:pPr marL="1051561" lvl="2" indent="0">
              <a:buNone/>
            </a:pPr>
            <a:r>
              <a:rPr lang="en-US" sz="2800" dirty="0" smtClean="0">
                <a:latin typeface="Garamond" panose="02020404030301010803" pitchFamily="18" charset="0"/>
              </a:rPr>
              <a:t>- Past </a:t>
            </a:r>
            <a:r>
              <a:rPr lang="en-US" sz="2800" dirty="0">
                <a:latin typeface="Garamond" panose="02020404030301010803" pitchFamily="18" charset="0"/>
              </a:rPr>
              <a:t>tense</a:t>
            </a:r>
          </a:p>
          <a:p>
            <a:pPr lvl="1"/>
            <a:r>
              <a:rPr lang="en-US" sz="2800" dirty="0">
                <a:latin typeface="Garamond" panose="02020404030301010803" pitchFamily="18" charset="0"/>
              </a:rPr>
              <a:t>Content:</a:t>
            </a:r>
          </a:p>
          <a:p>
            <a:pPr marL="1051561" lvl="2" indent="0">
              <a:buNone/>
            </a:pPr>
            <a:r>
              <a:rPr lang="en-US" sz="2800" dirty="0" smtClean="0">
                <a:latin typeface="Garamond" panose="02020404030301010803" pitchFamily="18" charset="0"/>
              </a:rPr>
              <a:t>- States </a:t>
            </a:r>
            <a:r>
              <a:rPr lang="en-US" sz="2800" dirty="0">
                <a:latin typeface="Garamond" panose="02020404030301010803" pitchFamily="18" charset="0"/>
              </a:rPr>
              <a:t>research problem or main objective</a:t>
            </a:r>
          </a:p>
          <a:p>
            <a:pPr marL="1051561" lvl="2" indent="0">
              <a:buNone/>
            </a:pPr>
            <a:r>
              <a:rPr lang="en-US" sz="2800" dirty="0" smtClean="0">
                <a:latin typeface="Garamond" panose="02020404030301010803" pitchFamily="18" charset="0"/>
              </a:rPr>
              <a:t>- Indicate </a:t>
            </a:r>
            <a:r>
              <a:rPr lang="en-US" sz="2800" dirty="0">
                <a:latin typeface="Garamond" panose="02020404030301010803" pitchFamily="18" charset="0"/>
              </a:rPr>
              <a:t>the methodology used</a:t>
            </a:r>
          </a:p>
          <a:p>
            <a:pPr marL="1051561" lvl="2" indent="0">
              <a:buNone/>
            </a:pPr>
            <a:r>
              <a:rPr lang="en-US" sz="2800" dirty="0" smtClean="0">
                <a:latin typeface="Garamond" panose="02020404030301010803" pitchFamily="18" charset="0"/>
              </a:rPr>
              <a:t>- Presents </a:t>
            </a:r>
            <a:r>
              <a:rPr lang="en-US" sz="2800" dirty="0">
                <a:latin typeface="Garamond" panose="02020404030301010803" pitchFamily="18" charset="0"/>
              </a:rPr>
              <a:t>the main findings and conclusions</a:t>
            </a:r>
            <a:endParaRPr lang="en-US" sz="2800" dirty="0">
              <a:latin typeface="Garamond" panose="02020404030301010803" pitchFamily="18" charset="0"/>
            </a:endParaRPr>
          </a:p>
        </p:txBody>
      </p:sp>
    </p:spTree>
    <p:extLst>
      <p:ext uri="{BB962C8B-B14F-4D97-AF65-F5344CB8AC3E}">
        <p14:creationId xmlns:p14="http://schemas.microsoft.com/office/powerpoint/2010/main" val="10019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Format and Organization</a:t>
            </a:r>
            <a:endParaRPr lang="en-US" dirty="0"/>
          </a:p>
        </p:txBody>
      </p:sp>
      <p:sp>
        <p:nvSpPr>
          <p:cNvPr id="3" name="Content Placeholder 2"/>
          <p:cNvSpPr>
            <a:spLocks noGrp="1"/>
          </p:cNvSpPr>
          <p:nvPr>
            <p:ph idx="1"/>
          </p:nvPr>
        </p:nvSpPr>
        <p:spPr>
          <a:xfrm>
            <a:off x="1104293" y="1459361"/>
            <a:ext cx="8946541" cy="4896990"/>
          </a:xfrm>
        </p:spPr>
        <p:txBody>
          <a:bodyPr>
            <a:noAutofit/>
          </a:bodyPr>
          <a:lstStyle/>
          <a:p>
            <a:r>
              <a:rPr lang="en-US" sz="1800" dirty="0">
                <a:latin typeface="Garamond" panose="02020404030301010803" pitchFamily="18" charset="0"/>
              </a:rPr>
              <a:t>Abstract Example:</a:t>
            </a:r>
          </a:p>
          <a:p>
            <a:pPr marL="0" indent="0">
              <a:buNone/>
            </a:pPr>
            <a:r>
              <a:rPr lang="en-US" sz="1800" dirty="0">
                <a:latin typeface="Garamond" panose="02020404030301010803" pitchFamily="18" charset="0"/>
              </a:rPr>
              <a:t>Surface modification of aluminum powders for the purpose of flow improvement was performed and several samples were prepared. Correlations between the flowability and reactivity for these powders as well as for the initial untreated aluminum powder were established. The powders were characterized using Scanning Electron Microscope (SEM), particle size distribution, angle of repose flowability test, Constant Volume Explosion (CVE) combustion test, and Thermo-Gravimetric Analysis (TGA). The surface modification of micron-sized aluminum powders was done by: (1) dry coating nano-particles of silica, titania and carbon black onto the surface of spherical aluminum powders and (2) chemically and physically altering the surface properties of the same powders with methyltrichlorosilane. All surface modifications improved flowability of </a:t>
            </a:r>
            <a:r>
              <a:rPr lang="en-US" sz="1800" dirty="0" smtClean="0">
                <a:latin typeface="Garamond" panose="02020404030301010803" pitchFamily="18" charset="0"/>
              </a:rPr>
              <a:t>the </a:t>
            </a:r>
            <a:r>
              <a:rPr lang="en-US" sz="1800" dirty="0">
                <a:latin typeface="Garamond" panose="02020404030301010803" pitchFamily="18" charset="0"/>
              </a:rPr>
              <a:t>powders. CVE measurements indicate that powders with an improved flowability exhibit improved combustion characteristics if the powder treatment does not add an inert component to aluminum. The TGA results do not show significant differences in the reactivity of various powders. Based on combined flowability and CVE characteristics, the silane modified material gave the best results followed by the powders dry coated with carbon, titania and silica, </a:t>
            </a:r>
            <a:r>
              <a:rPr lang="en-US" sz="1800" dirty="0" smtClean="0">
                <a:latin typeface="Garamond" panose="02020404030301010803" pitchFamily="18" charset="0"/>
              </a:rPr>
              <a:t>respectively.</a:t>
            </a:r>
            <a:endParaRPr lang="en-US" sz="1800" dirty="0">
              <a:latin typeface="Garamond" panose="02020404030301010803" pitchFamily="18" charset="0"/>
            </a:endParaRPr>
          </a:p>
          <a:p>
            <a:pPr marL="0" indent="0">
              <a:buNone/>
            </a:pPr>
            <a:r>
              <a:rPr lang="en-US" sz="1600" dirty="0">
                <a:latin typeface="Garamond" panose="02020404030301010803" pitchFamily="18" charset="0"/>
              </a:rPr>
              <a:t/>
            </a:r>
            <a:br>
              <a:rPr lang="en-US" sz="1600" dirty="0">
                <a:latin typeface="Garamond" panose="02020404030301010803" pitchFamily="18" charset="0"/>
              </a:rPr>
            </a:br>
            <a:endParaRPr lang="en-US" sz="1600" dirty="0">
              <a:latin typeface="Garamond" panose="02020404030301010803" pitchFamily="18" charset="0"/>
            </a:endParaRPr>
          </a:p>
        </p:txBody>
      </p:sp>
      <p:sp>
        <p:nvSpPr>
          <p:cNvPr id="4" name="Footer Placeholder 3"/>
          <p:cNvSpPr>
            <a:spLocks noGrp="1"/>
          </p:cNvSpPr>
          <p:nvPr>
            <p:ph type="ftr" sz="quarter" idx="11"/>
          </p:nvPr>
        </p:nvSpPr>
        <p:spPr>
          <a:xfrm>
            <a:off x="3124200" y="6356351"/>
            <a:ext cx="5334000" cy="365125"/>
          </a:xfrm>
        </p:spPr>
        <p:txBody>
          <a:bodyPr/>
          <a:lstStyle/>
          <a:p>
            <a:r>
              <a:rPr lang="en-US" dirty="0" smtClean="0"/>
              <a:t>Source: “The </a:t>
            </a:r>
            <a:r>
              <a:rPr lang="en-US" dirty="0"/>
              <a:t>Effects of Surface Modification of Aluminum Powder on its Flowability, Combustion, and </a:t>
            </a:r>
            <a:r>
              <a:rPr lang="en-US" dirty="0" smtClean="0"/>
              <a:t>Reactivity” Powder Technology</a:t>
            </a:r>
            <a:endParaRPr lang="en-US" dirty="0"/>
          </a:p>
        </p:txBody>
      </p:sp>
    </p:spTree>
    <p:extLst>
      <p:ext uri="{BB962C8B-B14F-4D97-AF65-F5344CB8AC3E}">
        <p14:creationId xmlns:p14="http://schemas.microsoft.com/office/powerpoint/2010/main" val="20314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Format and Organization</a:t>
            </a:r>
            <a:endParaRPr lang="en-US" dirty="0"/>
          </a:p>
        </p:txBody>
      </p:sp>
      <p:sp>
        <p:nvSpPr>
          <p:cNvPr id="3" name="Content Placeholder 2"/>
          <p:cNvSpPr>
            <a:spLocks noGrp="1"/>
          </p:cNvSpPr>
          <p:nvPr>
            <p:ph idx="1"/>
          </p:nvPr>
        </p:nvSpPr>
        <p:spPr>
          <a:xfrm>
            <a:off x="1279775" y="1507487"/>
            <a:ext cx="8946541" cy="4195481"/>
          </a:xfrm>
        </p:spPr>
        <p:txBody>
          <a:bodyPr/>
          <a:lstStyle/>
          <a:p>
            <a:r>
              <a:rPr lang="en-US" sz="2800" dirty="0">
                <a:latin typeface="Garamond" panose="02020404030301010803" pitchFamily="18" charset="0"/>
              </a:rPr>
              <a:t>Introduction/Objective</a:t>
            </a:r>
          </a:p>
          <a:p>
            <a:pPr marL="594360" lvl="1" indent="0">
              <a:buNone/>
            </a:pPr>
            <a:r>
              <a:rPr lang="en-US" sz="2800" dirty="0" smtClean="0">
                <a:latin typeface="Garamond" panose="02020404030301010803" pitchFamily="18" charset="0"/>
              </a:rPr>
              <a:t>- Explains </a:t>
            </a:r>
            <a:r>
              <a:rPr lang="en-US" sz="2800" dirty="0" smtClean="0">
                <a:latin typeface="Garamond" panose="02020404030301010803" pitchFamily="18" charset="0"/>
              </a:rPr>
              <a:t>the research problem and its context</a:t>
            </a:r>
          </a:p>
          <a:p>
            <a:pPr lvl="2">
              <a:buFont typeface="Arial" panose="020B0604020202020204" pitchFamily="34" charset="0"/>
              <a:buChar char="•"/>
            </a:pPr>
            <a:r>
              <a:rPr lang="en-US" sz="2800" dirty="0" smtClean="0">
                <a:latin typeface="Garamond" panose="02020404030301010803" pitchFamily="18" charset="0"/>
              </a:rPr>
              <a:t>Explains importance of the problem (why does it matter?)</a:t>
            </a:r>
          </a:p>
          <a:p>
            <a:pPr lvl="2">
              <a:buFont typeface="Arial" panose="020B0604020202020204" pitchFamily="34" charset="0"/>
              <a:buChar char="•"/>
            </a:pPr>
            <a:r>
              <a:rPr lang="en-US" sz="2800" dirty="0" smtClean="0">
                <a:latin typeface="Garamond" panose="02020404030301010803" pitchFamily="18" charset="0"/>
              </a:rPr>
              <a:t>Applications of the experiment or theory</a:t>
            </a:r>
          </a:p>
          <a:p>
            <a:pPr lvl="2">
              <a:buFont typeface="Arial" panose="020B0604020202020204" pitchFamily="34" charset="0"/>
              <a:buChar char="•"/>
            </a:pPr>
            <a:r>
              <a:rPr lang="en-US" sz="2800" dirty="0" smtClean="0">
                <a:latin typeface="Garamond" panose="02020404030301010803" pitchFamily="18" charset="0"/>
              </a:rPr>
              <a:t>Explains reason and goals for study</a:t>
            </a:r>
          </a:p>
          <a:p>
            <a:pPr lvl="2">
              <a:buFont typeface="Arial" panose="020B0604020202020204" pitchFamily="34" charset="0"/>
              <a:buChar char="•"/>
            </a:pPr>
            <a:r>
              <a:rPr lang="en-US" sz="2800" dirty="0" smtClean="0">
                <a:latin typeface="Garamond" panose="02020404030301010803" pitchFamily="18" charset="0"/>
              </a:rPr>
              <a:t>Motivation</a:t>
            </a:r>
          </a:p>
          <a:p>
            <a:pPr marL="1200150" lvl="2" indent="-285750">
              <a:buFont typeface="Arial" panose="020B0604020202020204" pitchFamily="34" charset="0"/>
              <a:buChar char="•"/>
            </a:pPr>
            <a:endParaRPr lang="en-US" dirty="0"/>
          </a:p>
          <a:p>
            <a:pPr marL="914400" lvl="2" indent="0">
              <a:buNone/>
            </a:pPr>
            <a:endParaRPr lang="en-US" dirty="0"/>
          </a:p>
        </p:txBody>
      </p:sp>
      <p:sp>
        <p:nvSpPr>
          <p:cNvPr id="5" name="Footer Placeholder 3"/>
          <p:cNvSpPr txBox="1">
            <a:spLocks/>
          </p:cNvSpPr>
          <p:nvPr/>
        </p:nvSpPr>
        <p:spPr>
          <a:xfrm>
            <a:off x="4800600" y="6508751"/>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Courtesy: Purdue Writing Lab</a:t>
            </a:r>
            <a:endParaRPr lang="en-US" dirty="0"/>
          </a:p>
        </p:txBody>
      </p:sp>
    </p:spTree>
    <p:extLst>
      <p:ext uri="{BB962C8B-B14F-4D97-AF65-F5344CB8AC3E}">
        <p14:creationId xmlns:p14="http://schemas.microsoft.com/office/powerpoint/2010/main" val="2725541707"/>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1056</Words>
  <Application>Microsoft Office PowerPoint</Application>
  <PresentationFormat>Widescreen</PresentationFormat>
  <Paragraphs>153</Paragraphs>
  <Slides>18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Noto Sans Symbols</vt:lpstr>
      <vt:lpstr>Arial</vt:lpstr>
      <vt:lpstr>Wingdings</vt:lpstr>
      <vt:lpstr>Times New Roman</vt:lpstr>
      <vt:lpstr>Calibri</vt:lpstr>
      <vt:lpstr>Century Gothic</vt:lpstr>
      <vt:lpstr>Garamond</vt:lpstr>
      <vt:lpstr>Ion</vt:lpstr>
      <vt:lpstr>Reporting data</vt:lpstr>
      <vt:lpstr>Report writing skills are abilities that help professionals write reports, which are brief documents about a topic. </vt:lpstr>
      <vt:lpstr>Questions your report should address</vt:lpstr>
      <vt:lpstr>PowerPoint Presentation</vt:lpstr>
      <vt:lpstr>PowerPoint Presentation</vt:lpstr>
      <vt:lpstr>Report Format and Organization</vt:lpstr>
      <vt:lpstr>Report Format and Organization</vt:lpstr>
      <vt:lpstr>Report Format and Organization</vt:lpstr>
      <vt:lpstr>Report Format and Organization</vt:lpstr>
      <vt:lpstr>Report Format and Organization</vt:lpstr>
      <vt:lpstr>Report Format and Organization</vt:lpstr>
      <vt:lpstr>Report Format and Organization</vt:lpstr>
      <vt:lpstr>Visual Design</vt:lpstr>
      <vt:lpstr>Visual Design</vt:lpstr>
      <vt:lpstr>Visual Design</vt:lpstr>
      <vt:lpstr>PowerPoint Presentation</vt:lpstr>
      <vt:lpstr>Language and Vocabulary</vt:lpstr>
      <vt:lpstr>Group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data</dc:title>
  <dc:creator>MSHS</dc:creator>
  <cp:lastModifiedBy>Administrator</cp:lastModifiedBy>
  <cp:revision>3</cp:revision>
  <dcterms:created xsi:type="dcterms:W3CDTF">2021-04-02T09:36:17Z</dcterms:created>
  <dcterms:modified xsi:type="dcterms:W3CDTF">2022-03-24T03:38:58Z</dcterms:modified>
</cp:coreProperties>
</file>