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5" r:id="rId3"/>
    <p:sldId id="276" r:id="rId4"/>
    <p:sldId id="277" r:id="rId5"/>
    <p:sldId id="278" r:id="rId6"/>
    <p:sldId id="258" r:id="rId7"/>
    <p:sldId id="264" r:id="rId8"/>
    <p:sldId id="265" r:id="rId9"/>
    <p:sldId id="280" r:id="rId10"/>
    <p:sldId id="281" r:id="rId11"/>
    <p:sldId id="279" r:id="rId12"/>
    <p:sldId id="257" r:id="rId13"/>
    <p:sldId id="266" r:id="rId14"/>
    <p:sldId id="267" r:id="rId15"/>
    <p:sldId id="263" r:id="rId16"/>
    <p:sldId id="268" r:id="rId17"/>
    <p:sldId id="269" r:id="rId18"/>
    <p:sldId id="270" r:id="rId19"/>
    <p:sldId id="273" r:id="rId20"/>
    <p:sldId id="26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0" autoAdjust="0"/>
    <p:restoredTop sz="94660"/>
  </p:normalViewPr>
  <p:slideViewPr>
    <p:cSldViewPr snapToGrid="0">
      <p:cViewPr varScale="1">
        <p:scale>
          <a:sx n="109" d="100"/>
          <a:sy n="109" d="100"/>
        </p:scale>
        <p:origin x="70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111B37-01AD-4587-8684-991B9FE69280}"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04A47-66B3-496C-BFD1-54510D3784E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6573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111B37-01AD-4587-8684-991B9FE69280}"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04A47-66B3-496C-BFD1-54510D3784E0}" type="slidenum">
              <a:rPr lang="en-US" smtClean="0"/>
              <a:t>‹#›</a:t>
            </a:fld>
            <a:endParaRPr lang="en-US"/>
          </a:p>
        </p:txBody>
      </p:sp>
    </p:spTree>
    <p:extLst>
      <p:ext uri="{BB962C8B-B14F-4D97-AF65-F5344CB8AC3E}">
        <p14:creationId xmlns:p14="http://schemas.microsoft.com/office/powerpoint/2010/main" val="2965668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111B37-01AD-4587-8684-991B9FE69280}"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04A47-66B3-496C-BFD1-54510D3784E0}" type="slidenum">
              <a:rPr lang="en-US" smtClean="0"/>
              <a:t>‹#›</a:t>
            </a:fld>
            <a:endParaRPr lang="en-US"/>
          </a:p>
        </p:txBody>
      </p:sp>
    </p:spTree>
    <p:extLst>
      <p:ext uri="{BB962C8B-B14F-4D97-AF65-F5344CB8AC3E}">
        <p14:creationId xmlns:p14="http://schemas.microsoft.com/office/powerpoint/2010/main" val="1853602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111B37-01AD-4587-8684-991B9FE69280}"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04A47-66B3-496C-BFD1-54510D3784E0}" type="slidenum">
              <a:rPr lang="en-US" smtClean="0"/>
              <a:t>‹#›</a:t>
            </a:fld>
            <a:endParaRPr lang="en-US"/>
          </a:p>
        </p:txBody>
      </p:sp>
    </p:spTree>
    <p:extLst>
      <p:ext uri="{BB962C8B-B14F-4D97-AF65-F5344CB8AC3E}">
        <p14:creationId xmlns:p14="http://schemas.microsoft.com/office/powerpoint/2010/main" val="1545652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3111B37-01AD-4587-8684-991B9FE69280}"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04A47-66B3-496C-BFD1-54510D3784E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166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111B37-01AD-4587-8684-991B9FE69280}"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804A47-66B3-496C-BFD1-54510D3784E0}" type="slidenum">
              <a:rPr lang="en-US" smtClean="0"/>
              <a:t>‹#›</a:t>
            </a:fld>
            <a:endParaRPr lang="en-US"/>
          </a:p>
        </p:txBody>
      </p:sp>
    </p:spTree>
    <p:extLst>
      <p:ext uri="{BB962C8B-B14F-4D97-AF65-F5344CB8AC3E}">
        <p14:creationId xmlns:p14="http://schemas.microsoft.com/office/powerpoint/2010/main" val="1438251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111B37-01AD-4587-8684-991B9FE69280}" type="datetimeFigureOut">
              <a:rPr lang="en-US" smtClean="0"/>
              <a:t>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804A47-66B3-496C-BFD1-54510D3784E0}" type="slidenum">
              <a:rPr lang="en-US" smtClean="0"/>
              <a:t>‹#›</a:t>
            </a:fld>
            <a:endParaRPr lang="en-US"/>
          </a:p>
        </p:txBody>
      </p:sp>
    </p:spTree>
    <p:extLst>
      <p:ext uri="{BB962C8B-B14F-4D97-AF65-F5344CB8AC3E}">
        <p14:creationId xmlns:p14="http://schemas.microsoft.com/office/powerpoint/2010/main" val="838287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111B37-01AD-4587-8684-991B9FE69280}" type="datetimeFigureOut">
              <a:rPr lang="en-US" smtClean="0"/>
              <a:t>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804A47-66B3-496C-BFD1-54510D3784E0}" type="slidenum">
              <a:rPr lang="en-US" smtClean="0"/>
              <a:t>‹#›</a:t>
            </a:fld>
            <a:endParaRPr lang="en-US"/>
          </a:p>
        </p:txBody>
      </p:sp>
    </p:spTree>
    <p:extLst>
      <p:ext uri="{BB962C8B-B14F-4D97-AF65-F5344CB8AC3E}">
        <p14:creationId xmlns:p14="http://schemas.microsoft.com/office/powerpoint/2010/main" val="670827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3111B37-01AD-4587-8684-991B9FE69280}" type="datetimeFigureOut">
              <a:rPr lang="en-US" smtClean="0"/>
              <a:t>1/23/2023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A804A47-66B3-496C-BFD1-54510D3784E0}" type="slidenum">
              <a:rPr lang="en-US" smtClean="0"/>
              <a:t>‹#›</a:t>
            </a:fld>
            <a:endParaRPr lang="en-US"/>
          </a:p>
        </p:txBody>
      </p:sp>
    </p:spTree>
    <p:extLst>
      <p:ext uri="{BB962C8B-B14F-4D97-AF65-F5344CB8AC3E}">
        <p14:creationId xmlns:p14="http://schemas.microsoft.com/office/powerpoint/2010/main" val="3703656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3111B37-01AD-4587-8684-991B9FE69280}" type="datetimeFigureOut">
              <a:rPr lang="en-US" smtClean="0"/>
              <a:t>1/23/2023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A804A47-66B3-496C-BFD1-54510D3784E0}" type="slidenum">
              <a:rPr lang="en-US" smtClean="0"/>
              <a:t>‹#›</a:t>
            </a:fld>
            <a:endParaRPr lang="en-US"/>
          </a:p>
        </p:txBody>
      </p:sp>
    </p:spTree>
    <p:extLst>
      <p:ext uri="{BB962C8B-B14F-4D97-AF65-F5344CB8AC3E}">
        <p14:creationId xmlns:p14="http://schemas.microsoft.com/office/powerpoint/2010/main" val="7523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3111B37-01AD-4587-8684-991B9FE69280}"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804A47-66B3-496C-BFD1-54510D3784E0}" type="slidenum">
              <a:rPr lang="en-US" smtClean="0"/>
              <a:t>‹#›</a:t>
            </a:fld>
            <a:endParaRPr lang="en-US"/>
          </a:p>
        </p:txBody>
      </p:sp>
    </p:spTree>
    <p:extLst>
      <p:ext uri="{BB962C8B-B14F-4D97-AF65-F5344CB8AC3E}">
        <p14:creationId xmlns:p14="http://schemas.microsoft.com/office/powerpoint/2010/main" val="2631212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3111B37-01AD-4587-8684-991B9FE69280}" type="datetimeFigureOut">
              <a:rPr lang="en-US" smtClean="0"/>
              <a:t>1/23/2023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A804A47-66B3-496C-BFD1-54510D3784E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44640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CPS-LAB 1</a:t>
            </a:r>
            <a:endParaRPr lang="en-US" b="1" dirty="0"/>
          </a:p>
        </p:txBody>
      </p:sp>
      <p:sp>
        <p:nvSpPr>
          <p:cNvPr id="3" name="Subtitle 2"/>
          <p:cNvSpPr>
            <a:spLocks noGrp="1"/>
          </p:cNvSpPr>
          <p:nvPr>
            <p:ph type="subTitle" idx="1"/>
          </p:nvPr>
        </p:nvSpPr>
        <p:spPr/>
        <p:txBody>
          <a:bodyPr/>
          <a:lstStyle/>
          <a:p>
            <a:r>
              <a:rPr lang="en-US" b="1" dirty="0" smtClean="0"/>
              <a:t>Let’s break the ice.</a:t>
            </a:r>
            <a:endParaRPr lang="en-US" b="1" dirty="0"/>
          </a:p>
        </p:txBody>
      </p:sp>
    </p:spTree>
    <p:extLst>
      <p:ext uri="{BB962C8B-B14F-4D97-AF65-F5344CB8AC3E}">
        <p14:creationId xmlns:p14="http://schemas.microsoft.com/office/powerpoint/2010/main" val="11388171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a:t>Listener and Talker </a:t>
            </a:r>
            <a:r>
              <a:rPr lang="en-US" sz="5400" b="1" dirty="0" smtClean="0"/>
              <a:t>Activity (Feedback)</a:t>
            </a:r>
            <a:endParaRPr lang="en-US" sz="5400" b="1" dirty="0"/>
          </a:p>
        </p:txBody>
      </p:sp>
      <p:sp>
        <p:nvSpPr>
          <p:cNvPr id="3" name="Content Placeholder 2"/>
          <p:cNvSpPr>
            <a:spLocks noGrp="1"/>
          </p:cNvSpPr>
          <p:nvPr>
            <p:ph idx="1"/>
          </p:nvPr>
        </p:nvSpPr>
        <p:spPr>
          <a:xfrm>
            <a:off x="1097280" y="1845734"/>
            <a:ext cx="10058400" cy="4370428"/>
          </a:xfrm>
        </p:spPr>
        <p:txBody>
          <a:bodyPr>
            <a:noAutofit/>
          </a:bodyPr>
          <a:lstStyle/>
          <a:p>
            <a:pPr>
              <a:buFont typeface="+mj-lt"/>
              <a:buAutoNum type="arabicPeriod"/>
            </a:pPr>
            <a:r>
              <a:rPr lang="en-US" sz="2200" dirty="0" smtClean="0">
                <a:solidFill>
                  <a:srgbClr val="2A2A2A"/>
                </a:solidFill>
                <a:latin typeface="Times New Roman" panose="02020603050405020304" pitchFamily="18" charset="0"/>
                <a:cs typeface="Times New Roman" panose="02020603050405020304" pitchFamily="18" charset="0"/>
              </a:rPr>
              <a:t>The </a:t>
            </a:r>
            <a:r>
              <a:rPr lang="en-US" sz="2200" dirty="0">
                <a:solidFill>
                  <a:srgbClr val="2A2A2A"/>
                </a:solidFill>
                <a:latin typeface="Times New Roman" panose="02020603050405020304" pitchFamily="18" charset="0"/>
                <a:cs typeface="Times New Roman" panose="02020603050405020304" pitchFamily="18" charset="0"/>
              </a:rPr>
              <a:t>other partner </a:t>
            </a:r>
            <a:r>
              <a:rPr lang="en-US" sz="2200" dirty="0" smtClean="0">
                <a:solidFill>
                  <a:srgbClr val="2A2A2A"/>
                </a:solidFill>
                <a:latin typeface="Times New Roman" panose="02020603050405020304" pitchFamily="18" charset="0"/>
                <a:cs typeface="Times New Roman" panose="02020603050405020304" pitchFamily="18" charset="0"/>
              </a:rPr>
              <a:t>has to </a:t>
            </a:r>
            <a:r>
              <a:rPr lang="en-US" sz="2200" dirty="0">
                <a:solidFill>
                  <a:srgbClr val="2A2A2A"/>
                </a:solidFill>
                <a:latin typeface="Times New Roman" panose="02020603050405020304" pitchFamily="18" charset="0"/>
                <a:cs typeface="Times New Roman" panose="02020603050405020304" pitchFamily="18" charset="0"/>
              </a:rPr>
              <a:t>stay quiet while the first partner talks, just listening instead of speaking</a:t>
            </a:r>
            <a:r>
              <a:rPr lang="en-US" sz="2200" dirty="0" smtClean="0">
                <a:solidFill>
                  <a:srgbClr val="2A2A2A"/>
                </a:solidFill>
                <a:latin typeface="Times New Roman" panose="02020603050405020304" pitchFamily="18" charset="0"/>
                <a:cs typeface="Times New Roman" panose="02020603050405020304" pitchFamily="18" charset="0"/>
              </a:rPr>
              <a:t>.</a:t>
            </a:r>
            <a:endParaRPr lang="en-US" sz="2200" dirty="0">
              <a:solidFill>
                <a:srgbClr val="2A2A2A"/>
              </a:solidFill>
              <a:latin typeface="Times New Roman" panose="02020603050405020304" pitchFamily="18" charset="0"/>
              <a:cs typeface="Times New Roman" panose="02020603050405020304" pitchFamily="18" charset="0"/>
            </a:endParaRPr>
          </a:p>
          <a:p>
            <a:pPr>
              <a:buFont typeface="+mj-lt"/>
              <a:buAutoNum type="arabicPeriod"/>
            </a:pPr>
            <a:r>
              <a:rPr lang="en-US" sz="2200" dirty="0">
                <a:solidFill>
                  <a:srgbClr val="2A2A2A"/>
                </a:solidFill>
                <a:latin typeface="Times New Roman" panose="02020603050405020304" pitchFamily="18" charset="0"/>
                <a:cs typeface="Times New Roman" panose="02020603050405020304" pitchFamily="18" charset="0"/>
              </a:rPr>
              <a:t>After the </a:t>
            </a:r>
            <a:r>
              <a:rPr lang="en-US" sz="2200" dirty="0" smtClean="0">
                <a:solidFill>
                  <a:srgbClr val="2A2A2A"/>
                </a:solidFill>
                <a:latin typeface="Times New Roman" panose="02020603050405020304" pitchFamily="18" charset="0"/>
                <a:cs typeface="Times New Roman" panose="02020603050405020304" pitchFamily="18" charset="0"/>
              </a:rPr>
              <a:t>time </a:t>
            </a:r>
            <a:r>
              <a:rPr lang="en-US" sz="2200" dirty="0">
                <a:solidFill>
                  <a:srgbClr val="2A2A2A"/>
                </a:solidFill>
                <a:latin typeface="Times New Roman" panose="02020603050405020304" pitchFamily="18" charset="0"/>
                <a:cs typeface="Times New Roman" panose="02020603050405020304" pitchFamily="18" charset="0"/>
              </a:rPr>
              <a:t>is up, the listener has one minute to recap what the speaker said (not agree, disagree, or debate, just recap).</a:t>
            </a:r>
            <a:br>
              <a:rPr lang="en-US" sz="2200" dirty="0">
                <a:solidFill>
                  <a:srgbClr val="2A2A2A"/>
                </a:solidFill>
                <a:latin typeface="Times New Roman" panose="02020603050405020304" pitchFamily="18" charset="0"/>
                <a:cs typeface="Times New Roman" panose="02020603050405020304" pitchFamily="18" charset="0"/>
              </a:rPr>
            </a:br>
            <a:r>
              <a:rPr lang="en-US" sz="2200" dirty="0">
                <a:solidFill>
                  <a:srgbClr val="2A2A2A"/>
                </a:solidFill>
                <a:latin typeface="Times New Roman" panose="02020603050405020304" pitchFamily="18" charset="0"/>
                <a:cs typeface="Times New Roman" panose="02020603050405020304" pitchFamily="18" charset="0"/>
              </a:rPr>
              <a:t/>
            </a:r>
            <a:br>
              <a:rPr lang="en-US" sz="2200" dirty="0">
                <a:solidFill>
                  <a:srgbClr val="2A2A2A"/>
                </a:solidFill>
                <a:latin typeface="Times New Roman" panose="02020603050405020304" pitchFamily="18" charset="0"/>
                <a:cs typeface="Times New Roman" panose="02020603050405020304" pitchFamily="18" charset="0"/>
              </a:rPr>
            </a:br>
            <a:r>
              <a:rPr lang="en-US" sz="2200" dirty="0" smtClean="0">
                <a:solidFill>
                  <a:srgbClr val="2A2A2A"/>
                </a:solidFill>
                <a:latin typeface="Times New Roman" panose="02020603050405020304" pitchFamily="18" charset="0"/>
                <a:cs typeface="Times New Roman" panose="02020603050405020304" pitchFamily="18" charset="0"/>
              </a:rPr>
              <a:t>End </a:t>
            </a:r>
            <a:r>
              <a:rPr lang="en-US" sz="2200" dirty="0">
                <a:solidFill>
                  <a:srgbClr val="2A2A2A"/>
                </a:solidFill>
                <a:latin typeface="Times New Roman" panose="02020603050405020304" pitchFamily="18" charset="0"/>
                <a:cs typeface="Times New Roman" panose="02020603050405020304" pitchFamily="18" charset="0"/>
              </a:rPr>
              <a:t>the activity </a:t>
            </a:r>
            <a:r>
              <a:rPr lang="en-US" sz="2200" dirty="0" smtClean="0">
                <a:solidFill>
                  <a:srgbClr val="2A2A2A"/>
                </a:solidFill>
                <a:latin typeface="Times New Roman" panose="02020603050405020304" pitchFamily="18" charset="0"/>
                <a:cs typeface="Times New Roman" panose="02020603050405020304" pitchFamily="18" charset="0"/>
              </a:rPr>
              <a:t>and </a:t>
            </a:r>
            <a:r>
              <a:rPr lang="en-US" sz="2200" dirty="0">
                <a:solidFill>
                  <a:srgbClr val="2A2A2A"/>
                </a:solidFill>
                <a:latin typeface="Times New Roman" panose="02020603050405020304" pitchFamily="18" charset="0"/>
                <a:cs typeface="Times New Roman" panose="02020603050405020304" pitchFamily="18" charset="0"/>
              </a:rPr>
              <a:t>a discussion with the following questions:</a:t>
            </a:r>
          </a:p>
          <a:p>
            <a:pPr>
              <a:buFont typeface="Arial" panose="020B0604020202020204" pitchFamily="34" charset="0"/>
              <a:buChar char="•"/>
            </a:pPr>
            <a:r>
              <a:rPr lang="en-US" sz="2200" dirty="0">
                <a:solidFill>
                  <a:srgbClr val="2A2A2A"/>
                </a:solidFill>
                <a:latin typeface="Times New Roman" panose="02020603050405020304" pitchFamily="18" charset="0"/>
                <a:cs typeface="Times New Roman" panose="02020603050405020304" pitchFamily="18" charset="0"/>
              </a:rPr>
              <a:t>How did speakers feel about their partners’ ability to listen with an open mind? Did their partners’ body language communicate how they felt about what was being said</a:t>
            </a:r>
            <a:r>
              <a:rPr lang="en-US" sz="2200" dirty="0" smtClean="0">
                <a:solidFill>
                  <a:srgbClr val="2A2A2A"/>
                </a:solidFill>
                <a:latin typeface="Times New Roman" panose="02020603050405020304" pitchFamily="18" charset="0"/>
                <a:cs typeface="Times New Roman" panose="02020603050405020304" pitchFamily="18" charset="0"/>
              </a:rPr>
              <a:t>?</a:t>
            </a:r>
            <a:endParaRPr lang="en-US" sz="2200" dirty="0">
              <a:solidFill>
                <a:srgbClr val="2A2A2A"/>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dirty="0">
                <a:solidFill>
                  <a:srgbClr val="2A2A2A"/>
                </a:solidFill>
                <a:latin typeface="Times New Roman" panose="02020603050405020304" pitchFamily="18" charset="0"/>
                <a:cs typeface="Times New Roman" panose="02020603050405020304" pitchFamily="18" charset="0"/>
              </a:rPr>
              <a:t>How did listeners feel about not being able to speak about their own views on the topic? How well were they able to keep an open mind? How well did they listen</a:t>
            </a:r>
            <a:r>
              <a:rPr lang="en-US" sz="2200" dirty="0" smtClean="0">
                <a:solidFill>
                  <a:srgbClr val="2A2A2A"/>
                </a:solidFill>
                <a:latin typeface="Times New Roman" panose="02020603050405020304" pitchFamily="18" charset="0"/>
                <a:cs typeface="Times New Roman" panose="02020603050405020304" pitchFamily="18" charset="0"/>
              </a:rPr>
              <a:t>?</a:t>
            </a:r>
            <a:endParaRPr lang="en-US" sz="2200" dirty="0">
              <a:solidFill>
                <a:srgbClr val="2A2A2A"/>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dirty="0">
                <a:solidFill>
                  <a:srgbClr val="2A2A2A"/>
                </a:solidFill>
                <a:latin typeface="Times New Roman" panose="02020603050405020304" pitchFamily="18" charset="0"/>
                <a:cs typeface="Times New Roman" panose="02020603050405020304" pitchFamily="18" charset="0"/>
              </a:rPr>
              <a:t>How well did the listening partners summarize the speakers’ opinions?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4033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9575" y="0"/>
            <a:ext cx="10058400" cy="1042737"/>
          </a:xfrm>
        </p:spPr>
        <p:txBody>
          <a:bodyPr/>
          <a:lstStyle/>
          <a:p>
            <a:r>
              <a:rPr lang="en-US" dirty="0" smtClean="0"/>
              <a:t>Activity </a:t>
            </a:r>
            <a:r>
              <a:rPr lang="en-US" dirty="0" smtClean="0"/>
              <a:t>2:</a:t>
            </a:r>
            <a:endParaRPr lang="en-US" dirty="0"/>
          </a:p>
        </p:txBody>
      </p:sp>
      <p:sp>
        <p:nvSpPr>
          <p:cNvPr id="3" name="Content Placeholder 2"/>
          <p:cNvSpPr>
            <a:spLocks noGrp="1"/>
          </p:cNvSpPr>
          <p:nvPr>
            <p:ph idx="1"/>
          </p:nvPr>
        </p:nvSpPr>
        <p:spPr>
          <a:xfrm>
            <a:off x="923192" y="1042737"/>
            <a:ext cx="10200404" cy="5147199"/>
          </a:xfrm>
        </p:spPr>
        <p:txBody>
          <a:bodyPr>
            <a:normAutofit fontScale="85000" lnSpcReduction="20000"/>
          </a:bodyPr>
          <a:lstStyle/>
          <a:p>
            <a:r>
              <a:rPr lang="en-US" sz="3100" dirty="0" smtClean="0">
                <a:latin typeface="Times New Roman" panose="02020603050405020304" pitchFamily="18" charset="0"/>
                <a:cs typeface="Times New Roman" panose="02020603050405020304" pitchFamily="18" charset="0"/>
              </a:rPr>
              <a:t>Draw an abstract drawing that shows simple shapes. Keep it hidden from your group members.</a:t>
            </a:r>
          </a:p>
          <a:p>
            <a:pPr marL="0" indent="0">
              <a:buNone/>
            </a:pPr>
            <a:r>
              <a:rPr lang="en-US" sz="2400" dirty="0" smtClean="0">
                <a:latin typeface="Times New Roman" panose="02020603050405020304" pitchFamily="18" charset="0"/>
                <a:cs typeface="Times New Roman" panose="02020603050405020304" pitchFamily="18" charset="0"/>
              </a:rPr>
              <a:t>Other </a:t>
            </a:r>
            <a:r>
              <a:rPr lang="en-US" sz="2400" dirty="0" smtClean="0">
                <a:latin typeface="Times New Roman" panose="02020603050405020304" pitchFamily="18" charset="0"/>
                <a:cs typeface="Times New Roman" panose="02020603050405020304" pitchFamily="18" charset="0"/>
              </a:rPr>
              <a:t>members of the group will try to recreate this drawing based on verbal instructions from the group leader. Without looking at his piece of paper, the leader will only use spoken instructions</a:t>
            </a:r>
          </a:p>
          <a:p>
            <a:r>
              <a:rPr lang="en-US" sz="2400" dirty="0" smtClean="0">
                <a:latin typeface="Times New Roman" panose="02020603050405020304" pitchFamily="18" charset="0"/>
                <a:cs typeface="Times New Roman" panose="02020603050405020304" pitchFamily="18" charset="0"/>
              </a:rPr>
              <a:t>The group leader starts with describing his drawing and instruct others to draw the same. The person who makes the best copy wins</a:t>
            </a:r>
            <a:r>
              <a:rPr lang="en-US" sz="2400" dirty="0" smtClean="0">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First draw a medium sized triangle in the middle of the paper.</a:t>
            </a:r>
          </a:p>
          <a:p>
            <a:r>
              <a:rPr lang="en-US" sz="2400" dirty="0" smtClean="0">
                <a:latin typeface="Times New Roman" panose="02020603050405020304" pitchFamily="18" charset="0"/>
                <a:cs typeface="Times New Roman" panose="02020603050405020304" pitchFamily="18" charset="0"/>
              </a:rPr>
              <a:t>Next draw a circle on the bottom left of the triangle, slightly touching it.</a:t>
            </a:r>
          </a:p>
          <a:p>
            <a:r>
              <a:rPr lang="en-US" sz="2400" dirty="0" smtClean="0">
                <a:latin typeface="Times New Roman" panose="02020603050405020304" pitchFamily="18" charset="0"/>
                <a:cs typeface="Times New Roman" panose="02020603050405020304" pitchFamily="18" charset="0"/>
              </a:rPr>
              <a:t>Lastly draw a rectangle that intersects with the top of the triangle.</a:t>
            </a:r>
          </a:p>
          <a:p>
            <a:r>
              <a:rPr lang="en-US" sz="2400" dirty="0" smtClean="0">
                <a:latin typeface="Times New Roman" panose="02020603050405020304" pitchFamily="18" charset="0"/>
                <a:cs typeface="Times New Roman" panose="02020603050405020304" pitchFamily="18" charset="0"/>
              </a:rPr>
              <a:t>At last, the participants will compare their drawings.</a:t>
            </a:r>
          </a:p>
          <a:p>
            <a:r>
              <a:rPr lang="en-US" sz="2400" dirty="0" smtClean="0">
                <a:latin typeface="Times New Roman" panose="02020603050405020304" pitchFamily="18" charset="0"/>
                <a:cs typeface="Times New Roman" panose="02020603050405020304" pitchFamily="18" charset="0"/>
              </a:rPr>
              <a:t>Have feedback about the differences in drawings and the communication occurred.</a:t>
            </a:r>
          </a:p>
          <a:p>
            <a:r>
              <a:rPr lang="en-US" sz="2400" dirty="0" smtClean="0">
                <a:latin typeface="Times New Roman" panose="02020603050405020304" pitchFamily="18" charset="0"/>
                <a:cs typeface="Times New Roman" panose="02020603050405020304" pitchFamily="18" charset="0"/>
              </a:rPr>
              <a:t>Discuss what went well and were the communication could have been better.</a:t>
            </a:r>
          </a:p>
          <a:p>
            <a:r>
              <a:rPr lang="en-US" sz="2400" dirty="0" smtClean="0">
                <a:latin typeface="Times New Roman" panose="02020603050405020304" pitchFamily="18" charset="0"/>
                <a:cs typeface="Times New Roman" panose="02020603050405020304" pitchFamily="18" charset="0"/>
              </a:rPr>
              <a:t>Whole class discussion: Evaluate what you’ve experienced during the activity as a whole class. What could be done to have clear and effective communication?</a:t>
            </a:r>
          </a:p>
          <a:p>
            <a:endParaRPr lang="en-US" dirty="0"/>
          </a:p>
        </p:txBody>
      </p:sp>
    </p:spTree>
    <p:extLst>
      <p:ext uri="{BB962C8B-B14F-4D97-AF65-F5344CB8AC3E}">
        <p14:creationId xmlns:p14="http://schemas.microsoft.com/office/powerpoint/2010/main" val="2446217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the role of listening in Oral Communication?</a:t>
            </a:r>
            <a:endParaRPr lang="en-US" b="1" dirty="0"/>
          </a:p>
        </p:txBody>
      </p:sp>
      <p:pic>
        <p:nvPicPr>
          <p:cNvPr id="1026" name="Picture 2" descr="101 inspiring quotes about communica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19869" y="1846263"/>
            <a:ext cx="7997588"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48069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 OF COMMUNICATION.</a:t>
            </a:r>
            <a:endParaRPr lang="en-US" dirty="0"/>
          </a:p>
        </p:txBody>
      </p:sp>
      <p:sp>
        <p:nvSpPr>
          <p:cNvPr id="3" name="Rectangle 2"/>
          <p:cNvSpPr/>
          <p:nvPr/>
        </p:nvSpPr>
        <p:spPr>
          <a:xfrm>
            <a:off x="631065" y="2457673"/>
            <a:ext cx="10856890" cy="2768963"/>
          </a:xfrm>
          <a:prstGeom prst="rect">
            <a:avLst/>
          </a:prstGeom>
        </p:spPr>
        <p:txBody>
          <a:bodyPr wrap="square">
            <a:spAutoFit/>
          </a:bodyPr>
          <a:lstStyle/>
          <a:p>
            <a:pPr marL="342900" indent="-342900" algn="just">
              <a:lnSpc>
                <a:spcPct val="115000"/>
              </a:lnSpc>
              <a:spcAft>
                <a:spcPts val="1000"/>
              </a:spcAft>
              <a:buFont typeface="+mj-lt"/>
              <a:buAutoNum type="arabicPeriod"/>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“Communication is any behavior, verbal or non-verbal, that is perceived by another. Knowledge, feelings, or thoughts are encoded and sent from a source and received and decoded by another. A connection is made between the people communicating</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a:t>
            </a:r>
          </a:p>
          <a:p>
            <a:pPr marL="342900" indent="-342900" algn="just">
              <a:lnSpc>
                <a:spcPct val="115000"/>
              </a:lnSpc>
              <a:spcAft>
                <a:spcPts val="1000"/>
              </a:spcAft>
              <a:buFont typeface="+mj-lt"/>
              <a:buAutoNum type="arabicPeriod"/>
            </a:pP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Communication is a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dynamic process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that individuals use to exchange ideas, relate experiences, and share desires through speaking, writing, gesture, or sign language</a:t>
            </a:r>
            <a:r>
              <a:rPr lang="en-US" sz="2400" dirty="0" smtClean="0">
                <a:latin typeface="Times New Roman" panose="02020603050405020304" pitchFamily="18" charset="0"/>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758879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Summarizing </a:t>
            </a:r>
            <a:r>
              <a:rPr lang="en-US" smtClean="0"/>
              <a:t>the definitions</a:t>
            </a:r>
            <a:endParaRPr lang="en-US" dirty="0"/>
          </a:p>
        </p:txBody>
      </p:sp>
      <p:sp>
        <p:nvSpPr>
          <p:cNvPr id="3" name="Rectangle 2"/>
          <p:cNvSpPr/>
          <p:nvPr/>
        </p:nvSpPr>
        <p:spPr>
          <a:xfrm>
            <a:off x="1152144" y="2967335"/>
            <a:ext cx="10181264" cy="1569660"/>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Technically speaking, in the act of communication, we </a:t>
            </a:r>
            <a:r>
              <a:rPr lang="en-US" sz="3200" dirty="0" smtClean="0">
                <a:latin typeface="Times New Roman" panose="02020603050405020304" pitchFamily="18" charset="0"/>
                <a:cs typeface="Times New Roman" panose="02020603050405020304" pitchFamily="18" charset="0"/>
              </a:rPr>
              <a:t>make opinions</a:t>
            </a:r>
            <a:r>
              <a:rPr lang="en-US" sz="3200" dirty="0">
                <a:latin typeface="Times New Roman" panose="02020603050405020304" pitchFamily="18" charset="0"/>
                <a:cs typeface="Times New Roman" panose="02020603050405020304" pitchFamily="18" charset="0"/>
              </a:rPr>
              <a:t>, feelings, information, etc. known or understood by others through speech, writing or bodily movement.</a:t>
            </a:r>
            <a:endParaRPr lang="en-US" sz="32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2423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643995"/>
            <a:ext cx="11539471" cy="4713667"/>
          </a:xfrm>
          <a:prstGeom prst="rect">
            <a:avLst/>
          </a:prstGeom>
        </p:spPr>
      </p:pic>
      <p:sp>
        <p:nvSpPr>
          <p:cNvPr id="3" name="Rectangle 2"/>
          <p:cNvSpPr/>
          <p:nvPr/>
        </p:nvSpPr>
        <p:spPr>
          <a:xfrm>
            <a:off x="1282197" y="320830"/>
            <a:ext cx="8801961" cy="646331"/>
          </a:xfrm>
          <a:prstGeom prst="rect">
            <a:avLst/>
          </a:prstGeom>
        </p:spPr>
        <p:txBody>
          <a:bodyPr wrap="square">
            <a:spAutoFit/>
          </a:bodyPr>
          <a:lstStyle/>
          <a:p>
            <a:r>
              <a:rPr lang="en-US" altLang="en-US" sz="3600" b="1" dirty="0"/>
              <a:t>The Basic Communication Process:</a:t>
            </a:r>
            <a:endParaRPr lang="en-US" sz="3600" b="1" dirty="0"/>
          </a:p>
        </p:txBody>
      </p:sp>
      <p:sp>
        <p:nvSpPr>
          <p:cNvPr id="4" name="Rectangle 3"/>
          <p:cNvSpPr/>
          <p:nvPr/>
        </p:nvSpPr>
        <p:spPr>
          <a:xfrm>
            <a:off x="270454" y="5580397"/>
            <a:ext cx="11745533" cy="830997"/>
          </a:xfrm>
          <a:prstGeom prst="rect">
            <a:avLst/>
          </a:prstGeom>
        </p:spPr>
        <p:txBody>
          <a:bodyPr wrap="square">
            <a:spAutoFit/>
          </a:bodyPr>
          <a:lstStyle/>
          <a:p>
            <a:r>
              <a:rPr lang="en-US" sz="2400" dirty="0">
                <a:latin typeface="HelveticaNeueLTW1G-Lt"/>
              </a:rPr>
              <a:t>This eight-step model is a simplified view of how communication works in real life; understanding this basic model is vital to improving </a:t>
            </a:r>
            <a:r>
              <a:rPr lang="en-US" sz="2400" dirty="0" smtClean="0">
                <a:latin typeface="HelveticaNeueLTW1G-Lt"/>
              </a:rPr>
              <a:t>your communication </a:t>
            </a:r>
            <a:r>
              <a:rPr lang="en-US" sz="2400" dirty="0">
                <a:latin typeface="HelveticaNeueLTW1G-Lt"/>
              </a:rPr>
              <a:t>skills.</a:t>
            </a:r>
            <a:endParaRPr lang="en-US" sz="2400" dirty="0"/>
          </a:p>
        </p:txBody>
      </p:sp>
    </p:spTree>
    <p:extLst>
      <p:ext uri="{BB962C8B-B14F-4D97-AF65-F5344CB8AC3E}">
        <p14:creationId xmlns:p14="http://schemas.microsoft.com/office/powerpoint/2010/main" val="31779558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8098" y="259307"/>
            <a:ext cx="10058400" cy="986733"/>
          </a:xfrm>
        </p:spPr>
        <p:txBody>
          <a:bodyPr/>
          <a:lstStyle/>
          <a:p>
            <a:r>
              <a:rPr lang="en-US" dirty="0" smtClean="0"/>
              <a:t>PURPOSE:</a:t>
            </a:r>
            <a:endParaRPr lang="en-US" dirty="0"/>
          </a:p>
        </p:txBody>
      </p:sp>
      <p:sp>
        <p:nvSpPr>
          <p:cNvPr id="3" name="Rectangle 2"/>
          <p:cNvSpPr/>
          <p:nvPr/>
        </p:nvSpPr>
        <p:spPr>
          <a:xfrm>
            <a:off x="988098" y="1733257"/>
            <a:ext cx="10547797" cy="4185761"/>
          </a:xfrm>
          <a:prstGeom prst="rect">
            <a:avLst/>
          </a:prstGeom>
        </p:spPr>
        <p:txBody>
          <a:bodyPr wrap="square">
            <a:spAutoFit/>
          </a:bodyPr>
          <a:lstStyle/>
          <a:p>
            <a:r>
              <a:rPr lang="en-US" sz="2800" b="1" dirty="0">
                <a:latin typeface="Garamond" panose="02020404030301010803" pitchFamily="18" charset="0"/>
              </a:rPr>
              <a:t>Why do we communicate?</a:t>
            </a:r>
          </a:p>
          <a:p>
            <a:r>
              <a:rPr lang="en-US" sz="2800" b="1" dirty="0">
                <a:latin typeface="Garamond" panose="02020404030301010803" pitchFamily="18" charset="0"/>
              </a:rPr>
              <a:t>The purpose of any given communication may be:</a:t>
            </a:r>
          </a:p>
          <a:p>
            <a:pPr marL="514350" indent="-514350">
              <a:buAutoNum type="alphaLcParenR"/>
            </a:pPr>
            <a:r>
              <a:rPr lang="en-US" sz="2800" b="1" dirty="0" smtClean="0">
                <a:latin typeface="Garamond" panose="02020404030301010803" pitchFamily="18" charset="0"/>
              </a:rPr>
              <a:t>to initiate some action:</a:t>
            </a:r>
          </a:p>
          <a:p>
            <a:r>
              <a:rPr lang="en-US" sz="2800" b="1" dirty="0" smtClean="0">
                <a:latin typeface="Garamond" panose="02020404030301010803" pitchFamily="18" charset="0"/>
              </a:rPr>
              <a:t> </a:t>
            </a:r>
            <a:r>
              <a:rPr lang="en-US" sz="2000" i="1" dirty="0" smtClean="0"/>
              <a:t>Expressing needs and requirements</a:t>
            </a:r>
            <a:r>
              <a:rPr lang="en-US" sz="2000" i="1" dirty="0"/>
              <a:t>, Persuading and motivating others </a:t>
            </a:r>
            <a:endParaRPr lang="en-US" sz="2000" b="1" dirty="0" smtClean="0">
              <a:latin typeface="Garamond" panose="02020404030301010803" pitchFamily="18" charset="0"/>
            </a:endParaRPr>
          </a:p>
          <a:p>
            <a:r>
              <a:rPr lang="en-US" sz="2800" b="1" dirty="0" smtClean="0">
                <a:latin typeface="Garamond" panose="02020404030301010803" pitchFamily="18" charset="0"/>
              </a:rPr>
              <a:t>b</a:t>
            </a:r>
            <a:r>
              <a:rPr lang="en-US" sz="2800" b="1" dirty="0">
                <a:latin typeface="Garamond" panose="02020404030301010803" pitchFamily="18" charset="0"/>
              </a:rPr>
              <a:t>) to impart information, </a:t>
            </a:r>
            <a:r>
              <a:rPr lang="en-US" sz="2800" b="1" dirty="0" smtClean="0">
                <a:latin typeface="Garamond" panose="02020404030301010803" pitchFamily="18" charset="0"/>
              </a:rPr>
              <a:t>idea, </a:t>
            </a:r>
            <a:r>
              <a:rPr lang="en-US" sz="2800" b="1" dirty="0">
                <a:latin typeface="Garamond" panose="02020404030301010803" pitchFamily="18" charset="0"/>
              </a:rPr>
              <a:t>attitudes, beliefs or </a:t>
            </a:r>
            <a:r>
              <a:rPr lang="en-US" sz="2800" b="1" dirty="0" smtClean="0">
                <a:latin typeface="Garamond" panose="02020404030301010803" pitchFamily="18" charset="0"/>
              </a:rPr>
              <a:t>feelings:</a:t>
            </a:r>
          </a:p>
          <a:p>
            <a:r>
              <a:rPr lang="en-US" sz="2000" dirty="0"/>
              <a:t>a) Creating awareness</a:t>
            </a:r>
          </a:p>
          <a:p>
            <a:r>
              <a:rPr lang="en-US" sz="2000" dirty="0"/>
              <a:t>b) Creating understanding</a:t>
            </a:r>
          </a:p>
          <a:p>
            <a:r>
              <a:rPr lang="en-US" sz="2000" dirty="0"/>
              <a:t>c) Persuading others</a:t>
            </a:r>
          </a:p>
          <a:p>
            <a:r>
              <a:rPr lang="en-US" sz="2000" dirty="0"/>
              <a:t>d) Influencing others</a:t>
            </a:r>
            <a:endParaRPr lang="en-US" sz="2000" i="1" dirty="0" smtClean="0"/>
          </a:p>
          <a:p>
            <a:r>
              <a:rPr lang="en-US" sz="2800" b="1" dirty="0" smtClean="0">
                <a:latin typeface="Garamond" panose="02020404030301010803" pitchFamily="18" charset="0"/>
              </a:rPr>
              <a:t>c</a:t>
            </a:r>
            <a:r>
              <a:rPr lang="en-US" sz="2800" b="1" dirty="0">
                <a:latin typeface="Garamond" panose="02020404030301010803" pitchFamily="18" charset="0"/>
              </a:rPr>
              <a:t>) </a:t>
            </a:r>
            <a:r>
              <a:rPr lang="en-US" sz="2800" b="1" dirty="0" smtClean="0">
                <a:latin typeface="Garamond" panose="02020404030301010803" pitchFamily="18" charset="0"/>
              </a:rPr>
              <a:t>To </a:t>
            </a:r>
            <a:r>
              <a:rPr lang="en-US" sz="2800" b="1" dirty="0">
                <a:latin typeface="Garamond" panose="02020404030301010803" pitchFamily="18" charset="0"/>
              </a:rPr>
              <a:t>establish, acknowledge or maintain links or </a:t>
            </a:r>
            <a:r>
              <a:rPr lang="en-US" sz="2800" b="1" dirty="0" smtClean="0">
                <a:latin typeface="Garamond" panose="02020404030301010803" pitchFamily="18" charset="0"/>
              </a:rPr>
              <a:t>relations:</a:t>
            </a:r>
          </a:p>
          <a:p>
            <a:r>
              <a:rPr lang="en-US" dirty="0" smtClean="0"/>
              <a:t>  Core function of communication</a:t>
            </a:r>
            <a:r>
              <a:rPr lang="en-US" dirty="0"/>
              <a:t>.</a:t>
            </a:r>
            <a:endParaRPr lang="en-US" sz="2800" b="1" dirty="0"/>
          </a:p>
        </p:txBody>
      </p:sp>
    </p:spTree>
    <p:extLst>
      <p:ext uri="{BB962C8B-B14F-4D97-AF65-F5344CB8AC3E}">
        <p14:creationId xmlns:p14="http://schemas.microsoft.com/office/powerpoint/2010/main" val="11946506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smtClean="0"/>
              <a:t>The Essence of Communication</a:t>
            </a:r>
          </a:p>
        </p:txBody>
      </p:sp>
      <p:sp>
        <p:nvSpPr>
          <p:cNvPr id="4" name="Content Placeholder 3"/>
          <p:cNvSpPr>
            <a:spLocks noGrp="1"/>
          </p:cNvSpPr>
          <p:nvPr>
            <p:ph idx="1"/>
          </p:nvPr>
        </p:nvSpPr>
        <p:spPr/>
        <p:txBody>
          <a:bodyPr>
            <a:normAutofit/>
          </a:bodyPr>
          <a:lstStyle/>
          <a:p>
            <a:pPr marL="448056" indent="-384048">
              <a:spcBef>
                <a:spcPct val="50000"/>
              </a:spcBef>
              <a:buClr>
                <a:schemeClr val="tx2"/>
              </a:buClr>
              <a:buSzPct val="95000"/>
              <a:buFont typeface="Wingdings" panose="05000000000000000000" pitchFamily="2" charset="2"/>
              <a:buChar char="¬"/>
              <a:defRPr/>
            </a:pPr>
            <a:r>
              <a:rPr lang="en-US" sz="2400" dirty="0"/>
              <a:t>Personal process </a:t>
            </a:r>
          </a:p>
          <a:p>
            <a:pPr marL="448056" indent="-384048">
              <a:spcBef>
                <a:spcPct val="50000"/>
              </a:spcBef>
              <a:buClr>
                <a:schemeClr val="tx2"/>
              </a:buClr>
              <a:buSzPct val="95000"/>
              <a:buFont typeface="Wingdings" panose="05000000000000000000" pitchFamily="2" charset="2"/>
              <a:buChar char="¬"/>
              <a:defRPr/>
            </a:pPr>
            <a:r>
              <a:rPr lang="en-US" sz="2400" dirty="0"/>
              <a:t>Occurs between people </a:t>
            </a:r>
          </a:p>
          <a:p>
            <a:pPr marL="448056" indent="-384048">
              <a:spcBef>
                <a:spcPct val="50000"/>
              </a:spcBef>
              <a:buClr>
                <a:schemeClr val="tx2"/>
              </a:buClr>
              <a:buSzPct val="95000"/>
              <a:buFont typeface="Wingdings" panose="05000000000000000000" pitchFamily="2" charset="2"/>
              <a:buChar char="¬"/>
              <a:defRPr/>
            </a:pPr>
            <a:r>
              <a:rPr lang="en-US" sz="2400" dirty="0"/>
              <a:t>Involves change in behaviour</a:t>
            </a:r>
          </a:p>
          <a:p>
            <a:pPr marL="448056" indent="-384048">
              <a:spcBef>
                <a:spcPct val="50000"/>
              </a:spcBef>
              <a:buClr>
                <a:schemeClr val="tx2"/>
              </a:buClr>
              <a:buSzPct val="95000"/>
              <a:buFont typeface="Wingdings" panose="05000000000000000000" pitchFamily="2" charset="2"/>
              <a:buChar char="¬"/>
              <a:defRPr/>
            </a:pPr>
            <a:r>
              <a:rPr lang="en-US" sz="2400" dirty="0"/>
              <a:t>Means to influence others</a:t>
            </a:r>
          </a:p>
          <a:p>
            <a:pPr marL="448056" indent="-384048">
              <a:spcBef>
                <a:spcPct val="50000"/>
              </a:spcBef>
              <a:buClr>
                <a:schemeClr val="tx2"/>
              </a:buClr>
              <a:buSzPct val="95000"/>
              <a:buFont typeface="Wingdings" panose="05000000000000000000" pitchFamily="2" charset="2"/>
              <a:buChar char="¬"/>
              <a:defRPr/>
            </a:pPr>
            <a:r>
              <a:rPr lang="en-US" sz="2400" dirty="0"/>
              <a:t>Expression of thoughts and emotions through words &amp;  actions.</a:t>
            </a:r>
          </a:p>
          <a:p>
            <a:pPr marL="448056" indent="-384048">
              <a:spcBef>
                <a:spcPct val="50000"/>
              </a:spcBef>
              <a:buClr>
                <a:schemeClr val="tx2"/>
              </a:buClr>
              <a:buSzPct val="95000"/>
              <a:buFont typeface="Wingdings" panose="05000000000000000000" pitchFamily="2" charset="2"/>
              <a:buChar char="¬"/>
              <a:defRPr/>
            </a:pPr>
            <a:r>
              <a:rPr lang="en-US" sz="2400" dirty="0"/>
              <a:t>Tools for controlling and motivating people.</a:t>
            </a:r>
          </a:p>
          <a:p>
            <a:pPr marL="448056" indent="-384048">
              <a:spcBef>
                <a:spcPct val="50000"/>
              </a:spcBef>
              <a:buClr>
                <a:schemeClr val="tx2"/>
              </a:buClr>
              <a:buSzPct val="95000"/>
              <a:buFont typeface="Wingdings" panose="05000000000000000000" pitchFamily="2" charset="2"/>
              <a:buChar char="¬"/>
              <a:defRPr/>
            </a:pPr>
            <a:r>
              <a:rPr lang="en-US" sz="2400" dirty="0"/>
              <a:t>It is a social and emotional process.</a:t>
            </a:r>
          </a:p>
          <a:p>
            <a:pPr>
              <a:defRPr/>
            </a:pPr>
            <a:endParaRPr lang="en-US" sz="2400" dirty="0"/>
          </a:p>
        </p:txBody>
      </p:sp>
    </p:spTree>
    <p:extLst>
      <p:ext uri="{BB962C8B-B14F-4D97-AF65-F5344CB8AC3E}">
        <p14:creationId xmlns:p14="http://schemas.microsoft.com/office/powerpoint/2010/main" val="18349398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p:txBody>
          <a:bodyPr/>
          <a:lstStyle/>
          <a:p>
            <a:r>
              <a:rPr lang="en-US" altLang="en-US" smtClean="0"/>
              <a:t>Features of Communication</a:t>
            </a:r>
          </a:p>
        </p:txBody>
      </p:sp>
      <p:sp>
        <p:nvSpPr>
          <p:cNvPr id="13315" name="Content Placeholder 4"/>
          <p:cNvSpPr>
            <a:spLocks noGrp="1"/>
          </p:cNvSpPr>
          <p:nvPr>
            <p:ph idx="1"/>
          </p:nvPr>
        </p:nvSpPr>
        <p:spPr/>
        <p:txBody>
          <a:bodyPr>
            <a:normAutofit/>
          </a:bodyPr>
          <a:lstStyle/>
          <a:p>
            <a:r>
              <a:rPr lang="en-US" altLang="en-US" sz="2800" dirty="0" smtClean="0"/>
              <a:t>Two-way Process</a:t>
            </a:r>
          </a:p>
          <a:p>
            <a:r>
              <a:rPr lang="en-US" altLang="en-US" sz="2800" dirty="0" smtClean="0"/>
              <a:t>Information Sharing and Understanding</a:t>
            </a:r>
          </a:p>
          <a:p>
            <a:r>
              <a:rPr lang="en-US" altLang="en-US" sz="2800" dirty="0" smtClean="0"/>
              <a:t>Circular Flow</a:t>
            </a:r>
          </a:p>
          <a:p>
            <a:r>
              <a:rPr lang="en-US" altLang="en-US" sz="2800" dirty="0" smtClean="0"/>
              <a:t>Goal Oriented</a:t>
            </a:r>
          </a:p>
          <a:p>
            <a:r>
              <a:rPr lang="en-US" altLang="en-US" sz="2800" dirty="0" smtClean="0"/>
              <a:t>Continuous Process</a:t>
            </a:r>
          </a:p>
          <a:p>
            <a:pPr marL="0" indent="0">
              <a:buNone/>
            </a:pPr>
            <a:endParaRPr lang="en-US" altLang="en-US" sz="2800" dirty="0" smtClean="0"/>
          </a:p>
          <a:p>
            <a:endParaRPr lang="en-US" altLang="en-US" sz="2800" dirty="0" smtClean="0"/>
          </a:p>
        </p:txBody>
      </p:sp>
    </p:spTree>
    <p:extLst>
      <p:ext uri="{BB962C8B-B14F-4D97-AF65-F5344CB8AC3E}">
        <p14:creationId xmlns:p14="http://schemas.microsoft.com/office/powerpoint/2010/main" val="38375816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vs Informal communication.</a:t>
            </a:r>
            <a:endParaRPr lang="en-US" dirty="0"/>
          </a:p>
        </p:txBody>
      </p:sp>
      <p:sp>
        <p:nvSpPr>
          <p:cNvPr id="3" name="Rectangle 2"/>
          <p:cNvSpPr/>
          <p:nvPr/>
        </p:nvSpPr>
        <p:spPr>
          <a:xfrm>
            <a:off x="1365161" y="2264519"/>
            <a:ext cx="9865217" cy="1200329"/>
          </a:xfrm>
          <a:prstGeom prst="rect">
            <a:avLst/>
          </a:prstGeom>
        </p:spPr>
        <p:txBody>
          <a:bodyPr wrap="square">
            <a:spAutoFit/>
          </a:bodyPr>
          <a:lstStyle/>
          <a:p>
            <a:pPr marL="285750" indent="-285750">
              <a:buFont typeface="Wingdings" panose="05000000000000000000" pitchFamily="2" charset="2"/>
              <a:buChar char="v"/>
            </a:pPr>
            <a:r>
              <a:rPr lang="en-US" b="1" dirty="0">
                <a:latin typeface="TwCenMT-CondensedExtraBold"/>
              </a:rPr>
              <a:t>Formal</a:t>
            </a:r>
          </a:p>
          <a:p>
            <a:r>
              <a:rPr lang="en-US" b="1" dirty="0">
                <a:latin typeface="TwCenMT-CondensedExtraBold"/>
              </a:rPr>
              <a:t>Planned communication</a:t>
            </a:r>
          </a:p>
          <a:p>
            <a:endParaRPr lang="en-US" b="1" dirty="0" smtClean="0">
              <a:latin typeface="TwCenMT-CondensedExtraBold"/>
            </a:endParaRPr>
          </a:p>
          <a:p>
            <a:r>
              <a:rPr lang="en-US" b="1" dirty="0" smtClean="0">
                <a:latin typeface="TwCenMT-CondensedExtraBold"/>
              </a:rPr>
              <a:t>Memo</a:t>
            </a:r>
            <a:r>
              <a:rPr lang="en-US" b="1" dirty="0">
                <a:latin typeface="TwCenMT-CondensedExtraBold"/>
              </a:rPr>
              <a:t>, letter, report, e-mail &amp; faxes that </a:t>
            </a:r>
            <a:r>
              <a:rPr lang="en-US" b="1" dirty="0" smtClean="0">
                <a:latin typeface="TwCenMT-CondensedExtraBold"/>
              </a:rPr>
              <a:t>follow company</a:t>
            </a:r>
            <a:r>
              <a:rPr lang="en-US" dirty="0" smtClean="0">
                <a:latin typeface="TimesNewRoman"/>
              </a:rPr>
              <a:t>’</a:t>
            </a:r>
            <a:r>
              <a:rPr lang="en-US" b="1" dirty="0" smtClean="0">
                <a:latin typeface="TwCenMT-CondensedExtraBold"/>
              </a:rPr>
              <a:t>s </a:t>
            </a:r>
            <a:r>
              <a:rPr lang="en-US" b="1" dirty="0">
                <a:latin typeface="TwCenMT-CondensedExtraBold"/>
              </a:rPr>
              <a:t>chain of </a:t>
            </a:r>
            <a:r>
              <a:rPr lang="en-US" b="1" dirty="0" smtClean="0">
                <a:latin typeface="TwCenMT-CondensedExtraBold"/>
              </a:rPr>
              <a:t>command etc</a:t>
            </a:r>
            <a:r>
              <a:rPr lang="en-US" b="1" dirty="0">
                <a:latin typeface="TwCenMT-CondensedExtraBold"/>
              </a:rPr>
              <a:t>.</a:t>
            </a:r>
            <a:endParaRPr lang="en-US" dirty="0"/>
          </a:p>
        </p:txBody>
      </p:sp>
      <p:sp>
        <p:nvSpPr>
          <p:cNvPr id="4" name="Rectangle 3"/>
          <p:cNvSpPr/>
          <p:nvPr/>
        </p:nvSpPr>
        <p:spPr>
          <a:xfrm>
            <a:off x="1365161" y="3761689"/>
            <a:ext cx="8358388" cy="1477328"/>
          </a:xfrm>
          <a:prstGeom prst="rect">
            <a:avLst/>
          </a:prstGeom>
        </p:spPr>
        <p:txBody>
          <a:bodyPr wrap="square">
            <a:spAutoFit/>
          </a:bodyPr>
          <a:lstStyle/>
          <a:p>
            <a:pPr marL="285750" indent="-285750">
              <a:buFont typeface="Wingdings" panose="05000000000000000000" pitchFamily="2" charset="2"/>
              <a:buChar char="v"/>
            </a:pPr>
            <a:r>
              <a:rPr lang="en-US" b="1" dirty="0">
                <a:latin typeface="TwCenMT-CondensedExtraBold"/>
              </a:rPr>
              <a:t>Informal</a:t>
            </a:r>
            <a:endParaRPr lang="en-US" dirty="0"/>
          </a:p>
          <a:p>
            <a:endParaRPr lang="en-US" b="1" dirty="0" smtClean="0">
              <a:latin typeface="TwCenMT-CondensedExtraBold"/>
            </a:endParaRPr>
          </a:p>
          <a:p>
            <a:r>
              <a:rPr lang="en-US" b="1" dirty="0" smtClean="0">
                <a:latin typeface="TwCenMT-CondensedExtraBold"/>
              </a:rPr>
              <a:t>Casual </a:t>
            </a:r>
            <a:r>
              <a:rPr lang="en-US" b="1" dirty="0">
                <a:latin typeface="TwCenMT-CondensedExtraBold"/>
              </a:rPr>
              <a:t>Communication among employees</a:t>
            </a:r>
          </a:p>
          <a:p>
            <a:endParaRPr lang="en-US" b="1" dirty="0" smtClean="0">
              <a:latin typeface="TwCenMT-CondensedExtraBold"/>
            </a:endParaRPr>
          </a:p>
          <a:p>
            <a:r>
              <a:rPr lang="en-US" b="1" dirty="0" smtClean="0">
                <a:latin typeface="TwCenMT-CondensedExtraBold"/>
              </a:rPr>
              <a:t>e-mail, </a:t>
            </a:r>
            <a:r>
              <a:rPr lang="en-US" b="1" dirty="0">
                <a:latin typeface="TwCenMT-CondensedExtraBold"/>
              </a:rPr>
              <a:t>face to face </a:t>
            </a:r>
            <a:r>
              <a:rPr lang="en-US" b="1" dirty="0" smtClean="0">
                <a:latin typeface="TwCenMT-CondensedExtraBold"/>
              </a:rPr>
              <a:t>conversation, phone </a:t>
            </a:r>
            <a:r>
              <a:rPr lang="en-US" b="1" dirty="0">
                <a:latin typeface="TwCenMT-CondensedExtraBold"/>
              </a:rPr>
              <a:t>calls, </a:t>
            </a:r>
            <a:r>
              <a:rPr lang="en-US" b="1" dirty="0" smtClean="0">
                <a:latin typeface="TwCenMT-CondensedExtraBold"/>
              </a:rPr>
              <a:t>discussions etc. </a:t>
            </a:r>
            <a:endParaRPr lang="en-US" b="1" dirty="0">
              <a:latin typeface="TwCenMT-CondensedExtraBold"/>
            </a:endParaRPr>
          </a:p>
        </p:txBody>
      </p:sp>
    </p:spTree>
    <p:extLst>
      <p:ext uri="{BB962C8B-B14F-4D97-AF65-F5344CB8AC3E}">
        <p14:creationId xmlns:p14="http://schemas.microsoft.com/office/powerpoint/2010/main" val="16545172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92469" y="1230092"/>
            <a:ext cx="9357653" cy="5061806"/>
          </a:xfrm>
          <a:prstGeom prst="rect">
            <a:avLst/>
          </a:prstGeom>
        </p:spPr>
      </p:pic>
      <p:sp>
        <p:nvSpPr>
          <p:cNvPr id="5" name="Title 4"/>
          <p:cNvSpPr txBox="1">
            <a:spLocks noGrp="1"/>
          </p:cNvSpPr>
          <p:nvPr>
            <p:ph type="title"/>
          </p:nvPr>
        </p:nvSpPr>
        <p:spPr>
          <a:xfrm>
            <a:off x="1114863" y="225424"/>
            <a:ext cx="10058400" cy="667875"/>
          </a:xfrm>
          <a:prstGeom prst="rect">
            <a:avLst/>
          </a:prstGeom>
          <a:noFill/>
        </p:spPr>
        <p:txBody>
          <a:bodyPr wrap="square" rtlCol="0">
            <a:spAutoFit/>
          </a:bodyPr>
          <a:lstStyle/>
          <a:p>
            <a:pPr algn="ctr"/>
            <a:r>
              <a:rPr lang="en-US" sz="4400" b="1" dirty="0" smtClean="0">
                <a:latin typeface="Times New Roman" panose="02020603050405020304" pitchFamily="18" charset="0"/>
                <a:cs typeface="Times New Roman" panose="02020603050405020304" pitchFamily="18" charset="0"/>
              </a:rPr>
              <a:t>Course Content Spring </a:t>
            </a:r>
            <a:r>
              <a:rPr lang="en-US" sz="4400" b="1" dirty="0" smtClean="0">
                <a:latin typeface="Times New Roman" panose="02020603050405020304" pitchFamily="18" charset="0"/>
                <a:cs typeface="Times New Roman" panose="02020603050405020304" pitchFamily="18" charset="0"/>
              </a:rPr>
              <a:t>2023 </a:t>
            </a:r>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0312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Final Take Away!</a:t>
            </a:r>
            <a:endParaRPr lang="en-US" b="1"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
            </a:pPr>
            <a:r>
              <a:rPr lang="en-US" sz="3200" dirty="0" smtClean="0"/>
              <a:t>Communication should not be taken for granted.</a:t>
            </a:r>
          </a:p>
          <a:p>
            <a:pPr>
              <a:buFont typeface="Wingdings" panose="05000000000000000000" pitchFamily="2" charset="2"/>
              <a:buChar char="§"/>
            </a:pPr>
            <a:r>
              <a:rPr lang="en-US" sz="3200" dirty="0" smtClean="0"/>
              <a:t>It is an art and science that needs to be studied and practiced.</a:t>
            </a:r>
          </a:p>
          <a:p>
            <a:pPr>
              <a:buFont typeface="Wingdings" panose="05000000000000000000" pitchFamily="2" charset="2"/>
              <a:buChar char="§"/>
            </a:pPr>
            <a:r>
              <a:rPr lang="en-US" sz="3200" dirty="0" smtClean="0"/>
              <a:t>Good speakers and listeners you meet are your constant source of inspiration and learning.</a:t>
            </a:r>
          </a:p>
          <a:p>
            <a:pPr algn="ctr"/>
            <a:r>
              <a:rPr lang="en-US" sz="3200" dirty="0" smtClean="0"/>
              <a:t>Gear up for </a:t>
            </a:r>
            <a:r>
              <a:rPr lang="en-US" sz="3200" dirty="0" smtClean="0"/>
              <a:t>mastering </a:t>
            </a:r>
            <a:r>
              <a:rPr lang="en-US" sz="3200" dirty="0" smtClean="0"/>
              <a:t>communication skills in the business world (they will be fully applicable to personal life as well).</a:t>
            </a:r>
            <a:endParaRPr lang="en-US" sz="3200" dirty="0"/>
          </a:p>
        </p:txBody>
      </p:sp>
      <p:pic>
        <p:nvPicPr>
          <p:cNvPr id="4102" name="Picture 6" descr="McDonald's fast food takeaway paper bag with a big mac carton on Stock  Photo - Alam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78291" y="421486"/>
            <a:ext cx="2044123" cy="2848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9035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p:cNvSpPr>
            <a:spLocks noGrp="1"/>
          </p:cNvSpPr>
          <p:nvPr>
            <p:ph type="title"/>
          </p:nvPr>
        </p:nvSpPr>
        <p:spPr/>
        <p:txBody>
          <a:bodyPr/>
          <a:lstStyle/>
          <a:p>
            <a:r>
              <a:rPr lang="en-US" b="1" dirty="0" smtClean="0">
                <a:solidFill>
                  <a:schemeClr val="tx1">
                    <a:lumMod val="95000"/>
                    <a:lumOff val="5000"/>
                  </a:schemeClr>
                </a:solidFill>
                <a:latin typeface="Times New Roman" panose="02020603050405020304" pitchFamily="18" charset="0"/>
                <a:cs typeface="Times New Roman" panose="02020603050405020304" pitchFamily="18" charset="0"/>
              </a:rPr>
              <a:t>Marks Distribution</a:t>
            </a:r>
            <a:endParaRPr lang="en-US"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aphicFrame>
        <p:nvGraphicFramePr>
          <p:cNvPr id="5" name="Content Placeholder 7"/>
          <p:cNvGraphicFramePr>
            <a:graphicFrameLocks/>
          </p:cNvGraphicFramePr>
          <p:nvPr>
            <p:extLst/>
          </p:nvPr>
        </p:nvGraphicFramePr>
        <p:xfrm>
          <a:off x="1283678" y="1878673"/>
          <a:ext cx="8317522" cy="3931921"/>
        </p:xfrm>
        <a:graphic>
          <a:graphicData uri="http://schemas.openxmlformats.org/drawingml/2006/table">
            <a:tbl>
              <a:tblPr>
                <a:tableStyleId>{5C22544A-7EE6-4342-B048-85BDC9FD1C3A}</a:tableStyleId>
              </a:tblPr>
              <a:tblGrid>
                <a:gridCol w="5537489">
                  <a:extLst>
                    <a:ext uri="{9D8B030D-6E8A-4147-A177-3AD203B41FA5}">
                      <a16:colId xmlns:a16="http://schemas.microsoft.com/office/drawing/2014/main" val="20000"/>
                    </a:ext>
                  </a:extLst>
                </a:gridCol>
                <a:gridCol w="2780033">
                  <a:extLst>
                    <a:ext uri="{9D8B030D-6E8A-4147-A177-3AD203B41FA5}">
                      <a16:colId xmlns:a16="http://schemas.microsoft.com/office/drawing/2014/main" val="20001"/>
                    </a:ext>
                  </a:extLst>
                </a:gridCol>
              </a:tblGrid>
              <a:tr h="561703">
                <a:tc>
                  <a:txBody>
                    <a:bodyPr/>
                    <a:lstStyle/>
                    <a:p>
                      <a:pPr marL="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Particulars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2400">
                          <a:effectLst/>
                          <a:latin typeface="Times New Roman" panose="02020603050405020304" pitchFamily="18" charset="0"/>
                          <a:cs typeface="Times New Roman" panose="02020603050405020304" pitchFamily="18" charset="0"/>
                        </a:rPr>
                        <a:t>% Marks</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561703">
                <a:tc>
                  <a:txBody>
                    <a:bodyPr/>
                    <a:lstStyle/>
                    <a:p>
                      <a:pPr marL="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1. </a:t>
                      </a:r>
                      <a:r>
                        <a:rPr lang="en-US" sz="2400" dirty="0" smtClean="0">
                          <a:effectLst/>
                          <a:latin typeface="Times New Roman" panose="02020603050405020304" pitchFamily="18" charset="0"/>
                          <a:cs typeface="Times New Roman" panose="02020603050405020304" pitchFamily="18" charset="0"/>
                        </a:rPr>
                        <a:t>Mid</a:t>
                      </a:r>
                      <a:r>
                        <a:rPr lang="en-US" sz="2400" baseline="0" dirty="0" smtClean="0">
                          <a:effectLst/>
                          <a:latin typeface="Times New Roman" panose="02020603050405020304" pitchFamily="18" charset="0"/>
                          <a:cs typeface="Times New Roman" panose="02020603050405020304" pitchFamily="18" charset="0"/>
                        </a:rPr>
                        <a:t> I</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2400" dirty="0" smtClean="0">
                          <a:effectLst/>
                          <a:latin typeface="Times New Roman" panose="02020603050405020304" pitchFamily="18" charset="0"/>
                          <a:cs typeface="Times New Roman" panose="02020603050405020304" pitchFamily="18" charset="0"/>
                        </a:rPr>
                        <a:t>15%</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561703">
                <a:tc>
                  <a:txBody>
                    <a:bodyPr/>
                    <a:lstStyle/>
                    <a:p>
                      <a:pPr marL="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2. </a:t>
                      </a:r>
                      <a:r>
                        <a:rPr lang="en-US" sz="2400" dirty="0" smtClean="0">
                          <a:effectLst/>
                          <a:latin typeface="Times New Roman" panose="02020603050405020304" pitchFamily="18" charset="0"/>
                          <a:cs typeface="Times New Roman" panose="02020603050405020304" pitchFamily="18" charset="0"/>
                        </a:rPr>
                        <a:t>Mid</a:t>
                      </a:r>
                      <a:r>
                        <a:rPr lang="en-US" sz="2400" baseline="0" dirty="0" smtClean="0">
                          <a:effectLst/>
                          <a:latin typeface="Times New Roman" panose="02020603050405020304" pitchFamily="18" charset="0"/>
                          <a:cs typeface="Times New Roman" panose="02020603050405020304" pitchFamily="18" charset="0"/>
                        </a:rPr>
                        <a:t> II</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2400" dirty="0" smtClean="0">
                          <a:effectLst/>
                          <a:latin typeface="Times New Roman" panose="02020603050405020304" pitchFamily="18" charset="0"/>
                          <a:cs typeface="Times New Roman" panose="02020603050405020304" pitchFamily="18" charset="0"/>
                        </a:rPr>
                        <a:t>15</a:t>
                      </a:r>
                      <a:r>
                        <a:rPr lang="en-US" sz="2400" dirty="0">
                          <a:effectLst/>
                          <a:latin typeface="Times New Roman" panose="02020603050405020304" pitchFamily="18" charset="0"/>
                          <a:cs typeface="Times New Roman" panose="02020603050405020304" pitchFamily="18" charset="0"/>
                        </a:rPr>
                        <a: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561703">
                <a:tc>
                  <a:txBody>
                    <a:bodyPr/>
                    <a:lstStyle/>
                    <a:p>
                      <a:pPr marL="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3. </a:t>
                      </a:r>
                      <a:r>
                        <a:rPr lang="en-US" sz="2400" dirty="0" smtClean="0">
                          <a:effectLst/>
                          <a:latin typeface="Times New Roman" panose="02020603050405020304" pitchFamily="18" charset="0"/>
                          <a:cs typeface="Times New Roman" panose="02020603050405020304" pitchFamily="18" charset="0"/>
                        </a:rPr>
                        <a:t>Assignments/Quizzes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2400" dirty="0" smtClean="0">
                          <a:effectLst/>
                          <a:latin typeface="Times New Roman" panose="02020603050405020304" pitchFamily="18" charset="0"/>
                          <a:cs typeface="Times New Roman" panose="02020603050405020304" pitchFamily="18" charset="0"/>
                        </a:rPr>
                        <a:t>10%</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561703">
                <a:tc>
                  <a:txBody>
                    <a:bodyPr/>
                    <a:lstStyle/>
                    <a:p>
                      <a:pPr marL="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4. </a:t>
                      </a:r>
                      <a:r>
                        <a:rPr lang="en-US" sz="2400" dirty="0" smtClean="0">
                          <a:effectLst/>
                          <a:latin typeface="Times New Roman" panose="02020603050405020304" pitchFamily="18" charset="0"/>
                          <a:cs typeface="Times New Roman" panose="02020603050405020304" pitchFamily="18" charset="0"/>
                        </a:rPr>
                        <a:t>Project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2400" dirty="0" smtClean="0">
                          <a:effectLst/>
                          <a:latin typeface="Times New Roman" panose="02020603050405020304" pitchFamily="18" charset="0"/>
                          <a:cs typeface="Times New Roman" panose="02020603050405020304" pitchFamily="18" charset="0"/>
                        </a:rPr>
                        <a:t>10%</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561703">
                <a:tc>
                  <a:txBody>
                    <a:bodyPr/>
                    <a:lstStyle/>
                    <a:p>
                      <a:pPr marL="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6. Final Exam</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50%</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r h="561703">
                <a:tc>
                  <a:txBody>
                    <a:bodyPr/>
                    <a:lstStyle/>
                    <a:p>
                      <a:pPr marL="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Total:-</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100</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584834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a:t>
            </a:r>
            <a:r>
              <a:rPr lang="en-US" dirty="0" smtClean="0"/>
              <a:t>Information</a:t>
            </a:r>
            <a:endParaRPr lang="en-US" dirty="0"/>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Google classroom code</a:t>
            </a:r>
          </a:p>
          <a:p>
            <a:r>
              <a:rPr lang="en-US" sz="2400" dirty="0">
                <a:latin typeface="Times New Roman" panose="02020603050405020304" pitchFamily="18" charset="0"/>
                <a:cs typeface="Times New Roman" panose="02020603050405020304" pitchFamily="18" charset="0"/>
              </a:rPr>
              <a:t>          </a:t>
            </a:r>
            <a:r>
              <a:rPr lang="en-US" sz="2400" dirty="0">
                <a:solidFill>
                  <a:srgbClr val="00B0F0"/>
                </a:solidFill>
              </a:rPr>
              <a:t>iej2uvb</a:t>
            </a:r>
          </a:p>
          <a:p>
            <a:pPr marL="0" indent="0">
              <a:buNone/>
            </a:pPr>
            <a:r>
              <a:rPr lang="en-US" sz="2400" dirty="0">
                <a:latin typeface="Times New Roman" panose="02020603050405020304" pitchFamily="18" charset="0"/>
                <a:cs typeface="Times New Roman" panose="02020603050405020304" pitchFamily="18" charset="0"/>
              </a:rPr>
              <a:t>My availability:</a:t>
            </a:r>
          </a:p>
          <a:p>
            <a:pPr marL="0" indent="0">
              <a:buNone/>
            </a:pPr>
            <a:r>
              <a:rPr lang="en-US" sz="2400" dirty="0">
                <a:latin typeface="Times New Roman" panose="02020603050405020304" pitchFamily="18" charset="0"/>
                <a:cs typeface="Times New Roman" panose="02020603050405020304" pitchFamily="18" charset="0"/>
              </a:rPr>
              <a:t>Preferably on Fridays</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8:30 am-11 am</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EE Building</a:t>
            </a:r>
          </a:p>
          <a:p>
            <a:pPr marL="0" indent="0">
              <a:buNone/>
            </a:pPr>
            <a:r>
              <a:rPr lang="en-US" sz="2400" dirty="0">
                <a:latin typeface="Times New Roman" panose="02020603050405020304" pitchFamily="18" charset="0"/>
                <a:cs typeface="Times New Roman" panose="02020603050405020304" pitchFamily="18" charset="0"/>
              </a:rPr>
              <a:t>1st Floor</a:t>
            </a:r>
          </a:p>
          <a:p>
            <a:pPr marL="0" indent="0">
              <a:buNone/>
            </a:pPr>
            <a:r>
              <a:rPr lang="en-US" sz="2400" dirty="0">
                <a:latin typeface="Times New Roman" panose="02020603050405020304" pitchFamily="18" charset="0"/>
                <a:cs typeface="Times New Roman" panose="02020603050405020304" pitchFamily="18" charset="0"/>
              </a:rPr>
              <a:t>Faculty offices, Room 6 </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1046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 piece of Advice!</a:t>
            </a:r>
            <a:endParaRPr lang="en-US" b="1" dirty="0"/>
          </a:p>
        </p:txBody>
      </p:sp>
      <p:pic>
        <p:nvPicPr>
          <p:cNvPr id="3074" name="Picture 2" descr="55 Most Beautiful Communication Quotes For Inspira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0" y="1925782"/>
            <a:ext cx="6054436" cy="385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487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9041" y="0"/>
            <a:ext cx="10058400" cy="1450757"/>
          </a:xfrm>
        </p:spPr>
        <p:txBody>
          <a:bodyPr/>
          <a:lstStyle/>
          <a:p>
            <a:r>
              <a:rPr lang="en-US" b="1" dirty="0" smtClean="0"/>
              <a:t>Reflect and Share your thoughts!</a:t>
            </a:r>
            <a:endParaRPr lang="en-US" b="1" dirty="0"/>
          </a:p>
        </p:txBody>
      </p:sp>
      <p:pic>
        <p:nvPicPr>
          <p:cNvPr id="2054" name="Picture 6" descr="101 inspiring quotes about communica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9041" y="1928150"/>
            <a:ext cx="8502556"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0651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Read the given quote and give your opinion.</a:t>
            </a:r>
          </a:p>
        </p:txBody>
      </p:sp>
      <p:sp>
        <p:nvSpPr>
          <p:cNvPr id="3" name="Rectangle 2"/>
          <p:cNvSpPr/>
          <p:nvPr/>
        </p:nvSpPr>
        <p:spPr>
          <a:xfrm>
            <a:off x="1349207" y="2076095"/>
            <a:ext cx="9208394" cy="3539430"/>
          </a:xfrm>
          <a:prstGeom prst="rect">
            <a:avLst/>
          </a:prstGeom>
        </p:spPr>
        <p:txBody>
          <a:bodyPr wrap="square">
            <a:spAutoFit/>
          </a:bodyPr>
          <a:lstStyle/>
          <a:p>
            <a:r>
              <a:rPr lang="en-US" altLang="en-US" sz="3200" dirty="0" smtClean="0"/>
              <a:t> </a:t>
            </a:r>
          </a:p>
          <a:p>
            <a:r>
              <a:rPr lang="en-US" altLang="en-US" sz="3200" dirty="0" smtClean="0"/>
              <a:t>What is meant by the speaker when he says:</a:t>
            </a:r>
          </a:p>
          <a:p>
            <a:endParaRPr lang="en-US" altLang="en-US" sz="3200" dirty="0"/>
          </a:p>
          <a:p>
            <a:r>
              <a:rPr lang="en-US" altLang="en-US" sz="3200" dirty="0" smtClean="0"/>
              <a:t>"</a:t>
            </a:r>
            <a:r>
              <a:rPr lang="en-US" altLang="en-US" sz="3200" dirty="0"/>
              <a:t>I know that you believe you understand what you think I said, but I'm not sure you realize that what you heard is not what I meant." </a:t>
            </a:r>
          </a:p>
          <a:p>
            <a:r>
              <a:rPr lang="en-US" altLang="en-US" sz="3200" dirty="0"/>
              <a:t>       					Robert McCloskey</a:t>
            </a:r>
          </a:p>
        </p:txBody>
      </p:sp>
    </p:spTree>
    <p:extLst>
      <p:ext uri="{BB962C8B-B14F-4D97-AF65-F5344CB8AC3E}">
        <p14:creationId xmlns:p14="http://schemas.microsoft.com/office/powerpoint/2010/main" val="34165738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55330" y="1664449"/>
            <a:ext cx="11346287" cy="4455017"/>
          </a:xfrm>
        </p:spPr>
        <p:txBody>
          <a:bodyPr>
            <a:normAutofit/>
          </a:bodyPr>
          <a:lstStyle/>
          <a:p>
            <a:pPr algn="ctr" eaLnBrk="1" hangingPunct="1"/>
            <a:r>
              <a:rPr lang="en-US" altLang="en-US" sz="3600" dirty="0">
                <a:solidFill>
                  <a:schemeClr val="tx1"/>
                </a:solidFill>
              </a:rPr>
              <a:t>“People don’t get along because they fear each other.</a:t>
            </a:r>
            <a:br>
              <a:rPr lang="en-US" altLang="en-US" sz="3600" dirty="0">
                <a:solidFill>
                  <a:schemeClr val="tx1"/>
                </a:solidFill>
              </a:rPr>
            </a:br>
            <a:r>
              <a:rPr lang="en-US" altLang="en-US" sz="3600" dirty="0">
                <a:solidFill>
                  <a:schemeClr val="tx1"/>
                </a:solidFill>
              </a:rPr>
              <a:t/>
            </a:r>
            <a:br>
              <a:rPr lang="en-US" altLang="en-US" sz="3600" dirty="0">
                <a:solidFill>
                  <a:schemeClr val="tx1"/>
                </a:solidFill>
              </a:rPr>
            </a:br>
            <a:r>
              <a:rPr lang="en-US" altLang="en-US" sz="3600" dirty="0">
                <a:solidFill>
                  <a:schemeClr val="tx1"/>
                </a:solidFill>
              </a:rPr>
              <a:t>People fear each other because they don’t know each other.</a:t>
            </a:r>
            <a:br>
              <a:rPr lang="en-US" altLang="en-US" sz="3600" dirty="0">
                <a:solidFill>
                  <a:schemeClr val="tx1"/>
                </a:solidFill>
              </a:rPr>
            </a:br>
            <a:r>
              <a:rPr lang="en-US" altLang="en-US" sz="3600" dirty="0">
                <a:solidFill>
                  <a:schemeClr val="tx1"/>
                </a:solidFill>
              </a:rPr>
              <a:t/>
            </a:r>
            <a:br>
              <a:rPr lang="en-US" altLang="en-US" sz="3600" dirty="0">
                <a:solidFill>
                  <a:schemeClr val="tx1"/>
                </a:solidFill>
              </a:rPr>
            </a:br>
            <a:r>
              <a:rPr lang="en-US" altLang="en-US" sz="3600" dirty="0">
                <a:solidFill>
                  <a:schemeClr val="tx1"/>
                </a:solidFill>
              </a:rPr>
              <a:t>They don’t know each other because they have not properly communicated with each other.”</a:t>
            </a:r>
            <a:br>
              <a:rPr lang="en-US" altLang="en-US" sz="3600" dirty="0">
                <a:solidFill>
                  <a:schemeClr val="tx1"/>
                </a:solidFill>
              </a:rPr>
            </a:br>
            <a:r>
              <a:rPr lang="en-US" altLang="en-US" sz="3600" dirty="0">
                <a:solidFill>
                  <a:schemeClr val="tx1"/>
                </a:solidFill>
              </a:rPr>
              <a:t/>
            </a:r>
            <a:br>
              <a:rPr lang="en-US" altLang="en-US" sz="3600" dirty="0">
                <a:solidFill>
                  <a:schemeClr val="tx1"/>
                </a:solidFill>
              </a:rPr>
            </a:br>
            <a:r>
              <a:rPr lang="en-US" altLang="en-US" sz="3600" dirty="0">
                <a:solidFill>
                  <a:schemeClr val="tx1"/>
                </a:solidFill>
              </a:rPr>
              <a:t>Martin Luther King Jr.</a:t>
            </a:r>
            <a:br>
              <a:rPr lang="en-US" altLang="en-US" sz="3600" dirty="0">
                <a:solidFill>
                  <a:schemeClr val="tx1"/>
                </a:solidFill>
              </a:rPr>
            </a:br>
            <a:endParaRPr lang="en-US" altLang="en-US" sz="3600" dirty="0">
              <a:solidFill>
                <a:schemeClr val="tx1"/>
              </a:solidFill>
            </a:endParaRPr>
          </a:p>
        </p:txBody>
      </p:sp>
      <p:sp>
        <p:nvSpPr>
          <p:cNvPr id="2" name="TextBox 1"/>
          <p:cNvSpPr txBox="1"/>
          <p:nvPr/>
        </p:nvSpPr>
        <p:spPr>
          <a:xfrm>
            <a:off x="901521" y="699881"/>
            <a:ext cx="10058399" cy="1323439"/>
          </a:xfrm>
          <a:prstGeom prst="rect">
            <a:avLst/>
          </a:prstGeom>
          <a:noFill/>
        </p:spPr>
        <p:txBody>
          <a:bodyPr wrap="square" rtlCol="0">
            <a:spAutoFit/>
          </a:bodyPr>
          <a:lstStyle/>
          <a:p>
            <a:r>
              <a:rPr lang="en-US" altLang="en-US" sz="4000" dirty="0" smtClean="0"/>
              <a:t>Read </a:t>
            </a:r>
            <a:r>
              <a:rPr lang="en-US" altLang="en-US" sz="4000" dirty="0"/>
              <a:t>the given quote and give your opinion.</a:t>
            </a:r>
            <a:r>
              <a:rPr lang="en-US" sz="4000" b="1" dirty="0" smtClean="0">
                <a:solidFill>
                  <a:schemeClr val="bg1"/>
                </a:solidFill>
              </a:rPr>
              <a:t> Luther king said the following?</a:t>
            </a:r>
            <a:endParaRPr lang="en-US" sz="4000" b="1" dirty="0">
              <a:solidFill>
                <a:schemeClr val="bg1"/>
              </a:solidFill>
            </a:endParaRPr>
          </a:p>
        </p:txBody>
      </p:sp>
    </p:spTree>
    <p:extLst>
      <p:ext uri="{BB962C8B-B14F-4D97-AF65-F5344CB8AC3E}">
        <p14:creationId xmlns:p14="http://schemas.microsoft.com/office/powerpoint/2010/main" val="1315790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Activity </a:t>
            </a:r>
            <a:r>
              <a:rPr lang="en-US" b="1" dirty="0" smtClean="0"/>
              <a:t>1: </a:t>
            </a:r>
            <a:r>
              <a:rPr lang="en-US" b="1" dirty="0" smtClean="0"/>
              <a:t>Let’s Get to Know each other!</a:t>
            </a:r>
            <a:endParaRPr lang="en-US" b="1" dirty="0"/>
          </a:p>
        </p:txBody>
      </p:sp>
      <p:sp>
        <p:nvSpPr>
          <p:cNvPr id="3" name="Content Placeholder 2"/>
          <p:cNvSpPr>
            <a:spLocks noGrp="1"/>
          </p:cNvSpPr>
          <p:nvPr>
            <p:ph idx="1"/>
          </p:nvPr>
        </p:nvSpPr>
        <p:spPr>
          <a:xfrm>
            <a:off x="1097280" y="1845734"/>
            <a:ext cx="10058400" cy="4458084"/>
          </a:xfrm>
        </p:spPr>
        <p:txBody>
          <a:bodyPr>
            <a:normAutofit/>
          </a:bodyPr>
          <a:lstStyle/>
          <a:p>
            <a:pPr>
              <a:buFont typeface="Wingdings" panose="05000000000000000000" pitchFamily="2" charset="2"/>
              <a:buChar char="§"/>
            </a:pPr>
            <a:r>
              <a:rPr lang="en-US" dirty="0"/>
              <a:t> </a:t>
            </a:r>
            <a:r>
              <a:rPr lang="en-US" sz="3000" dirty="0" smtClean="0"/>
              <a:t>Now each </a:t>
            </a:r>
            <a:r>
              <a:rPr lang="en-US" sz="3000" dirty="0" smtClean="0"/>
              <a:t>of you </a:t>
            </a:r>
            <a:r>
              <a:rPr lang="en-US" sz="3000" dirty="0" smtClean="0"/>
              <a:t>would </a:t>
            </a:r>
            <a:r>
              <a:rPr lang="en-US" sz="3000" dirty="0" smtClean="0"/>
              <a:t>have</a:t>
            </a:r>
            <a:r>
              <a:rPr lang="en-US" sz="3000" dirty="0" smtClean="0"/>
              <a:t> </a:t>
            </a:r>
            <a:r>
              <a:rPr lang="en-US" sz="3000" dirty="0" smtClean="0"/>
              <a:t>to speak </a:t>
            </a:r>
            <a:r>
              <a:rPr lang="en-US" sz="3000" dirty="0" smtClean="0"/>
              <a:t>about, ‘</a:t>
            </a:r>
            <a:r>
              <a:rPr lang="en-US" sz="3000" dirty="0" smtClean="0"/>
              <a:t>The</a:t>
            </a:r>
            <a:r>
              <a:rPr lang="en-US" sz="3000" dirty="0" smtClean="0"/>
              <a:t> </a:t>
            </a:r>
            <a:r>
              <a:rPr lang="en-US" sz="3000" dirty="0" smtClean="0"/>
              <a:t>biggest blunder I made </a:t>
            </a:r>
            <a:r>
              <a:rPr lang="en-US" sz="3000" dirty="0" smtClean="0"/>
              <a:t>recently’. </a:t>
            </a:r>
            <a:r>
              <a:rPr lang="en-US" sz="3000" dirty="0" smtClean="0"/>
              <a:t>Make sure it is decent for the classroom </a:t>
            </a:r>
            <a:r>
              <a:rPr lang="en-US" sz="3000" dirty="0"/>
              <a:t>context). </a:t>
            </a:r>
            <a:r>
              <a:rPr lang="en-US" sz="3000" dirty="0" smtClean="0"/>
              <a:t>Talk </a:t>
            </a:r>
            <a:r>
              <a:rPr lang="en-US" sz="3000" dirty="0"/>
              <a:t>about it for 1 to 2 minutes only</a:t>
            </a:r>
            <a:r>
              <a:rPr lang="en-US" sz="3000" dirty="0" smtClean="0"/>
              <a:t>.</a:t>
            </a:r>
          </a:p>
          <a:p>
            <a:pPr>
              <a:buFont typeface="Wingdings" panose="05000000000000000000" pitchFamily="2" charset="2"/>
              <a:buChar char="§"/>
            </a:pPr>
            <a:r>
              <a:rPr lang="en-US" sz="3000" dirty="0" smtClean="0"/>
              <a:t>Now, divide yourself in pairs.</a:t>
            </a:r>
          </a:p>
          <a:p>
            <a:pPr>
              <a:buFont typeface="Wingdings" panose="05000000000000000000" pitchFamily="2" charset="2"/>
              <a:buChar char="§"/>
            </a:pPr>
            <a:r>
              <a:rPr lang="en-US" sz="3000" dirty="0"/>
              <a:t>Y</a:t>
            </a:r>
            <a:r>
              <a:rPr lang="en-US" sz="3000" dirty="0" smtClean="0"/>
              <a:t>our </a:t>
            </a:r>
            <a:r>
              <a:rPr lang="en-US" sz="3000" dirty="0" smtClean="0"/>
              <a:t>job is to listen to your partner attentively and summarize his/her answer in front of the class.</a:t>
            </a:r>
          </a:p>
          <a:p>
            <a:pPr>
              <a:buFont typeface="Wingdings" panose="05000000000000000000" pitchFamily="2" charset="2"/>
              <a:buChar char="§"/>
            </a:pPr>
            <a:r>
              <a:rPr lang="en-US" sz="3000" dirty="0" smtClean="0"/>
              <a:t>The class will tell how good a listener you are</a:t>
            </a:r>
            <a:r>
              <a:rPr lang="en-US" sz="3000" dirty="0" smtClean="0"/>
              <a:t>.</a:t>
            </a:r>
            <a:endParaRPr lang="en-US" sz="3000" dirty="0" smtClean="0"/>
          </a:p>
          <a:p>
            <a:endParaRPr lang="en-US" dirty="0"/>
          </a:p>
        </p:txBody>
      </p:sp>
      <p:pic>
        <p:nvPicPr>
          <p:cNvPr id="5122" name="Picture 2" descr="People Talking Cartoon Stock Illustrations – 28,008 People Talking Cartoon  Stock Illustrations, Vectors &amp; Clipart - Dreamsti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0498" y="4495252"/>
            <a:ext cx="3591502" cy="1559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87297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180</TotalTime>
  <Words>885</Words>
  <Application>Microsoft Office PowerPoint</Application>
  <PresentationFormat>Widescreen</PresentationFormat>
  <Paragraphs>108</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Calibri</vt:lpstr>
      <vt:lpstr>Calibri Light</vt:lpstr>
      <vt:lpstr>Garamond</vt:lpstr>
      <vt:lpstr>HelveticaNeueLTW1G-Lt</vt:lpstr>
      <vt:lpstr>Times New Roman</vt:lpstr>
      <vt:lpstr>TimesNewRoman</vt:lpstr>
      <vt:lpstr>TwCenMT-CondensedExtraBold</vt:lpstr>
      <vt:lpstr>Wingdings</vt:lpstr>
      <vt:lpstr>Retrospect</vt:lpstr>
      <vt:lpstr>CPS-LAB 1</vt:lpstr>
      <vt:lpstr>Course Content Spring 2023 </vt:lpstr>
      <vt:lpstr>Marks Distribution</vt:lpstr>
      <vt:lpstr>Important Information</vt:lpstr>
      <vt:lpstr>A piece of Advice!</vt:lpstr>
      <vt:lpstr>Reflect and Share your thoughts!</vt:lpstr>
      <vt:lpstr>Read the given quote and give your opinion.</vt:lpstr>
      <vt:lpstr>“People don’t get along because they fear each other.  People fear each other because they don’t know each other.  They don’t know each other because they have not properly communicated with each other.”  Martin Luther King Jr. </vt:lpstr>
      <vt:lpstr>Activity 1: Let’s Get to Know each other!</vt:lpstr>
      <vt:lpstr>Listener and Talker Activity (Feedback)</vt:lpstr>
      <vt:lpstr>Activity 2:</vt:lpstr>
      <vt:lpstr>What is the role of listening in Oral Communication?</vt:lpstr>
      <vt:lpstr>DEFINITIONS OF COMMUNICATION.</vt:lpstr>
      <vt:lpstr>Summarizing the definitions</vt:lpstr>
      <vt:lpstr>PowerPoint Presentation</vt:lpstr>
      <vt:lpstr>PURPOSE:</vt:lpstr>
      <vt:lpstr>The Essence of Communication</vt:lpstr>
      <vt:lpstr>Features of Communication</vt:lpstr>
      <vt:lpstr>Formal vs Informal communication.</vt:lpstr>
      <vt:lpstr>Final Take Away!</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CPS-LAB 1</dc:title>
  <dc:creator>Sameera Sultan</dc:creator>
  <cp:lastModifiedBy>Administrator</cp:lastModifiedBy>
  <cp:revision>27</cp:revision>
  <dcterms:created xsi:type="dcterms:W3CDTF">2021-01-28T06:47:42Z</dcterms:created>
  <dcterms:modified xsi:type="dcterms:W3CDTF">2023-01-23T06:11:48Z</dcterms:modified>
</cp:coreProperties>
</file>