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69" r:id="rId3"/>
    <p:sldId id="271" r:id="rId4"/>
    <p:sldId id="273" r:id="rId5"/>
    <p:sldId id="274" r:id="rId6"/>
    <p:sldId id="276" r:id="rId7"/>
    <p:sldId id="277" r:id="rId8"/>
    <p:sldId id="278" r:id="rId9"/>
    <p:sldId id="272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/>
              <a:t>User Interface Design contd..</a:t>
            </a:r>
            <a:br>
              <a:rPr lang="en-US" sz="6700" dirty="0"/>
            </a:br>
            <a:r>
              <a:rPr lang="en-US" sz="1800" dirty="0"/>
              <a:t>(Chapter 11- by Roger S. Pressman)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/>
              <a:t>Task Analysis &amp; Modelling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/>
              <a:t>answer the given questions </a:t>
            </a:r>
            <a:r>
              <a:rPr lang="en-US" altLang="en-US" sz="1800" dirty="0"/>
              <a:t>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/>
              <a:t>Task identification in specific circumstances.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Tasks and sub tasks performed by user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sequence of work tasks—the workflow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Use-cases:</a:t>
            </a:r>
          </a:p>
          <a:p>
            <a:pPr lvl="1"/>
            <a:r>
              <a:rPr lang="en-US" altLang="en-US" sz="1400" dirty="0"/>
              <a:t> </a:t>
            </a:r>
            <a:r>
              <a:rPr lang="en-US" altLang="en-US" sz="1600" dirty="0"/>
              <a:t>define basic interaction of actor and system</a:t>
            </a:r>
          </a:p>
          <a:p>
            <a:pPr lvl="1"/>
            <a:r>
              <a:rPr lang="en-US" altLang="en-US" sz="1600" dirty="0"/>
              <a:t> written using informal paragraphs.</a:t>
            </a:r>
          </a:p>
          <a:p>
            <a:pPr lvl="1"/>
            <a:r>
              <a:rPr lang="en-US" altLang="en-US" sz="1600" dirty="0"/>
              <a:t>Can be used to derive tasks, sub tasks and interfaces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Task elaboration:</a:t>
            </a:r>
          </a:p>
          <a:p>
            <a:pPr lvl="1"/>
            <a:r>
              <a:rPr lang="en-US" altLang="en-US" sz="1600" dirty="0"/>
              <a:t>Stepwise elaboration or task refinement of interactive tasks</a:t>
            </a:r>
          </a:p>
          <a:p>
            <a:pPr lvl="1"/>
            <a:r>
              <a:rPr lang="en-US" altLang="en-US" sz="1600" dirty="0"/>
              <a:t>Derive either manually or use a preexisting system to identify them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Object elaboration:</a:t>
            </a:r>
          </a:p>
          <a:p>
            <a:pPr lvl="1"/>
            <a:r>
              <a:rPr lang="en-US" altLang="en-US" sz="1600" dirty="0"/>
              <a:t>extract physical objects from system to define their classes and behavior </a:t>
            </a:r>
          </a:p>
          <a:p>
            <a:r>
              <a:rPr lang="en-US" altLang="en-US" dirty="0"/>
              <a:t>Workflow analysis defines how a work process </a:t>
            </a:r>
            <a:r>
              <a:rPr lang="en-US" altLang="en-US" sz="2200" dirty="0"/>
              <a:t>is</a:t>
            </a:r>
          </a:p>
          <a:p>
            <a:pPr lvl="1"/>
            <a:r>
              <a:rPr lang="en-US" altLang="en-US" sz="1600" dirty="0"/>
              <a:t>How a work process is  completed when several people (and roles) are involved </a:t>
            </a:r>
          </a:p>
          <a:p>
            <a:pPr lvl="1"/>
            <a:r>
              <a:rPr lang="en-US" sz="1600" dirty="0"/>
              <a:t>Shown using UML swim line diagram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32336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Swim lane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D2803-3E7B-4901-A763-2446C589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485596"/>
            <a:ext cx="11690153" cy="49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74" y="915327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5" y="165043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/>
              <a:t>Analysis of Display Content</a:t>
            </a:r>
          </a:p>
          <a:p>
            <a:pPr lvl="1"/>
            <a:r>
              <a:rPr lang="en-US" sz="2000" dirty="0"/>
              <a:t>Format of the content</a:t>
            </a:r>
          </a:p>
          <a:p>
            <a:pPr lvl="1"/>
            <a:r>
              <a:rPr lang="en-US" sz="2000" dirty="0"/>
              <a:t>Aesthetics</a:t>
            </a:r>
          </a:p>
          <a:p>
            <a:pPr lvl="1"/>
            <a:r>
              <a:rPr lang="en-US" sz="2000" dirty="0"/>
              <a:t>Content displayed using stepwise refinement approach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600" dirty="0"/>
          </a:p>
          <a:p>
            <a:pPr algn="just">
              <a:lnSpc>
                <a:spcPct val="110000"/>
              </a:lnSpc>
            </a:pPr>
            <a:r>
              <a:rPr lang="en-US" sz="3200" i="1" u="sng" dirty="0"/>
              <a:t>Analysis of Physical Work Environment</a:t>
            </a:r>
          </a:p>
          <a:p>
            <a:pPr lvl="1"/>
            <a:r>
              <a:rPr lang="en-US" sz="2000" dirty="0"/>
              <a:t>Work environment should be helpful in proper operation and concentration .</a:t>
            </a:r>
          </a:p>
          <a:p>
            <a:pPr lvl="1"/>
            <a:r>
              <a:rPr lang="en-US" sz="2000" dirty="0"/>
              <a:t>Must co-relate with the designed software aesthetics.</a:t>
            </a:r>
          </a:p>
          <a:p>
            <a:pPr marL="457200" lvl="1" indent="0" algn="just">
              <a:buNone/>
            </a:pP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134203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64112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121949"/>
            <a:ext cx="7409523" cy="382243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/>
              <a:t>Iterative process – It uses the spiral process model</a:t>
            </a:r>
          </a:p>
          <a:p>
            <a:pPr algn="just"/>
            <a:r>
              <a:rPr lang="en-US" sz="11200" dirty="0"/>
              <a:t>Four steps are:</a:t>
            </a:r>
          </a:p>
          <a:p>
            <a:pPr lvl="1" algn="just"/>
            <a:r>
              <a:rPr lang="en-US" sz="11200" dirty="0"/>
              <a:t>Interface analysis</a:t>
            </a:r>
          </a:p>
          <a:p>
            <a:pPr lvl="1" algn="just"/>
            <a:r>
              <a:rPr lang="en-US" sz="11200" dirty="0"/>
              <a:t>Interface design</a:t>
            </a:r>
          </a:p>
          <a:p>
            <a:pPr lvl="1" algn="just"/>
            <a:r>
              <a:rPr lang="en-US" sz="11200" dirty="0"/>
              <a:t>Interface implementation/construction involves  prototyping approach</a:t>
            </a:r>
          </a:p>
          <a:p>
            <a:pPr lvl="1" algn="just"/>
            <a:r>
              <a:rPr lang="en-US" sz="11200" dirty="0"/>
              <a:t>Interface validation </a:t>
            </a:r>
          </a:p>
          <a:p>
            <a:pPr algn="just"/>
            <a:r>
              <a:rPr lang="en-US" sz="11600" dirty="0"/>
              <a:t>Since its spiral model so these steps need to be processed again and again for design betterment.</a:t>
            </a:r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2067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User analysis:</a:t>
            </a:r>
          </a:p>
          <a:p>
            <a:pPr lvl="1" algn="just"/>
            <a:r>
              <a:rPr lang="en-US" sz="2800" dirty="0"/>
              <a:t>Assess users’ profile who are going to use the system.</a:t>
            </a:r>
          </a:p>
          <a:p>
            <a:pPr lvl="1" algn="just"/>
            <a:r>
              <a:rPr lang="en-US" sz="2800" dirty="0"/>
              <a:t>Assessment related to skill level, business perception</a:t>
            </a:r>
          </a:p>
          <a:p>
            <a:pPr lvl="1" algn="just"/>
            <a:r>
              <a:rPr lang="en-US" sz="2800" dirty="0"/>
              <a:t>Define different user categories</a:t>
            </a:r>
          </a:p>
          <a:p>
            <a:pPr lvl="1" algn="just"/>
            <a:r>
              <a:rPr lang="en-US" sz="2800" dirty="0"/>
              <a:t>Gather requirements for each category &amp; understand system by each category perspective.</a:t>
            </a:r>
          </a:p>
          <a:p>
            <a:pPr lvl="1" algn="just"/>
            <a:endParaRPr lang="en-US" sz="2800" dirty="0"/>
          </a:p>
          <a:p>
            <a:pPr algn="just"/>
            <a:endParaRPr lang="en-US" sz="11200" dirty="0"/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513549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Interface design:</a:t>
            </a:r>
          </a:p>
          <a:p>
            <a:pPr lvl="1" algn="just"/>
            <a:r>
              <a:rPr lang="en-US" sz="2800" dirty="0"/>
              <a:t>A set of interface objects and actions along with their screen representation that allows user to perform all tasks and fulfil the usability goals of the system.</a:t>
            </a:r>
          </a:p>
          <a:p>
            <a:pPr algn="just"/>
            <a:r>
              <a:rPr lang="en-US" sz="3200" dirty="0"/>
              <a:t>Interface Construction/implementation:</a:t>
            </a:r>
          </a:p>
          <a:p>
            <a:pPr lvl="1" algn="just"/>
            <a:r>
              <a:rPr lang="en-US" sz="2800" dirty="0"/>
              <a:t>Create prototype against a use case scenarios &amp; validate the design.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endParaRPr lang="en-US" sz="11200" dirty="0"/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5983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Interface validation:</a:t>
            </a:r>
          </a:p>
          <a:p>
            <a:pPr lvl="1" algn="just"/>
            <a:r>
              <a:rPr lang="en-US" sz="2800" dirty="0"/>
              <a:t>Check if the system accommodates all variety of tasks?</a:t>
            </a:r>
          </a:p>
          <a:p>
            <a:pPr lvl="1" algn="just"/>
            <a:r>
              <a:rPr lang="en-US" sz="2800" dirty="0"/>
              <a:t>Whether the system is easy to use &amp; learn?</a:t>
            </a:r>
          </a:p>
          <a:p>
            <a:pPr lvl="1" algn="just"/>
            <a:r>
              <a:rPr lang="en-US" sz="2800" dirty="0"/>
              <a:t> users’ acceptance of a system as useful tool</a:t>
            </a:r>
          </a:p>
          <a:p>
            <a:pPr algn="just"/>
            <a:r>
              <a:rPr lang="en-US" sz="3200" dirty="0"/>
              <a:t>Now, we’ll cover each separately in detail</a:t>
            </a:r>
          </a:p>
          <a:p>
            <a:pPr marL="457200" lvl="1" indent="0" algn="just">
              <a:buNone/>
            </a:pPr>
            <a:endParaRPr lang="en-US" sz="3200" dirty="0"/>
          </a:p>
          <a:p>
            <a:pPr algn="just"/>
            <a:endParaRPr lang="en-US" sz="11200" dirty="0"/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/>
          </a:bodyPr>
          <a:lstStyle/>
          <a:p>
            <a:pPr algn="just"/>
            <a:r>
              <a:rPr lang="en-US" sz="3200" i="1" u="sng" dirty="0"/>
              <a:t>User Analysis:</a:t>
            </a:r>
          </a:p>
          <a:p>
            <a:pPr algn="just"/>
            <a:r>
              <a:rPr lang="en-US" sz="3200" dirty="0"/>
              <a:t>Understand problem before designing the solution.</a:t>
            </a:r>
          </a:p>
          <a:p>
            <a:pPr lvl="1" algn="just"/>
            <a:r>
              <a:rPr lang="en-US" sz="2800" dirty="0"/>
              <a:t>Understand users of the system, </a:t>
            </a:r>
          </a:p>
          <a:p>
            <a:pPr lvl="1" algn="just"/>
            <a:r>
              <a:rPr lang="en-US" sz="2800" dirty="0"/>
              <a:t>the system goals (tasks), </a:t>
            </a:r>
          </a:p>
          <a:p>
            <a:pPr lvl="1" algn="just"/>
            <a:r>
              <a:rPr lang="en-US" sz="2800" dirty="0"/>
              <a:t>the displayed content, </a:t>
            </a:r>
          </a:p>
          <a:p>
            <a:pPr lvl="1" algn="just"/>
            <a:r>
              <a:rPr lang="en-US" sz="2800" dirty="0"/>
              <a:t>the environment in which tasks is conducted.</a:t>
            </a:r>
          </a:p>
          <a:p>
            <a:pPr algn="just"/>
            <a:r>
              <a:rPr lang="en-US" sz="3600" dirty="0"/>
              <a:t>The mental image and the design model must converge.</a:t>
            </a:r>
          </a:p>
          <a:p>
            <a:pPr lvl="1" algn="just"/>
            <a:r>
              <a:rPr lang="en-US" sz="3200" dirty="0"/>
              <a:t>Can be achieved by understanding the users and how they use the system</a:t>
            </a:r>
          </a:p>
          <a:p>
            <a:pPr algn="just"/>
            <a:endParaRPr lang="en-US" sz="11200" dirty="0"/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23984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/>
              <a:t>Information for system understanding can be obtained by:</a:t>
            </a:r>
          </a:p>
          <a:p>
            <a:pPr lvl="1" algn="just"/>
            <a:r>
              <a:rPr lang="en-US" sz="3200" dirty="0"/>
              <a:t>User interviews</a:t>
            </a:r>
          </a:p>
          <a:p>
            <a:pPr lvl="2" algn="just"/>
            <a:r>
              <a:rPr lang="en-US" sz="2800" dirty="0"/>
              <a:t>s/w team members met with end users to identify their needs and work culture. </a:t>
            </a:r>
          </a:p>
          <a:p>
            <a:pPr lvl="1" algn="just"/>
            <a:r>
              <a:rPr lang="en-US" sz="3200" dirty="0"/>
              <a:t>Sales input</a:t>
            </a:r>
          </a:p>
          <a:p>
            <a:pPr lvl="2" algn="just"/>
            <a:r>
              <a:rPr lang="en-US" sz="2800" dirty="0"/>
              <a:t>Sales people meet with users to assess the user categories &amp; understand req.</a:t>
            </a:r>
          </a:p>
          <a:p>
            <a:pPr lvl="1" algn="just"/>
            <a:r>
              <a:rPr lang="en-US" sz="3200" dirty="0"/>
              <a:t>Marketing input</a:t>
            </a:r>
          </a:p>
          <a:p>
            <a:pPr lvl="2" algn="just"/>
            <a:r>
              <a:rPr lang="en-US" sz="2800" dirty="0"/>
              <a:t>Take the market survey and check in how many ways the product could come handy.</a:t>
            </a:r>
          </a:p>
          <a:p>
            <a:pPr lvl="1" algn="just"/>
            <a:r>
              <a:rPr lang="en-US" sz="3200" dirty="0"/>
              <a:t>Support input</a:t>
            </a:r>
          </a:p>
          <a:p>
            <a:pPr lvl="2" algn="just"/>
            <a:r>
              <a:rPr lang="en-US" sz="2800" dirty="0"/>
              <a:t>Support staff takes feedback of the what work or what not. Which features are easy to use or not etc.</a:t>
            </a:r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427313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68" y="154084"/>
            <a:ext cx="12111419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User Analysis questions for better user categorization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15" y="892064"/>
            <a:ext cx="11205984" cy="448099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9600" dirty="0"/>
              <a:t>Are </a:t>
            </a:r>
            <a:r>
              <a:rPr lang="en-US" altLang="en-US" sz="9600" b="1" dirty="0"/>
              <a:t>users trained professionals, technician, clerical, or manufacturing workers</a:t>
            </a:r>
            <a:r>
              <a:rPr lang="en-US" altLang="en-US" sz="9600" dirty="0"/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What level of formal education does the average user have?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Are the users capable of learning from written materials or have they expressed a desire for classroom training?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users expert typists / keyboard phobic?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age range of the user community?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User’s gender?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How are users compensated for the work they perform? 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Working hours: normal office hours / until the job is done?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Software usage frequency ? (mostly/occasionally)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primary spoken language among users?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consequences if a user makes a mistake using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Are users experts in the subject matter that is addressed by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/>
              <a:t>Are users interested in learning about the technology that sits behind the interface?</a:t>
            </a:r>
            <a:endParaRPr lang="en-US" altLang="en-US" sz="8800" dirty="0"/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</p:spTree>
    <p:extLst>
      <p:ext uri="{BB962C8B-B14F-4D97-AF65-F5344CB8AC3E}">
        <p14:creationId xmlns:p14="http://schemas.microsoft.com/office/powerpoint/2010/main" val="2524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28" y="1484997"/>
            <a:ext cx="7409523" cy="37683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task analysis:</a:t>
            </a:r>
          </a:p>
          <a:p>
            <a:pPr lvl="1" algn="just"/>
            <a:r>
              <a:rPr lang="en-US" sz="2800" dirty="0"/>
              <a:t>Detailed task analysis done after interface analysis.</a:t>
            </a:r>
          </a:p>
          <a:p>
            <a:pPr lvl="1" algn="just"/>
            <a:r>
              <a:rPr lang="en-US" sz="2800" dirty="0"/>
              <a:t>The tasks that users will perform to accomplish system goals.</a:t>
            </a:r>
          </a:p>
          <a:p>
            <a:pPr algn="just"/>
            <a:r>
              <a:rPr lang="en-US" sz="3200" dirty="0"/>
              <a:t>User environment analysis:</a:t>
            </a:r>
          </a:p>
          <a:p>
            <a:pPr lvl="1" algn="just"/>
            <a:r>
              <a:rPr lang="en-US" sz="2800" dirty="0"/>
              <a:t>done to check if the current physical environment be able to cater the system needs?</a:t>
            </a:r>
          </a:p>
          <a:p>
            <a:pPr algn="just"/>
            <a:r>
              <a:rPr lang="en-US" sz="3200" dirty="0"/>
              <a:t>Output: Analysis model for interface</a:t>
            </a:r>
          </a:p>
          <a:p>
            <a:pPr lvl="1" algn="just"/>
            <a:endParaRPr lang="en-US" sz="2800" dirty="0"/>
          </a:p>
          <a:p>
            <a:pPr algn="just"/>
            <a:endParaRPr lang="en-US" sz="11200" dirty="0"/>
          </a:p>
          <a:p>
            <a:pPr algn="just"/>
            <a:endParaRPr lang="en-US" sz="11600" dirty="0"/>
          </a:p>
          <a:p>
            <a:pPr marL="457200" lvl="1" indent="0" algn="just">
              <a:buNone/>
            </a:pPr>
            <a:endParaRPr lang="en-US" sz="11200" dirty="0"/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44" y="1600518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9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728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User Interface Design contd.. (Chapter 11- by Roger S. Pressman)</vt:lpstr>
      <vt:lpstr>UI analysis &amp; design Process</vt:lpstr>
      <vt:lpstr>UI analysis &amp; design Process</vt:lpstr>
      <vt:lpstr>UI analysis &amp; design Process</vt:lpstr>
      <vt:lpstr>UI analysis &amp; design Process</vt:lpstr>
      <vt:lpstr>Interface Analysis </vt:lpstr>
      <vt:lpstr>Interface Analysis</vt:lpstr>
      <vt:lpstr>User Analysis questions for better user categorization</vt:lpstr>
      <vt:lpstr>UI analysis &amp; design Process</vt:lpstr>
      <vt:lpstr>Interface Analysis </vt:lpstr>
      <vt:lpstr>Interface Analysis </vt:lpstr>
      <vt:lpstr>Interface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contd.. (Chapter 11- by Roger S. Pressman)</dc:title>
  <dc:creator>Fast</dc:creator>
  <cp:lastModifiedBy>Iqra Fahad</cp:lastModifiedBy>
  <cp:revision>14</cp:revision>
  <dcterms:created xsi:type="dcterms:W3CDTF">2022-04-04T03:31:49Z</dcterms:created>
  <dcterms:modified xsi:type="dcterms:W3CDTF">2023-03-13T06:44:56Z</dcterms:modified>
</cp:coreProperties>
</file>