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7" r:id="rId13"/>
    <p:sldId id="27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81" r:id="rId24"/>
    <p:sldId id="290" r:id="rId25"/>
    <p:sldId id="285" r:id="rId26"/>
    <p:sldId id="286" r:id="rId27"/>
    <p:sldId id="287" r:id="rId28"/>
    <p:sldId id="291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89" r:id="rId39"/>
    <p:sldId id="282" r:id="rId40"/>
    <p:sldId id="301" r:id="rId41"/>
    <p:sldId id="300" r:id="rId42"/>
    <p:sldId id="302" r:id="rId43"/>
    <p:sldId id="304" r:id="rId44"/>
    <p:sldId id="303" r:id="rId45"/>
    <p:sldId id="305" r:id="rId46"/>
    <p:sldId id="306" r:id="rId47"/>
    <p:sldId id="307" r:id="rId48"/>
    <p:sldId id="308" r:id="rId49"/>
    <p:sldId id="283" r:id="rId50"/>
    <p:sldId id="28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73ED-5638-47A6-8EA3-327613F95A1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1FBD-C10D-48D1-AFBE-D09EF0F2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8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0590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728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575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602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770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968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239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0666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178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136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9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9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169DD4-D359-4DA9-97DF-5C03CA47B09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169DD4-D359-4DA9-97DF-5C03CA47B09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eer.gauher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utorial" TargetMode="External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151652"/>
            <a:ext cx="11763631" cy="3329581"/>
          </a:xfrm>
        </p:spPr>
        <p:txBody>
          <a:bodyPr/>
          <a:lstStyle/>
          <a:p>
            <a:pPr algn="ctr"/>
            <a:r>
              <a:rPr lang="en-US" sz="6600" dirty="0" smtClean="0"/>
              <a:t>Object Oriented Programming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8031" y="3614441"/>
            <a:ext cx="2279393" cy="8614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Week 4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5178" y="4699686"/>
            <a:ext cx="7183393" cy="1462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Email: </a:t>
            </a:r>
            <a:r>
              <a:rPr lang="en-US" sz="2200" cap="none" dirty="0" smtClean="0">
                <a:solidFill>
                  <a:schemeClr val="tx1"/>
                </a:solidFill>
                <a:hlinkClick r:id="rId3"/>
              </a:rPr>
              <a:t>abeer.gauher@nu.edu.pk</a:t>
            </a:r>
            <a:endParaRPr lang="en-US" sz="2200" cap="none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Office: CS BASEMENT 2, Office number 23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5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542958"/>
            <a:ext cx="8229600" cy="5562600"/>
          </a:xfrm>
        </p:spPr>
        <p:txBody>
          <a:bodyPr>
            <a:normAutofit/>
          </a:bodyPr>
          <a:lstStyle/>
          <a:p>
            <a:pPr marL="274320" indent="-274320" algn="ctr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Finalization</a:t>
            </a:r>
          </a:p>
          <a:p>
            <a:pPr marL="274320" indent="-274320">
              <a:spcAft>
                <a:spcPts val="0"/>
              </a:spcAft>
              <a:buNone/>
              <a:defRPr/>
            </a:pPr>
            <a:endParaRPr lang="en-US" sz="1800" dirty="0"/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C47741F1-3D76-4924-902A-23B5F1AD9240}" type="slidenum">
              <a:rPr lang="en-US" altLang="en-US">
                <a:solidFill>
                  <a:srgbClr val="FFFFFF"/>
                </a:solidFill>
              </a:rPr>
              <a:pPr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83006"/>
            <a:ext cx="8661906" cy="3322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03405" y="1872050"/>
            <a:ext cx="7467600" cy="48736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000" dirty="0" smtClean="0"/>
              <a:t>Ways for making objects eligible for collection</a:t>
            </a:r>
          </a:p>
          <a:p>
            <a:pPr lvl="1"/>
            <a:r>
              <a:rPr lang="en-US" altLang="en-US" dirty="0" smtClean="0"/>
              <a:t>Nulling a reference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947" y="4945535"/>
            <a:ext cx="4767329" cy="10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542958"/>
            <a:ext cx="8229600" cy="5562600"/>
          </a:xfrm>
        </p:spPr>
        <p:txBody>
          <a:bodyPr>
            <a:normAutofit/>
          </a:bodyPr>
          <a:lstStyle/>
          <a:p>
            <a:pPr marL="274320" indent="-274320" algn="ctr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Finalization</a:t>
            </a:r>
          </a:p>
          <a:p>
            <a:pPr marL="274320" indent="-274320">
              <a:spcAft>
                <a:spcPts val="0"/>
              </a:spcAft>
              <a:buNone/>
              <a:defRPr/>
            </a:pPr>
            <a:endParaRPr lang="en-US" sz="1800" dirty="0"/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C47741F1-3D76-4924-902A-23B5F1AD9240}" type="slidenum">
              <a:rPr lang="en-US" altLang="en-US">
                <a:solidFill>
                  <a:srgbClr val="FFFFFF"/>
                </a:solidFill>
              </a:rPr>
              <a:pPr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03405" y="1872050"/>
            <a:ext cx="7467600" cy="48736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000" dirty="0" smtClean="0"/>
              <a:t>Ways for making objects eligible for collection</a:t>
            </a:r>
          </a:p>
          <a:p>
            <a:pPr lvl="1"/>
            <a:r>
              <a:rPr lang="en-US" altLang="en-US" dirty="0" smtClean="0"/>
              <a:t>Reassigning a reference variable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70791"/>
            <a:ext cx="7543870" cy="2572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040" y="5506401"/>
            <a:ext cx="5512649" cy="5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8142F6-CE13-44F4-8724-BCA314F074A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9860" y="626077"/>
            <a:ext cx="9144000" cy="701675"/>
          </a:xfrm>
        </p:spPr>
        <p:txBody>
          <a:bodyPr/>
          <a:lstStyle/>
          <a:p>
            <a:r>
              <a:rPr lang="en-US" altLang="en-US" sz="2800" dirty="0"/>
              <a:t>Copying Variables of </a:t>
            </a:r>
            <a:r>
              <a:rPr lang="en-US" altLang="en-US" sz="2800" dirty="0" smtClean="0"/>
              <a:t>Object </a:t>
            </a:r>
            <a:r>
              <a:rPr lang="en-US" altLang="en-US" sz="2800" dirty="0"/>
              <a:t>Types</a:t>
            </a:r>
          </a:p>
        </p:txBody>
      </p:sp>
      <p:sp>
        <p:nvSpPr>
          <p:cNvPr id="57347" name="Rectangle 7"/>
          <p:cNvSpPr>
            <a:spLocks noChangeArrowheads="1"/>
          </p:cNvSpPr>
          <p:nvPr/>
        </p:nvSpPr>
        <p:spPr bwMode="auto">
          <a:xfrm>
            <a:off x="1524001" y="2326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48" name="Rectangle 9"/>
          <p:cNvSpPr>
            <a:spLocks noChangeArrowheads="1"/>
          </p:cNvSpPr>
          <p:nvPr/>
        </p:nvSpPr>
        <p:spPr bwMode="auto">
          <a:xfrm>
            <a:off x="1524001" y="2599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49" name="Rectangle 11"/>
          <p:cNvSpPr>
            <a:spLocks noChangeArrowheads="1"/>
          </p:cNvSpPr>
          <p:nvPr/>
        </p:nvSpPr>
        <p:spPr bwMode="auto">
          <a:xfrm>
            <a:off x="1524001" y="2326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73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47" y="2248324"/>
            <a:ext cx="7286625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9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1B51A6-51B3-4B64-A818-AD9CCD607C4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r>
              <a:rPr lang="en-US" altLang="en-US" smtClean="0"/>
              <a:t>Garbage Collection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638" y="1905000"/>
            <a:ext cx="8416925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As shown in the previous figure, after the assignment statement c1 = c2, c1 points to the same object referenced by c2. The object previously referenced by c1 is no longer referenced. This object is known as garbage. Garbage is automatically collected by JVM. </a:t>
            </a:r>
          </a:p>
        </p:txBody>
      </p:sp>
    </p:spTree>
    <p:extLst>
      <p:ext uri="{BB962C8B-B14F-4D97-AF65-F5344CB8AC3E}">
        <p14:creationId xmlns:p14="http://schemas.microsoft.com/office/powerpoint/2010/main" val="6615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542958"/>
            <a:ext cx="8229600" cy="5562600"/>
          </a:xfrm>
        </p:spPr>
        <p:txBody>
          <a:bodyPr>
            <a:normAutofit/>
          </a:bodyPr>
          <a:lstStyle/>
          <a:p>
            <a:pPr marL="274320" indent="-274320" algn="ctr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Finalization</a:t>
            </a:r>
          </a:p>
          <a:p>
            <a:pPr marL="274320" indent="-274320">
              <a:spcAft>
                <a:spcPts val="0"/>
              </a:spcAft>
              <a:buNone/>
              <a:defRPr/>
            </a:pPr>
            <a:endParaRPr lang="en-US" sz="1800" dirty="0"/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C47741F1-3D76-4924-902A-23B5F1AD9240}" type="slidenum">
              <a:rPr lang="en-US" altLang="en-US">
                <a:solidFill>
                  <a:srgbClr val="FFFFFF"/>
                </a:solidFill>
              </a:rPr>
              <a:pPr/>
              <a:t>14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03405" y="1872050"/>
            <a:ext cx="7467600" cy="48736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000" dirty="0" smtClean="0"/>
              <a:t>Ways for making objects eligible for collection</a:t>
            </a:r>
          </a:p>
          <a:p>
            <a:pPr lvl="1"/>
            <a:r>
              <a:rPr lang="en-US" altLang="en-US" dirty="0" smtClean="0"/>
              <a:t>Using anonymous objects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521" y="5218076"/>
            <a:ext cx="5512649" cy="5175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143" y="2813794"/>
            <a:ext cx="7662759" cy="22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are used to store multiple values in a single variable, instead of declaring separate variables for each value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To declare an array, define the variable type with square brackets</a:t>
            </a:r>
            <a:r>
              <a:rPr lang="en-US" dirty="0" smtClean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String[] cars;</a:t>
            </a:r>
          </a:p>
          <a:p>
            <a:r>
              <a:rPr lang="en-US" dirty="0"/>
              <a:t>We have now declared a variable that holds an array of strings. To insert values to it, you can place the values in a comma-separated list, inside curly braces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String[] cars = {"Volvo", "BMW", "Ford", "Mazda"};</a:t>
            </a:r>
          </a:p>
          <a:p>
            <a:r>
              <a:rPr lang="en-US" dirty="0"/>
              <a:t>To create an array of integers, you could write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[] </a:t>
            </a:r>
            <a:r>
              <a:rPr lang="en-US" b="1" dirty="0" err="1">
                <a:solidFill>
                  <a:srgbClr val="FF0000"/>
                </a:solidFill>
              </a:rPr>
              <a:t>myNum</a:t>
            </a:r>
            <a:r>
              <a:rPr lang="en-US" b="1" dirty="0">
                <a:solidFill>
                  <a:srgbClr val="FF0000"/>
                </a:solidFill>
              </a:rPr>
              <a:t> = {10, 20, 30, 40};</a:t>
            </a:r>
          </a:p>
        </p:txBody>
      </p:sp>
    </p:spTree>
    <p:extLst>
      <p:ext uri="{BB962C8B-B14F-4D97-AF65-F5344CB8AC3E}">
        <p14:creationId xmlns:p14="http://schemas.microsoft.com/office/powerpoint/2010/main" val="130748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Access the Elements of an Array</a:t>
            </a:r>
          </a:p>
          <a:p>
            <a:r>
              <a:rPr lang="en-US" dirty="0"/>
              <a:t>You can access an array element by referring to the index number.</a:t>
            </a:r>
          </a:p>
          <a:p>
            <a:pPr marL="0" indent="0">
              <a:buNone/>
            </a:pPr>
            <a:r>
              <a:rPr lang="en-US" dirty="0" smtClean="0"/>
              <a:t> This </a:t>
            </a:r>
            <a:r>
              <a:rPr lang="en-US" dirty="0"/>
              <a:t>statement accesses the value of the first element in cars: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Example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String[] cars = {"Volvo", "BMW", "Ford", "Mazda"};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(cars[0</a:t>
            </a:r>
            <a:r>
              <a:rPr lang="en-US" b="1" dirty="0" smtClean="0">
                <a:solidFill>
                  <a:srgbClr val="FF0000"/>
                </a:solidFill>
              </a:rPr>
              <a:t>]);</a:t>
            </a:r>
          </a:p>
          <a:p>
            <a:r>
              <a:rPr lang="en-US" dirty="0">
                <a:solidFill>
                  <a:schemeClr val="tx1"/>
                </a:solidFill>
              </a:rPr>
              <a:t>Array Length</a:t>
            </a:r>
          </a:p>
          <a:p>
            <a:r>
              <a:rPr lang="en-US" dirty="0">
                <a:solidFill>
                  <a:schemeClr val="tx1"/>
                </a:solidFill>
              </a:rPr>
              <a:t>To find out how many elements an array has, use the length property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Example</a:t>
            </a:r>
          </a:p>
          <a:p>
            <a:r>
              <a:rPr lang="en-US" b="1" dirty="0">
                <a:solidFill>
                  <a:srgbClr val="FF0000"/>
                </a:solidFill>
              </a:rPr>
              <a:t>String[] cars = {"Volvo", "BMW", "Ford", "Mazda"};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cars.length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>
                <a:solidFill>
                  <a:srgbClr val="FF0000"/>
                </a:solidFill>
              </a:rPr>
              <a:t>// Outputs 4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2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Loop Through an Array</a:t>
            </a:r>
          </a:p>
          <a:p>
            <a:r>
              <a:rPr lang="en-US" dirty="0"/>
              <a:t>You can loop through the array elements with the for loop, and use the length property to specify how many times the loop should run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following example outputs all elements in the cars array: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Example</a:t>
            </a:r>
          </a:p>
          <a:p>
            <a:r>
              <a:rPr lang="en-US" b="1" dirty="0">
                <a:solidFill>
                  <a:srgbClr val="FF0000"/>
                </a:solidFill>
              </a:rPr>
              <a:t>String[] cars = {"Volvo", "BMW", "Ford", "Mazda"};</a:t>
            </a:r>
          </a:p>
          <a:p>
            <a:r>
              <a:rPr lang="en-US" b="1" dirty="0">
                <a:solidFill>
                  <a:srgbClr val="FF0000"/>
                </a:solidFill>
              </a:rPr>
              <a:t>for 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 0;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&lt; </a:t>
            </a:r>
            <a:r>
              <a:rPr lang="en-US" b="1" dirty="0" err="1">
                <a:solidFill>
                  <a:srgbClr val="FF0000"/>
                </a:solidFill>
              </a:rPr>
              <a:t>cars.length</a:t>
            </a:r>
            <a:r>
              <a:rPr lang="en-US" b="1" dirty="0">
                <a:solidFill>
                  <a:srgbClr val="FF0000"/>
                </a:solidFill>
              </a:rPr>
              <a:t>;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++)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(cars[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]);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3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Loop Through an Array with For-Each</a:t>
            </a:r>
          </a:p>
          <a:p>
            <a:r>
              <a:rPr lang="en-US" dirty="0"/>
              <a:t>There is also a "for-each" loop, which is used exclusively to loop through elements in arrays: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Syntax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for (type variable : </a:t>
            </a:r>
            <a:r>
              <a:rPr lang="en-US" sz="2400" b="1" dirty="0" err="1">
                <a:solidFill>
                  <a:srgbClr val="FF0000"/>
                </a:solidFill>
              </a:rPr>
              <a:t>arrayname</a:t>
            </a:r>
            <a:r>
              <a:rPr lang="en-US" sz="2400" b="1" dirty="0">
                <a:solidFill>
                  <a:srgbClr val="FF0000"/>
                </a:solidFill>
              </a:rPr>
              <a:t>) {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...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you compare the for loop and for-each loop, you will see that the for-each method is easier to write, it does not require a counter (using the length property), and it is more readable.</a:t>
            </a:r>
          </a:p>
        </p:txBody>
      </p:sp>
    </p:spTree>
    <p:extLst>
      <p:ext uri="{BB962C8B-B14F-4D97-AF65-F5344CB8AC3E}">
        <p14:creationId xmlns:p14="http://schemas.microsoft.com/office/powerpoint/2010/main" val="304423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275" y="1845734"/>
            <a:ext cx="10058400" cy="40233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Multidimensional Arrays</a:t>
            </a:r>
          </a:p>
          <a:p>
            <a:r>
              <a:rPr lang="en-US" dirty="0"/>
              <a:t>A multidimensional array is an array of arrays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To </a:t>
            </a:r>
            <a:r>
              <a:rPr lang="en-US" dirty="0"/>
              <a:t>create a two-dimensional array, add each array within its own set of curly braces: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[][] </a:t>
            </a:r>
            <a:r>
              <a:rPr lang="en-US" b="1" dirty="0" err="1">
                <a:solidFill>
                  <a:srgbClr val="FF0000"/>
                </a:solidFill>
              </a:rPr>
              <a:t>myNumbers</a:t>
            </a:r>
            <a:r>
              <a:rPr lang="en-US" b="1" dirty="0">
                <a:solidFill>
                  <a:srgbClr val="FF0000"/>
                </a:solidFill>
              </a:rPr>
              <a:t> = { {1, 2, 3, 4}, {5, 6, 7} </a:t>
            </a:r>
            <a:r>
              <a:rPr lang="en-US" b="1" dirty="0" smtClean="0">
                <a:solidFill>
                  <a:srgbClr val="FF0000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Access Elements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access the elements of the </a:t>
            </a:r>
            <a:r>
              <a:rPr lang="en-US" sz="2400" dirty="0" err="1">
                <a:solidFill>
                  <a:schemeClr val="tx1"/>
                </a:solidFill>
              </a:rPr>
              <a:t>myNumbers</a:t>
            </a:r>
            <a:r>
              <a:rPr lang="en-US" sz="2400" dirty="0">
                <a:solidFill>
                  <a:schemeClr val="tx1"/>
                </a:solidFill>
              </a:rPr>
              <a:t> array, specify two indexes: one for the array, and one for the element inside that array. This example accesses the third element (2) in the second array (1) of </a:t>
            </a:r>
            <a:r>
              <a:rPr lang="en-US" sz="2400" dirty="0" err="1">
                <a:solidFill>
                  <a:schemeClr val="tx1"/>
                </a:solidFill>
              </a:rPr>
              <a:t>myNumbers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Example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[][] </a:t>
            </a:r>
            <a:r>
              <a:rPr lang="en-US" sz="2400" b="1" dirty="0" err="1">
                <a:solidFill>
                  <a:srgbClr val="FF0000"/>
                </a:solidFill>
              </a:rPr>
              <a:t>myNumbers</a:t>
            </a:r>
            <a:r>
              <a:rPr lang="en-US" sz="2400" b="1" dirty="0">
                <a:solidFill>
                  <a:srgbClr val="FF0000"/>
                </a:solidFill>
              </a:rPr>
              <a:t> = { {1, 2, 3, 4}, {5, 6, 7} };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System.out.println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myNumbers</a:t>
            </a:r>
            <a:r>
              <a:rPr lang="en-US" sz="2400" b="1" dirty="0">
                <a:solidFill>
                  <a:srgbClr val="FF0000"/>
                </a:solidFill>
              </a:rPr>
              <a:t>[1][2]); // Outputs 7</a:t>
            </a:r>
          </a:p>
        </p:txBody>
      </p:sp>
    </p:spTree>
    <p:extLst>
      <p:ext uri="{BB962C8B-B14F-4D97-AF65-F5344CB8AC3E}">
        <p14:creationId xmlns:p14="http://schemas.microsoft.com/office/powerpoint/2010/main" val="41341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Finalizers</a:t>
            </a:r>
            <a:r>
              <a:rPr lang="en-US" sz="2800" dirty="0"/>
              <a:t>, garbage </a:t>
            </a:r>
            <a:r>
              <a:rPr lang="en-US" sz="2800" dirty="0" smtClean="0"/>
              <a:t>collection</a:t>
            </a:r>
          </a:p>
          <a:p>
            <a:r>
              <a:rPr lang="en-US" sz="2800" dirty="0" smtClean="0"/>
              <a:t>Arrays and </a:t>
            </a:r>
            <a:r>
              <a:rPr lang="en-US" sz="2800" dirty="0" err="1" smtClean="0"/>
              <a:t>ArrayLists</a:t>
            </a:r>
            <a:endParaRPr lang="en-US" sz="2800" dirty="0" smtClean="0"/>
          </a:p>
          <a:p>
            <a:r>
              <a:rPr lang="en-US" sz="2800" dirty="0" smtClean="0"/>
              <a:t>Variables and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275" y="1845734"/>
            <a:ext cx="10058400" cy="402336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Multidimensional Arrays</a:t>
            </a:r>
          </a:p>
          <a:p>
            <a:r>
              <a:rPr lang="en-US" dirty="0"/>
              <a:t>Loop Through a Multi-Dimensional </a:t>
            </a:r>
            <a:r>
              <a:rPr lang="en-US" dirty="0" smtClean="0"/>
              <a:t>Array: We </a:t>
            </a:r>
            <a:r>
              <a:rPr lang="en-US" dirty="0"/>
              <a:t>can also use a for loop inside another for loop to get the elements of a two-dimensional </a:t>
            </a:r>
            <a:r>
              <a:rPr lang="en-US" dirty="0" smtClean="0"/>
              <a:t>array: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/>
              <a:t>class Main {</a:t>
            </a:r>
          </a:p>
          <a:p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myNumbers</a:t>
            </a:r>
            <a:r>
              <a:rPr lang="en-US" dirty="0"/>
              <a:t> = { {1, 2, 3, 4}, {5, 6, 7} };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for 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 0;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&lt; </a:t>
            </a:r>
            <a:r>
              <a:rPr lang="en-US" b="1" dirty="0" err="1">
                <a:solidFill>
                  <a:srgbClr val="FF0000"/>
                </a:solidFill>
              </a:rPr>
              <a:t>myNumbers.length</a:t>
            </a:r>
            <a:r>
              <a:rPr lang="en-US" b="1" dirty="0">
                <a:solidFill>
                  <a:srgbClr val="FF0000"/>
                </a:solidFill>
              </a:rPr>
              <a:t>; ++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for(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j = 0; j &lt; </a:t>
            </a:r>
            <a:r>
              <a:rPr lang="en-US" b="1" dirty="0" err="1">
                <a:solidFill>
                  <a:srgbClr val="FF0000"/>
                </a:solidFill>
              </a:rPr>
              <a:t>myNumbers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].length; ++j)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myNumbers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5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748CE5-ED85-42DA-9F6F-36BDFDBD101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r>
              <a:rPr lang="en-US" altLang="en-US" smtClean="0"/>
              <a:t>Array of Objects</a:t>
            </a:r>
            <a:endParaRPr lang="en-US" altLang="en-US" smtClean="0">
              <a:hlinkClick r:id="rId2" action="ppaction://program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9606" y="2007973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 Circle[] </a:t>
            </a:r>
            <a:r>
              <a:rPr lang="en-US" altLang="en-US" sz="2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circleArray</a:t>
            </a:r>
            <a:r>
              <a:rPr lang="en-US" altLang="en-US" sz="2800" dirty="0">
                <a:latin typeface="Courier New" panose="02070309020205020404" pitchFamily="49" charset="0"/>
                <a:cs typeface="Times New Roman" panose="02020603050405020304" pitchFamily="18" charset="0"/>
              </a:rPr>
              <a:t> = new Circle[10];</a:t>
            </a: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3800" dirty="0">
                <a:latin typeface="Courier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An array of objects is actually an </a:t>
            </a:r>
            <a:r>
              <a:rPr lang="en-US" altLang="en-US" sz="2800" i="1" dirty="0">
                <a:cs typeface="Times New Roman" panose="02020603050405020304" pitchFamily="18" charset="0"/>
              </a:rPr>
              <a:t>array of reference variables</a:t>
            </a:r>
            <a:r>
              <a:rPr lang="en-US" altLang="en-US" sz="2800" dirty="0">
                <a:cs typeface="Times New Roman" panose="02020603050405020304" pitchFamily="18" charset="0"/>
              </a:rPr>
              <a:t>. So invoking </a:t>
            </a:r>
            <a:r>
              <a:rPr lang="en-US" altLang="en-US" sz="28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circleArray</a:t>
            </a:r>
            <a:r>
              <a:rPr lang="en-US" alt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[1].</a:t>
            </a:r>
            <a:r>
              <a:rPr lang="en-US" altLang="en-US" sz="28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getArea</a:t>
            </a:r>
            <a:r>
              <a:rPr lang="en-US" alt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() </a:t>
            </a:r>
            <a:r>
              <a:rPr lang="en-US" altLang="en-US" sz="2800" dirty="0">
                <a:cs typeface="Times New Roman" panose="02020603050405020304" pitchFamily="18" charset="0"/>
              </a:rPr>
              <a:t>involves two levels of referencing as shown in the next figure. </a:t>
            </a:r>
            <a:r>
              <a:rPr lang="en-US" altLang="en-US" sz="2800" dirty="0" err="1">
                <a:cs typeface="Times New Roman" panose="02020603050405020304" pitchFamily="18" charset="0"/>
              </a:rPr>
              <a:t>circleArray</a:t>
            </a:r>
            <a:r>
              <a:rPr lang="en-US" altLang="en-US" sz="2800" dirty="0">
                <a:cs typeface="Times New Roman" panose="02020603050405020304" pitchFamily="18" charset="0"/>
              </a:rPr>
              <a:t> references to the entire array. </a:t>
            </a:r>
            <a:r>
              <a:rPr lang="en-US" altLang="en-US" sz="2800" dirty="0" err="1">
                <a:cs typeface="Times New Roman" panose="02020603050405020304" pitchFamily="18" charset="0"/>
              </a:rPr>
              <a:t>circleArray</a:t>
            </a:r>
            <a:r>
              <a:rPr lang="en-US" altLang="en-US" sz="2800" dirty="0">
                <a:cs typeface="Times New Roman" panose="02020603050405020304" pitchFamily="18" charset="0"/>
              </a:rPr>
              <a:t>[1] references to a Circle object</a:t>
            </a:r>
            <a:r>
              <a:rPr lang="en-US" altLang="en-US" sz="3800" dirty="0">
                <a:cs typeface="Times New Roman" panose="02020603050405020304" pitchFamily="18" charset="0"/>
              </a:rPr>
              <a:t>.</a:t>
            </a:r>
            <a:r>
              <a:rPr lang="en-US" altLang="en-US" sz="3800" dirty="0">
                <a:latin typeface="Courier"/>
                <a:cs typeface="Times New Roman" panose="02020603050405020304" pitchFamily="18" charset="0"/>
              </a:rPr>
              <a:t> 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9650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12004C-B356-4B29-84C3-E3F1338C7B7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r>
              <a:rPr lang="en-US" altLang="en-US" smtClean="0"/>
              <a:t>Array of Objects</a:t>
            </a:r>
            <a:endParaRPr lang="en-US" altLang="en-US" smtClean="0">
              <a:hlinkClick r:id="rId2" action="ppaction://program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4122738" y="28844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42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9725" y="1892417"/>
            <a:ext cx="8686800" cy="51054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  Circle[] </a:t>
            </a:r>
            <a:r>
              <a:rPr lang="en-US" altLang="en-US" sz="2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circleArray</a:t>
            </a:r>
            <a:r>
              <a:rPr lang="en-US" alt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 = new Circle[10];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pic>
        <p:nvPicPr>
          <p:cNvPr id="942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686820"/>
            <a:ext cx="89725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9D98C9-4B7D-4CE9-BF50-6315F1E64D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r>
              <a:rPr lang="en-US" altLang="en-US" smtClean="0"/>
              <a:t>Array of Objects</a:t>
            </a:r>
            <a:endParaRPr lang="en-US" altLang="en-US" smtClean="0">
              <a:hlinkClick r:id="rId2" action="ppaction://program"/>
            </a:endParaRP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xmlns="" id="{AC585027-EE67-184E-AC1E-DE6A0CDD7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3216" y="1859692"/>
            <a:ext cx="8686800" cy="5105400"/>
          </a:xfrm>
        </p:spPr>
        <p:txBody>
          <a:bodyPr/>
          <a:lstStyle/>
          <a:p>
            <a:pPr>
              <a:buFont typeface="Monotype Sorts" charset="2"/>
              <a:buChar char="F"/>
              <a:defRPr/>
            </a:pPr>
            <a:r>
              <a:rPr lang="en-US" sz="2800" dirty="0"/>
              <a:t>To initialize </a:t>
            </a:r>
            <a:r>
              <a:rPr lang="en-US" sz="2800" b="1" dirty="0" err="1"/>
              <a:t>circleArray</a:t>
            </a:r>
            <a:r>
              <a:rPr lang="en-US" sz="2800" dirty="0"/>
              <a:t>, you can use a </a:t>
            </a:r>
            <a:r>
              <a:rPr lang="en-US" sz="2800" b="1" dirty="0"/>
              <a:t>for </a:t>
            </a:r>
            <a:r>
              <a:rPr lang="en-US" sz="2800" dirty="0"/>
              <a:t>loop</a:t>
            </a:r>
          </a:p>
          <a:p>
            <a:pPr marL="0" indent="0">
              <a:buNone/>
              <a:defRPr/>
            </a:pPr>
            <a:r>
              <a:rPr lang="en-US" sz="2800" b="1" dirty="0"/>
              <a:t>	for </a:t>
            </a:r>
            <a:r>
              <a:rPr lang="en-US" sz="2800" dirty="0"/>
              <a:t>(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b="1" dirty="0"/>
              <a:t>0</a:t>
            </a:r>
            <a:r>
              <a:rPr lang="en-US" sz="2800" dirty="0"/>
              <a:t>; </a:t>
            </a:r>
            <a:r>
              <a:rPr lang="en-US" sz="2800" dirty="0" err="1"/>
              <a:t>i</a:t>
            </a:r>
            <a:r>
              <a:rPr lang="en-US" sz="2800" dirty="0"/>
              <a:t> &lt; </a:t>
            </a:r>
            <a:r>
              <a:rPr lang="en-US" sz="2800" dirty="0" err="1"/>
              <a:t>circleArray.length</a:t>
            </a:r>
            <a:r>
              <a:rPr lang="en-US" sz="2800" dirty="0"/>
              <a:t>; </a:t>
            </a:r>
            <a:r>
              <a:rPr lang="en-US" sz="2800" dirty="0" err="1"/>
              <a:t>i</a:t>
            </a:r>
            <a:r>
              <a:rPr lang="en-US" sz="2800" dirty="0"/>
              <a:t>++) { </a:t>
            </a:r>
          </a:p>
          <a:p>
            <a:pPr marL="457200" lvl="1" indent="0">
              <a:buNone/>
              <a:defRPr/>
            </a:pPr>
            <a:r>
              <a:rPr lang="en-US" sz="2400" dirty="0"/>
              <a:t>	   </a:t>
            </a:r>
            <a:r>
              <a:rPr lang="en-US" sz="2400" dirty="0" err="1"/>
              <a:t>circleArray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b="1" dirty="0"/>
              <a:t>new </a:t>
            </a:r>
            <a:r>
              <a:rPr lang="en-US" sz="2400" dirty="0"/>
              <a:t>Circle(); </a:t>
            </a:r>
          </a:p>
          <a:p>
            <a:pPr marL="0" indent="0">
              <a:buNone/>
              <a:defRPr/>
            </a:pPr>
            <a:r>
              <a:rPr lang="en-US" sz="2800" dirty="0"/>
              <a:t>   	} 	</a:t>
            </a:r>
          </a:p>
          <a:p>
            <a:pPr>
              <a:buFont typeface="Monotype Sorts" charset="2"/>
              <a:buChar char="F"/>
              <a:defRPr/>
            </a:pPr>
            <a:r>
              <a:rPr lang="en-US" sz="2800" dirty="0"/>
              <a:t>An array of objects is actually an </a:t>
            </a:r>
            <a:r>
              <a:rPr lang="en-US" sz="2800" i="1" dirty="0"/>
              <a:t>array of reference variables</a:t>
            </a:r>
            <a:r>
              <a:rPr lang="en-US" sz="2800" dirty="0"/>
              <a:t>. </a:t>
            </a:r>
          </a:p>
          <a:p>
            <a:pPr>
              <a:buFont typeface="Monotype Sorts" charset="2"/>
              <a:buChar char="F"/>
              <a:defRPr/>
            </a:pPr>
            <a:r>
              <a:rPr lang="en-US" sz="2800" dirty="0"/>
              <a:t>When an array of objects is created using the </a:t>
            </a:r>
            <a:r>
              <a:rPr lang="en-US" sz="2800" b="1" dirty="0"/>
              <a:t>new </a:t>
            </a:r>
            <a:r>
              <a:rPr lang="en-US" sz="2800" dirty="0"/>
              <a:t>operator, each element in the array is a reference variable with a default value of </a:t>
            </a:r>
            <a:r>
              <a:rPr lang="en-US" sz="2800" b="1" dirty="0"/>
              <a:t>null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8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Limitations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1270275" y="2018729"/>
            <a:ext cx="10058400" cy="402336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Fixed-size</a:t>
            </a:r>
          </a:p>
          <a:p>
            <a:pPr eaLnBrk="1" hangingPunct="1"/>
            <a:endParaRPr lang="en-US" altLang="en-US" sz="3600" dirty="0" smtClean="0"/>
          </a:p>
          <a:p>
            <a:pPr eaLnBrk="1" hangingPunct="1"/>
            <a:r>
              <a:rPr lang="en-US" altLang="en-US" sz="3600" dirty="0" smtClean="0"/>
              <a:t>Adding or removing from middle is hard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203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 Class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259" y="1764957"/>
            <a:ext cx="10799806" cy="5638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800" dirty="0"/>
              <a:t> class is part of the </a:t>
            </a:r>
            <a:r>
              <a:rPr lang="en-US" altLang="en-US" sz="28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package.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is like an array, but it automatically grows and shrinks as elements are added or deleted (so, there are never ANY empty elements in an </a:t>
            </a:r>
            <a:r>
              <a:rPr lang="en-US" altLang="en-US" sz="2800" dirty="0" err="1"/>
              <a:t>ArrayList</a:t>
            </a:r>
            <a:r>
              <a:rPr lang="en-US" altLang="en-US" sz="2800" dirty="0" smtClean="0"/>
              <a:t>).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Items can be inserted or removed with a single method </a:t>
            </a:r>
            <a:r>
              <a:rPr lang="en-US" altLang="en-US" sz="2800" dirty="0" smtClean="0"/>
              <a:t>call.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800" dirty="0"/>
              <a:t>It stores references to the </a:t>
            </a:r>
            <a:r>
              <a:rPr lang="en-US" altLang="en-US" sz="2800" dirty="0">
                <a:latin typeface="Courier New" panose="02070309020205020404" pitchFamily="49" charset="0"/>
              </a:rPr>
              <a:t>Object</a:t>
            </a:r>
            <a:r>
              <a:rPr lang="en-US" altLang="en-US" sz="2800" dirty="0"/>
              <a:t> class, which allows it to store ANY kind of object – so, you can store </a:t>
            </a:r>
            <a:r>
              <a:rPr lang="en-US" altLang="en-US" sz="2800" i="1" u="sng" dirty="0"/>
              <a:t>different types</a:t>
            </a:r>
            <a:r>
              <a:rPr lang="en-US" altLang="en-US" sz="2800" dirty="0"/>
              <a:t> in the </a:t>
            </a:r>
            <a:r>
              <a:rPr lang="en-US" altLang="en-US" sz="2800" i="1" u="sng" dirty="0"/>
              <a:t>same </a:t>
            </a:r>
            <a:r>
              <a:rPr lang="en-US" altLang="en-US" sz="2800" i="1" u="sng" dirty="0" smtClean="0"/>
              <a:t>array.</a:t>
            </a:r>
            <a:endParaRPr lang="en-US" altLang="en-US" sz="2800" i="1" u="sng" dirty="0"/>
          </a:p>
        </p:txBody>
      </p:sp>
    </p:spTree>
    <p:extLst>
      <p:ext uri="{BB962C8B-B14F-4D97-AF65-F5344CB8AC3E}">
        <p14:creationId xmlns:p14="http://schemas.microsoft.com/office/powerpoint/2010/main" val="2788091006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1635211" y="1859692"/>
            <a:ext cx="7848600" cy="42672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However, this means that you cannot store primitive types (</a:t>
            </a: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, double, char, </a:t>
            </a:r>
            <a:r>
              <a:rPr lang="en-US" altLang="en-US" sz="2800" dirty="0" err="1" smtClean="0"/>
              <a:t>boolean</a:t>
            </a:r>
            <a:r>
              <a:rPr lang="en-US" altLang="en-US" sz="2800" dirty="0" smtClean="0"/>
              <a:t>) in an </a:t>
            </a:r>
            <a:r>
              <a:rPr lang="en-US" altLang="en-US" sz="2800" dirty="0" err="1" smtClean="0"/>
              <a:t>ArrayList</a:t>
            </a:r>
            <a:r>
              <a:rPr lang="en-US" altLang="en-US" sz="2800" dirty="0" smtClean="0"/>
              <a:t>. Instead, you would store their Wrapper Class equivalents: </a:t>
            </a:r>
          </a:p>
          <a:p>
            <a:pPr lvl="1"/>
            <a:r>
              <a:rPr lang="en-US" altLang="en-US" sz="2400" dirty="0" smtClean="0"/>
              <a:t>Integer</a:t>
            </a:r>
          </a:p>
          <a:p>
            <a:pPr lvl="1"/>
            <a:r>
              <a:rPr lang="en-US" altLang="en-US" sz="2400" dirty="0" smtClean="0"/>
              <a:t>Double</a:t>
            </a:r>
          </a:p>
          <a:p>
            <a:pPr lvl="1"/>
            <a:r>
              <a:rPr lang="en-US" altLang="en-US" sz="2400" dirty="0" smtClean="0"/>
              <a:t>Character</a:t>
            </a:r>
          </a:p>
          <a:p>
            <a:pPr lvl="1"/>
            <a:r>
              <a:rPr lang="en-US" altLang="en-US" sz="2400" dirty="0" smtClean="0"/>
              <a:t>Boolean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059" y="337751"/>
            <a:ext cx="7772400" cy="11430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893023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66335" y="395417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ArrayList</a:t>
            </a:r>
            <a:endParaRPr lang="en-US" altLang="en-US" dirty="0" smtClean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66335" y="1173892"/>
            <a:ext cx="8915400" cy="609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600" dirty="0"/>
              <a:t>Import </a:t>
            </a:r>
            <a:r>
              <a:rPr lang="en-US" altLang="en-US" sz="2600" i="1" dirty="0" err="1"/>
              <a:t>java.util.ArrayList</a:t>
            </a:r>
            <a:endParaRPr lang="en-US" altLang="en-US" sz="2600" i="1" dirty="0"/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600" dirty="0" err="1"/>
              <a:t>ArrayList</a:t>
            </a:r>
            <a:r>
              <a:rPr lang="en-US" altLang="en-US" sz="2600" dirty="0"/>
              <a:t> is a class, so you must instantiate an object of it</a:t>
            </a:r>
          </a:p>
          <a:p>
            <a:pPr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sz="2600" dirty="0" smtClean="0"/>
              <a:t>Commonly </a:t>
            </a:r>
            <a:r>
              <a:rPr lang="en-US" altLang="en-US" sz="2600" dirty="0"/>
              <a:t>used </a:t>
            </a:r>
            <a:r>
              <a:rPr lang="en-US" altLang="en-US" sz="2600" dirty="0" err="1"/>
              <a:t>ArrayList</a:t>
            </a:r>
            <a:r>
              <a:rPr lang="en-US" altLang="en-US" sz="2600" dirty="0"/>
              <a:t> methods: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dirty="0"/>
              <a:t>add (</a:t>
            </a:r>
            <a:r>
              <a:rPr lang="en-US" altLang="en-US" dirty="0" err="1"/>
              <a:t>obj</a:t>
            </a:r>
            <a:r>
              <a:rPr lang="en-US" altLang="en-US" dirty="0"/>
              <a:t>)              // adds </a:t>
            </a:r>
            <a:r>
              <a:rPr lang="en-US" altLang="en-US" dirty="0" err="1"/>
              <a:t>obj</a:t>
            </a:r>
            <a:r>
              <a:rPr lang="en-US" altLang="en-US" dirty="0"/>
              <a:t> at the end of the list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dirty="0"/>
              <a:t>add (index, </a:t>
            </a:r>
            <a:r>
              <a:rPr lang="en-US" altLang="en-US" dirty="0" err="1"/>
              <a:t>obj</a:t>
            </a:r>
            <a:r>
              <a:rPr lang="en-US" altLang="en-US" dirty="0"/>
              <a:t>)   // adds </a:t>
            </a:r>
            <a:r>
              <a:rPr lang="en-US" altLang="en-US" dirty="0" err="1"/>
              <a:t>obj</a:t>
            </a:r>
            <a:r>
              <a:rPr lang="en-US" altLang="en-US" dirty="0"/>
              <a:t> at the specified index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dirty="0"/>
              <a:t>set (index, </a:t>
            </a:r>
            <a:r>
              <a:rPr lang="en-US" altLang="en-US" dirty="0" err="1"/>
              <a:t>obj</a:t>
            </a:r>
            <a:r>
              <a:rPr lang="en-US" altLang="en-US" dirty="0"/>
              <a:t>)    //  replaces the value at the specified index with </a:t>
            </a:r>
            <a:r>
              <a:rPr lang="en-US" altLang="en-US" dirty="0" err="1"/>
              <a:t>obj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dirty="0"/>
              <a:t>get (index)          // returns the object at the specified index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dirty="0" err="1"/>
              <a:t>indexOf</a:t>
            </a:r>
            <a:r>
              <a:rPr lang="en-US" altLang="en-US" dirty="0"/>
              <a:t>(</a:t>
            </a:r>
            <a:r>
              <a:rPr lang="en-US" altLang="en-US" dirty="0" err="1"/>
              <a:t>obj</a:t>
            </a:r>
            <a:r>
              <a:rPr lang="en-US" altLang="en-US" dirty="0"/>
              <a:t>)       // finds the index of the specified </a:t>
            </a:r>
            <a:r>
              <a:rPr lang="en-US" altLang="en-US" dirty="0" err="1"/>
              <a:t>obj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dirty="0"/>
              <a:t>remove (index)  // deletes the object at the specified index</a:t>
            </a:r>
          </a:p>
          <a:p>
            <a:pPr lvl="1" eaLnBrk="1" hangingPunct="1">
              <a:lnSpc>
                <a:spcPct val="80000"/>
              </a:lnSpc>
              <a:spcBef>
                <a:spcPct val="70000"/>
              </a:spcBef>
            </a:pPr>
            <a:r>
              <a:rPr lang="en-US" altLang="en-US" dirty="0"/>
              <a:t>size ( )                // returns the size of the </a:t>
            </a:r>
            <a:r>
              <a:rPr lang="en-US" altLang="en-US" dirty="0" err="1"/>
              <a:t>ArrayList</a:t>
            </a:r>
            <a:r>
              <a:rPr lang="en-US" alt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7160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parameters (generics)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800" dirty="0" smtClean="0">
                <a:latin typeface="Courier New" panose="02070309020205020404" pitchFamily="49" charset="0"/>
              </a:rPr>
              <a:t>&lt;</a:t>
            </a:r>
            <a:r>
              <a:rPr lang="en-US" altLang="en-US" sz="2800" b="1" dirty="0" smtClean="0"/>
              <a:t>Type</a:t>
            </a:r>
            <a:r>
              <a:rPr lang="en-US" altLang="en-US" sz="2800" dirty="0" smtClean="0">
                <a:latin typeface="Courier New" panose="02070309020205020404" pitchFamily="49" charset="0"/>
              </a:rPr>
              <a:t>&gt; </a:t>
            </a:r>
            <a:r>
              <a:rPr lang="en-US" altLang="en-US" sz="2800" b="1" dirty="0" smtClean="0"/>
              <a:t>name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= new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800" dirty="0" smtClean="0">
                <a:latin typeface="Courier New" panose="02070309020205020404" pitchFamily="49" charset="0"/>
              </a:rPr>
              <a:t>&lt;</a:t>
            </a:r>
            <a:r>
              <a:rPr lang="en-US" altLang="en-US" sz="2800" b="1" dirty="0" smtClean="0"/>
              <a:t>Type</a:t>
            </a:r>
            <a:r>
              <a:rPr lang="en-US" altLang="en-US" sz="2800" dirty="0" smtClean="0">
                <a:latin typeface="Courier New" panose="02070309020205020404" pitchFamily="49" charset="0"/>
              </a:rPr>
              <a:t>&gt;();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When constructing an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/>
              <a:t>, you must specify the type of its elements in </a:t>
            </a:r>
            <a:r>
              <a:rPr lang="en-US" altLang="en-US" dirty="0" smtClean="0">
                <a:latin typeface="Courier New" panose="02070309020205020404" pitchFamily="49" charset="0"/>
              </a:rPr>
              <a:t>&lt;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&gt;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This is called a </a:t>
            </a:r>
            <a:r>
              <a:rPr lang="en-US" altLang="en-US" i="1" dirty="0" smtClean="0"/>
              <a:t>type parameter</a:t>
            </a:r>
            <a:r>
              <a:rPr lang="en-US" altLang="en-US" dirty="0" smtClean="0"/>
              <a:t> ;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/>
              <a:t> is a </a:t>
            </a:r>
            <a:r>
              <a:rPr lang="en-US" altLang="en-US" i="1" dirty="0" smtClean="0"/>
              <a:t>generic </a:t>
            </a:r>
            <a:r>
              <a:rPr lang="en-US" altLang="en-US" dirty="0" smtClean="0"/>
              <a:t>class.</a:t>
            </a:r>
          </a:p>
          <a:p>
            <a:pPr lvl="1" eaLnBrk="1" hangingPunct="1"/>
            <a:r>
              <a:rPr lang="en-US" altLang="en-US" dirty="0" smtClean="0"/>
              <a:t>Allows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/>
              <a:t> class to store lists of different types.</a:t>
            </a:r>
          </a:p>
          <a:p>
            <a:pPr lvl="1" eaLnBrk="1" hangingPunct="1"/>
            <a:r>
              <a:rPr lang="en-US" altLang="en-US" dirty="0" smtClean="0"/>
              <a:t>Arrays use a similar idea with </a:t>
            </a:r>
            <a:r>
              <a:rPr lang="en-US" altLang="en-US" sz="2200" b="1" dirty="0"/>
              <a:t>Type</a:t>
            </a:r>
            <a:r>
              <a:rPr lang="en-US" altLang="en-US" dirty="0" smtClean="0">
                <a:latin typeface="Courier New" panose="02070309020205020404" pitchFamily="49" charset="0"/>
              </a:rPr>
              <a:t>[]</a:t>
            </a:r>
            <a:endParaRPr lang="en-US" alt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&lt;String&gt;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names = new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&lt;String&gt;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</a:rPr>
              <a:t>names.add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("Marty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Stepp</a:t>
            </a:r>
            <a:r>
              <a:rPr lang="en-US" altLang="en-US" sz="2400" dirty="0" smtClean="0">
                <a:latin typeface="Courier New" panose="02070309020205020404" pitchFamily="49" charset="0"/>
              </a:rPr>
              <a:t>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</a:rPr>
              <a:t>names.add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("Stuart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Reges</a:t>
            </a:r>
            <a:r>
              <a:rPr lang="en-US" altLang="en-US" sz="2400" dirty="0" smtClean="0">
                <a:latin typeface="Courier New" panose="020703090202050204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4119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Restricting the values in an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8382000" cy="495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By default, an </a:t>
            </a:r>
            <a:r>
              <a:rPr lang="en-US" dirty="0" err="1"/>
              <a:t>ArrayList</a:t>
            </a:r>
            <a:r>
              <a:rPr lang="en-US" dirty="0"/>
              <a:t> can store any type of Object.</a:t>
            </a:r>
          </a:p>
          <a:p>
            <a:pPr>
              <a:defRPr/>
            </a:pPr>
            <a:r>
              <a:rPr lang="en-US" dirty="0"/>
              <a:t>You can, if you wish, </a:t>
            </a:r>
            <a:r>
              <a:rPr lang="en-US" u="sng" dirty="0"/>
              <a:t>restrict</a:t>
            </a:r>
            <a:r>
              <a:rPr lang="en-US" dirty="0"/>
              <a:t> the type of thing that an </a:t>
            </a:r>
            <a:r>
              <a:rPr lang="en-US" dirty="0" err="1"/>
              <a:t>ArrayList</a:t>
            </a:r>
            <a:r>
              <a:rPr lang="en-US" dirty="0"/>
              <a:t> can hold, by using the &lt; &gt; symbols. This is called using </a:t>
            </a:r>
            <a:r>
              <a:rPr lang="en-US" b="1" u="sng" dirty="0"/>
              <a:t>generics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Examples:</a:t>
            </a:r>
          </a:p>
          <a:p>
            <a:pPr marL="0" indent="0">
              <a:buNone/>
              <a:defRPr/>
            </a:pPr>
            <a:r>
              <a:rPr lang="en-US" dirty="0"/>
              <a:t>      </a:t>
            </a:r>
            <a:r>
              <a:rPr lang="en-US" dirty="0" smtClean="0"/>
              <a:t>    </a:t>
            </a:r>
            <a:r>
              <a:rPr lang="en-US" sz="2800" b="1" dirty="0" smtClean="0"/>
              <a:t>1</a:t>
            </a:r>
            <a:r>
              <a:rPr lang="en-US" sz="2800" b="1" dirty="0"/>
              <a:t>)</a:t>
            </a:r>
            <a:r>
              <a:rPr lang="en-US" dirty="0"/>
              <a:t> </a:t>
            </a:r>
            <a:r>
              <a:rPr lang="en-US" sz="2800" b="1" dirty="0" err="1"/>
              <a:t>ArrayList</a:t>
            </a:r>
            <a:r>
              <a:rPr lang="en-US" sz="2800" b="1" dirty="0"/>
              <a:t>&lt;Person&gt; z = new </a:t>
            </a:r>
            <a:r>
              <a:rPr lang="en-US" sz="2800" b="1" dirty="0" err="1"/>
              <a:t>ArrayList</a:t>
            </a:r>
            <a:r>
              <a:rPr lang="en-US" sz="2800" b="1" dirty="0"/>
              <a:t>&lt;Person&gt;();</a:t>
            </a:r>
          </a:p>
          <a:p>
            <a:pPr marL="0" indent="0">
              <a:buNone/>
              <a:defRPr/>
            </a:pPr>
            <a:r>
              <a:rPr lang="en-US" sz="2800" b="1" dirty="0"/>
              <a:t>       2) </a:t>
            </a:r>
            <a:r>
              <a:rPr lang="en-US" sz="2800" b="1" dirty="0" err="1"/>
              <a:t>ArrayList</a:t>
            </a:r>
            <a:r>
              <a:rPr lang="en-US" sz="2800" b="1" dirty="0"/>
              <a:t>&lt;Integer&gt; x = new </a:t>
            </a:r>
            <a:r>
              <a:rPr lang="en-US" sz="2800" b="1" dirty="0" err="1"/>
              <a:t>ArrayList</a:t>
            </a:r>
            <a:r>
              <a:rPr lang="en-US" sz="2800" b="1" dirty="0"/>
              <a:t>&lt;Integer&gt;();</a:t>
            </a:r>
          </a:p>
          <a:p>
            <a:pPr marL="0" indent="0">
              <a:buNone/>
              <a:defRPr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8077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What is Garbage Collection?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endParaRPr lang="en-US" altLang="en-US" sz="3000" dirty="0"/>
          </a:p>
          <a:p>
            <a:r>
              <a:rPr lang="en-US" altLang="en-US" sz="3000" dirty="0"/>
              <a:t>Memory Management technique.</a:t>
            </a:r>
          </a:p>
          <a:p>
            <a:endParaRPr lang="en-US" altLang="en-US" sz="3000" dirty="0"/>
          </a:p>
          <a:p>
            <a:r>
              <a:rPr lang="en-US" altLang="en-US" sz="3000" dirty="0"/>
              <a:t>Process of freeing objects.</a:t>
            </a:r>
          </a:p>
          <a:p>
            <a:endParaRPr lang="en-US" altLang="en-US" sz="3000" dirty="0"/>
          </a:p>
          <a:p>
            <a:r>
              <a:rPr lang="en-US" altLang="en-US" sz="3000" dirty="0"/>
              <a:t>No longer referenced by the program.</a:t>
            </a:r>
          </a:p>
          <a:p>
            <a:endParaRPr lang="en-US" altLang="en-US" sz="3000" dirty="0"/>
          </a:p>
          <a:p>
            <a:endParaRPr lang="en-US" altLang="en-US" sz="3000" dirty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F3ED8703-CA61-4A4D-AC54-AA0F8E15D0C0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vs. array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String[] names = new String[5];          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</a:rPr>
              <a:t>// construct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names[0] = "Jessica";                    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</a:rPr>
              <a:t>// store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String s = names[0];                     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</a:rPr>
              <a:t>// retrieve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for (int i = 0; i &lt; names.length; i++) {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    if (names[i].startsWith("B")) { ... }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}                                        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</a:rPr>
              <a:t>// iterate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smtClean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endParaRPr lang="en-US" altLang="en-US" b="1" smtClean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smtClean="0">
                <a:latin typeface="Courier New" panose="02070309020205020404" pitchFamily="49" charset="0"/>
              </a:rPr>
              <a:t>ArrayList&lt;String&gt; list = new ArrayList&lt;String&gt;();</a:t>
            </a:r>
            <a:endParaRPr lang="en-US" altLang="en-US" smtClean="0"/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b="1" smtClean="0">
                <a:latin typeface="Courier New" panose="02070309020205020404" pitchFamily="49" charset="0"/>
              </a:rPr>
              <a:t>list.add(</a:t>
            </a:r>
            <a:r>
              <a:rPr lang="en-US" altLang="en-US" smtClean="0">
                <a:latin typeface="Courier New" panose="02070309020205020404" pitchFamily="49" charset="0"/>
              </a:rPr>
              <a:t>"Jessica"</a:t>
            </a:r>
            <a:r>
              <a:rPr lang="en-US" altLang="en-US" b="1" smtClean="0">
                <a:latin typeface="Courier New" panose="02070309020205020404" pitchFamily="49" charset="0"/>
              </a:rPr>
              <a:t>);                     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</a:rPr>
              <a:t>// store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String s = </a:t>
            </a:r>
            <a:r>
              <a:rPr lang="en-US" altLang="en-US" b="1" smtClean="0">
                <a:latin typeface="Courier New" panose="02070309020205020404" pitchFamily="49" charset="0"/>
              </a:rPr>
              <a:t>list.get(0);                  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</a:rPr>
              <a:t>// retrieve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for (int i = 0; i &lt; </a:t>
            </a:r>
            <a:r>
              <a:rPr lang="en-US" altLang="en-US" b="1" smtClean="0">
                <a:latin typeface="Courier New" panose="02070309020205020404" pitchFamily="49" charset="0"/>
              </a:rPr>
              <a:t>list.size()</a:t>
            </a:r>
            <a:r>
              <a:rPr lang="en-US" altLang="en-US" smtClean="0">
                <a:latin typeface="Courier New" panose="02070309020205020404" pitchFamily="49" charset="0"/>
              </a:rPr>
              <a:t>; i++) {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    if (</a:t>
            </a:r>
            <a:r>
              <a:rPr lang="en-US" altLang="en-US" b="1" smtClean="0">
                <a:latin typeface="Courier New" panose="02070309020205020404" pitchFamily="49" charset="0"/>
              </a:rPr>
              <a:t>list.get(i)</a:t>
            </a:r>
            <a:r>
              <a:rPr lang="en-US" altLang="en-US" smtClean="0">
                <a:latin typeface="Courier New" panose="02070309020205020404" pitchFamily="49" charset="0"/>
              </a:rPr>
              <a:t>.startsWith("B")) { ... }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}                                         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</a:rPr>
              <a:t>// iterate</a:t>
            </a:r>
          </a:p>
        </p:txBody>
      </p:sp>
    </p:spTree>
    <p:extLst>
      <p:ext uri="{BB962C8B-B14F-4D97-AF65-F5344CB8AC3E}">
        <p14:creationId xmlns:p14="http://schemas.microsoft.com/office/powerpoint/2010/main" val="5845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z="4000"/>
              <a:t> as param/return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public static void </a:t>
            </a:r>
            <a:r>
              <a:rPr lang="en-US" altLang="en-US" sz="2400" b="1" dirty="0"/>
              <a:t>name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2400" b="1" dirty="0">
                <a:solidFill>
                  <a:schemeClr val="accent2"/>
                </a:solidFill>
              </a:rPr>
              <a:t>Type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&gt; </a:t>
            </a:r>
            <a:r>
              <a:rPr lang="en-US" altLang="en-US" sz="2400" b="1" dirty="0">
                <a:solidFill>
                  <a:schemeClr val="accent2"/>
                </a:solidFill>
              </a:rPr>
              <a:t>name</a:t>
            </a:r>
            <a:r>
              <a:rPr lang="en-US" altLang="en-US" sz="2400" dirty="0">
                <a:latin typeface="Courier New" panose="02070309020205020404" pitchFamily="49" charset="0"/>
              </a:rPr>
              <a:t>) {</a:t>
            </a:r>
            <a:r>
              <a:rPr lang="en-US" alt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param</a:t>
            </a:r>
            <a:r>
              <a:rPr lang="en-US" alt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public static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2400" b="1" dirty="0">
                <a:solidFill>
                  <a:schemeClr val="accent2"/>
                </a:solidFill>
              </a:rPr>
              <a:t>Type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/>
              <a:t>name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/>
              <a:t>params</a:t>
            </a:r>
            <a:r>
              <a:rPr lang="en-US" altLang="en-US" sz="2400" dirty="0">
                <a:latin typeface="Courier New" panose="02070309020205020404" pitchFamily="49" charset="0"/>
              </a:rPr>
              <a:t>)  	</a:t>
            </a:r>
            <a:r>
              <a:rPr lang="en-US" alt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return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9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count of plural words in the given list.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public static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</a:rPr>
              <a:t>countPlural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</a:rPr>
              <a:t>&lt;String&gt; list</a:t>
            </a:r>
            <a:r>
              <a:rPr lang="en-US" altLang="en-US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count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for (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 = 0; 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 &lt; </a:t>
            </a:r>
            <a:r>
              <a:rPr lang="en-US" altLang="en-US" dirty="0" err="1" smtClean="0">
                <a:latin typeface="Courier New" panose="02070309020205020404" pitchFamily="49" charset="0"/>
              </a:rPr>
              <a:t>list.size</a:t>
            </a:r>
            <a:r>
              <a:rPr lang="en-US" altLang="en-US" dirty="0" smtClean="0">
                <a:latin typeface="Courier New" panose="02070309020205020404" pitchFamily="49" charset="0"/>
              </a:rPr>
              <a:t>(); 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String </a:t>
            </a:r>
            <a:r>
              <a:rPr lang="en-US" altLang="en-US" dirty="0" err="1" smtClean="0">
                <a:latin typeface="Courier New" panose="02070309020205020404" pitchFamily="49" charset="0"/>
              </a:rPr>
              <a:t>str</a:t>
            </a:r>
            <a:r>
              <a:rPr lang="en-US" altLang="en-US" dirty="0" smtClean="0">
                <a:latin typeface="Courier New" panose="02070309020205020404" pitchFamily="49" charset="0"/>
              </a:rPr>
              <a:t> = </a:t>
            </a:r>
            <a:r>
              <a:rPr lang="en-US" altLang="en-US" dirty="0" err="1" smtClean="0">
                <a:latin typeface="Courier New" panose="02070309020205020404" pitchFamily="49" charset="0"/>
              </a:rPr>
              <a:t>list.get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if (</a:t>
            </a:r>
            <a:r>
              <a:rPr lang="en-US" altLang="en-US" dirty="0" err="1" smtClean="0">
                <a:latin typeface="Courier New" panose="02070309020205020404" pitchFamily="49" charset="0"/>
              </a:rPr>
              <a:t>str.endsWith</a:t>
            </a:r>
            <a:r>
              <a:rPr lang="en-US" altLang="en-US" dirty="0" smtClean="0">
                <a:latin typeface="Courier New" panose="02070309020205020404" pitchFamily="49" charset="0"/>
              </a:rPr>
              <a:t>("s"))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    count++;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return count;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26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</a:t>
            </a:r>
            <a:r>
              <a:rPr lang="en-US" altLang="en-US" smtClean="0">
                <a:latin typeface="Courier New" panose="02070309020205020404" pitchFamily="49" charset="0"/>
              </a:rPr>
              <a:t>add</a:t>
            </a:r>
            <a:endParaRPr lang="en-US" altLang="en-US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do we add to the end of a list?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void </a:t>
            </a:r>
            <a:r>
              <a:rPr lang="en-US" altLang="en-US" b="1" dirty="0">
                <a:latin typeface="Courier New" panose="02070309020205020404" pitchFamily="49" charset="0"/>
              </a:rPr>
              <a:t>add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value) {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just put the element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list[size] = value;     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in the last slot,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size++;                 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and increase the size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list.add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b="1" dirty="0" smtClean="0">
                <a:latin typeface="Courier New" panose="02070309020205020404" pitchFamily="49" charset="0"/>
              </a:rPr>
              <a:t>42</a:t>
            </a:r>
            <a:r>
              <a:rPr lang="en-US" altLang="en-US" dirty="0" smtClean="0">
                <a:latin typeface="Courier New" panose="02070309020205020404" pitchFamily="49" charset="0"/>
              </a:rPr>
              <a:t>);</a:t>
            </a:r>
          </a:p>
        </p:txBody>
      </p:sp>
      <p:graphicFrame>
        <p:nvGraphicFramePr>
          <p:cNvPr id="145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23982"/>
              </p:ext>
            </p:extLst>
          </p:nvPr>
        </p:nvGraphicFramePr>
        <p:xfrm>
          <a:off x="2405449" y="3711146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/>
                <a:gridCol w="565150"/>
                <a:gridCol w="563562"/>
                <a:gridCol w="566738"/>
                <a:gridCol w="563562"/>
                <a:gridCol w="568325"/>
                <a:gridCol w="566738"/>
                <a:gridCol w="566737"/>
                <a:gridCol w="566738"/>
                <a:gridCol w="565150"/>
                <a:gridCol w="566737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5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93593"/>
              </p:ext>
            </p:extLst>
          </p:nvPr>
        </p:nvGraphicFramePr>
        <p:xfrm>
          <a:off x="3410465" y="5121875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/>
                <a:gridCol w="565150"/>
                <a:gridCol w="563562"/>
                <a:gridCol w="566738"/>
                <a:gridCol w="563562"/>
                <a:gridCol w="568325"/>
                <a:gridCol w="566738"/>
                <a:gridCol w="566737"/>
                <a:gridCol w="566738"/>
                <a:gridCol w="565150"/>
                <a:gridCol w="566737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95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</a:t>
            </a:r>
            <a:r>
              <a:rPr lang="en-US" altLang="en-US" smtClean="0">
                <a:latin typeface="Courier New" panose="02070309020205020404" pitchFamily="49" charset="0"/>
              </a:rPr>
              <a:t>remove</a:t>
            </a:r>
            <a:endParaRPr lang="en-US" altLang="en-US" smtClean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Again, we need to shift elements in the array</a:t>
            </a:r>
          </a:p>
          <a:p>
            <a:pPr lvl="1" eaLnBrk="1" hangingPunct="1"/>
            <a:r>
              <a:rPr lang="en-US" altLang="en-US" smtClean="0"/>
              <a:t>this time, it's a left-shift</a:t>
            </a:r>
          </a:p>
          <a:p>
            <a:pPr lvl="1" eaLnBrk="1" hangingPunct="1"/>
            <a:r>
              <a:rPr lang="en-US" altLang="en-US" smtClean="0"/>
              <a:t>in what order should we process the elements?</a:t>
            </a:r>
          </a:p>
          <a:p>
            <a:pPr lvl="1" eaLnBrk="1" hangingPunct="1"/>
            <a:r>
              <a:rPr lang="en-US" altLang="en-US" smtClean="0"/>
              <a:t>what indexes should we process?</a:t>
            </a:r>
          </a:p>
          <a:p>
            <a:pPr lvl="1" eaLnBrk="1" hangingPunct="1">
              <a:lnSpc>
                <a:spcPct val="85000"/>
              </a:lnSpc>
            </a:pPr>
            <a:endParaRPr lang="en-US" altLang="en-US" sz="2400"/>
          </a:p>
          <a:p>
            <a:pPr lvl="1" eaLnBrk="1" hangingPunct="1">
              <a:lnSpc>
                <a:spcPct val="85000"/>
              </a:lnSpc>
            </a:pPr>
            <a:endParaRPr lang="en-US" altLang="en-US" sz="2400"/>
          </a:p>
          <a:p>
            <a:pPr lvl="1" eaLnBrk="1" hangingPunct="1">
              <a:lnSpc>
                <a:spcPct val="85000"/>
              </a:lnSpc>
            </a:pPr>
            <a:endParaRPr lang="en-US" altLang="en-US" sz="2400"/>
          </a:p>
          <a:p>
            <a:pPr lvl="1" eaLnBrk="1" hangingPunct="1">
              <a:lnSpc>
                <a:spcPct val="85000"/>
              </a:lnSpc>
            </a:pP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list.remove(</a:t>
            </a:r>
            <a:r>
              <a:rPr lang="en-US" altLang="en-US" b="1" smtClean="0">
                <a:latin typeface="Courier New" panose="02070309020205020404" pitchFamily="49" charset="0"/>
              </a:rPr>
              <a:t>2</a:t>
            </a:r>
            <a:r>
              <a:rPr lang="en-US" altLang="en-US" smtClean="0">
                <a:latin typeface="Courier New" panose="02070309020205020404" pitchFamily="49" charset="0"/>
              </a:rPr>
              <a:t>);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delete 9 from index 2</a:t>
            </a:r>
          </a:p>
        </p:txBody>
      </p:sp>
      <p:graphicFrame>
        <p:nvGraphicFramePr>
          <p:cNvPr id="151556" name="Group 4"/>
          <p:cNvGraphicFramePr>
            <a:graphicFrameLocks noGrp="1"/>
          </p:cNvGraphicFramePr>
          <p:nvPr/>
        </p:nvGraphicFramePr>
        <p:xfrm>
          <a:off x="2743200" y="31242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/>
                <a:gridCol w="565150"/>
                <a:gridCol w="563562"/>
                <a:gridCol w="566738"/>
                <a:gridCol w="563562"/>
                <a:gridCol w="568325"/>
                <a:gridCol w="566738"/>
                <a:gridCol w="566737"/>
                <a:gridCol w="566738"/>
                <a:gridCol w="565150"/>
                <a:gridCol w="566737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1606" name="Group 54"/>
          <p:cNvGraphicFramePr>
            <a:graphicFrameLocks noGrp="1"/>
          </p:cNvGraphicFramePr>
          <p:nvPr/>
        </p:nvGraphicFramePr>
        <p:xfrm>
          <a:off x="2743200" y="5029200"/>
          <a:ext cx="6553200" cy="1189038"/>
        </p:xfrm>
        <a:graphic>
          <a:graphicData uri="http://schemas.openxmlformats.org/drawingml/2006/table">
            <a:tbl>
              <a:tblPr/>
              <a:tblGrid>
                <a:gridCol w="893763"/>
                <a:gridCol w="565150"/>
                <a:gridCol w="563562"/>
                <a:gridCol w="566738"/>
                <a:gridCol w="563562"/>
                <a:gridCol w="568325"/>
                <a:gridCol w="566738"/>
                <a:gridCol w="566737"/>
                <a:gridCol w="566738"/>
                <a:gridCol w="565150"/>
                <a:gridCol w="566737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656" name="Line 104"/>
          <p:cNvSpPr>
            <a:spLocks noChangeShapeType="1"/>
          </p:cNvSpPr>
          <p:nvPr/>
        </p:nvSpPr>
        <p:spPr bwMode="auto">
          <a:xfrm flipH="1">
            <a:off x="5638800" y="6019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140" y="130083"/>
            <a:ext cx="10058400" cy="145075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 Examples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759" y="2011920"/>
            <a:ext cx="7178902" cy="35321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670" y="2878995"/>
            <a:ext cx="1348431" cy="20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140" y="130083"/>
            <a:ext cx="10058400" cy="1450757"/>
          </a:xfrm>
        </p:spPr>
        <p:txBody>
          <a:bodyPr/>
          <a:lstStyle/>
          <a:p>
            <a:r>
              <a:rPr lang="en-US" altLang="en-US" dirty="0"/>
              <a:t>Some Examples </a:t>
            </a:r>
            <a:r>
              <a:rPr lang="en-US" altLang="en-US" dirty="0" smtClean="0"/>
              <a:t>(Get </a:t>
            </a:r>
            <a:r>
              <a:rPr lang="en-US" altLang="en-US" dirty="0"/>
              <a:t>and Set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86" y="1977725"/>
            <a:ext cx="8001906" cy="3418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882" y="2719000"/>
            <a:ext cx="1969616" cy="23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897923" y="179510"/>
            <a:ext cx="11236411" cy="1450757"/>
          </a:xfrm>
        </p:spPr>
        <p:txBody>
          <a:bodyPr/>
          <a:lstStyle/>
          <a:p>
            <a:r>
              <a:rPr lang="en-US" altLang="en-US" dirty="0"/>
              <a:t>Some Examples </a:t>
            </a:r>
            <a:r>
              <a:rPr lang="en-US" altLang="en-US" dirty="0" smtClean="0"/>
              <a:t>(</a:t>
            </a:r>
            <a:r>
              <a:rPr lang="en-US" dirty="0"/>
              <a:t>How to Sort </a:t>
            </a:r>
            <a:r>
              <a:rPr lang="en-US" dirty="0" err="1" smtClean="0"/>
              <a:t>ArrayList</a:t>
            </a:r>
            <a:r>
              <a:rPr lang="en-US" altLang="en-US" dirty="0" smtClean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36" y="1956422"/>
            <a:ext cx="5997147" cy="3950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12" y="3185984"/>
            <a:ext cx="2780142" cy="14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897923" y="179510"/>
            <a:ext cx="11236411" cy="1450757"/>
          </a:xfrm>
        </p:spPr>
        <p:txBody>
          <a:bodyPr/>
          <a:lstStyle/>
          <a:p>
            <a:r>
              <a:rPr lang="en-US" altLang="en-US" dirty="0"/>
              <a:t>Some Examples </a:t>
            </a:r>
            <a:r>
              <a:rPr lang="en-US" altLang="en-US" dirty="0" smtClean="0"/>
              <a:t>(</a:t>
            </a:r>
            <a:r>
              <a:rPr lang="en-US" b="1" dirty="0"/>
              <a:t>Size of elements</a:t>
            </a:r>
            <a:r>
              <a:rPr lang="en-US" alt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22" y="2039586"/>
            <a:ext cx="6371711" cy="3530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922" y="3804722"/>
            <a:ext cx="2897615" cy="7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6951" y="543697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Assignment</a:t>
            </a:r>
            <a:br>
              <a:rPr lang="en-US" altLang="en-US" smtClean="0"/>
            </a:br>
            <a:r>
              <a:rPr lang="en-US" altLang="en-US" smtClean="0"/>
              <a:t>(</a:t>
            </a:r>
            <a:r>
              <a:rPr lang="en-US" altLang="en-US" b="1" smtClean="0"/>
              <a:t>NamesArray)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3957" y="2100649"/>
            <a:ext cx="9144000" cy="35814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/>
              <a:defRPr/>
            </a:pPr>
            <a:r>
              <a:rPr lang="en-US" altLang="en-US" sz="2600" dirty="0"/>
              <a:t>Ask </a:t>
            </a:r>
            <a:r>
              <a:rPr lang="en-US" altLang="en-US" sz="2800" dirty="0"/>
              <a:t>the user how many names they will enter.</a:t>
            </a:r>
            <a:endParaRPr lang="en-US" altLang="en-US" sz="2600" dirty="0"/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en-US" sz="2600" dirty="0"/>
              <a:t>Then ask for those names, storing them in an </a:t>
            </a:r>
            <a:r>
              <a:rPr lang="en-US" altLang="en-US" sz="2600" dirty="0" err="1"/>
              <a:t>ArrayList</a:t>
            </a:r>
            <a:r>
              <a:rPr lang="en-US" altLang="en-US" sz="2600" dirty="0"/>
              <a:t>. </a:t>
            </a:r>
            <a:r>
              <a:rPr lang="en-US" altLang="en-US" sz="2600" b="1" i="1" dirty="0"/>
              <a:t>Display the list.</a:t>
            </a:r>
            <a:endParaRPr lang="en-US" altLang="en-US" sz="2600" i="1" dirty="0"/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en-US" sz="2600" dirty="0"/>
              <a:t>Ask </a:t>
            </a:r>
            <a:r>
              <a:rPr lang="en-US" altLang="en-US" sz="2400" dirty="0"/>
              <a:t>the user to choose one of the names</a:t>
            </a:r>
            <a:r>
              <a:rPr lang="en-US" altLang="en-US" sz="2600" dirty="0"/>
              <a:t>. Delete this person from the list. </a:t>
            </a:r>
            <a:r>
              <a:rPr lang="en-US" altLang="en-US" sz="2600" b="1" i="1" dirty="0"/>
              <a:t>Display the list.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en-US" sz="2600" dirty="0"/>
              <a:t>Insert your own name so that it’s the 2</a:t>
            </a:r>
            <a:r>
              <a:rPr lang="en-US" altLang="en-US" sz="2600" baseline="30000" dirty="0"/>
              <a:t>nd</a:t>
            </a:r>
            <a:r>
              <a:rPr lang="en-US" altLang="en-US" sz="2600" dirty="0"/>
              <a:t> name in the list. </a:t>
            </a:r>
            <a:r>
              <a:rPr lang="en-US" altLang="en-US" sz="2600" b="1" i="1" dirty="0"/>
              <a:t>Display the list.</a:t>
            </a:r>
            <a:endParaRPr lang="en-US" altLang="en-US" sz="2600" b="1" dirty="0"/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en-US" sz="2600" dirty="0"/>
              <a:t>Then add the name “Mike Gordon” to the </a:t>
            </a:r>
            <a:r>
              <a:rPr lang="en-US" altLang="en-US" sz="2600" u="sng" dirty="0"/>
              <a:t>end</a:t>
            </a:r>
            <a:r>
              <a:rPr lang="en-US" altLang="en-US" sz="2600" dirty="0"/>
              <a:t> of the list. </a:t>
            </a:r>
            <a:r>
              <a:rPr lang="en-US" altLang="en-US" sz="2600" b="1" i="1" dirty="0"/>
              <a:t>Display the list.</a:t>
            </a:r>
            <a:endParaRPr lang="en-US" altLang="en-US" sz="2600" dirty="0"/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en-US" sz="2600" dirty="0"/>
              <a:t>Then, ask </a:t>
            </a:r>
            <a:r>
              <a:rPr lang="en-US" altLang="en-US" sz="2400" dirty="0"/>
              <a:t>the user to choose another name to delete, as well as what name will </a:t>
            </a:r>
            <a:r>
              <a:rPr lang="en-US" altLang="en-US" sz="2400" u="sng" dirty="0"/>
              <a:t>replace</a:t>
            </a:r>
            <a:r>
              <a:rPr lang="en-US" altLang="en-US" sz="2400" dirty="0"/>
              <a:t> it. Replace the name</a:t>
            </a:r>
            <a:r>
              <a:rPr lang="en-US" altLang="en-US" sz="2600" dirty="0"/>
              <a:t>. </a:t>
            </a:r>
            <a:r>
              <a:rPr lang="en-US" altLang="en-US" sz="2600" b="1" i="1" dirty="0"/>
              <a:t>Display the list.</a:t>
            </a:r>
            <a:endParaRPr lang="en-US" altLang="en-US" sz="2600" b="1" dirty="0"/>
          </a:p>
          <a:p>
            <a:pPr marL="514350" indent="-514350">
              <a:buFont typeface="+mj-lt"/>
              <a:buAutoNum type="arabicParenR"/>
              <a:defRPr/>
            </a:pPr>
            <a:r>
              <a:rPr lang="en-US" altLang="en-US" sz="2600" dirty="0"/>
              <a:t>Then, ask how old each person on the list is </a:t>
            </a:r>
            <a:r>
              <a:rPr lang="en-US" altLang="en-US" sz="2600" i="1" dirty="0"/>
              <a:t>(ex: “How old is Mike Gordon?”)</a:t>
            </a:r>
            <a:r>
              <a:rPr lang="en-US" altLang="en-US" sz="2600" dirty="0"/>
              <a:t>. Insert each person’s age </a:t>
            </a:r>
            <a:r>
              <a:rPr lang="en-US" altLang="en-US" sz="2600" u="sng" dirty="0"/>
              <a:t>immediately after</a:t>
            </a:r>
            <a:r>
              <a:rPr lang="en-US" altLang="en-US" sz="2600" dirty="0"/>
              <a:t> that person’s name in the List.    </a:t>
            </a:r>
            <a:r>
              <a:rPr lang="en-US" altLang="en-US" sz="2600" b="1" i="1" dirty="0"/>
              <a:t>Display the list.</a:t>
            </a:r>
            <a:endParaRPr lang="en-US" altLang="en-US" sz="2600" i="1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5366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CDFAE-080F-4A67-8E9D-2660114B17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/>
          <a:lstStyle/>
          <a:p>
            <a:r>
              <a:rPr lang="en-US" altLang="en-US" smtClean="0"/>
              <a:t>Scope of Variables</a:t>
            </a:r>
            <a:endParaRPr lang="en-US" altLang="en-US" smtClean="0">
              <a:hlinkClick r:id="rId2" action="ppaction://program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4912" y="1858292"/>
            <a:ext cx="9438503" cy="4419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In programming, a variable can be declared and defined inside a class, method, or block. It defines the scope of the variable i.e. the visibility or accessibility of a variable. Variable declared inside a block or method are not visible to outside. If we try to do so, we will get a compilation error. </a:t>
            </a:r>
            <a:endParaRPr lang="en-US" altLang="en-US" sz="28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/>
              <a:t>We </a:t>
            </a:r>
            <a:r>
              <a:rPr lang="en-US" altLang="en-US" sz="2800" dirty="0"/>
              <a:t>can declare variables anywhere in the program but it has limited scope.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A variable can be a parameter of a method or constructor.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A variable can be defined and declared inside the body of a method and constructor.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It can also be defined inside blocks and loops.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Variable declared inside main() function cannot be accessed outside the main() function</a:t>
            </a:r>
          </a:p>
        </p:txBody>
      </p:sp>
    </p:spTree>
    <p:extLst>
      <p:ext uri="{BB962C8B-B14F-4D97-AF65-F5344CB8AC3E}">
        <p14:creationId xmlns:p14="http://schemas.microsoft.com/office/powerpoint/2010/main" val="39305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Why Garbage Collection?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1569308" y="1839098"/>
            <a:ext cx="7467600" cy="48736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000" dirty="0"/>
              <a:t>Free unreferenced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000" dirty="0" smtClean="0"/>
              <a:t>Relieves </a:t>
            </a:r>
            <a:r>
              <a:rPr lang="en-US" altLang="en-US" sz="3000" dirty="0"/>
              <a:t>programmer from manual freeing the memory</a:t>
            </a:r>
            <a:r>
              <a:rPr lang="en-US" altLang="en-US" sz="3000" dirty="0" smtClean="0"/>
              <a:t>.</a:t>
            </a:r>
            <a:endParaRPr lang="en-US" altLang="en-US" sz="3000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7DF5DD21-6D18-4B3E-BFDE-4CF37C999FFC}" type="slidenum">
              <a:rPr lang="en-US" altLang="en-US">
                <a:solidFill>
                  <a:srgbClr val="FFFFFF"/>
                </a:solidFill>
              </a:rPr>
              <a:pPr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CDFAE-080F-4A67-8E9D-2660114B17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/>
          <a:lstStyle/>
          <a:p>
            <a:r>
              <a:rPr lang="en-US" altLang="en-US" smtClean="0"/>
              <a:t>Scope of Variables</a:t>
            </a:r>
            <a:endParaRPr lang="en-US" altLang="en-US" smtClean="0">
              <a:hlinkClick r:id="rId2" action="ppaction://progra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80" y="2840896"/>
            <a:ext cx="8138968" cy="17063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148" y="2129369"/>
            <a:ext cx="2695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CDFAE-080F-4A67-8E9D-2660114B17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/>
          <a:lstStyle/>
          <a:p>
            <a:r>
              <a:rPr lang="en-US" altLang="en-US" smtClean="0"/>
              <a:t>Scope of Variables</a:t>
            </a:r>
            <a:endParaRPr lang="en-US" altLang="en-US" smtClean="0">
              <a:hlinkClick r:id="rId2" action="ppaction://program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4912" y="1858292"/>
            <a:ext cx="9438503" cy="44196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The scope of instance and static variables is the entire class. They can be declared anywhere inside a class.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The scope of a local variable (i.e. a variable defined in a method) starts from its declaration and continues to the end of the block that contains the variable. </a:t>
            </a:r>
          </a:p>
        </p:txBody>
      </p:sp>
    </p:spTree>
    <p:extLst>
      <p:ext uri="{BB962C8B-B14F-4D97-AF65-F5344CB8AC3E}">
        <p14:creationId xmlns:p14="http://schemas.microsoft.com/office/powerpoint/2010/main" val="2084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CDFAE-080F-4A67-8E9D-2660114B17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/>
          <a:lstStyle/>
          <a:p>
            <a:r>
              <a:rPr lang="en-US" altLang="en-US" smtClean="0"/>
              <a:t>Scope of Variables</a:t>
            </a:r>
            <a:endParaRPr lang="en-US" altLang="en-US" smtClean="0">
              <a:hlinkClick r:id="rId2" action="ppaction://program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4912" y="1858292"/>
            <a:ext cx="9438503" cy="4419600"/>
          </a:xfrm>
        </p:spPr>
        <p:txBody>
          <a:bodyPr/>
          <a:lstStyle/>
          <a:p>
            <a:r>
              <a:rPr lang="en-US" sz="2800" dirty="0"/>
              <a:t>In </a:t>
            </a:r>
            <a:r>
              <a:rPr lang="en-US" sz="2800" dirty="0">
                <a:hlinkClick r:id="rId3"/>
              </a:rPr>
              <a:t>Java</a:t>
            </a:r>
            <a:r>
              <a:rPr lang="en-US" sz="2800" dirty="0"/>
              <a:t>, there are </a:t>
            </a:r>
            <a:r>
              <a:rPr lang="en-US" sz="2800" dirty="0" smtClean="0"/>
              <a:t>types </a:t>
            </a:r>
            <a:r>
              <a:rPr lang="en-US" sz="2800" dirty="0"/>
              <a:t>of variables based on their scope</a:t>
            </a:r>
            <a:endParaRPr lang="en-US" sz="2800" dirty="0" smtClean="0"/>
          </a:p>
          <a:p>
            <a:r>
              <a:rPr lang="en-US" sz="2800" dirty="0" smtClean="0"/>
              <a:t>Member </a:t>
            </a:r>
            <a:r>
              <a:rPr lang="en-US" sz="2800" dirty="0"/>
              <a:t>Variables (Class Level Scope)</a:t>
            </a:r>
          </a:p>
          <a:p>
            <a:r>
              <a:rPr lang="en-US" sz="2800" dirty="0"/>
              <a:t>Local Variables (Method Level Scope)</a:t>
            </a:r>
          </a:p>
          <a:p>
            <a:r>
              <a:rPr lang="en-US" sz="2800" b="1" u="sng" dirty="0"/>
              <a:t>Member Variables (Class Level Scope)</a:t>
            </a:r>
          </a:p>
          <a:p>
            <a:r>
              <a:rPr lang="en-US" sz="2800" dirty="0"/>
              <a:t>These are the variables that are declared inside the class but outside any function have class-level scope. We can access these variables anywhere inside the class. Note that the access </a:t>
            </a:r>
            <a:r>
              <a:rPr lang="en-US" sz="2800" dirty="0" err="1"/>
              <a:t>specifier</a:t>
            </a:r>
            <a:r>
              <a:rPr lang="en-US" sz="2800" dirty="0"/>
              <a:t> of a member variable does not affect the scope within the class.</a:t>
            </a:r>
          </a:p>
        </p:txBody>
      </p:sp>
    </p:spTree>
    <p:extLst>
      <p:ext uri="{BB962C8B-B14F-4D97-AF65-F5344CB8AC3E}">
        <p14:creationId xmlns:p14="http://schemas.microsoft.com/office/powerpoint/2010/main" val="30058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CDFAE-080F-4A67-8E9D-2660114B17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/>
          <a:lstStyle/>
          <a:p>
            <a:r>
              <a:rPr lang="en-US" altLang="en-US" smtClean="0"/>
              <a:t>Scope of Variables</a:t>
            </a:r>
            <a:endParaRPr lang="en-US" altLang="en-US" smtClean="0">
              <a:hlinkClick r:id="rId2" action="ppaction://program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4912" y="1858292"/>
            <a:ext cx="9438503" cy="4419600"/>
          </a:xfrm>
        </p:spPr>
        <p:txBody>
          <a:bodyPr/>
          <a:lstStyle/>
          <a:p>
            <a:r>
              <a:rPr lang="en-US" sz="2800" dirty="0"/>
              <a:t>Local Variables (Method Level Scope)</a:t>
            </a:r>
          </a:p>
          <a:p>
            <a:r>
              <a:rPr lang="en-US" sz="2800" dirty="0"/>
              <a:t>These are the variables that are declared inside a method, constructor, or block have a method-level or block-level scope and cannot be accessed outside in which it is defined. Variables declared inside a pair of curly braces {} have block-level scope.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40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CDFAE-080F-4A67-8E9D-2660114B17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/>
          <a:lstStyle/>
          <a:p>
            <a:r>
              <a:rPr lang="en-US" altLang="en-US" smtClean="0"/>
              <a:t>Scope of Variables</a:t>
            </a:r>
            <a:endParaRPr lang="en-US" altLang="en-US" smtClean="0">
              <a:hlinkClick r:id="rId2" action="ppaction://program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4912" y="1858292"/>
            <a:ext cx="9438503" cy="4419600"/>
          </a:xfrm>
        </p:spPr>
        <p:txBody>
          <a:bodyPr/>
          <a:lstStyle/>
          <a:p>
            <a:r>
              <a:rPr lang="en-US" sz="2800" dirty="0" smtClean="0"/>
              <a:t>Example: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12" y="2568145"/>
            <a:ext cx="5191125" cy="3409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52699"/>
          <a:stretch/>
        </p:blipFill>
        <p:spPr>
          <a:xfrm>
            <a:off x="5822865" y="4273120"/>
            <a:ext cx="5776011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CDFAE-080F-4A67-8E9D-2660114B17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/>
          <a:lstStyle/>
          <a:p>
            <a:r>
              <a:rPr lang="en-US" altLang="en-US" smtClean="0"/>
              <a:t>Scope of Variables</a:t>
            </a:r>
            <a:endParaRPr lang="en-US" altLang="en-US" smtClean="0">
              <a:hlinkClick r:id="rId2" action="ppaction://program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4912" y="1858292"/>
            <a:ext cx="9438503" cy="4419600"/>
          </a:xfrm>
        </p:spPr>
        <p:txBody>
          <a:bodyPr/>
          <a:lstStyle/>
          <a:p>
            <a:r>
              <a:rPr lang="en-US" sz="2800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12" y="2367879"/>
            <a:ext cx="4895850" cy="3400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158" y="4946773"/>
            <a:ext cx="62293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CDFAE-080F-4A67-8E9D-2660114B17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/>
          <a:lstStyle/>
          <a:p>
            <a:r>
              <a:rPr lang="en-US" altLang="en-US" smtClean="0"/>
              <a:t>Scope of Variables</a:t>
            </a:r>
            <a:endParaRPr lang="en-US" altLang="en-US" smtClean="0">
              <a:hlinkClick r:id="rId2" action="ppaction://program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4912" y="1858292"/>
            <a:ext cx="9438503" cy="4419600"/>
          </a:xfrm>
        </p:spPr>
        <p:txBody>
          <a:bodyPr/>
          <a:lstStyle/>
          <a:p>
            <a:r>
              <a:rPr lang="en-US" sz="2800" dirty="0"/>
              <a:t>Declaring a Variable Inside a Constructor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12" y="2320713"/>
            <a:ext cx="5895975" cy="4048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009" y="4068092"/>
            <a:ext cx="61531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CDFAE-080F-4A67-8E9D-2660114B17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/>
          <a:lstStyle/>
          <a:p>
            <a:r>
              <a:rPr lang="en-US" altLang="en-US" smtClean="0"/>
              <a:t>Scope of Variables</a:t>
            </a:r>
            <a:endParaRPr lang="en-US" altLang="en-US" smtClean="0">
              <a:hlinkClick r:id="rId2" action="ppaction://program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4912" y="1858292"/>
            <a:ext cx="9438503" cy="4419600"/>
          </a:xfrm>
        </p:spPr>
        <p:txBody>
          <a:bodyPr/>
          <a:lstStyle/>
          <a:p>
            <a:r>
              <a:rPr lang="en-US" sz="2800" dirty="0"/>
              <a:t>Declaring a Variable Inside a Constructor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12" y="2320713"/>
            <a:ext cx="5895975" cy="4048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009" y="4068092"/>
            <a:ext cx="61531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CDFAE-080F-4A67-8E9D-2660114B17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/>
          <a:lstStyle/>
          <a:p>
            <a:r>
              <a:rPr lang="en-US" altLang="en-US" smtClean="0"/>
              <a:t>Scope of Variables</a:t>
            </a:r>
            <a:endParaRPr lang="en-US" altLang="en-US" smtClean="0">
              <a:hlinkClick r:id="rId2" action="ppaction://program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4912" y="1858292"/>
            <a:ext cx="9438503" cy="4419600"/>
          </a:xfrm>
        </p:spPr>
        <p:txBody>
          <a:bodyPr/>
          <a:lstStyle/>
          <a:p>
            <a:r>
              <a:rPr lang="en-US" sz="2800" dirty="0"/>
              <a:t>Declaring a Variable Inside a Constructor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648" y="2354509"/>
            <a:ext cx="5629275" cy="41052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998573" y="2957384"/>
            <a:ext cx="4926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88725" y="3818238"/>
            <a:ext cx="446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075141" y="2719146"/>
            <a:ext cx="3814118" cy="4419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Can </a:t>
            </a:r>
            <a:r>
              <a:rPr lang="en-US" sz="2800" dirty="0" err="1" smtClean="0"/>
              <a:t>redeclare</a:t>
            </a:r>
            <a:r>
              <a:rPr lang="en-US" sz="2800" dirty="0" smtClean="0"/>
              <a:t> a variable with same name as age inside constructor is local.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75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FF6298-0D71-4912-91AD-A0C052720D9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/>
          <a:lstStyle/>
          <a:p>
            <a:r>
              <a:rPr lang="en-US" altLang="en-US" smtClean="0"/>
              <a:t>Scope of Variables</a:t>
            </a:r>
            <a:endParaRPr lang="en-US" altLang="en-US" smtClean="0">
              <a:hlinkClick r:id="rId2" action="ppaction://program"/>
            </a:endParaRPr>
          </a:p>
        </p:txBody>
      </p:sp>
      <p:pic>
        <p:nvPicPr>
          <p:cNvPr id="10342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09" y="2103481"/>
            <a:ext cx="67183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7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Garbage Collection in Java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1470454" y="1841747"/>
            <a:ext cx="8229600" cy="4800600"/>
          </a:xfrm>
        </p:spPr>
        <p:txBody>
          <a:bodyPr/>
          <a:lstStyle/>
          <a:p>
            <a:r>
              <a:rPr lang="en-US" altLang="en-US" sz="3000" dirty="0"/>
              <a:t>Purpose</a:t>
            </a:r>
          </a:p>
          <a:p>
            <a:pPr lvl="1"/>
            <a:r>
              <a:rPr lang="en-US" altLang="en-US" dirty="0" smtClean="0"/>
              <a:t>Find and delete unreachable objects.</a:t>
            </a:r>
          </a:p>
          <a:p>
            <a:pPr lvl="1"/>
            <a:r>
              <a:rPr lang="en-US" altLang="en-US" dirty="0" smtClean="0"/>
              <a:t>Free space as much as possible.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dirty="0" smtClean="0"/>
          </a:p>
          <a:p>
            <a:r>
              <a:rPr lang="en-US" altLang="en-US" sz="3000" dirty="0"/>
              <a:t>When??</a:t>
            </a:r>
          </a:p>
          <a:p>
            <a:pPr lvl="1"/>
            <a:r>
              <a:rPr lang="en-US" altLang="en-US" dirty="0" smtClean="0"/>
              <a:t>GC is under control of JVM.</a:t>
            </a:r>
          </a:p>
          <a:p>
            <a:pPr lvl="1"/>
            <a:r>
              <a:rPr lang="en-US" altLang="en-US" dirty="0" smtClean="0"/>
              <a:t>One can request but no guarantees.</a:t>
            </a:r>
          </a:p>
          <a:p>
            <a:pPr lvl="1"/>
            <a:endParaRPr lang="en-US" altLang="en-US" dirty="0" smtClean="0"/>
          </a:p>
          <a:p>
            <a:r>
              <a:rPr lang="en-US" altLang="en-US" sz="3000" dirty="0"/>
              <a:t>How??</a:t>
            </a:r>
          </a:p>
          <a:p>
            <a:pPr lvl="1"/>
            <a:r>
              <a:rPr lang="en-US" altLang="en-US" dirty="0" smtClean="0"/>
              <a:t>Discovery of unreachable objects.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18A1F47C-2950-44F7-A508-58824B33BFE2}" type="slidenum">
              <a:rPr lang="en-US" altLang="en-US">
                <a:solidFill>
                  <a:srgbClr val="FFFFFF"/>
                </a:solidFill>
              </a:rPr>
              <a:pPr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7DF1C5-2AA0-42F8-9AF0-4457E8A2E8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95400"/>
          </a:xfrm>
        </p:spPr>
        <p:txBody>
          <a:bodyPr/>
          <a:lstStyle/>
          <a:p>
            <a:r>
              <a:rPr lang="en-US" altLang="en-US" dirty="0" smtClean="0"/>
              <a:t>Scope of Variables</a:t>
            </a:r>
            <a:endParaRPr lang="en-US" altLang="en-US" dirty="0" smtClean="0">
              <a:hlinkClick r:id="rId2" action="ppaction://program"/>
            </a:endParaRPr>
          </a:p>
        </p:txBody>
      </p:sp>
      <p:sp>
        <p:nvSpPr>
          <p:cNvPr id="104451" name="Rectangle 1"/>
          <p:cNvSpPr>
            <a:spLocks noChangeArrowheads="1"/>
          </p:cNvSpPr>
          <p:nvPr/>
        </p:nvSpPr>
        <p:spPr bwMode="auto">
          <a:xfrm>
            <a:off x="1871663" y="1781299"/>
            <a:ext cx="81105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LTStd"/>
              </a:rPr>
              <a:t>If a local variable has the same name as a class’s variable, the local variable takes precedence and the class’s variable with the same name is </a:t>
            </a:r>
            <a:r>
              <a:rPr lang="en-US" altLang="en-US" sz="2400" i="1" dirty="0">
                <a:latin typeface="TimesLTStd"/>
              </a:rPr>
              <a:t>hidden. </a:t>
            </a:r>
            <a:endParaRPr lang="en-US" altLang="en-US" sz="2400" dirty="0"/>
          </a:p>
        </p:txBody>
      </p:sp>
      <p:pic>
        <p:nvPicPr>
          <p:cNvPr id="10445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905" y="3142656"/>
            <a:ext cx="5119687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2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Garbage Collection in Java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1503405" y="1872050"/>
            <a:ext cx="7467600" cy="4873625"/>
          </a:xfrm>
        </p:spPr>
        <p:txBody>
          <a:bodyPr/>
          <a:lstStyle/>
          <a:p>
            <a:r>
              <a:rPr lang="en-US" altLang="en-US" sz="3000" dirty="0"/>
              <a:t>Ways for making objects eligible for collection</a:t>
            </a:r>
          </a:p>
          <a:p>
            <a:pPr lvl="1"/>
            <a:r>
              <a:rPr lang="en-US" altLang="en-US" dirty="0" smtClean="0"/>
              <a:t>Nulling a reference</a:t>
            </a:r>
          </a:p>
          <a:p>
            <a:pPr lvl="1"/>
            <a:r>
              <a:rPr lang="en-US" altLang="en-US" dirty="0" smtClean="0"/>
              <a:t>Reassigning a reference variable</a:t>
            </a:r>
          </a:p>
          <a:p>
            <a:pPr lvl="1"/>
            <a:r>
              <a:rPr lang="en-US" altLang="en-US" dirty="0" smtClean="0"/>
              <a:t>Using anonymous objects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dirty="0" smtClean="0"/>
          </a:p>
          <a:p>
            <a:r>
              <a:rPr lang="en-US" altLang="en-US" sz="3000" dirty="0"/>
              <a:t>Forcing garbage collection</a:t>
            </a:r>
          </a:p>
          <a:p>
            <a:pPr lvl="1"/>
            <a:r>
              <a:rPr lang="en-US" altLang="en-US" dirty="0" smtClean="0"/>
              <a:t>Methods available to perform GC</a:t>
            </a:r>
          </a:p>
          <a:p>
            <a:pPr lvl="1"/>
            <a:r>
              <a:rPr lang="en-US" altLang="en-US" dirty="0" smtClean="0"/>
              <a:t>Only requests and no demands</a:t>
            </a:r>
          </a:p>
          <a:p>
            <a:pPr lvl="1"/>
            <a:r>
              <a:rPr lang="en-US" altLang="en-US" dirty="0" smtClean="0"/>
              <a:t>Using Runtime class</a:t>
            </a:r>
          </a:p>
          <a:p>
            <a:pPr lvl="1"/>
            <a:r>
              <a:rPr lang="en-US" altLang="en-US" dirty="0" smtClean="0"/>
              <a:t>Using static methods like </a:t>
            </a:r>
            <a:r>
              <a:rPr lang="en-US" altLang="en-US" dirty="0" err="1" smtClean="0"/>
              <a:t>System.gc</a:t>
            </a:r>
            <a:r>
              <a:rPr lang="en-US" altLang="en-US" dirty="0" smtClean="0"/>
              <a:t>()	</a:t>
            </a:r>
          </a:p>
          <a:p>
            <a:pPr lvl="1"/>
            <a:endParaRPr lang="en-US" alt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077F9BF9-E3F6-4220-A498-00728F15A396}" type="slidenum">
              <a:rPr lang="en-US" altLang="en-US">
                <a:solidFill>
                  <a:srgbClr val="FFFFFF"/>
                </a:solidFill>
              </a:rPr>
              <a:pPr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42303" y="1013255"/>
            <a:ext cx="8229600" cy="5715000"/>
          </a:xfrm>
        </p:spPr>
        <p:txBody>
          <a:bodyPr>
            <a:normAutofit/>
          </a:bodyPr>
          <a:lstStyle/>
          <a:p>
            <a:pPr marL="274320" indent="-274320" algn="ctr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garbage Collection Algorithm</a:t>
            </a:r>
          </a:p>
          <a:p>
            <a:pPr marL="274320" indent="-274320" algn="ctr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274320" indent="-274320">
              <a:spcAft>
                <a:spcPts val="0"/>
              </a:spcAft>
              <a:buFont typeface="Wingdings"/>
              <a:buChar char=""/>
              <a:defRPr/>
            </a:pPr>
            <a:r>
              <a:rPr lang="en-US" sz="3000" dirty="0"/>
              <a:t>The garbage collector checks to see if there are any objects in the heap that are no longer being used by the application.</a:t>
            </a:r>
          </a:p>
          <a:p>
            <a:pPr marL="274320" indent="-274320">
              <a:spcAft>
                <a:spcPts val="0"/>
              </a:spcAft>
              <a:buFont typeface="Wingdings"/>
              <a:buChar char=""/>
              <a:defRPr/>
            </a:pPr>
            <a:r>
              <a:rPr lang="en-US" sz="3000" dirty="0"/>
              <a:t>If such objects exist, then the memory used by these objects can be reclaimed.</a:t>
            </a:r>
          </a:p>
          <a:p>
            <a:pPr marL="274320" indent="-274320">
              <a:spcAft>
                <a:spcPts val="0"/>
              </a:spcAft>
              <a:buFont typeface="Wingdings"/>
              <a:buChar char=""/>
              <a:defRPr/>
            </a:pPr>
            <a:r>
              <a:rPr lang="en-US" sz="3000" dirty="0"/>
              <a:t>If no more memory is available for the heap, then the new operator throws an </a:t>
            </a:r>
            <a:r>
              <a:rPr lang="en-US" sz="3000" dirty="0" err="1"/>
              <a:t>OutOfMemoryException</a:t>
            </a:r>
            <a:r>
              <a:rPr lang="en-US" sz="3000" dirty="0"/>
              <a:t>.</a:t>
            </a:r>
          </a:p>
          <a:p>
            <a:pPr marL="274320" indent="-274320"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AD7D644B-D822-425E-A6A1-1B2EB10F2304}" type="slidenum">
              <a:rPr lang="en-US" altLang="en-US">
                <a:solidFill>
                  <a:srgbClr val="FFFFFF"/>
                </a:solidFill>
              </a:rPr>
              <a:pPr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2787" y="897185"/>
            <a:ext cx="8229600" cy="5562600"/>
          </a:xfrm>
        </p:spPr>
        <p:txBody>
          <a:bodyPr>
            <a:normAutofit/>
          </a:bodyPr>
          <a:lstStyle/>
          <a:p>
            <a:pPr marL="274320" indent="-274320" algn="ctr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Finalization</a:t>
            </a:r>
          </a:p>
          <a:p>
            <a:pPr marL="274320" indent="-274320" algn="ctr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274320" indent="-274320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/>
              <a:t>By using finalization, a resource representing a file or network connection is able to clean itself up properly when the garbage collector decides to free the resource's memory.</a:t>
            </a:r>
          </a:p>
          <a:p>
            <a:pPr marL="274320" indent="-274320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/>
              <a:t>When the garbage collector detects that an object is garbage, the garbage collector calls the object's Finalize method (if it exists) and then the object's memory is reclaimed.</a:t>
            </a:r>
            <a:endParaRPr lang="en-US" sz="3000" dirty="0"/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5D6071E2-B082-456E-8293-EEFF0A43A10D}" type="slidenum">
              <a:rPr lang="en-US" altLang="en-US">
                <a:solidFill>
                  <a:srgbClr val="FFFFFF"/>
                </a:solidFill>
              </a:rPr>
              <a:pPr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8454" y="897185"/>
            <a:ext cx="10964562" cy="5562600"/>
          </a:xfrm>
        </p:spPr>
        <p:txBody>
          <a:bodyPr>
            <a:normAutofit/>
          </a:bodyPr>
          <a:lstStyle/>
          <a:p>
            <a:pPr marL="274320" indent="-274320" algn="ctr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sz="36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Finalization</a:t>
            </a:r>
          </a:p>
          <a:p>
            <a:pPr marL="274320" indent="-274320"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274320" indent="-274320">
              <a:spcAft>
                <a:spcPts val="0"/>
              </a:spcAft>
              <a:buFont typeface="Wingdings"/>
              <a:buChar char=""/>
              <a:defRPr/>
            </a:pPr>
            <a:r>
              <a:rPr lang="en-US" sz="3000" dirty="0"/>
              <a:t>You have no control over when the Finalize method will execute. The object may hold on to resources until the next time the garbage collector runs.</a:t>
            </a:r>
          </a:p>
          <a:p>
            <a:pPr marL="274320" indent="-274320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/>
              <a:t>The </a:t>
            </a:r>
            <a:r>
              <a:rPr lang="en-US" sz="2800" dirty="0"/>
              <a:t>finalize() method is invoked each time before the object is garbage collected. This method can be used to perform cleanup processing. This method is defined in Object class as</a:t>
            </a:r>
            <a:r>
              <a:rPr lang="en-US" sz="2800" dirty="0" smtClean="0"/>
              <a:t>:</a:t>
            </a:r>
            <a:endParaRPr lang="en-US" sz="2800" dirty="0"/>
          </a:p>
          <a:p>
            <a:pPr marL="566928" lvl="1" indent="-274320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/>
              <a:t>protected void finalize(){} 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fld id="{C47741F1-3D76-4924-902A-23B5F1AD9240}" type="slidenum">
              <a:rPr lang="en-US" altLang="en-US">
                <a:solidFill>
                  <a:srgbClr val="FFFFFF"/>
                </a:solidFill>
              </a:rPr>
              <a:pPr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1662</TotalTime>
  <Words>2311</Words>
  <Application>Microsoft Office PowerPoint</Application>
  <PresentationFormat>Widescreen</PresentationFormat>
  <Paragraphs>411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ＭＳ Ｐゴシック</vt:lpstr>
      <vt:lpstr>Arial</vt:lpstr>
      <vt:lpstr>Calibri</vt:lpstr>
      <vt:lpstr>Calibri Light</vt:lpstr>
      <vt:lpstr>Century Schoolbook</vt:lpstr>
      <vt:lpstr>Courier</vt:lpstr>
      <vt:lpstr>Courier New</vt:lpstr>
      <vt:lpstr>Monotype Sorts</vt:lpstr>
      <vt:lpstr>Tahoma</vt:lpstr>
      <vt:lpstr>Times New Roman</vt:lpstr>
      <vt:lpstr>TimesLTStd</vt:lpstr>
      <vt:lpstr>Wingdings</vt:lpstr>
      <vt:lpstr>Wingdings 2</vt:lpstr>
      <vt:lpstr>Wingdings 3</vt:lpstr>
      <vt:lpstr>Retrospect</vt:lpstr>
      <vt:lpstr>Object Oriented Programming</vt:lpstr>
      <vt:lpstr>Contents</vt:lpstr>
      <vt:lpstr>What is Garbage Collection?</vt:lpstr>
      <vt:lpstr>Why Garbage Collection?</vt:lpstr>
      <vt:lpstr>Garbage Collection in Java</vt:lpstr>
      <vt:lpstr>Garbage Collection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Copying Variables of Object Types</vt:lpstr>
      <vt:lpstr>Garbage Collection</vt:lpstr>
      <vt:lpstr>PowerPoint Presentation</vt:lpstr>
      <vt:lpstr>Arrays</vt:lpstr>
      <vt:lpstr>Arrays</vt:lpstr>
      <vt:lpstr>Arrays</vt:lpstr>
      <vt:lpstr>Arrays</vt:lpstr>
      <vt:lpstr>Arrays</vt:lpstr>
      <vt:lpstr>Arrays</vt:lpstr>
      <vt:lpstr>Array of Objects</vt:lpstr>
      <vt:lpstr>Array of Objects</vt:lpstr>
      <vt:lpstr>Array of Objects</vt:lpstr>
      <vt:lpstr>Array Limitations</vt:lpstr>
      <vt:lpstr>The ArrayList Class</vt:lpstr>
      <vt:lpstr>The ArrayList Class</vt:lpstr>
      <vt:lpstr>ArrayList</vt:lpstr>
      <vt:lpstr>Type parameters (generics)</vt:lpstr>
      <vt:lpstr>Restricting the values in an Arraylist</vt:lpstr>
      <vt:lpstr>ArrayList vs. array</vt:lpstr>
      <vt:lpstr>ArrayList as param/return</vt:lpstr>
      <vt:lpstr>Implementing add</vt:lpstr>
      <vt:lpstr>Implementing remove</vt:lpstr>
      <vt:lpstr>Some Examples</vt:lpstr>
      <vt:lpstr>Some Examples (Get and Set ArrayList)</vt:lpstr>
      <vt:lpstr>Some Examples (How to Sort ArrayList)</vt:lpstr>
      <vt:lpstr>Some Examples (Size of elements)</vt:lpstr>
      <vt:lpstr>Assignment (NamesArray)</vt:lpstr>
      <vt:lpstr>Scope of Variables</vt:lpstr>
      <vt:lpstr>Scope of Variables</vt:lpstr>
      <vt:lpstr>Scope of Variables</vt:lpstr>
      <vt:lpstr>Scope of Variables</vt:lpstr>
      <vt:lpstr>Scope of Variables</vt:lpstr>
      <vt:lpstr>Scope of Variables</vt:lpstr>
      <vt:lpstr>Scope of Variables</vt:lpstr>
      <vt:lpstr>Scope of Variables</vt:lpstr>
      <vt:lpstr>Scope of Variables</vt:lpstr>
      <vt:lpstr>Scope of Variables</vt:lpstr>
      <vt:lpstr>Scope of Variables</vt:lpstr>
      <vt:lpstr>Scope of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lab4</dc:creator>
  <cp:lastModifiedBy>lab4</cp:lastModifiedBy>
  <cp:revision>292</cp:revision>
  <dcterms:created xsi:type="dcterms:W3CDTF">2023-01-20T07:31:32Z</dcterms:created>
  <dcterms:modified xsi:type="dcterms:W3CDTF">2023-02-21T06:34:21Z</dcterms:modified>
</cp:coreProperties>
</file>