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9" r:id="rId3"/>
    <p:sldId id="269" r:id="rId4"/>
    <p:sldId id="270" r:id="rId5"/>
    <p:sldId id="271" r:id="rId6"/>
    <p:sldId id="272" r:id="rId7"/>
    <p:sldId id="273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73ED-5638-47A6-8EA3-327613F95A1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1FBD-C10D-48D1-AFBE-D09EF0F2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69DD4-D359-4DA9-97DF-5C03CA47B09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/>
              <a:t>Week 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Email: </a:t>
            </a:r>
            <a:r>
              <a:rPr lang="en-US" sz="2200" cap="none" dirty="0">
                <a:solidFill>
                  <a:schemeClr val="tx1"/>
                </a:solidFill>
                <a:hlinkClick r:id="rId3"/>
              </a:rPr>
              <a:t>abeer.gauher@nu.edu.pk</a:t>
            </a:r>
            <a:endParaRPr lang="en-US" sz="2200" cap="non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Office: CS BASEMENT 2, Office number 23</a:t>
            </a:r>
          </a:p>
        </p:txBody>
      </p:sp>
    </p:spTree>
    <p:extLst>
      <p:ext uri="{BB962C8B-B14F-4D97-AF65-F5344CB8AC3E}">
        <p14:creationId xmlns:p14="http://schemas.microsoft.com/office/powerpoint/2010/main" val="176685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E5E17-9BAB-43AD-A108-1AE619D7F2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7" y="115330"/>
            <a:ext cx="7772400" cy="1428750"/>
          </a:xfrm>
        </p:spPr>
        <p:txBody>
          <a:bodyPr/>
          <a:lstStyle/>
          <a:p>
            <a:r>
              <a:rPr lang="en-US" altLang="en-US" dirty="0"/>
              <a:t>Static Variables, Constants, </a:t>
            </a:r>
            <a:br>
              <a:rPr lang="en-US" altLang="en-US" dirty="0"/>
            </a:br>
            <a:r>
              <a:rPr lang="en-US" altLang="en-US" dirty="0"/>
              <a:t>and Methods, cont.</a:t>
            </a:r>
            <a:endParaRPr lang="en-US" altLang="en-US" b="1" dirty="0">
              <a:latin typeface="Courier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82594" y="1790743"/>
            <a:ext cx="10816281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000" dirty="0"/>
              <a:t>To declare static variables, constants, and methods, use the static modifier. </a:t>
            </a:r>
            <a:r>
              <a:rPr lang="en-US" altLang="en-US" dirty="0"/>
              <a:t>For example, the constant </a:t>
            </a:r>
            <a:r>
              <a:rPr lang="en-US" altLang="en-US" b="1" dirty="0"/>
              <a:t>PI </a:t>
            </a:r>
            <a:r>
              <a:rPr lang="en-US" altLang="en-US" dirty="0"/>
              <a:t>in the </a:t>
            </a:r>
            <a:r>
              <a:rPr lang="en-US" altLang="en-US" b="1" dirty="0"/>
              <a:t>Math </a:t>
            </a:r>
            <a:r>
              <a:rPr lang="en-US" altLang="en-US" dirty="0"/>
              <a:t>class is defined 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final static double </a:t>
            </a:r>
            <a:r>
              <a:rPr lang="en-US" altLang="en-US" sz="2400" dirty="0">
                <a:solidFill>
                  <a:srgbClr val="0070C0"/>
                </a:solidFill>
              </a:rPr>
              <a:t>PI=</a:t>
            </a:r>
            <a:r>
              <a:rPr lang="en-US" altLang="en-US" sz="2400" b="1" dirty="0">
                <a:solidFill>
                  <a:srgbClr val="0070C0"/>
                </a:solidFill>
              </a:rPr>
              <a:t>3.14159265358979323846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Let’s modify the </a:t>
            </a:r>
            <a:r>
              <a:rPr lang="en-US" altLang="en-US" sz="2800" b="1" dirty="0"/>
              <a:t>Circle </a:t>
            </a:r>
            <a:r>
              <a:rPr lang="en-US" altLang="en-US" sz="2800" dirty="0"/>
              <a:t>class by adding a static variable </a:t>
            </a:r>
            <a:r>
              <a:rPr lang="en-US" altLang="en-US" sz="2800" b="1" dirty="0" err="1"/>
              <a:t>numberOfObjects</a:t>
            </a:r>
            <a:r>
              <a:rPr lang="en-US" altLang="en-US" sz="2800" b="1" dirty="0"/>
              <a:t> </a:t>
            </a:r>
            <a:r>
              <a:rPr lang="en-US" altLang="en-US" sz="2800" dirty="0"/>
              <a:t>to count the number of circle objects created. When the first object of this class is created, </a:t>
            </a:r>
            <a:r>
              <a:rPr lang="en-US" altLang="en-US" sz="2800" b="1" dirty="0" err="1"/>
              <a:t>numberOfObjects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</a:t>
            </a:r>
            <a:r>
              <a:rPr lang="en-US" altLang="en-US" sz="2800" b="1" dirty="0"/>
              <a:t>1</a:t>
            </a:r>
            <a:r>
              <a:rPr lang="en-US" altLang="en-US" sz="2800" dirty="0"/>
              <a:t>. When the second object is created, </a:t>
            </a:r>
            <a:r>
              <a:rPr lang="en-US" altLang="en-US" sz="2800" b="1" dirty="0" err="1"/>
              <a:t>numberOfObjects</a:t>
            </a:r>
            <a:r>
              <a:rPr lang="en-US" altLang="en-US" sz="2800" b="1" dirty="0"/>
              <a:t> </a:t>
            </a:r>
            <a:r>
              <a:rPr lang="en-US" altLang="en-US" sz="2800" dirty="0"/>
              <a:t>becomes </a:t>
            </a:r>
            <a:r>
              <a:rPr lang="en-US" altLang="en-US" sz="2800" b="1" dirty="0"/>
              <a:t>2</a:t>
            </a:r>
            <a:r>
              <a:rPr lang="en-US" altLang="en-US" sz="2800" dirty="0"/>
              <a:t>. 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5230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7A804-213F-45D4-B536-C816B6AE29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Methods, cont.</a:t>
            </a:r>
            <a:endParaRPr lang="en-US" altLang="en-US" b="1">
              <a:latin typeface="Courier"/>
            </a:endParaRP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06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46" y="3357094"/>
            <a:ext cx="7218807" cy="2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06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32" y="2614889"/>
            <a:ext cx="33623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3" y="1488732"/>
            <a:ext cx="4033089" cy="43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206632-56C8-4F44-A9C9-6FE36F4202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/>
              <a:t>TestCircleWithStaticMembers.java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3524250" y="2286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09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1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EEC4DF1C-BC40-2D44-A304-547B2D5B2224}"/>
              </a:ext>
            </a:extLst>
          </p:cNvPr>
          <p:cNvSpPr/>
          <p:nvPr/>
        </p:nvSpPr>
        <p:spPr bwMode="auto">
          <a:xfrm>
            <a:off x="7061629" y="1382713"/>
            <a:ext cx="2419350" cy="1806575"/>
          </a:xfrm>
          <a:prstGeom prst="borderCallout2">
            <a:avLst>
              <a:gd name="adj1" fmla="val 18750"/>
              <a:gd name="adj2" fmla="val -8333"/>
              <a:gd name="adj3" fmla="val 27295"/>
              <a:gd name="adj4" fmla="val -19399"/>
              <a:gd name="adj5" fmla="val 25754"/>
              <a:gd name="adj6" fmla="val -59326"/>
            </a:avLst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Static variables and methods can be accessed without creating objects. Line 6 displays the number of objects, which is </a:t>
            </a:r>
            <a:r>
              <a:rPr lang="en-US" altLang="en-US" sz="1600" b="1" dirty="0"/>
              <a:t>0</a:t>
            </a:r>
            <a:r>
              <a:rPr lang="en-US" altLang="en-US" sz="1600" dirty="0"/>
              <a:t>, since no objects have been created.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  <p:pic>
        <p:nvPicPr>
          <p:cNvPr id="727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58" y="1105459"/>
            <a:ext cx="53657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50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FBD681-B767-4B1B-A60B-F69570DD2A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Static and Instance Methods</a:t>
            </a:r>
            <a:endParaRPr lang="en-US" altLang="en-US" dirty="0"/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3524250" y="2286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3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4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5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6" name="Rectangle 2"/>
          <p:cNvSpPr>
            <a:spLocks noChangeArrowheads="1"/>
          </p:cNvSpPr>
          <p:nvPr/>
        </p:nvSpPr>
        <p:spPr bwMode="auto">
          <a:xfrm>
            <a:off x="1967706" y="956505"/>
            <a:ext cx="82565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LTStd"/>
              </a:rPr>
              <a:t>An instance method can invoke an instance or static method and access an instance or static data field. A static method can invoke a static method and access a static data field. However, a static method cannot invoke an instance method or access an instance data field, since static methods and static data fields don’t belong to a particular object. </a:t>
            </a:r>
            <a:endParaRPr lang="en-US" altLang="en-US" sz="2400" dirty="0"/>
          </a:p>
        </p:txBody>
      </p:sp>
      <p:pic>
        <p:nvPicPr>
          <p:cNvPr id="7373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9144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04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F8BFA-A561-4F95-BA9C-B126B7A052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/>
              <a:t>Examples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3524250" y="2286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7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8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9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47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9" y="1714201"/>
            <a:ext cx="6896100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/>
              <a:t>Examples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3524250" y="2286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57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800998"/>
            <a:ext cx="7632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</a:t>
            </a:r>
            <a:r>
              <a:rPr lang="en-US" altLang="en-US" sz="3200" b="1" dirty="0" err="1"/>
              <a:t>Var</a:t>
            </a:r>
            <a:r>
              <a:rPr lang="en-US" altLang="en-US" sz="3200" b="1" dirty="0"/>
              <a:t>)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3524250" y="2286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7" y="915988"/>
            <a:ext cx="5553075" cy="504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9" y="2018187"/>
            <a:ext cx="3533459" cy="6129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3881" y="3072714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static variable </a:t>
            </a:r>
            <a:r>
              <a:rPr lang="en-US" dirty="0" err="1"/>
              <a:t>noofemployee</a:t>
            </a:r>
            <a:r>
              <a:rPr lang="en-US" dirty="0"/>
              <a:t>.</a:t>
            </a:r>
          </a:p>
          <a:p>
            <a:r>
              <a:rPr lang="en-US" dirty="0"/>
              <a:t>Incremented it by +1.</a:t>
            </a:r>
          </a:p>
          <a:p>
            <a:r>
              <a:rPr lang="en-US" dirty="0"/>
              <a:t>Created 2 objects.</a:t>
            </a:r>
          </a:p>
          <a:p>
            <a:r>
              <a:rPr lang="en-US" dirty="0"/>
              <a:t>Total no of employees are 2 </a:t>
            </a:r>
          </a:p>
        </p:txBody>
      </p:sp>
    </p:spTree>
    <p:extLst>
      <p:ext uri="{BB962C8B-B14F-4D97-AF65-F5344CB8AC3E}">
        <p14:creationId xmlns:p14="http://schemas.microsoft.com/office/powerpoint/2010/main" val="208218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</a:t>
            </a:r>
            <a:r>
              <a:rPr lang="en-US" altLang="en-US" sz="3200" b="1" dirty="0" err="1"/>
              <a:t>Var</a:t>
            </a:r>
            <a:r>
              <a:rPr lang="en-US" altLang="en-US" sz="3200" b="1" dirty="0"/>
              <a:t>)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227805" y="1812646"/>
            <a:ext cx="4209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concept of static variable is that it does not belong to a specific instance of a class, but to the whole class. </a:t>
            </a:r>
            <a:r>
              <a:rPr lang="en-US" b="1" dirty="0">
                <a:solidFill>
                  <a:srgbClr val="FF0000"/>
                </a:solidFill>
              </a:rPr>
              <a:t>When you are declaring a variable inside a method, it becomes a local variable, they do not have any existence outside of that method. </a:t>
            </a:r>
          </a:p>
          <a:p>
            <a:endParaRPr lang="en-US" dirty="0"/>
          </a:p>
          <a:p>
            <a:r>
              <a:rPr lang="en-US" dirty="0"/>
              <a:t>If we take a more technical look at it, JVM allocates memory to static variables when the class is loaded, not when the object is created. When you declare a static variable inside a method, it comes under the method’s scope, and JVM is unable to allocate memory for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7" y="1217690"/>
            <a:ext cx="5259457" cy="4565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953" y="3372848"/>
            <a:ext cx="1907679" cy="2188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27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Methods)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154620" y="1851453"/>
            <a:ext cx="420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methods can only access static variables.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9" y="1045080"/>
            <a:ext cx="4657725" cy="5505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275" y="3755523"/>
            <a:ext cx="4448432" cy="1013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05" y="3034234"/>
            <a:ext cx="5321258" cy="9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Methods)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044307" y="4481838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methods can only access static variables.</a:t>
            </a:r>
          </a:p>
          <a:p>
            <a:r>
              <a:rPr lang="en-US" dirty="0"/>
              <a:t>Accessing a non static variable gives an error.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2" y="4685257"/>
            <a:ext cx="58388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6" y="2574728"/>
            <a:ext cx="6295748" cy="18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Static variables</a:t>
            </a:r>
          </a:p>
          <a:p>
            <a:r>
              <a:rPr lang="en-US" sz="2800" dirty="0"/>
              <a:t>Static functions</a:t>
            </a:r>
          </a:p>
          <a:p>
            <a:r>
              <a:rPr lang="en-US" sz="2800" dirty="0"/>
              <a:t>Final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Methods)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616146" y="3104993"/>
            <a:ext cx="5125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methods can access non static variable only by creating an object of the class. Employee object can be passed as a parameter or you can create an object inside the function.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3" y="1079285"/>
            <a:ext cx="4981575" cy="521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98" y="1798935"/>
            <a:ext cx="4001762" cy="7410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09800" y="3684372"/>
            <a:ext cx="34063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3F689-C222-41D7-AC51-00912F0327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5988"/>
          </a:xfrm>
        </p:spPr>
        <p:txBody>
          <a:bodyPr/>
          <a:lstStyle/>
          <a:p>
            <a:r>
              <a:rPr lang="en-US" altLang="en-US" sz="3200" b="1" dirty="0"/>
              <a:t>Examples (Static Methods) </a:t>
            </a:r>
            <a:endParaRPr lang="en-US" altLang="en-US" dirty="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3524250" y="2228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9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3" name="Rectangle 13"/>
          <p:cNvSpPr>
            <a:spLocks noChangeArrowheads="1"/>
          </p:cNvSpPr>
          <p:nvPr/>
        </p:nvSpPr>
        <p:spPr bwMode="auto">
          <a:xfrm>
            <a:off x="1524001" y="2245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559907" y="4634220"/>
            <a:ext cx="683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a non static variable in the class or pass a non static variable as a parameter.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49" y="2169469"/>
            <a:ext cx="6798952" cy="21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9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 Java, we can use final keyword with variables, methods, and classes. </a:t>
            </a:r>
          </a:p>
          <a:p>
            <a:r>
              <a:rPr lang="en-US" altLang="en-US" sz="3200" dirty="0"/>
              <a:t>When the final keyword is used with a variable of primitive data types such as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, float, </a:t>
            </a:r>
            <a:r>
              <a:rPr lang="en-US" altLang="en-US" sz="3200" dirty="0" err="1"/>
              <a:t>etc</a:t>
            </a:r>
            <a:r>
              <a:rPr lang="en-US" altLang="en-US" sz="3200" dirty="0"/>
              <a:t>), the value of the variable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119760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04" y="2435954"/>
            <a:ext cx="4891088" cy="2919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80" y="3724918"/>
            <a:ext cx="4505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6" y="2473925"/>
            <a:ext cx="4545485" cy="2653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5644" y="2998573"/>
            <a:ext cx="348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local variable is not required to be initialized during declaration.</a:t>
            </a:r>
          </a:p>
        </p:txBody>
      </p:sp>
    </p:spTree>
    <p:extLst>
      <p:ext uri="{BB962C8B-B14F-4D97-AF65-F5344CB8AC3E}">
        <p14:creationId xmlns:p14="http://schemas.microsoft.com/office/powerpoint/2010/main" val="401736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5644" y="2998573"/>
            <a:ext cx="348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object variable reference cannot be changed.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2078123"/>
            <a:ext cx="4867275" cy="383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689518"/>
            <a:ext cx="5848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9698" y="2356021"/>
            <a:ext cx="348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variable can be passed as a parameter in the function.</a:t>
            </a:r>
          </a:p>
          <a:p>
            <a:r>
              <a:rPr lang="en-US" dirty="0"/>
              <a:t>Final parameter cannot be assigned again inside the function.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25" y="2298275"/>
            <a:ext cx="4569491" cy="1581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7" y="4185465"/>
            <a:ext cx="4862795" cy="1799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86" y="4404832"/>
            <a:ext cx="5838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keyword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16" y="2872044"/>
            <a:ext cx="3375841" cy="1678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8865" y="3278659"/>
            <a:ext cx="467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instance variable can be set inside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9449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Diagram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90" y="1856319"/>
            <a:ext cx="5077855" cy="2223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85" y="2831983"/>
            <a:ext cx="23050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08" y="4079758"/>
            <a:ext cx="3251758" cy="20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Object Passing and return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1" y="1998705"/>
            <a:ext cx="447675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31" y="2932027"/>
            <a:ext cx="2111075" cy="16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static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static keyword is used when a member variable of a class has to be shared between all the instances of the class.</a:t>
            </a:r>
          </a:p>
          <a:p>
            <a:r>
              <a:rPr lang="en-US" altLang="en-US" sz="3200" dirty="0"/>
              <a:t>All static variables and methods belong to the class and not to any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0659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we access static variable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When a class is loaded by the virtual machine all the static variables and methods are available for use. </a:t>
            </a:r>
          </a:p>
          <a:p>
            <a:r>
              <a:rPr lang="en-US" altLang="en-US" sz="2400" dirty="0"/>
              <a:t>Hence we don’t need to create any instance of the class for using the static variables or methods.</a:t>
            </a:r>
          </a:p>
          <a:p>
            <a:r>
              <a:rPr lang="en-US" altLang="en-US" sz="2400" dirty="0"/>
              <a:t>Variables which don’t have static keyword in the definition are implicitly non static.</a:t>
            </a:r>
          </a:p>
        </p:txBody>
      </p:sp>
    </p:spTree>
    <p:extLst>
      <p:ext uri="{BB962C8B-B14F-4D97-AF65-F5344CB8AC3E}">
        <p14:creationId xmlns:p14="http://schemas.microsoft.com/office/powerpoint/2010/main" val="123712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1377" y="280086"/>
            <a:ext cx="4232601" cy="1094809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77" y="1450318"/>
            <a:ext cx="10058400" cy="4023360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staticDemo</a:t>
            </a:r>
            <a:r>
              <a:rPr lang="en-US" sz="1400" dirty="0"/>
              <a:t>{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public static </a:t>
            </a:r>
            <a:r>
              <a:rPr lang="en-US" sz="1400" dirty="0" err="1"/>
              <a:t>int</a:t>
            </a:r>
            <a:r>
              <a:rPr lang="en-US" sz="1400" dirty="0"/>
              <a:t> a = 100; // All instances of </a:t>
            </a:r>
            <a:r>
              <a:rPr lang="en-US" sz="1400" dirty="0" err="1"/>
              <a:t>staticDemo</a:t>
            </a:r>
            <a:r>
              <a:rPr lang="en-US" sz="1400" dirty="0"/>
              <a:t> have this variable as a common variable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public </a:t>
            </a:r>
            <a:r>
              <a:rPr lang="en-US" sz="1400" dirty="0" err="1"/>
              <a:t>int</a:t>
            </a:r>
            <a:r>
              <a:rPr lang="en-US" sz="1400" dirty="0"/>
              <a:t> b =2 ;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public static </a:t>
            </a:r>
            <a:r>
              <a:rPr lang="en-US" sz="1400" dirty="0" err="1"/>
              <a:t>showA</a:t>
            </a:r>
            <a:r>
              <a:rPr lang="en-US" sz="1400" dirty="0"/>
              <a:t>(){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(“A is “+a);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}}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execClass</a:t>
            </a:r>
            <a:r>
              <a:rPr lang="en-US" sz="1400" dirty="0"/>
              <a:t>{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staticDemo.a</a:t>
            </a:r>
            <a:r>
              <a:rPr lang="en-US" sz="1400" dirty="0"/>
              <a:t> = 35; // when we use the class name, the class is loaded, direct access to a without any instance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staticDemo.b</a:t>
            </a:r>
            <a:r>
              <a:rPr lang="en-US" sz="1400" dirty="0"/>
              <a:t>=22; // ERROR this is not valid for non static variable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staticDemo</a:t>
            </a:r>
            <a:r>
              <a:rPr lang="en-US" sz="1400" dirty="0"/>
              <a:t> demo = new </a:t>
            </a:r>
            <a:r>
              <a:rPr lang="en-US" sz="1400" dirty="0" err="1"/>
              <a:t>staticDemo</a:t>
            </a:r>
            <a:r>
              <a:rPr lang="en-US" sz="1400" dirty="0"/>
              <a:t>(); 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demo.b</a:t>
            </a:r>
            <a:r>
              <a:rPr lang="en-US" sz="1400" dirty="0"/>
              <a:t> = 200;  // valid to set a value for a non static variable after creating an instance.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staticDemo.showA</a:t>
            </a:r>
            <a:r>
              <a:rPr lang="en-US" sz="1400" dirty="0"/>
              <a:t>();  //prints 35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sz="1400" dirty="0"/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413671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dirty="0"/>
              <a:t>We can access static variables without creating an instance of the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As they are already available at class  loading time, we can use them in any of our non static methods.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We cannot use non static methods and variables without creating an instance of the class as they are bound to the instance of the class.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They are initialized by the constructor when we create the object using new operator.</a:t>
            </a:r>
          </a:p>
        </p:txBody>
      </p:sp>
    </p:spTree>
    <p:extLst>
      <p:ext uri="{BB962C8B-B14F-4D97-AF65-F5344CB8AC3E}">
        <p14:creationId xmlns:p14="http://schemas.microsoft.com/office/powerpoint/2010/main" val="9090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it works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2695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495800" y="1676401"/>
            <a:ext cx="57150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Basic Steps of how objects are created</a:t>
            </a:r>
          </a:p>
          <a:p>
            <a:pPr>
              <a:buFontTx/>
              <a:buAutoNum type="arabicPeriod"/>
            </a:pPr>
            <a:r>
              <a:rPr lang="en-US" altLang="en-US"/>
              <a:t>Class is loaded by JVM</a:t>
            </a:r>
          </a:p>
          <a:p>
            <a:pPr>
              <a:buFontTx/>
              <a:buAutoNum type="arabicPeriod"/>
            </a:pPr>
            <a:r>
              <a:rPr lang="en-US" altLang="en-US"/>
              <a:t>Static variable and methods are loaded and initialized and available for use</a:t>
            </a:r>
          </a:p>
          <a:p>
            <a:pPr>
              <a:buFontTx/>
              <a:buAutoNum type="arabicPeriod"/>
            </a:pPr>
            <a:r>
              <a:rPr lang="en-US" altLang="en-US"/>
              <a:t>Constructor is called to instantiate the non static variables </a:t>
            </a:r>
          </a:p>
          <a:p>
            <a:pPr>
              <a:buFontTx/>
              <a:buAutoNum type="arabicPeriod"/>
            </a:pPr>
            <a:r>
              <a:rPr lang="en-US" altLang="en-US"/>
              <a:t>Non static variables  and methods are now available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/>
              <a:t>As all the non static variable are available only after the constructor is called, there is a restriction on using non static variable in static methods.</a:t>
            </a:r>
          </a:p>
        </p:txBody>
      </p:sp>
    </p:spTree>
    <p:extLst>
      <p:ext uri="{BB962C8B-B14F-4D97-AF65-F5344CB8AC3E}">
        <p14:creationId xmlns:p14="http://schemas.microsoft.com/office/powerpoint/2010/main" val="31974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5C30D-9909-4730-87EB-4C4DBA4281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7" y="214184"/>
            <a:ext cx="7772400" cy="1428750"/>
          </a:xfrm>
        </p:spPr>
        <p:txBody>
          <a:bodyPr/>
          <a:lstStyle/>
          <a:p>
            <a:r>
              <a:rPr lang="en-US" altLang="en-US" dirty="0"/>
              <a:t>Static Variables, Constants, </a:t>
            </a:r>
            <a:br>
              <a:rPr lang="en-US" altLang="en-US" dirty="0"/>
            </a:br>
            <a:r>
              <a:rPr lang="en-US" altLang="en-US" dirty="0"/>
              <a:t>and Methods</a:t>
            </a:r>
            <a:endParaRPr lang="en-US" altLang="en-US" b="1" dirty="0">
              <a:latin typeface="Courier"/>
            </a:endParaRPr>
          </a:p>
        </p:txBody>
      </p:sp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996778" y="2166858"/>
            <a:ext cx="10322011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000" dirty="0"/>
              <a:t>Static variables are shared by all the instances of the class.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000" dirty="0"/>
              <a:t>Static methods are not tied to a specific object. Because of this, a static method cannot access instance members of the class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000" dirty="0"/>
              <a:t>Static constants are final variables shared by all the instances of the class.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000" dirty="0"/>
              <a:t>A non-static (or instance) variable is connected to a specific instance</a:t>
            </a:r>
          </a:p>
        </p:txBody>
      </p:sp>
    </p:spTree>
    <p:extLst>
      <p:ext uri="{BB962C8B-B14F-4D97-AF65-F5344CB8AC3E}">
        <p14:creationId xmlns:p14="http://schemas.microsoft.com/office/powerpoint/2010/main" val="27655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CE11C-370B-4007-99F7-946D46B3EB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 dirty="0"/>
              <a:t>Static Variables, Constants, </a:t>
            </a:r>
            <a:br>
              <a:rPr lang="en-US" altLang="en-US" dirty="0"/>
            </a:br>
            <a:r>
              <a:rPr lang="en-US" altLang="en-US" dirty="0"/>
              <a:t>and Methods</a:t>
            </a:r>
            <a:endParaRPr lang="en-US" altLang="en-US" b="1" dirty="0">
              <a:latin typeface="Courier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815546" y="1981636"/>
            <a:ext cx="10190206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Static variables store values for the variables in a common memory location. Because of this common location, if one object changes the value of a static variable, all objects of the same class are affected. 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Java supports static methods as well as static variables. </a:t>
            </a:r>
            <a:r>
              <a:rPr lang="en-US" altLang="en-US" i="1" dirty="0"/>
              <a:t>Static methods </a:t>
            </a:r>
            <a:r>
              <a:rPr lang="en-US" altLang="en-US" dirty="0"/>
              <a:t>can be called without creating an instance of the class. 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9372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2470</TotalTime>
  <Words>1156</Words>
  <Application>Microsoft Office PowerPoint</Application>
  <PresentationFormat>Widescreen</PresentationFormat>
  <Paragraphs>111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Times New Roman</vt:lpstr>
      <vt:lpstr>TimesLTStd</vt:lpstr>
      <vt:lpstr>Wingdings 3</vt:lpstr>
      <vt:lpstr>Retrospect</vt:lpstr>
      <vt:lpstr>Object Oriented Programming</vt:lpstr>
      <vt:lpstr>Contents</vt:lpstr>
      <vt:lpstr>What is static</vt:lpstr>
      <vt:lpstr>When can we access static variable</vt:lpstr>
      <vt:lpstr>Example</vt:lpstr>
      <vt:lpstr>Static and Non-static</vt:lpstr>
      <vt:lpstr>How it works</vt:lpstr>
      <vt:lpstr>Static Variables, Constants,  and Methods</vt:lpstr>
      <vt:lpstr>Static Variables, Constants,  and Methods</vt:lpstr>
      <vt:lpstr>Static Variables, Constants,  and Methods, cont.</vt:lpstr>
      <vt:lpstr>Static Variables, Constants,  and Methods, cont.</vt:lpstr>
      <vt:lpstr>TestCircleWithStaticMembers.java </vt:lpstr>
      <vt:lpstr>Static and Instance Methods</vt:lpstr>
      <vt:lpstr>Examples </vt:lpstr>
      <vt:lpstr>Examples </vt:lpstr>
      <vt:lpstr>Examples (Static Var) </vt:lpstr>
      <vt:lpstr>Examples (Static Var) </vt:lpstr>
      <vt:lpstr>Examples (Static Methods) </vt:lpstr>
      <vt:lpstr>Examples (Static Methods) </vt:lpstr>
      <vt:lpstr>Examples (Static Methods) </vt:lpstr>
      <vt:lpstr>Examples (Static Methods) </vt:lpstr>
      <vt:lpstr>Final keyword</vt:lpstr>
      <vt:lpstr>Final keyword</vt:lpstr>
      <vt:lpstr>Final keyword</vt:lpstr>
      <vt:lpstr>Final keyword</vt:lpstr>
      <vt:lpstr>Final keyword</vt:lpstr>
      <vt:lpstr>Final keyword</vt:lpstr>
      <vt:lpstr>Class Diagram Example</vt:lpstr>
      <vt:lpstr>Simple Object Passing and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Abeeha Sattar</cp:lastModifiedBy>
  <cp:revision>330</cp:revision>
  <dcterms:created xsi:type="dcterms:W3CDTF">2023-01-20T07:31:32Z</dcterms:created>
  <dcterms:modified xsi:type="dcterms:W3CDTF">2023-09-15T06:55:45Z</dcterms:modified>
</cp:coreProperties>
</file>