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57" r:id="rId2"/>
    <p:sldId id="259" r:id="rId3"/>
    <p:sldId id="260" r:id="rId4"/>
    <p:sldId id="261" r:id="rId5"/>
    <p:sldId id="274" r:id="rId6"/>
    <p:sldId id="275" r:id="rId7"/>
    <p:sldId id="277" r:id="rId8"/>
    <p:sldId id="278" r:id="rId9"/>
    <p:sldId id="279" r:id="rId10"/>
    <p:sldId id="280" r:id="rId11"/>
    <p:sldId id="281" r:id="rId12"/>
    <p:sldId id="282" r:id="rId13"/>
    <p:sldId id="283" r:id="rId14"/>
    <p:sldId id="284" r:id="rId15"/>
    <p:sldId id="285" r:id="rId16"/>
    <p:sldId id="286" r:id="rId17"/>
    <p:sldId id="269" r:id="rId18"/>
    <p:sldId id="276" r:id="rId19"/>
    <p:sldId id="263" r:id="rId20"/>
    <p:sldId id="287" r:id="rId21"/>
    <p:sldId id="272" r:id="rId22"/>
    <p:sldId id="273" r:id="rId23"/>
    <p:sldId id="288" r:id="rId24"/>
    <p:sldId id="289" r:id="rId25"/>
    <p:sldId id="290" r:id="rId26"/>
    <p:sldId id="291" r:id="rId27"/>
    <p:sldId id="264" r:id="rId28"/>
    <p:sldId id="268" r:id="rId29"/>
    <p:sldId id="292" r:id="rId30"/>
    <p:sldId id="270" r:id="rId31"/>
    <p:sldId id="271" r:id="rId32"/>
    <p:sldId id="266" r:id="rId33"/>
    <p:sldId id="26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4660"/>
  </p:normalViewPr>
  <p:slideViewPr>
    <p:cSldViewPr snapToGrid="0">
      <p:cViewPr varScale="1">
        <p:scale>
          <a:sx n="115" d="100"/>
          <a:sy n="115" d="100"/>
        </p:scale>
        <p:origin x="13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373ED-5638-47A6-8EA3-327613F95A1F}"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01FBD-C10D-48D1-AFBE-D09EF0F23112}" type="slidenum">
              <a:rPr lang="en-US" smtClean="0"/>
              <a:t>‹#›</a:t>
            </a:fld>
            <a:endParaRPr lang="en-US"/>
          </a:p>
        </p:txBody>
      </p:sp>
    </p:spTree>
    <p:extLst>
      <p:ext uri="{BB962C8B-B14F-4D97-AF65-F5344CB8AC3E}">
        <p14:creationId xmlns:p14="http://schemas.microsoft.com/office/powerpoint/2010/main" val="159908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305190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3</a:t>
            </a:fld>
            <a:endParaRPr lang="en-US"/>
          </a:p>
        </p:txBody>
      </p:sp>
    </p:spTree>
    <p:extLst>
      <p:ext uri="{BB962C8B-B14F-4D97-AF65-F5344CB8AC3E}">
        <p14:creationId xmlns:p14="http://schemas.microsoft.com/office/powerpoint/2010/main" val="1202812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4</a:t>
            </a:fld>
            <a:endParaRPr lang="en-US"/>
          </a:p>
        </p:txBody>
      </p:sp>
    </p:spTree>
    <p:extLst>
      <p:ext uri="{BB962C8B-B14F-4D97-AF65-F5344CB8AC3E}">
        <p14:creationId xmlns:p14="http://schemas.microsoft.com/office/powerpoint/2010/main" val="3282910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4169DD4-D359-4DA9-97DF-5C03CA47B09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0A35-C594-4DEB-AF64-3E89E36CF6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096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69DD4-D359-4DA9-97DF-5C03CA47B09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4241215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69DD4-D359-4DA9-97DF-5C03CA47B09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3652910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4169DD4-D359-4DA9-97DF-5C03CA47B09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29412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169DD4-D359-4DA9-97DF-5C03CA47B095}" type="datetimeFigureOut">
              <a:rPr lang="en-US" smtClean="0"/>
              <a:t>3/15/2023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9F0A35-C594-4DEB-AF64-3E89E36CF6E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0494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4169DD4-D359-4DA9-97DF-5C03CA47B09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57791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4169DD4-D359-4DA9-97DF-5C03CA47B095}" type="datetimeFigureOut">
              <a:rPr lang="en-US" smtClean="0"/>
              <a:t>3/15/2023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144391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169DD4-D359-4DA9-97DF-5C03CA47B095}" type="datetimeFigureOut">
              <a:rPr lang="en-US" smtClean="0"/>
              <a:t>3/15/2023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3546911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4169DD4-D359-4DA9-97DF-5C03CA47B095}" type="datetimeFigureOut">
              <a:rPr lang="en-US" smtClean="0"/>
              <a:t>3/15/2023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1541033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4169DD4-D359-4DA9-97DF-5C03CA47B095}" type="datetimeFigureOut">
              <a:rPr lang="en-US" smtClean="0"/>
              <a:t>3/15/2023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29F0A35-C594-4DEB-AF64-3E89E36CF6E3}" type="slidenum">
              <a:rPr lang="en-US" smtClean="0"/>
              <a:t>‹#›</a:t>
            </a:fld>
            <a:endParaRPr lang="en-US"/>
          </a:p>
        </p:txBody>
      </p:sp>
    </p:spTree>
    <p:extLst>
      <p:ext uri="{BB962C8B-B14F-4D97-AF65-F5344CB8AC3E}">
        <p14:creationId xmlns:p14="http://schemas.microsoft.com/office/powerpoint/2010/main" val="3814966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169DD4-D359-4DA9-97DF-5C03CA47B095}" type="datetimeFigureOut">
              <a:rPr lang="en-US" smtClean="0"/>
              <a:t>3/15/2023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9F0A35-C594-4DEB-AF64-3E89E36CF6E3}" type="slidenum">
              <a:rPr lang="en-US" smtClean="0"/>
              <a:t>‹#›</a:t>
            </a:fld>
            <a:endParaRPr lang="en-US"/>
          </a:p>
        </p:txBody>
      </p:sp>
    </p:spTree>
    <p:extLst>
      <p:ext uri="{BB962C8B-B14F-4D97-AF65-F5344CB8AC3E}">
        <p14:creationId xmlns:p14="http://schemas.microsoft.com/office/powerpoint/2010/main" val="308154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4169DD4-D359-4DA9-97DF-5C03CA47B095}" type="datetimeFigureOut">
              <a:rPr lang="en-US" smtClean="0"/>
              <a:t>3/15/2023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29F0A35-C594-4DEB-AF64-3E89E36CF6E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89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beginnersbook.com/2013/04/java-static-dynamic-binding/"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7</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smtClean="0">
                <a:solidFill>
                  <a:schemeClr val="tx1"/>
                </a:solidFill>
              </a:rPr>
              <a:t>Email: </a:t>
            </a:r>
            <a:r>
              <a:rPr lang="en-US" sz="2200" cap="none" dirty="0" smtClean="0">
                <a:solidFill>
                  <a:schemeClr val="tx1"/>
                </a:solidFill>
                <a:hlinkClick r:id="rId3"/>
              </a:rPr>
              <a:t>abeer.gauher@nu.edu.pk</a:t>
            </a:r>
            <a:endParaRPr lang="en-US" sz="2200" cap="none" dirty="0" smtClean="0">
              <a:solidFill>
                <a:schemeClr val="tx1"/>
              </a:solidFill>
            </a:endParaRPr>
          </a:p>
          <a:p>
            <a:r>
              <a:rPr lang="en-US" dirty="0" smtClean="0">
                <a:solidFill>
                  <a:schemeClr val="tx1"/>
                </a:solidFill>
              </a:rPr>
              <a:t>Office: CS BASEMENT 2, Office number 23</a:t>
            </a:r>
            <a:endParaRPr lang="en-US" dirty="0">
              <a:solidFill>
                <a:schemeClr val="tx1"/>
              </a:solidFill>
            </a:endParaRPr>
          </a:p>
        </p:txBody>
      </p:sp>
    </p:spTree>
    <p:extLst>
      <p:ext uri="{BB962C8B-B14F-4D97-AF65-F5344CB8AC3E}">
        <p14:creationId xmlns:p14="http://schemas.microsoft.com/office/powerpoint/2010/main" val="1766858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b="1" dirty="0"/>
              <a:t>Overloading – </a:t>
            </a:r>
            <a:r>
              <a:rPr lang="en-US" sz="3200" b="1" dirty="0" smtClean="0"/>
              <a:t>Return type</a:t>
            </a:r>
            <a:endParaRPr lang="en-US" sz="2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sp>
        <p:nvSpPr>
          <p:cNvPr id="8" name="Rectangle 7"/>
          <p:cNvSpPr/>
          <p:nvPr/>
        </p:nvSpPr>
        <p:spPr>
          <a:xfrm>
            <a:off x="6183283" y="3127759"/>
            <a:ext cx="5469925" cy="369332"/>
          </a:xfrm>
          <a:prstGeom prst="rect">
            <a:avLst/>
          </a:prstGeom>
        </p:spPr>
        <p:txBody>
          <a:bodyPr wrap="square">
            <a:spAutoFit/>
          </a:bodyPr>
          <a:lstStyle/>
          <a:p>
            <a:r>
              <a:rPr lang="en-US" dirty="0" smtClean="0"/>
              <a:t>Changing the return type will not achieve overloading.</a:t>
            </a:r>
            <a:endParaRPr lang="en-US" dirty="0"/>
          </a:p>
        </p:txBody>
      </p:sp>
      <p:pic>
        <p:nvPicPr>
          <p:cNvPr id="3" name="Picture 2"/>
          <p:cNvPicPr>
            <a:picLocks noChangeAspect="1"/>
          </p:cNvPicPr>
          <p:nvPr/>
        </p:nvPicPr>
        <p:blipFill>
          <a:blip r:embed="rId2"/>
          <a:stretch>
            <a:fillRect/>
          </a:stretch>
        </p:blipFill>
        <p:spPr>
          <a:xfrm>
            <a:off x="940529" y="2084347"/>
            <a:ext cx="4834196" cy="2628067"/>
          </a:xfrm>
          <a:prstGeom prst="rect">
            <a:avLst/>
          </a:prstGeom>
        </p:spPr>
      </p:pic>
      <p:pic>
        <p:nvPicPr>
          <p:cNvPr id="5" name="Picture 4"/>
          <p:cNvPicPr>
            <a:picLocks noChangeAspect="1"/>
          </p:cNvPicPr>
          <p:nvPr/>
        </p:nvPicPr>
        <p:blipFill>
          <a:blip r:embed="rId3"/>
          <a:stretch>
            <a:fillRect/>
          </a:stretch>
        </p:blipFill>
        <p:spPr>
          <a:xfrm>
            <a:off x="765083" y="5174093"/>
            <a:ext cx="11222008" cy="718349"/>
          </a:xfrm>
          <a:prstGeom prst="rect">
            <a:avLst/>
          </a:prstGeom>
        </p:spPr>
      </p:pic>
    </p:spTree>
    <p:extLst>
      <p:ext uri="{BB962C8B-B14F-4D97-AF65-F5344CB8AC3E}">
        <p14:creationId xmlns:p14="http://schemas.microsoft.com/office/powerpoint/2010/main" val="1782835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b="1" dirty="0"/>
              <a:t>Can we overload java main() method?</a:t>
            </a:r>
            <a:endParaRPr lang="en-US" sz="2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11</a:t>
            </a:fld>
            <a:endParaRPr lang="en-US"/>
          </a:p>
        </p:txBody>
      </p:sp>
      <p:pic>
        <p:nvPicPr>
          <p:cNvPr id="6" name="Picture 5"/>
          <p:cNvPicPr>
            <a:picLocks noChangeAspect="1"/>
          </p:cNvPicPr>
          <p:nvPr/>
        </p:nvPicPr>
        <p:blipFill>
          <a:blip r:embed="rId2"/>
          <a:stretch>
            <a:fillRect/>
          </a:stretch>
        </p:blipFill>
        <p:spPr>
          <a:xfrm>
            <a:off x="612690" y="1597688"/>
            <a:ext cx="6781800" cy="3714750"/>
          </a:xfrm>
          <a:prstGeom prst="rect">
            <a:avLst/>
          </a:prstGeom>
        </p:spPr>
      </p:pic>
      <p:pic>
        <p:nvPicPr>
          <p:cNvPr id="7" name="Picture 6"/>
          <p:cNvPicPr>
            <a:picLocks noChangeAspect="1"/>
          </p:cNvPicPr>
          <p:nvPr/>
        </p:nvPicPr>
        <p:blipFill>
          <a:blip r:embed="rId3"/>
          <a:stretch>
            <a:fillRect/>
          </a:stretch>
        </p:blipFill>
        <p:spPr>
          <a:xfrm>
            <a:off x="7816549" y="3019948"/>
            <a:ext cx="3494002" cy="1295897"/>
          </a:xfrm>
          <a:prstGeom prst="rect">
            <a:avLst/>
          </a:prstGeom>
        </p:spPr>
      </p:pic>
      <p:sp>
        <p:nvSpPr>
          <p:cNvPr id="9" name="Rectangle 8"/>
          <p:cNvSpPr/>
          <p:nvPr/>
        </p:nvSpPr>
        <p:spPr>
          <a:xfrm>
            <a:off x="5955956" y="5459370"/>
            <a:ext cx="6096000" cy="923330"/>
          </a:xfrm>
          <a:prstGeom prst="rect">
            <a:avLst/>
          </a:prstGeom>
        </p:spPr>
        <p:txBody>
          <a:bodyPr>
            <a:spAutoFit/>
          </a:bodyPr>
          <a:lstStyle/>
          <a:p>
            <a:r>
              <a:rPr lang="en-US" dirty="0"/>
              <a:t>Yes, by method overloading. You can have any number of main methods in a class by method overloading. But JVM calls main() method which receives string array as arguments only.</a:t>
            </a:r>
          </a:p>
        </p:txBody>
      </p:sp>
    </p:spTree>
    <p:extLst>
      <p:ext uri="{BB962C8B-B14F-4D97-AF65-F5344CB8AC3E}">
        <p14:creationId xmlns:p14="http://schemas.microsoft.com/office/powerpoint/2010/main" val="3387504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dirty="0"/>
              <a:t>Method Overloading and Type Promotion</a:t>
            </a:r>
          </a:p>
        </p:txBody>
      </p:sp>
      <p:sp>
        <p:nvSpPr>
          <p:cNvPr id="4" name="Slide Number Placeholder 3"/>
          <p:cNvSpPr>
            <a:spLocks noGrp="1"/>
          </p:cNvSpPr>
          <p:nvPr>
            <p:ph type="sldNum" sz="quarter" idx="12"/>
          </p:nvPr>
        </p:nvSpPr>
        <p:spPr/>
        <p:txBody>
          <a:bodyPr/>
          <a:lstStyle/>
          <a:p>
            <a:fld id="{38B37C27-2222-4CD1-83C4-DC16685FE41D}" type="slidenum">
              <a:rPr lang="en-US" smtClean="0"/>
              <a:t>12</a:t>
            </a:fld>
            <a:endParaRPr lang="en-US"/>
          </a:p>
        </p:txBody>
      </p:sp>
      <p:sp>
        <p:nvSpPr>
          <p:cNvPr id="3" name="Rectangle 2"/>
          <p:cNvSpPr/>
          <p:nvPr/>
        </p:nvSpPr>
        <p:spPr>
          <a:xfrm>
            <a:off x="1400432" y="1927825"/>
            <a:ext cx="8435546" cy="369332"/>
          </a:xfrm>
          <a:prstGeom prst="rect">
            <a:avLst/>
          </a:prstGeom>
        </p:spPr>
        <p:txBody>
          <a:bodyPr wrap="square">
            <a:spAutoFit/>
          </a:bodyPr>
          <a:lstStyle/>
          <a:p>
            <a:r>
              <a:rPr lang="en-US" dirty="0"/>
              <a:t>One type is promoted to another implicitly if no matching </a:t>
            </a:r>
            <a:r>
              <a:rPr lang="en-US" dirty="0" err="1"/>
              <a:t>datatype</a:t>
            </a:r>
            <a:r>
              <a:rPr lang="en-US" dirty="0"/>
              <a:t> is found. </a:t>
            </a:r>
          </a:p>
        </p:txBody>
      </p:sp>
      <p:pic>
        <p:nvPicPr>
          <p:cNvPr id="5" name="Picture 4"/>
          <p:cNvPicPr>
            <a:picLocks noChangeAspect="1"/>
          </p:cNvPicPr>
          <p:nvPr/>
        </p:nvPicPr>
        <p:blipFill>
          <a:blip r:embed="rId2"/>
          <a:stretch>
            <a:fillRect/>
          </a:stretch>
        </p:blipFill>
        <p:spPr>
          <a:xfrm>
            <a:off x="1179697" y="2464012"/>
            <a:ext cx="5003586" cy="3860842"/>
          </a:xfrm>
          <a:prstGeom prst="rect">
            <a:avLst/>
          </a:prstGeom>
        </p:spPr>
      </p:pic>
      <p:sp>
        <p:nvSpPr>
          <p:cNvPr id="8" name="Rectangle 7"/>
          <p:cNvSpPr/>
          <p:nvPr/>
        </p:nvSpPr>
        <p:spPr>
          <a:xfrm>
            <a:off x="6582034" y="3301196"/>
            <a:ext cx="5049794" cy="1477328"/>
          </a:xfrm>
          <a:prstGeom prst="rect">
            <a:avLst/>
          </a:prstGeom>
        </p:spPr>
        <p:txBody>
          <a:bodyPr wrap="square">
            <a:spAutoFit/>
          </a:bodyPr>
          <a:lstStyle/>
          <a:p>
            <a:r>
              <a:rPr lang="en-US" dirty="0"/>
              <a:t>As displayed in the above diagram, byte can be promoted to short, </a:t>
            </a:r>
            <a:r>
              <a:rPr lang="en-US" dirty="0" err="1"/>
              <a:t>int</a:t>
            </a:r>
            <a:r>
              <a:rPr lang="en-US" dirty="0"/>
              <a:t>, long, float or double. The short </a:t>
            </a:r>
            <a:r>
              <a:rPr lang="en-US" dirty="0" err="1"/>
              <a:t>datatype</a:t>
            </a:r>
            <a:r>
              <a:rPr lang="en-US" dirty="0"/>
              <a:t> can be promoted to </a:t>
            </a:r>
            <a:r>
              <a:rPr lang="en-US" dirty="0" err="1"/>
              <a:t>int</a:t>
            </a:r>
            <a:r>
              <a:rPr lang="en-US" dirty="0"/>
              <a:t>, long, float or double. The char </a:t>
            </a:r>
            <a:r>
              <a:rPr lang="en-US" dirty="0" err="1"/>
              <a:t>datatype</a:t>
            </a:r>
            <a:r>
              <a:rPr lang="en-US" dirty="0"/>
              <a:t> can be promoted to </a:t>
            </a:r>
            <a:r>
              <a:rPr lang="en-US" dirty="0" err="1"/>
              <a:t>int,long,float</a:t>
            </a:r>
            <a:r>
              <a:rPr lang="en-US" dirty="0"/>
              <a:t> or double and so </a:t>
            </a:r>
            <a:r>
              <a:rPr lang="en-US" dirty="0" smtClean="0"/>
              <a:t>on.</a:t>
            </a:r>
            <a:endParaRPr lang="en-US" dirty="0"/>
          </a:p>
        </p:txBody>
      </p:sp>
    </p:spTree>
    <p:extLst>
      <p:ext uri="{BB962C8B-B14F-4D97-AF65-F5344CB8AC3E}">
        <p14:creationId xmlns:p14="http://schemas.microsoft.com/office/powerpoint/2010/main" val="572859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dirty="0"/>
              <a:t>Method Overloading and Type Promotion</a:t>
            </a:r>
          </a:p>
        </p:txBody>
      </p:sp>
      <p:sp>
        <p:nvSpPr>
          <p:cNvPr id="4" name="Slide Number Placeholder 3"/>
          <p:cNvSpPr>
            <a:spLocks noGrp="1"/>
          </p:cNvSpPr>
          <p:nvPr>
            <p:ph type="sldNum" sz="quarter" idx="12"/>
          </p:nvPr>
        </p:nvSpPr>
        <p:spPr/>
        <p:txBody>
          <a:bodyPr/>
          <a:lstStyle/>
          <a:p>
            <a:fld id="{38B37C27-2222-4CD1-83C4-DC16685FE41D}" type="slidenum">
              <a:rPr lang="en-US" smtClean="0"/>
              <a:t>13</a:t>
            </a:fld>
            <a:endParaRPr lang="en-US"/>
          </a:p>
        </p:txBody>
      </p:sp>
      <p:pic>
        <p:nvPicPr>
          <p:cNvPr id="6" name="Picture 5"/>
          <p:cNvPicPr>
            <a:picLocks noChangeAspect="1"/>
          </p:cNvPicPr>
          <p:nvPr/>
        </p:nvPicPr>
        <p:blipFill>
          <a:blip r:embed="rId2"/>
          <a:stretch>
            <a:fillRect/>
          </a:stretch>
        </p:blipFill>
        <p:spPr>
          <a:xfrm>
            <a:off x="1154083" y="2263480"/>
            <a:ext cx="7142457" cy="2761602"/>
          </a:xfrm>
          <a:prstGeom prst="rect">
            <a:avLst/>
          </a:prstGeom>
        </p:spPr>
      </p:pic>
      <p:pic>
        <p:nvPicPr>
          <p:cNvPr id="7" name="Picture 6"/>
          <p:cNvPicPr>
            <a:picLocks noChangeAspect="1"/>
          </p:cNvPicPr>
          <p:nvPr/>
        </p:nvPicPr>
        <p:blipFill>
          <a:blip r:embed="rId3"/>
          <a:stretch>
            <a:fillRect/>
          </a:stretch>
        </p:blipFill>
        <p:spPr>
          <a:xfrm>
            <a:off x="8604035" y="2772386"/>
            <a:ext cx="2401716" cy="1282470"/>
          </a:xfrm>
          <a:prstGeom prst="rect">
            <a:avLst/>
          </a:prstGeom>
        </p:spPr>
      </p:pic>
    </p:spTree>
    <p:extLst>
      <p:ext uri="{BB962C8B-B14F-4D97-AF65-F5344CB8AC3E}">
        <p14:creationId xmlns:p14="http://schemas.microsoft.com/office/powerpoint/2010/main" val="1781544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51" y="234493"/>
            <a:ext cx="10058400" cy="1450757"/>
          </a:xfrm>
        </p:spPr>
        <p:txBody>
          <a:bodyPr>
            <a:normAutofit/>
          </a:bodyPr>
          <a:lstStyle/>
          <a:p>
            <a:r>
              <a:rPr lang="en-US" sz="3200" dirty="0"/>
              <a:t>Example of Method Overloading with Type Promotion in case of ambiguity</a:t>
            </a:r>
          </a:p>
        </p:txBody>
      </p:sp>
      <p:sp>
        <p:nvSpPr>
          <p:cNvPr id="4" name="Slide Number Placeholder 3"/>
          <p:cNvSpPr>
            <a:spLocks noGrp="1"/>
          </p:cNvSpPr>
          <p:nvPr>
            <p:ph type="sldNum" sz="quarter" idx="12"/>
          </p:nvPr>
        </p:nvSpPr>
        <p:spPr/>
        <p:txBody>
          <a:bodyPr/>
          <a:lstStyle/>
          <a:p>
            <a:fld id="{38B37C27-2222-4CD1-83C4-DC16685FE41D}" type="slidenum">
              <a:rPr lang="en-US" smtClean="0"/>
              <a:t>14</a:t>
            </a:fld>
            <a:endParaRPr lang="en-US"/>
          </a:p>
        </p:txBody>
      </p:sp>
      <p:sp>
        <p:nvSpPr>
          <p:cNvPr id="3" name="Rectangle 2"/>
          <p:cNvSpPr/>
          <p:nvPr/>
        </p:nvSpPr>
        <p:spPr>
          <a:xfrm>
            <a:off x="1400432" y="1918218"/>
            <a:ext cx="8221362" cy="646331"/>
          </a:xfrm>
          <a:prstGeom prst="rect">
            <a:avLst/>
          </a:prstGeom>
        </p:spPr>
        <p:txBody>
          <a:bodyPr wrap="square">
            <a:spAutoFit/>
          </a:bodyPr>
          <a:lstStyle/>
          <a:p>
            <a:r>
              <a:rPr lang="en-US" dirty="0"/>
              <a:t>If there are no matching type arguments in the method, and each method promotes similar number of arguments, there will be ambiguity.</a:t>
            </a:r>
          </a:p>
        </p:txBody>
      </p:sp>
      <p:pic>
        <p:nvPicPr>
          <p:cNvPr id="5" name="Picture 4"/>
          <p:cNvPicPr>
            <a:picLocks noChangeAspect="1"/>
          </p:cNvPicPr>
          <p:nvPr/>
        </p:nvPicPr>
        <p:blipFill>
          <a:blip r:embed="rId2"/>
          <a:stretch>
            <a:fillRect/>
          </a:stretch>
        </p:blipFill>
        <p:spPr>
          <a:xfrm>
            <a:off x="1519539" y="2689766"/>
            <a:ext cx="6715125" cy="2209800"/>
          </a:xfrm>
          <a:prstGeom prst="rect">
            <a:avLst/>
          </a:prstGeom>
        </p:spPr>
      </p:pic>
      <p:pic>
        <p:nvPicPr>
          <p:cNvPr id="8" name="Picture 7"/>
          <p:cNvPicPr>
            <a:picLocks noChangeAspect="1"/>
          </p:cNvPicPr>
          <p:nvPr/>
        </p:nvPicPr>
        <p:blipFill rotWithShape="1">
          <a:blip r:embed="rId3"/>
          <a:srcRect l="34978"/>
          <a:stretch/>
        </p:blipFill>
        <p:spPr>
          <a:xfrm>
            <a:off x="1281759" y="5034563"/>
            <a:ext cx="8458707" cy="791791"/>
          </a:xfrm>
          <a:prstGeom prst="rect">
            <a:avLst/>
          </a:prstGeom>
        </p:spPr>
      </p:pic>
    </p:spTree>
    <p:extLst>
      <p:ext uri="{BB962C8B-B14F-4D97-AF65-F5344CB8AC3E}">
        <p14:creationId xmlns:p14="http://schemas.microsoft.com/office/powerpoint/2010/main" val="1462785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51" y="234493"/>
            <a:ext cx="10058400" cy="1450757"/>
          </a:xfrm>
        </p:spPr>
        <p:txBody>
          <a:bodyPr>
            <a:normAutofit/>
          </a:bodyPr>
          <a:lstStyle/>
          <a:p>
            <a:r>
              <a:rPr lang="en-US" sz="3200" dirty="0"/>
              <a:t>Example of Method Overloading with Type Promotion in case of ambiguity</a:t>
            </a:r>
          </a:p>
        </p:txBody>
      </p:sp>
      <p:sp>
        <p:nvSpPr>
          <p:cNvPr id="4" name="Slide Number Placeholder 3"/>
          <p:cNvSpPr>
            <a:spLocks noGrp="1"/>
          </p:cNvSpPr>
          <p:nvPr>
            <p:ph type="sldNum" sz="quarter" idx="12"/>
          </p:nvPr>
        </p:nvSpPr>
        <p:spPr/>
        <p:txBody>
          <a:bodyPr/>
          <a:lstStyle/>
          <a:p>
            <a:fld id="{38B37C27-2222-4CD1-83C4-DC16685FE41D}" type="slidenum">
              <a:rPr lang="en-US" smtClean="0"/>
              <a:t>15</a:t>
            </a:fld>
            <a:endParaRPr lang="en-US"/>
          </a:p>
        </p:txBody>
      </p:sp>
      <p:sp>
        <p:nvSpPr>
          <p:cNvPr id="3" name="Rectangle 2"/>
          <p:cNvSpPr/>
          <p:nvPr/>
        </p:nvSpPr>
        <p:spPr>
          <a:xfrm>
            <a:off x="1400432" y="1918218"/>
            <a:ext cx="8221362" cy="369332"/>
          </a:xfrm>
          <a:prstGeom prst="rect">
            <a:avLst/>
          </a:prstGeom>
        </p:spPr>
        <p:txBody>
          <a:bodyPr wrap="square">
            <a:spAutoFit/>
          </a:bodyPr>
          <a:lstStyle/>
          <a:p>
            <a:r>
              <a:rPr lang="en-US" dirty="0" smtClean="0"/>
              <a:t>Type promotion of char to int.</a:t>
            </a:r>
            <a:endParaRPr lang="en-US" dirty="0"/>
          </a:p>
        </p:txBody>
      </p:sp>
      <p:pic>
        <p:nvPicPr>
          <p:cNvPr id="6" name="Picture 5"/>
          <p:cNvPicPr>
            <a:picLocks noChangeAspect="1"/>
          </p:cNvPicPr>
          <p:nvPr/>
        </p:nvPicPr>
        <p:blipFill>
          <a:blip r:embed="rId2"/>
          <a:stretch>
            <a:fillRect/>
          </a:stretch>
        </p:blipFill>
        <p:spPr>
          <a:xfrm>
            <a:off x="1338391" y="2544823"/>
            <a:ext cx="5429250" cy="2762250"/>
          </a:xfrm>
          <a:prstGeom prst="rect">
            <a:avLst/>
          </a:prstGeom>
        </p:spPr>
      </p:pic>
      <p:pic>
        <p:nvPicPr>
          <p:cNvPr id="7" name="Picture 6"/>
          <p:cNvPicPr>
            <a:picLocks noChangeAspect="1"/>
          </p:cNvPicPr>
          <p:nvPr/>
        </p:nvPicPr>
        <p:blipFill>
          <a:blip r:embed="rId3"/>
          <a:stretch>
            <a:fillRect/>
          </a:stretch>
        </p:blipFill>
        <p:spPr>
          <a:xfrm>
            <a:off x="7496818" y="3401078"/>
            <a:ext cx="2256782" cy="671439"/>
          </a:xfrm>
          <a:prstGeom prst="rect">
            <a:avLst/>
          </a:prstGeom>
        </p:spPr>
      </p:pic>
    </p:spTree>
    <p:extLst>
      <p:ext uri="{BB962C8B-B14F-4D97-AF65-F5344CB8AC3E}">
        <p14:creationId xmlns:p14="http://schemas.microsoft.com/office/powerpoint/2010/main" val="16174760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351" y="234493"/>
            <a:ext cx="10058400" cy="1450757"/>
          </a:xfrm>
        </p:spPr>
        <p:txBody>
          <a:bodyPr>
            <a:normAutofit/>
          </a:bodyPr>
          <a:lstStyle/>
          <a:p>
            <a:r>
              <a:rPr lang="en-US" sz="3200" dirty="0"/>
              <a:t>Example of Method Overloading with Type Promotion in case of ambiguity</a:t>
            </a:r>
          </a:p>
        </p:txBody>
      </p:sp>
      <p:sp>
        <p:nvSpPr>
          <p:cNvPr id="4" name="Slide Number Placeholder 3"/>
          <p:cNvSpPr>
            <a:spLocks noGrp="1"/>
          </p:cNvSpPr>
          <p:nvPr>
            <p:ph type="sldNum" sz="quarter" idx="12"/>
          </p:nvPr>
        </p:nvSpPr>
        <p:spPr/>
        <p:txBody>
          <a:bodyPr/>
          <a:lstStyle/>
          <a:p>
            <a:fld id="{38B37C27-2222-4CD1-83C4-DC16685FE41D}" type="slidenum">
              <a:rPr lang="en-US" smtClean="0"/>
              <a:t>16</a:t>
            </a:fld>
            <a:endParaRPr lang="en-US"/>
          </a:p>
        </p:txBody>
      </p:sp>
      <p:pic>
        <p:nvPicPr>
          <p:cNvPr id="5" name="Picture 4"/>
          <p:cNvPicPr>
            <a:picLocks noChangeAspect="1"/>
          </p:cNvPicPr>
          <p:nvPr/>
        </p:nvPicPr>
        <p:blipFill>
          <a:blip r:embed="rId2"/>
          <a:stretch>
            <a:fillRect/>
          </a:stretch>
        </p:blipFill>
        <p:spPr>
          <a:xfrm>
            <a:off x="947351" y="2101935"/>
            <a:ext cx="5505193" cy="3319015"/>
          </a:xfrm>
          <a:prstGeom prst="rect">
            <a:avLst/>
          </a:prstGeom>
        </p:spPr>
      </p:pic>
      <p:pic>
        <p:nvPicPr>
          <p:cNvPr id="8" name="Picture 7"/>
          <p:cNvPicPr>
            <a:picLocks noChangeAspect="1"/>
          </p:cNvPicPr>
          <p:nvPr/>
        </p:nvPicPr>
        <p:blipFill rotWithShape="1">
          <a:blip r:embed="rId3"/>
          <a:srcRect t="28133" r="5527"/>
          <a:stretch/>
        </p:blipFill>
        <p:spPr>
          <a:xfrm>
            <a:off x="795466" y="5557547"/>
            <a:ext cx="10762220" cy="602392"/>
          </a:xfrm>
          <a:prstGeom prst="rect">
            <a:avLst/>
          </a:prstGeom>
        </p:spPr>
      </p:pic>
      <p:sp>
        <p:nvSpPr>
          <p:cNvPr id="9" name="TextBox 8"/>
          <p:cNvSpPr txBox="1"/>
          <p:nvPr/>
        </p:nvSpPr>
        <p:spPr>
          <a:xfrm>
            <a:off x="6631459" y="3476369"/>
            <a:ext cx="4374292" cy="1477328"/>
          </a:xfrm>
          <a:prstGeom prst="rect">
            <a:avLst/>
          </a:prstGeom>
          <a:noFill/>
        </p:spPr>
        <p:txBody>
          <a:bodyPr wrap="square" rtlCol="0">
            <a:spAutoFit/>
          </a:bodyPr>
          <a:lstStyle/>
          <a:p>
            <a:r>
              <a:rPr lang="en-US" dirty="0" smtClean="0"/>
              <a:t>The first 2 statements in the main method execute without any error.</a:t>
            </a:r>
          </a:p>
          <a:p>
            <a:r>
              <a:rPr lang="en-US" dirty="0" err="1" smtClean="0"/>
              <a:t>Obj.show</a:t>
            </a:r>
            <a:r>
              <a:rPr lang="en-US" dirty="0" smtClean="0"/>
              <a:t>(1,2): Since both are </a:t>
            </a:r>
            <a:r>
              <a:rPr lang="en-US" dirty="0" err="1" smtClean="0"/>
              <a:t>int</a:t>
            </a:r>
            <a:r>
              <a:rPr lang="en-US" dirty="0" smtClean="0"/>
              <a:t> arguments and </a:t>
            </a:r>
            <a:r>
              <a:rPr lang="en-US" dirty="0" err="1" smtClean="0"/>
              <a:t>int</a:t>
            </a:r>
            <a:r>
              <a:rPr lang="en-US" dirty="0" smtClean="0"/>
              <a:t> can be promoted to float, ambiguous call. </a:t>
            </a:r>
            <a:endParaRPr lang="en-US" dirty="0"/>
          </a:p>
        </p:txBody>
      </p:sp>
    </p:spTree>
    <p:extLst>
      <p:ext uri="{BB962C8B-B14F-4D97-AF65-F5344CB8AC3E}">
        <p14:creationId xmlns:p14="http://schemas.microsoft.com/office/powerpoint/2010/main" val="4028108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smtClean="0"/>
              <a:t>Polymorphism</a:t>
            </a:r>
          </a:p>
        </p:txBody>
      </p:sp>
      <p:sp>
        <p:nvSpPr>
          <p:cNvPr id="25603" name="Content Placeholder 2"/>
          <p:cNvSpPr>
            <a:spLocks noGrp="1"/>
          </p:cNvSpPr>
          <p:nvPr>
            <p:ph idx="1"/>
          </p:nvPr>
        </p:nvSpPr>
        <p:spPr>
          <a:xfrm>
            <a:off x="1414163" y="2074476"/>
            <a:ext cx="8178800" cy="4694238"/>
          </a:xfrm>
        </p:spPr>
        <p:txBody>
          <a:bodyPr/>
          <a:lstStyle/>
          <a:p>
            <a:pPr eaLnBrk="1" hangingPunct="1"/>
            <a:r>
              <a:rPr lang="en-US" altLang="en-US" dirty="0" smtClean="0"/>
              <a:t>Inheritance allows you to define a base class and derive classes from the base class</a:t>
            </a:r>
          </a:p>
          <a:p>
            <a:pPr eaLnBrk="1" hangingPunct="1"/>
            <a:r>
              <a:rPr lang="en-US" altLang="en-US" dirty="0" smtClean="0"/>
              <a:t>Polymorphism allows you to make changes in the method definition for the derived classes and have those changes apply to methods written in the base class</a:t>
            </a:r>
          </a:p>
        </p:txBody>
      </p:sp>
    </p:spTree>
    <p:extLst>
      <p:ext uri="{BB962C8B-B14F-4D97-AF65-F5344CB8AC3E}">
        <p14:creationId xmlns:p14="http://schemas.microsoft.com/office/powerpoint/2010/main" val="1123901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046" y="238534"/>
            <a:ext cx="9659424" cy="1400530"/>
          </a:xfrm>
        </p:spPr>
        <p:txBody>
          <a:bodyPr>
            <a:normAutofit/>
          </a:bodyPr>
          <a:lstStyle/>
          <a:p>
            <a:r>
              <a:rPr lang="en-US" sz="5400" b="1" dirty="0" smtClean="0"/>
              <a:t>Runtime Polymorphism</a:t>
            </a:r>
            <a:endParaRPr lang="en-US" sz="5400" b="1" dirty="0"/>
          </a:p>
        </p:txBody>
      </p:sp>
      <p:sp>
        <p:nvSpPr>
          <p:cNvPr id="3" name="Slide Number Placeholder 2"/>
          <p:cNvSpPr>
            <a:spLocks noGrp="1"/>
          </p:cNvSpPr>
          <p:nvPr>
            <p:ph type="sldNum" sz="quarter" idx="12"/>
          </p:nvPr>
        </p:nvSpPr>
        <p:spPr/>
        <p:txBody>
          <a:bodyPr/>
          <a:lstStyle/>
          <a:p>
            <a:fld id="{38B37C27-2222-4CD1-83C4-DC16685FE41D}" type="slidenum">
              <a:rPr lang="en-US" smtClean="0"/>
              <a:t>18</a:t>
            </a:fld>
            <a:endParaRPr lang="en-US"/>
          </a:p>
        </p:txBody>
      </p:sp>
      <p:sp>
        <p:nvSpPr>
          <p:cNvPr id="4" name="Rectangle 3"/>
          <p:cNvSpPr/>
          <p:nvPr/>
        </p:nvSpPr>
        <p:spPr>
          <a:xfrm>
            <a:off x="752711" y="1803773"/>
            <a:ext cx="11068587" cy="4170372"/>
          </a:xfrm>
          <a:prstGeom prst="rect">
            <a:avLst/>
          </a:prstGeom>
        </p:spPr>
        <p:txBody>
          <a:bodyPr wrap="square">
            <a:spAutoFit/>
          </a:bodyPr>
          <a:lstStyle/>
          <a:p>
            <a:pPr marL="285750" indent="-285750">
              <a:spcAft>
                <a:spcPts val="600"/>
              </a:spcAft>
              <a:buFont typeface="Wingdings" panose="05000000000000000000" pitchFamily="2" charset="2"/>
              <a:buChar char="§"/>
            </a:pPr>
            <a:r>
              <a:rPr lang="en-US" sz="2400" dirty="0"/>
              <a:t>Run-time polymorphism takes place when functions are invoked during </a:t>
            </a:r>
            <a:r>
              <a:rPr lang="en-US" sz="2400" b="1" dirty="0">
                <a:solidFill>
                  <a:srgbClr val="FFC000"/>
                </a:solidFill>
              </a:rPr>
              <a:t>run time</a:t>
            </a:r>
            <a:r>
              <a:rPr lang="en-US" sz="2400" dirty="0"/>
              <a:t>. </a:t>
            </a:r>
            <a:endParaRPr lang="en-US" sz="2400" dirty="0" smtClean="0"/>
          </a:p>
          <a:p>
            <a:pPr marL="285750" indent="-285750">
              <a:spcAft>
                <a:spcPts val="600"/>
              </a:spcAft>
              <a:buFont typeface="Wingdings" panose="05000000000000000000" pitchFamily="2" charset="2"/>
              <a:buChar char="§"/>
            </a:pPr>
            <a:r>
              <a:rPr lang="en-US" sz="2400" dirty="0" smtClean="0"/>
              <a:t>It </a:t>
            </a:r>
            <a:r>
              <a:rPr lang="en-US" sz="2400" dirty="0"/>
              <a:t>is also known as dynamic binding or </a:t>
            </a:r>
            <a:r>
              <a:rPr lang="en-US" sz="2400" b="1" dirty="0">
                <a:solidFill>
                  <a:srgbClr val="FFC000"/>
                </a:solidFill>
              </a:rPr>
              <a:t>late </a:t>
            </a:r>
            <a:r>
              <a:rPr lang="en-US" sz="2400" b="1" dirty="0" smtClean="0">
                <a:solidFill>
                  <a:srgbClr val="FFC000"/>
                </a:solidFill>
              </a:rPr>
              <a:t>binding</a:t>
            </a:r>
            <a:r>
              <a:rPr lang="en-US" sz="2400" dirty="0" smtClean="0"/>
              <a:t>.</a:t>
            </a:r>
          </a:p>
          <a:p>
            <a:pPr marL="285750" indent="-285750">
              <a:spcAft>
                <a:spcPts val="600"/>
              </a:spcAft>
              <a:buFont typeface="Wingdings" panose="05000000000000000000" pitchFamily="2" charset="2"/>
              <a:buChar char="§"/>
            </a:pPr>
            <a:r>
              <a:rPr lang="en-US" sz="2400" dirty="0" smtClean="0"/>
              <a:t>Function overriding is used to achieve </a:t>
            </a:r>
            <a:r>
              <a:rPr lang="en-US" sz="2400" b="1" dirty="0" smtClean="0">
                <a:solidFill>
                  <a:srgbClr val="FFC000"/>
                </a:solidFill>
              </a:rPr>
              <a:t>run-time polymorphism</a:t>
            </a:r>
            <a:r>
              <a:rPr lang="en-US" sz="2400" dirty="0" smtClean="0"/>
              <a:t>.</a:t>
            </a:r>
          </a:p>
          <a:p>
            <a:pPr marL="285750" indent="-285750">
              <a:spcAft>
                <a:spcPts val="600"/>
              </a:spcAft>
              <a:buFont typeface="Wingdings" panose="05000000000000000000" pitchFamily="2" charset="2"/>
              <a:buChar char="§"/>
            </a:pPr>
            <a:r>
              <a:rPr lang="en-US" sz="2400" b="1" u="sng" dirty="0" smtClean="0"/>
              <a:t>In </a:t>
            </a:r>
            <a:r>
              <a:rPr lang="en-US" sz="2400" b="1" u="sng" dirty="0"/>
              <a:t>contrast, to compile time </a:t>
            </a:r>
            <a:r>
              <a:rPr lang="en-US" sz="2400" b="1" u="sng" dirty="0" smtClean="0"/>
              <a:t>polymorphism</a:t>
            </a:r>
            <a:r>
              <a:rPr lang="en-US" sz="2400" b="1" u="sng" dirty="0"/>
              <a:t>, the compiler </a:t>
            </a:r>
            <a:r>
              <a:rPr lang="en-US" sz="2400" b="1" u="sng" dirty="0" smtClean="0"/>
              <a:t>decides </a:t>
            </a:r>
            <a:r>
              <a:rPr lang="en-US" sz="2400" b="1" u="sng" dirty="0"/>
              <a:t>the object at run time and then decides which function call to bind to the object</a:t>
            </a:r>
            <a:r>
              <a:rPr lang="en-US" sz="2400" dirty="0"/>
              <a:t>. </a:t>
            </a:r>
            <a:endParaRPr lang="en-US" sz="2400" dirty="0" smtClean="0"/>
          </a:p>
          <a:p>
            <a:pPr marL="285750" indent="-285750">
              <a:spcAft>
                <a:spcPts val="600"/>
              </a:spcAft>
              <a:buFont typeface="Wingdings" panose="05000000000000000000" pitchFamily="2" charset="2"/>
              <a:buChar char="§"/>
            </a:pPr>
            <a:r>
              <a:rPr lang="en-US" sz="2400" dirty="0"/>
              <a:t>F</a:t>
            </a:r>
            <a:r>
              <a:rPr lang="en-US" sz="2400" dirty="0" smtClean="0"/>
              <a:t>unction </a:t>
            </a:r>
            <a:r>
              <a:rPr lang="en-US" sz="2400" dirty="0"/>
              <a:t>overriding cannot be done within a class. The function is overridden in the derived class only. </a:t>
            </a:r>
            <a:r>
              <a:rPr lang="en-US" sz="2400" b="1" u="sng" dirty="0"/>
              <a:t>Hence inheritance should be present for function overriding</a:t>
            </a:r>
            <a:r>
              <a:rPr lang="en-US" sz="2400" dirty="0" smtClean="0"/>
              <a:t>.</a:t>
            </a:r>
          </a:p>
          <a:p>
            <a:pPr marL="285750" indent="-285750">
              <a:spcAft>
                <a:spcPts val="600"/>
              </a:spcAft>
              <a:buFont typeface="Wingdings" panose="05000000000000000000" pitchFamily="2" charset="2"/>
              <a:buChar char="§"/>
            </a:pPr>
            <a:r>
              <a:rPr lang="en-US" sz="2400" dirty="0"/>
              <a:t>T</a:t>
            </a:r>
            <a:r>
              <a:rPr lang="en-US" sz="2400" dirty="0" smtClean="0"/>
              <a:t>he </a:t>
            </a:r>
            <a:r>
              <a:rPr lang="en-US" sz="2400" dirty="0"/>
              <a:t>function from a base class that we are overriding should have the same signature or prototype i.e. it should have the </a:t>
            </a:r>
            <a:r>
              <a:rPr lang="en-US" sz="2400" b="1" u="sng" dirty="0">
                <a:solidFill>
                  <a:srgbClr val="FF0000"/>
                </a:solidFill>
              </a:rPr>
              <a:t>same name, same return type and same argument list.</a:t>
            </a:r>
          </a:p>
        </p:txBody>
      </p:sp>
    </p:spTree>
    <p:extLst>
      <p:ext uri="{BB962C8B-B14F-4D97-AF65-F5344CB8AC3E}">
        <p14:creationId xmlns:p14="http://schemas.microsoft.com/office/powerpoint/2010/main" val="30658098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smtClean="0"/>
              <a:t>Overriding Versus Overloading</a:t>
            </a:r>
          </a:p>
        </p:txBody>
      </p:sp>
      <p:sp>
        <p:nvSpPr>
          <p:cNvPr id="10243" name="Content Placeholder 2"/>
          <p:cNvSpPr>
            <a:spLocks noGrp="1"/>
          </p:cNvSpPr>
          <p:nvPr>
            <p:ph idx="1"/>
          </p:nvPr>
        </p:nvSpPr>
        <p:spPr/>
        <p:txBody>
          <a:bodyPr>
            <a:normAutofit/>
          </a:bodyPr>
          <a:lstStyle/>
          <a:p>
            <a:pPr eaLnBrk="1" hangingPunct="1"/>
            <a:r>
              <a:rPr lang="en-US" altLang="en-US" sz="3200" dirty="0" smtClean="0"/>
              <a:t>Do not confuse overriding with overloading</a:t>
            </a:r>
          </a:p>
          <a:p>
            <a:pPr lvl="1" eaLnBrk="1" hangingPunct="1"/>
            <a:r>
              <a:rPr lang="en-US" altLang="en-US" sz="2800" dirty="0" smtClean="0"/>
              <a:t>Overriding takes place in subclass – new method with same signature</a:t>
            </a:r>
          </a:p>
          <a:p>
            <a:pPr eaLnBrk="1" hangingPunct="1"/>
            <a:r>
              <a:rPr lang="en-US" altLang="en-US" sz="3200" dirty="0" smtClean="0"/>
              <a:t>Overloading</a:t>
            </a:r>
          </a:p>
          <a:p>
            <a:pPr lvl="1" eaLnBrk="1" hangingPunct="1"/>
            <a:r>
              <a:rPr lang="en-US" altLang="en-US" sz="2800" dirty="0" smtClean="0"/>
              <a:t>New method in same class with different signature</a:t>
            </a:r>
          </a:p>
        </p:txBody>
      </p:sp>
    </p:spTree>
    <p:extLst>
      <p:ext uri="{BB962C8B-B14F-4D97-AF65-F5344CB8AC3E}">
        <p14:creationId xmlns:p14="http://schemas.microsoft.com/office/powerpoint/2010/main" val="38303246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ontents</a:t>
            </a:r>
            <a:endParaRPr lang="en-US" dirty="0"/>
          </a:p>
        </p:txBody>
      </p:sp>
      <p:sp>
        <p:nvSpPr>
          <p:cNvPr id="3" name="Content Placeholder 2"/>
          <p:cNvSpPr>
            <a:spLocks noGrp="1"/>
          </p:cNvSpPr>
          <p:nvPr>
            <p:ph idx="1"/>
          </p:nvPr>
        </p:nvSpPr>
        <p:spPr/>
        <p:txBody>
          <a:bodyPr>
            <a:normAutofit/>
          </a:bodyPr>
          <a:lstStyle/>
          <a:p>
            <a:r>
              <a:rPr lang="en-US" sz="2800" dirty="0" smtClean="0"/>
              <a:t>Polymorphism</a:t>
            </a:r>
          </a:p>
          <a:p>
            <a:pPr lvl="1"/>
            <a:r>
              <a:rPr lang="en-US" sz="2600" dirty="0" smtClean="0"/>
              <a:t>Overriding</a:t>
            </a:r>
          </a:p>
          <a:p>
            <a:pPr lvl="1"/>
            <a:r>
              <a:rPr lang="en-US" sz="2600" dirty="0" smtClean="0"/>
              <a:t>Overloading</a:t>
            </a:r>
            <a:endParaRPr lang="en-US" sz="2600" dirty="0"/>
          </a:p>
          <a:p>
            <a:endParaRPr lang="en-US" sz="2800" dirty="0" smtClean="0"/>
          </a:p>
        </p:txBody>
      </p:sp>
      <p:sp>
        <p:nvSpPr>
          <p:cNvPr id="5" name="Slide Number Placeholder 4"/>
          <p:cNvSpPr>
            <a:spLocks noGrp="1"/>
          </p:cNvSpPr>
          <p:nvPr>
            <p:ph type="sldNum" sz="quarter" idx="12"/>
          </p:nvPr>
        </p:nvSpPr>
        <p:spPr/>
        <p:txBody>
          <a:bodyPr/>
          <a:lstStyle/>
          <a:p>
            <a:fld id="{38B37C27-2222-4CD1-83C4-DC16685FE41D}" type="slidenum">
              <a:rPr lang="en-US" smtClean="0"/>
              <a:t>2</a:t>
            </a:fld>
            <a:endParaRPr lang="en-US"/>
          </a:p>
        </p:txBody>
      </p:sp>
    </p:spTree>
    <p:extLst>
      <p:ext uri="{BB962C8B-B14F-4D97-AF65-F5344CB8AC3E}">
        <p14:creationId xmlns:p14="http://schemas.microsoft.com/office/powerpoint/2010/main" val="3809625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4" name="Slide Number Placeholder 3"/>
          <p:cNvSpPr>
            <a:spLocks noGrp="1"/>
          </p:cNvSpPr>
          <p:nvPr>
            <p:ph type="sldNum" sz="quarter" idx="12"/>
          </p:nvPr>
        </p:nvSpPr>
        <p:spPr/>
        <p:txBody>
          <a:bodyPr/>
          <a:lstStyle/>
          <a:p>
            <a:fld id="{38B37C27-2222-4CD1-83C4-DC16685FE41D}" type="slidenum">
              <a:rPr lang="en-US" smtClean="0"/>
              <a:t>20</a:t>
            </a:fld>
            <a:endParaRPr lang="en-US"/>
          </a:p>
        </p:txBody>
      </p:sp>
      <p:pic>
        <p:nvPicPr>
          <p:cNvPr id="6" name="Picture 5"/>
          <p:cNvPicPr>
            <a:picLocks noChangeAspect="1"/>
          </p:cNvPicPr>
          <p:nvPr/>
        </p:nvPicPr>
        <p:blipFill>
          <a:blip r:embed="rId2"/>
          <a:stretch>
            <a:fillRect/>
          </a:stretch>
        </p:blipFill>
        <p:spPr>
          <a:xfrm>
            <a:off x="932324" y="1673803"/>
            <a:ext cx="4791075" cy="4591050"/>
          </a:xfrm>
          <a:prstGeom prst="rect">
            <a:avLst/>
          </a:prstGeom>
        </p:spPr>
      </p:pic>
      <p:pic>
        <p:nvPicPr>
          <p:cNvPr id="7" name="Picture 6"/>
          <p:cNvPicPr>
            <a:picLocks noChangeAspect="1"/>
          </p:cNvPicPr>
          <p:nvPr/>
        </p:nvPicPr>
        <p:blipFill>
          <a:blip r:embed="rId3"/>
          <a:stretch>
            <a:fillRect/>
          </a:stretch>
        </p:blipFill>
        <p:spPr>
          <a:xfrm>
            <a:off x="6429894" y="3247852"/>
            <a:ext cx="3470564" cy="1025394"/>
          </a:xfrm>
          <a:prstGeom prst="rect">
            <a:avLst/>
          </a:prstGeom>
        </p:spPr>
      </p:pic>
    </p:spTree>
    <p:extLst>
      <p:ext uri="{BB962C8B-B14F-4D97-AF65-F5344CB8AC3E}">
        <p14:creationId xmlns:p14="http://schemas.microsoft.com/office/powerpoint/2010/main" val="195132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An Inheritance as a Type</a:t>
            </a:r>
          </a:p>
        </p:txBody>
      </p:sp>
      <p:sp>
        <p:nvSpPr>
          <p:cNvPr id="28675" name="Content Placeholder 2"/>
          <p:cNvSpPr>
            <a:spLocks noGrp="1"/>
          </p:cNvSpPr>
          <p:nvPr>
            <p:ph idx="1"/>
          </p:nvPr>
        </p:nvSpPr>
        <p:spPr/>
        <p:txBody>
          <a:bodyPr/>
          <a:lstStyle/>
          <a:p>
            <a:pPr eaLnBrk="1" hangingPunct="1"/>
            <a:r>
              <a:rPr lang="en-US" altLang="en-US" smtClean="0"/>
              <a:t>The method can substitute one object for another</a:t>
            </a:r>
          </a:p>
          <a:p>
            <a:pPr lvl="1" eaLnBrk="1" hangingPunct="1"/>
            <a:r>
              <a:rPr lang="en-US" altLang="en-US" smtClean="0"/>
              <a:t>Called </a:t>
            </a:r>
            <a:r>
              <a:rPr lang="en-US" altLang="en-US" i="1" smtClean="0"/>
              <a:t>polymorphism</a:t>
            </a:r>
          </a:p>
          <a:p>
            <a:pPr eaLnBrk="1" hangingPunct="1"/>
            <a:r>
              <a:rPr lang="en-US" altLang="en-US" smtClean="0"/>
              <a:t>This is made possible by mechanism </a:t>
            </a:r>
          </a:p>
          <a:p>
            <a:pPr lvl="1" eaLnBrk="1" hangingPunct="1"/>
            <a:r>
              <a:rPr lang="en-US" altLang="en-US" i="1" smtClean="0"/>
              <a:t>Dynamic binding</a:t>
            </a:r>
          </a:p>
          <a:p>
            <a:pPr lvl="1" eaLnBrk="1" hangingPunct="1"/>
            <a:r>
              <a:rPr lang="en-US" altLang="en-US" smtClean="0"/>
              <a:t>Also known as </a:t>
            </a:r>
            <a:r>
              <a:rPr lang="en-US" altLang="en-US" i="1" smtClean="0"/>
              <a:t>late binding</a:t>
            </a:r>
          </a:p>
          <a:p>
            <a:pPr eaLnBrk="1" hangingPunct="1"/>
            <a:endParaRPr lang="en-US" altLang="en-US" smtClean="0"/>
          </a:p>
        </p:txBody>
      </p:sp>
    </p:spTree>
    <p:extLst>
      <p:ext uri="{BB962C8B-B14F-4D97-AF65-F5344CB8AC3E}">
        <p14:creationId xmlns:p14="http://schemas.microsoft.com/office/powerpoint/2010/main" val="4143176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274638"/>
            <a:ext cx="8686800" cy="1143000"/>
          </a:xfrm>
        </p:spPr>
        <p:txBody>
          <a:bodyPr/>
          <a:lstStyle/>
          <a:p>
            <a:pPr eaLnBrk="1" hangingPunct="1"/>
            <a:r>
              <a:rPr lang="en-US" altLang="en-US" sz="4000"/>
              <a:t>Dynamic Binding and Inheritance</a:t>
            </a:r>
          </a:p>
        </p:txBody>
      </p:sp>
      <p:sp>
        <p:nvSpPr>
          <p:cNvPr id="29699" name="Content Placeholder 2"/>
          <p:cNvSpPr>
            <a:spLocks noGrp="1"/>
          </p:cNvSpPr>
          <p:nvPr>
            <p:ph idx="1"/>
          </p:nvPr>
        </p:nvSpPr>
        <p:spPr/>
        <p:txBody>
          <a:bodyPr>
            <a:normAutofit/>
          </a:bodyPr>
          <a:lstStyle/>
          <a:p>
            <a:pPr eaLnBrk="1" hangingPunct="1"/>
            <a:r>
              <a:rPr lang="en-US" altLang="en-US" sz="2800" dirty="0" smtClean="0"/>
              <a:t>When an overridden method invoked</a:t>
            </a:r>
          </a:p>
          <a:p>
            <a:pPr lvl="1" eaLnBrk="1" hangingPunct="1"/>
            <a:r>
              <a:rPr lang="en-US" altLang="en-US" sz="2400" dirty="0" smtClean="0"/>
              <a:t>Action matches method defined in class used to create object using </a:t>
            </a:r>
            <a:r>
              <a:rPr lang="en-US" altLang="en-US" sz="4000" b="1" dirty="0">
                <a:solidFill>
                  <a:srgbClr val="0033CC"/>
                </a:solidFill>
                <a:latin typeface="Courier New" panose="02070309020205020404" pitchFamily="49" charset="0"/>
                <a:cs typeface="Courier New" panose="02070309020205020404" pitchFamily="49" charset="0"/>
              </a:rPr>
              <a:t>new</a:t>
            </a:r>
          </a:p>
          <a:p>
            <a:pPr lvl="1" eaLnBrk="1" hangingPunct="1"/>
            <a:r>
              <a:rPr lang="en-US" altLang="en-US" sz="2400" dirty="0" smtClean="0"/>
              <a:t>Not determined by type of variable naming the object</a:t>
            </a:r>
          </a:p>
          <a:p>
            <a:pPr eaLnBrk="1" hangingPunct="1"/>
            <a:r>
              <a:rPr lang="en-US" altLang="en-US" sz="2800" dirty="0" smtClean="0"/>
              <a:t>Variable of any ancestor class can reference object of descendant class</a:t>
            </a:r>
          </a:p>
          <a:p>
            <a:pPr lvl="1" eaLnBrk="1" hangingPunct="1"/>
            <a:r>
              <a:rPr lang="en-US" altLang="en-US" sz="2400" dirty="0" smtClean="0"/>
              <a:t>Object always remembers which method actions to use for each method name</a:t>
            </a:r>
          </a:p>
        </p:txBody>
      </p:sp>
    </p:spTree>
    <p:extLst>
      <p:ext uri="{BB962C8B-B14F-4D97-AF65-F5344CB8AC3E}">
        <p14:creationId xmlns:p14="http://schemas.microsoft.com/office/powerpoint/2010/main" val="3202211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0153" y="136974"/>
            <a:ext cx="7365076" cy="1450757"/>
          </a:xfrm>
        </p:spPr>
        <p:txBody>
          <a:bodyPr>
            <a:normAutofit fontScale="90000"/>
          </a:bodyPr>
          <a:lstStyle/>
          <a:p>
            <a:r>
              <a:rPr lang="en-US" sz="5400" b="1" dirty="0"/>
              <a:t>Method Overriding and Dynamic Method Dispatch</a:t>
            </a:r>
            <a:endParaRPr lang="en-US" b="1" dirty="0"/>
          </a:p>
        </p:txBody>
      </p:sp>
      <p:sp>
        <p:nvSpPr>
          <p:cNvPr id="4" name="Slide Number Placeholder 3"/>
          <p:cNvSpPr>
            <a:spLocks noGrp="1"/>
          </p:cNvSpPr>
          <p:nvPr>
            <p:ph type="sldNum" sz="quarter" idx="12"/>
          </p:nvPr>
        </p:nvSpPr>
        <p:spPr/>
        <p:txBody>
          <a:bodyPr/>
          <a:lstStyle/>
          <a:p>
            <a:fld id="{38B37C27-2222-4CD1-83C4-DC16685FE41D}" type="slidenum">
              <a:rPr lang="en-US" smtClean="0"/>
              <a:t>23</a:t>
            </a:fld>
            <a:endParaRPr lang="en-US"/>
          </a:p>
        </p:txBody>
      </p:sp>
      <p:sp>
        <p:nvSpPr>
          <p:cNvPr id="3" name="Rectangle 2"/>
          <p:cNvSpPr/>
          <p:nvPr/>
        </p:nvSpPr>
        <p:spPr>
          <a:xfrm>
            <a:off x="5322914" y="1818668"/>
            <a:ext cx="5558445" cy="2585323"/>
          </a:xfrm>
          <a:prstGeom prst="rect">
            <a:avLst/>
          </a:prstGeom>
        </p:spPr>
        <p:txBody>
          <a:bodyPr wrap="square">
            <a:spAutoFit/>
          </a:bodyPr>
          <a:lstStyle/>
          <a:p>
            <a:r>
              <a:rPr lang="en-US" dirty="0"/>
              <a:t>Method Overriding is an example of runtime polymorphism. When a parent class reference points to the child class object then the call to the overridden method is determined at runtime, because during method call which method(parent class or child class) is to be executed is determined by the type of object. This process in which call to the overridden method is resolved at runtime is known as dynamic method dispatch. </a:t>
            </a:r>
          </a:p>
        </p:txBody>
      </p:sp>
      <p:pic>
        <p:nvPicPr>
          <p:cNvPr id="5" name="Picture 4"/>
          <p:cNvPicPr>
            <a:picLocks noChangeAspect="1"/>
          </p:cNvPicPr>
          <p:nvPr/>
        </p:nvPicPr>
        <p:blipFill>
          <a:blip r:embed="rId2"/>
          <a:stretch>
            <a:fillRect/>
          </a:stretch>
        </p:blipFill>
        <p:spPr>
          <a:xfrm>
            <a:off x="223144" y="1556285"/>
            <a:ext cx="4759505" cy="5268625"/>
          </a:xfrm>
          <a:prstGeom prst="rect">
            <a:avLst/>
          </a:prstGeom>
        </p:spPr>
      </p:pic>
      <p:pic>
        <p:nvPicPr>
          <p:cNvPr id="8" name="Picture 7"/>
          <p:cNvPicPr>
            <a:picLocks noChangeAspect="1"/>
          </p:cNvPicPr>
          <p:nvPr/>
        </p:nvPicPr>
        <p:blipFill>
          <a:blip r:embed="rId3"/>
          <a:stretch>
            <a:fillRect/>
          </a:stretch>
        </p:blipFill>
        <p:spPr>
          <a:xfrm>
            <a:off x="2394516" y="6108690"/>
            <a:ext cx="3120371" cy="670302"/>
          </a:xfrm>
          <a:prstGeom prst="rect">
            <a:avLst/>
          </a:prstGeom>
        </p:spPr>
      </p:pic>
      <p:sp>
        <p:nvSpPr>
          <p:cNvPr id="9" name="Rectangle 8"/>
          <p:cNvSpPr/>
          <p:nvPr/>
        </p:nvSpPr>
        <p:spPr>
          <a:xfrm>
            <a:off x="5322914" y="4403991"/>
            <a:ext cx="6096000" cy="1477328"/>
          </a:xfrm>
          <a:prstGeom prst="rect">
            <a:avLst/>
          </a:prstGeom>
        </p:spPr>
        <p:txBody>
          <a:bodyPr>
            <a:spAutoFit/>
          </a:bodyPr>
          <a:lstStyle/>
          <a:p>
            <a:r>
              <a:rPr lang="en-US" dirty="0" smtClean="0"/>
              <a:t>In </a:t>
            </a:r>
            <a:r>
              <a:rPr lang="en-US" dirty="0"/>
              <a:t>dynamic method dispatch the object can call the overriding methods of child class and all the non-overridden methods of base class but it cannot call the methods which are newly declared in the child class. In the above example the object obj2 is calling the </a:t>
            </a:r>
            <a:r>
              <a:rPr lang="en-US" dirty="0" err="1"/>
              <a:t>disp</a:t>
            </a:r>
            <a:r>
              <a:rPr lang="en-US" dirty="0"/>
              <a:t>(). </a:t>
            </a:r>
          </a:p>
        </p:txBody>
      </p:sp>
    </p:spTree>
    <p:extLst>
      <p:ext uri="{BB962C8B-B14F-4D97-AF65-F5344CB8AC3E}">
        <p14:creationId xmlns:p14="http://schemas.microsoft.com/office/powerpoint/2010/main" val="34674806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7280" y="382703"/>
            <a:ext cx="8686800" cy="1143000"/>
          </a:xfrm>
        </p:spPr>
        <p:txBody>
          <a:bodyPr/>
          <a:lstStyle/>
          <a:p>
            <a:r>
              <a:rPr lang="en-US" altLang="en-US" sz="4000" dirty="0"/>
              <a:t>Rules of method overriding</a:t>
            </a:r>
          </a:p>
        </p:txBody>
      </p:sp>
      <p:sp>
        <p:nvSpPr>
          <p:cNvPr id="29699" name="Content Placeholder 2"/>
          <p:cNvSpPr>
            <a:spLocks noGrp="1"/>
          </p:cNvSpPr>
          <p:nvPr>
            <p:ph idx="1"/>
          </p:nvPr>
        </p:nvSpPr>
        <p:spPr/>
        <p:txBody>
          <a:bodyPr>
            <a:normAutofit lnSpcReduction="10000"/>
          </a:bodyPr>
          <a:lstStyle/>
          <a:p>
            <a:r>
              <a:rPr lang="en-US" altLang="en-US" sz="2800" dirty="0"/>
              <a:t>Argument list: The argument list of overriding method (method of child class) must match the Overridden method(the method of parent class). The data types of the arguments and their sequence should exactly match.</a:t>
            </a:r>
          </a:p>
          <a:p>
            <a:r>
              <a:rPr lang="en-US" altLang="en-US" sz="2800" dirty="0"/>
              <a:t>Access Modifier of the overriding method (method of subclass) cannot be more restrictive than the overridden method of parent class. For e.g. if the Access Modifier of parent class method is public then the overriding method (child class method ) cannot have private, protected and default Access </a:t>
            </a:r>
            <a:r>
              <a:rPr lang="en-US" altLang="en-US" sz="2800" dirty="0" err="1"/>
              <a:t>modifier,because</a:t>
            </a:r>
            <a:r>
              <a:rPr lang="en-US" altLang="en-US" sz="2800" dirty="0"/>
              <a:t> all of these three access modifiers are more restrictive than public.</a:t>
            </a:r>
            <a:endParaRPr lang="en-US" altLang="en-US" sz="2400" dirty="0" smtClean="0"/>
          </a:p>
        </p:txBody>
      </p:sp>
    </p:spTree>
    <p:extLst>
      <p:ext uri="{BB962C8B-B14F-4D97-AF65-F5344CB8AC3E}">
        <p14:creationId xmlns:p14="http://schemas.microsoft.com/office/powerpoint/2010/main" val="1545670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7280" y="382703"/>
            <a:ext cx="8686800" cy="1143000"/>
          </a:xfrm>
        </p:spPr>
        <p:txBody>
          <a:bodyPr/>
          <a:lstStyle/>
          <a:p>
            <a:r>
              <a:rPr lang="en-US" altLang="en-US" sz="4000" dirty="0"/>
              <a:t>Rules of method overriding</a:t>
            </a:r>
          </a:p>
        </p:txBody>
      </p:sp>
      <p:sp>
        <p:nvSpPr>
          <p:cNvPr id="29699" name="Content Placeholder 2"/>
          <p:cNvSpPr>
            <a:spLocks noGrp="1"/>
          </p:cNvSpPr>
          <p:nvPr>
            <p:ph idx="1"/>
          </p:nvPr>
        </p:nvSpPr>
        <p:spPr>
          <a:xfrm>
            <a:off x="856211" y="1887298"/>
            <a:ext cx="6251171" cy="4023360"/>
          </a:xfrm>
        </p:spPr>
        <p:txBody>
          <a:bodyPr>
            <a:normAutofit/>
          </a:bodyPr>
          <a:lstStyle/>
          <a:p>
            <a:r>
              <a:rPr lang="en-US" altLang="en-US" sz="2800" dirty="0" smtClean="0"/>
              <a:t>Access </a:t>
            </a:r>
            <a:r>
              <a:rPr lang="en-US" altLang="en-US" sz="2800" dirty="0"/>
              <a:t>Modifier of the overriding method (method of subclass) cannot be more restrictive than the overridden method of parent class. For e.g. if the Access Modifier of parent class method is public then the overriding method (child class method ) cannot have private, protected and default Access </a:t>
            </a:r>
            <a:r>
              <a:rPr lang="en-US" altLang="en-US" sz="2800" dirty="0" err="1"/>
              <a:t>modifier,because</a:t>
            </a:r>
            <a:r>
              <a:rPr lang="en-US" altLang="en-US" sz="2800" dirty="0"/>
              <a:t> all of these three access modifiers are more restrictive than public.</a:t>
            </a:r>
            <a:endParaRPr lang="en-US" altLang="en-US" sz="2400" dirty="0" smtClean="0"/>
          </a:p>
        </p:txBody>
      </p:sp>
      <p:pic>
        <p:nvPicPr>
          <p:cNvPr id="2" name="Picture 1"/>
          <p:cNvPicPr>
            <a:picLocks noChangeAspect="1"/>
          </p:cNvPicPr>
          <p:nvPr/>
        </p:nvPicPr>
        <p:blipFill>
          <a:blip r:embed="rId2"/>
          <a:stretch>
            <a:fillRect/>
          </a:stretch>
        </p:blipFill>
        <p:spPr>
          <a:xfrm>
            <a:off x="7397668" y="2049550"/>
            <a:ext cx="4111044" cy="3698855"/>
          </a:xfrm>
          <a:prstGeom prst="rect">
            <a:avLst/>
          </a:prstGeom>
        </p:spPr>
      </p:pic>
    </p:spTree>
    <p:extLst>
      <p:ext uri="{BB962C8B-B14F-4D97-AF65-F5344CB8AC3E}">
        <p14:creationId xmlns:p14="http://schemas.microsoft.com/office/powerpoint/2010/main" val="29533129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097280" y="382703"/>
            <a:ext cx="8686800" cy="1143000"/>
          </a:xfrm>
        </p:spPr>
        <p:txBody>
          <a:bodyPr/>
          <a:lstStyle/>
          <a:p>
            <a:r>
              <a:rPr lang="en-US" altLang="en-US" sz="4000" dirty="0"/>
              <a:t>Rules of method overriding</a:t>
            </a:r>
          </a:p>
        </p:txBody>
      </p:sp>
      <p:sp>
        <p:nvSpPr>
          <p:cNvPr id="29699" name="Content Placeholder 2"/>
          <p:cNvSpPr>
            <a:spLocks noGrp="1"/>
          </p:cNvSpPr>
          <p:nvPr>
            <p:ph idx="1"/>
          </p:nvPr>
        </p:nvSpPr>
        <p:spPr>
          <a:xfrm>
            <a:off x="1354974" y="1920549"/>
            <a:ext cx="9218814" cy="4023360"/>
          </a:xfrm>
        </p:spPr>
        <p:txBody>
          <a:bodyPr>
            <a:normAutofit/>
          </a:bodyPr>
          <a:lstStyle/>
          <a:p>
            <a:r>
              <a:rPr lang="en-US" altLang="en-US" sz="2800" dirty="0"/>
              <a:t>private, static and final methods cannot be overridden as they are local to the class. However static methods can be re-declared in the sub class, in this case the sub-class method would act differently and will have nothing to do with the same static method of parent class</a:t>
            </a:r>
            <a:r>
              <a:rPr lang="en-US" altLang="en-US" sz="2800" dirty="0" smtClean="0"/>
              <a:t>.</a:t>
            </a:r>
          </a:p>
          <a:p>
            <a:endParaRPr lang="en-US" altLang="en-US" sz="2800" dirty="0" smtClean="0"/>
          </a:p>
          <a:p>
            <a:r>
              <a:rPr lang="en-US" sz="2400" dirty="0"/>
              <a:t>Binding of overridden methods happen at runtime which is known as </a:t>
            </a:r>
            <a:r>
              <a:rPr lang="en-US" sz="2400" b="1" dirty="0">
                <a:hlinkClick r:id="rId2"/>
              </a:rPr>
              <a:t>dynamic binding</a:t>
            </a:r>
            <a:r>
              <a:rPr lang="en-US" sz="2400" dirty="0"/>
              <a:t>.</a:t>
            </a:r>
          </a:p>
          <a:p>
            <a:endParaRPr lang="en-US" altLang="en-US" sz="2400" dirty="0" smtClean="0"/>
          </a:p>
        </p:txBody>
      </p:sp>
    </p:spTree>
    <p:extLst>
      <p:ext uri="{BB962C8B-B14F-4D97-AF65-F5344CB8AC3E}">
        <p14:creationId xmlns:p14="http://schemas.microsoft.com/office/powerpoint/2010/main" val="33534507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The </a:t>
            </a:r>
            <a:r>
              <a:rPr lang="en-US" b="1" dirty="0" smtClean="0">
                <a:solidFill>
                  <a:srgbClr val="0033CC"/>
                </a:solidFill>
                <a:latin typeface="Courier New" pitchFamily="49" charset="0"/>
                <a:ea typeface="+mn-ea"/>
                <a:cs typeface="Courier New" pitchFamily="49" charset="0"/>
              </a:rPr>
              <a:t>final</a:t>
            </a:r>
            <a:r>
              <a:rPr lang="en-US" dirty="0" smtClean="0"/>
              <a:t> Modifier</a:t>
            </a:r>
            <a:endParaRPr lang="en-US" dirty="0"/>
          </a:p>
        </p:txBody>
      </p:sp>
      <p:sp>
        <p:nvSpPr>
          <p:cNvPr id="11267" name="Content Placeholder 2"/>
          <p:cNvSpPr>
            <a:spLocks noGrp="1"/>
          </p:cNvSpPr>
          <p:nvPr>
            <p:ph idx="1"/>
          </p:nvPr>
        </p:nvSpPr>
        <p:spPr/>
        <p:txBody>
          <a:bodyPr>
            <a:normAutofit/>
          </a:bodyPr>
          <a:lstStyle/>
          <a:p>
            <a:pPr eaLnBrk="1" hangingPunct="1"/>
            <a:r>
              <a:rPr lang="en-US" altLang="en-US" sz="2800" dirty="0" smtClean="0"/>
              <a:t>Possible to specify that a method </a:t>
            </a:r>
            <a:r>
              <a:rPr lang="en-US" altLang="en-US" sz="2800" u="sng" dirty="0" smtClean="0"/>
              <a:t>cannot</a:t>
            </a:r>
            <a:r>
              <a:rPr lang="en-US" altLang="en-US" sz="2800" dirty="0" smtClean="0"/>
              <a:t> be overridden in subclass.</a:t>
            </a:r>
          </a:p>
          <a:p>
            <a:pPr eaLnBrk="1" hangingPunct="1"/>
            <a:r>
              <a:rPr lang="en-US" altLang="en-US" sz="2800" dirty="0" smtClean="0"/>
              <a:t>Add modifier final to the heading</a:t>
            </a:r>
            <a:br>
              <a:rPr lang="en-US" altLang="en-US" sz="2800" dirty="0" smtClean="0"/>
            </a:br>
            <a:r>
              <a:rPr lang="en-US" altLang="en-US" sz="3600" b="1" dirty="0">
                <a:solidFill>
                  <a:srgbClr val="0033CC"/>
                </a:solidFill>
                <a:latin typeface="Courier New" panose="02070309020205020404" pitchFamily="49" charset="0"/>
                <a:cs typeface="Courier New" panose="02070309020205020404" pitchFamily="49" charset="0"/>
              </a:rPr>
              <a:t>public final void </a:t>
            </a:r>
            <a:r>
              <a:rPr lang="en-US" altLang="en-US" sz="3600" b="1" dirty="0" err="1">
                <a:solidFill>
                  <a:srgbClr val="0033CC"/>
                </a:solidFill>
                <a:latin typeface="Courier New" panose="02070309020205020404" pitchFamily="49" charset="0"/>
                <a:cs typeface="Courier New" panose="02070309020205020404" pitchFamily="49" charset="0"/>
              </a:rPr>
              <a:t>specialMethod</a:t>
            </a:r>
            <a:r>
              <a:rPr lang="en-US" altLang="en-US" sz="3600" b="1" dirty="0">
                <a:solidFill>
                  <a:srgbClr val="0033CC"/>
                </a:solidFill>
                <a:latin typeface="Courier New" panose="02070309020205020404" pitchFamily="49" charset="0"/>
                <a:cs typeface="Courier New" panose="02070309020205020404" pitchFamily="49" charset="0"/>
              </a:rPr>
              <a:t>()</a:t>
            </a:r>
          </a:p>
          <a:p>
            <a:pPr eaLnBrk="1" hangingPunct="1"/>
            <a:r>
              <a:rPr lang="en-US" altLang="en-US" sz="2800" dirty="0" smtClean="0"/>
              <a:t>An entire class may be declared </a:t>
            </a:r>
            <a:r>
              <a:rPr lang="en-US" altLang="en-US" sz="2800" b="1" dirty="0" smtClean="0">
                <a:solidFill>
                  <a:srgbClr val="0033CC"/>
                </a:solidFill>
                <a:latin typeface="Courier New" panose="02070309020205020404" pitchFamily="49" charset="0"/>
                <a:cs typeface="Courier New" panose="02070309020205020404" pitchFamily="49" charset="0"/>
              </a:rPr>
              <a:t>final</a:t>
            </a:r>
            <a:endParaRPr lang="en-US" altLang="en-US" sz="3600" b="1" dirty="0">
              <a:solidFill>
                <a:srgbClr val="0033CC"/>
              </a:solidFill>
              <a:latin typeface="Courier New" panose="02070309020205020404" pitchFamily="49" charset="0"/>
              <a:cs typeface="Courier New" panose="02070309020205020404" pitchFamily="49" charset="0"/>
            </a:endParaRPr>
          </a:p>
          <a:p>
            <a:pPr lvl="1" eaLnBrk="1" hangingPunct="1"/>
            <a:r>
              <a:rPr lang="en-US" altLang="en-US" sz="2400" dirty="0" smtClean="0"/>
              <a:t>Thus cannot be used as a base class to derive any other class.</a:t>
            </a:r>
          </a:p>
        </p:txBody>
      </p:sp>
    </p:spTree>
    <p:extLst>
      <p:ext uri="{BB962C8B-B14F-4D97-AF65-F5344CB8AC3E}">
        <p14:creationId xmlns:p14="http://schemas.microsoft.com/office/powerpoint/2010/main" val="38475933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Calling an Overridden Method</a:t>
            </a:r>
          </a:p>
        </p:txBody>
      </p:sp>
      <p:sp>
        <p:nvSpPr>
          <p:cNvPr id="17411" name="Content Placeholder 2"/>
          <p:cNvSpPr>
            <a:spLocks noGrp="1"/>
          </p:cNvSpPr>
          <p:nvPr>
            <p:ph idx="1"/>
          </p:nvPr>
        </p:nvSpPr>
        <p:spPr/>
        <p:txBody>
          <a:bodyPr>
            <a:noAutofit/>
          </a:bodyPr>
          <a:lstStyle/>
          <a:p>
            <a:pPr eaLnBrk="1" hangingPunct="1"/>
            <a:r>
              <a:rPr lang="en-US" altLang="en-US" sz="2800" dirty="0" smtClean="0"/>
              <a:t>Reserved word </a:t>
            </a:r>
            <a:r>
              <a:rPr lang="en-US" altLang="en-US" sz="2800" b="1" dirty="0" smtClean="0">
                <a:solidFill>
                  <a:srgbClr val="0033CC"/>
                </a:solidFill>
                <a:latin typeface="Courier New" panose="02070309020205020404" pitchFamily="49" charset="0"/>
                <a:cs typeface="Courier New" panose="02070309020205020404" pitchFamily="49" charset="0"/>
              </a:rPr>
              <a:t>super</a:t>
            </a:r>
            <a:r>
              <a:rPr lang="en-US" altLang="en-US" sz="2800" dirty="0" smtClean="0"/>
              <a:t> can also be used to call method in overridden method</a:t>
            </a:r>
          </a:p>
          <a:p>
            <a:pPr eaLnBrk="1" hangingPunct="1"/>
            <a:endParaRPr lang="en-US" altLang="en-US" sz="2800" dirty="0" smtClean="0"/>
          </a:p>
          <a:p>
            <a:pPr eaLnBrk="1" hangingPunct="1"/>
            <a:endParaRPr lang="en-US" altLang="en-US" sz="2800" dirty="0" smtClean="0"/>
          </a:p>
          <a:p>
            <a:pPr eaLnBrk="1" hangingPunct="1"/>
            <a:endParaRPr lang="en-US" altLang="en-US" sz="2800" dirty="0" smtClean="0"/>
          </a:p>
          <a:p>
            <a:pPr eaLnBrk="1" hangingPunct="1"/>
            <a:endParaRPr lang="en-US" altLang="en-US" sz="2800" dirty="0" smtClean="0"/>
          </a:p>
        </p:txBody>
      </p:sp>
      <p:pic>
        <p:nvPicPr>
          <p:cNvPr id="2" name="Picture 1"/>
          <p:cNvPicPr>
            <a:picLocks noChangeAspect="1"/>
          </p:cNvPicPr>
          <p:nvPr/>
        </p:nvPicPr>
        <p:blipFill>
          <a:blip r:embed="rId2"/>
          <a:stretch>
            <a:fillRect/>
          </a:stretch>
        </p:blipFill>
        <p:spPr>
          <a:xfrm>
            <a:off x="1242666" y="2728307"/>
            <a:ext cx="4486275" cy="3695700"/>
          </a:xfrm>
          <a:prstGeom prst="rect">
            <a:avLst/>
          </a:prstGeom>
        </p:spPr>
      </p:pic>
      <p:pic>
        <p:nvPicPr>
          <p:cNvPr id="3" name="Picture 2"/>
          <p:cNvPicPr>
            <a:picLocks noChangeAspect="1"/>
          </p:cNvPicPr>
          <p:nvPr/>
        </p:nvPicPr>
        <p:blipFill>
          <a:blip r:embed="rId3"/>
          <a:stretch>
            <a:fillRect/>
          </a:stretch>
        </p:blipFill>
        <p:spPr>
          <a:xfrm>
            <a:off x="6638924" y="3663574"/>
            <a:ext cx="3287583" cy="850237"/>
          </a:xfrm>
          <a:prstGeom prst="rect">
            <a:avLst/>
          </a:prstGeom>
        </p:spPr>
      </p:pic>
    </p:spTree>
    <p:extLst>
      <p:ext uri="{BB962C8B-B14F-4D97-AF65-F5344CB8AC3E}">
        <p14:creationId xmlns:p14="http://schemas.microsoft.com/office/powerpoint/2010/main" val="23736589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Calling an Overridden Method</a:t>
            </a:r>
          </a:p>
        </p:txBody>
      </p:sp>
      <p:sp>
        <p:nvSpPr>
          <p:cNvPr id="17411" name="Content Placeholder 2"/>
          <p:cNvSpPr>
            <a:spLocks noGrp="1"/>
          </p:cNvSpPr>
          <p:nvPr>
            <p:ph idx="1"/>
          </p:nvPr>
        </p:nvSpPr>
        <p:spPr/>
        <p:txBody>
          <a:bodyPr>
            <a:noAutofit/>
          </a:bodyPr>
          <a:lstStyle/>
          <a:p>
            <a:pPr eaLnBrk="1" hangingPunct="1"/>
            <a:r>
              <a:rPr lang="en-US" altLang="en-US" sz="2800" dirty="0" smtClean="0"/>
              <a:t>Reserved word </a:t>
            </a:r>
            <a:r>
              <a:rPr lang="en-US" altLang="en-US" sz="2800" b="1" dirty="0" smtClean="0">
                <a:solidFill>
                  <a:srgbClr val="0033CC"/>
                </a:solidFill>
                <a:latin typeface="Courier New" panose="02070309020205020404" pitchFamily="49" charset="0"/>
                <a:cs typeface="Courier New" panose="02070309020205020404" pitchFamily="49" charset="0"/>
              </a:rPr>
              <a:t>super</a:t>
            </a:r>
            <a:r>
              <a:rPr lang="en-US" altLang="en-US" sz="2800" dirty="0" smtClean="0"/>
              <a:t> can also be used to call method in overridden method</a:t>
            </a:r>
          </a:p>
          <a:p>
            <a:pPr eaLnBrk="1" hangingPunct="1"/>
            <a:endParaRPr lang="en-US" altLang="en-US" sz="2800" dirty="0" smtClean="0"/>
          </a:p>
          <a:p>
            <a:pPr eaLnBrk="1" hangingPunct="1"/>
            <a:endParaRPr lang="en-US" altLang="en-US" sz="2800" dirty="0" smtClean="0"/>
          </a:p>
          <a:p>
            <a:pPr eaLnBrk="1" hangingPunct="1"/>
            <a:endParaRPr lang="en-US" altLang="en-US" sz="2800" dirty="0" smtClean="0"/>
          </a:p>
          <a:p>
            <a:pPr eaLnBrk="1" hangingPunct="1"/>
            <a:endParaRPr lang="en-US" altLang="en-US" sz="2800" dirty="0" smtClean="0"/>
          </a:p>
          <a:p>
            <a:pPr eaLnBrk="1" hangingPunct="1"/>
            <a:endParaRPr lang="en-US" altLang="en-US" sz="2800" dirty="0" smtClean="0"/>
          </a:p>
          <a:p>
            <a:pPr eaLnBrk="1" hangingPunct="1"/>
            <a:r>
              <a:rPr lang="en-US" altLang="en-US" sz="2800" dirty="0" smtClean="0"/>
              <a:t>Calls method by same name in base class</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00" y="3111501"/>
            <a:ext cx="6143625" cy="1171575"/>
          </a:xfrm>
          <a:prstGeom prst="rect">
            <a:avLst/>
          </a:prstGeom>
          <a:solidFill>
            <a:schemeClr val="accent1"/>
          </a:solidFill>
          <a:ln>
            <a:noFill/>
          </a:ln>
          <a:effectLst>
            <a:outerShdw dist="107763" dir="2700000" algn="ctr" rotWithShape="0">
              <a:schemeClr val="bg2">
                <a:alpha val="50000"/>
              </a:schemeClr>
            </a:outerShdw>
          </a:effectLst>
          <a:extLst>
            <a:ext uri="{91240B29-F687-4F45-9708-019B960494DF}">
              <a14:hiddenLine xmlns:a14="http://schemas.microsoft.com/office/drawing/2010/main" w="12700" algn="ctr">
                <a:solidFill>
                  <a:srgbClr val="000000"/>
                </a:solidFill>
                <a:miter lim="800000"/>
                <a:headEnd/>
                <a:tailEnd/>
              </a14:hiddenLine>
            </a:ext>
          </a:extLst>
        </p:spPr>
      </p:pic>
      <p:sp>
        <p:nvSpPr>
          <p:cNvPr id="5" name="Oval 4"/>
          <p:cNvSpPr/>
          <p:nvPr/>
        </p:nvSpPr>
        <p:spPr>
          <a:xfrm>
            <a:off x="3235324" y="3331951"/>
            <a:ext cx="2859088" cy="5254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32267015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Polymorphism</a:t>
            </a:r>
            <a:endParaRPr lang="en-US" sz="5400" b="1" dirty="0"/>
          </a:p>
        </p:txBody>
      </p:sp>
      <p:sp>
        <p:nvSpPr>
          <p:cNvPr id="3" name="Content Placeholder 2"/>
          <p:cNvSpPr>
            <a:spLocks noGrp="1"/>
          </p:cNvSpPr>
          <p:nvPr>
            <p:ph idx="1"/>
          </p:nvPr>
        </p:nvSpPr>
        <p:spPr>
          <a:xfrm>
            <a:off x="1097280" y="1912860"/>
            <a:ext cx="10961003" cy="4195481"/>
          </a:xfrm>
        </p:spPr>
        <p:txBody>
          <a:bodyPr>
            <a:normAutofit/>
          </a:bodyPr>
          <a:lstStyle/>
          <a:p>
            <a:r>
              <a:rPr lang="en-US" sz="3200" dirty="0"/>
              <a:t>R</a:t>
            </a:r>
            <a:r>
              <a:rPr lang="en-US" sz="3200" dirty="0" smtClean="0"/>
              <a:t>efers </a:t>
            </a:r>
            <a:r>
              <a:rPr lang="en-US" sz="3200" dirty="0"/>
              <a:t>to the ability to associate multiple meanings to </a:t>
            </a:r>
            <a:r>
              <a:rPr lang="en-US" sz="3200" dirty="0" smtClean="0"/>
              <a:t>one function name.</a:t>
            </a:r>
          </a:p>
          <a:p>
            <a:endParaRPr lang="en-US" sz="4000" dirty="0"/>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pic>
        <p:nvPicPr>
          <p:cNvPr id="5" name="Picture 2" descr="Polymorphism Java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872" y="2489494"/>
            <a:ext cx="5240209" cy="369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235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981201" y="274638"/>
            <a:ext cx="4105275" cy="1143000"/>
          </a:xfrm>
        </p:spPr>
        <p:txBody>
          <a:bodyPr/>
          <a:lstStyle/>
          <a:p>
            <a:pPr eaLnBrk="1" hangingPunct="1"/>
            <a:r>
              <a:rPr lang="en-US" altLang="en-US" smtClean="0"/>
              <a:t>Polymorphism</a:t>
            </a:r>
          </a:p>
        </p:txBody>
      </p:sp>
      <p:sp>
        <p:nvSpPr>
          <p:cNvPr id="3" name="Content Placeholder 2"/>
          <p:cNvSpPr>
            <a:spLocks noGrp="1"/>
          </p:cNvSpPr>
          <p:nvPr>
            <p:ph idx="1"/>
          </p:nvPr>
        </p:nvSpPr>
        <p:spPr>
          <a:xfrm>
            <a:off x="1828800" y="1397001"/>
            <a:ext cx="4552950" cy="4926013"/>
          </a:xfrm>
        </p:spPr>
        <p:txBody>
          <a:bodyPr rtlCol="0">
            <a:normAutofit/>
          </a:bodyPr>
          <a:lstStyle/>
          <a:p>
            <a:pPr>
              <a:spcAft>
                <a:spcPts val="0"/>
              </a:spcAft>
              <a:defRPr/>
            </a:pPr>
            <a:r>
              <a:rPr lang="en-US" sz="2400" dirty="0"/>
              <a:t>Consider an array of </a:t>
            </a:r>
            <a:r>
              <a:rPr lang="en-US" sz="2400" b="1" dirty="0">
                <a:solidFill>
                  <a:srgbClr val="0070C0"/>
                </a:solidFill>
                <a:latin typeface="Courier New" pitchFamily="49" charset="0"/>
                <a:cs typeface="Courier New" pitchFamily="49" charset="0"/>
              </a:rPr>
              <a:t>Person</a:t>
            </a:r>
          </a:p>
          <a:p>
            <a:pPr marL="0" indent="0">
              <a:spcAft>
                <a:spcPts val="0"/>
              </a:spcAft>
              <a:buNone/>
              <a:defRPr/>
            </a:pPr>
            <a:r>
              <a:rPr lang="en-US" sz="1800" b="1" dirty="0">
                <a:solidFill>
                  <a:srgbClr val="0070C0"/>
                </a:solidFill>
                <a:latin typeface="Courier New" pitchFamily="49" charset="0"/>
                <a:cs typeface="Courier New" pitchFamily="49" charset="0"/>
              </a:rPr>
              <a:t>Person[] people = new Person[4];</a:t>
            </a:r>
          </a:p>
          <a:p>
            <a:pPr marL="0" indent="0">
              <a:spcAft>
                <a:spcPts val="0"/>
              </a:spcAft>
              <a:buNone/>
              <a:defRPr/>
            </a:pPr>
            <a:endParaRPr lang="en-US" sz="1800" b="1" dirty="0">
              <a:solidFill>
                <a:srgbClr val="FF0000"/>
              </a:solidFill>
              <a:latin typeface="Courier New" pitchFamily="49" charset="0"/>
              <a:cs typeface="Courier New" pitchFamily="49" charset="0"/>
            </a:endParaRPr>
          </a:p>
          <a:p>
            <a:pPr>
              <a:spcAft>
                <a:spcPts val="0"/>
              </a:spcAft>
              <a:defRPr/>
            </a:pPr>
            <a:r>
              <a:rPr lang="en-US" sz="2400" dirty="0"/>
              <a:t>Since </a:t>
            </a:r>
            <a:r>
              <a:rPr lang="en-US" b="1" dirty="0">
                <a:solidFill>
                  <a:srgbClr val="0070C0"/>
                </a:solidFill>
                <a:latin typeface="Courier New" pitchFamily="49" charset="0"/>
                <a:cs typeface="Courier New" pitchFamily="49" charset="0"/>
              </a:rPr>
              <a:t>Student</a:t>
            </a:r>
            <a:r>
              <a:rPr lang="en-US" dirty="0">
                <a:solidFill>
                  <a:srgbClr val="0070C0"/>
                </a:solidFill>
              </a:rPr>
              <a:t> </a:t>
            </a:r>
            <a:r>
              <a:rPr lang="en-US" sz="2400" dirty="0"/>
              <a:t>and </a:t>
            </a:r>
            <a:r>
              <a:rPr lang="en-US" b="1" dirty="0">
                <a:solidFill>
                  <a:srgbClr val="0070C0"/>
                </a:solidFill>
                <a:latin typeface="Courier New" pitchFamily="49" charset="0"/>
                <a:cs typeface="Courier New" pitchFamily="49" charset="0"/>
              </a:rPr>
              <a:t>Undergraduate</a:t>
            </a:r>
            <a:r>
              <a:rPr lang="en-US" dirty="0">
                <a:solidFill>
                  <a:srgbClr val="0070C0"/>
                </a:solidFill>
              </a:rPr>
              <a:t> </a:t>
            </a:r>
            <a:r>
              <a:rPr lang="en-US" sz="2400" dirty="0"/>
              <a:t>are types of </a:t>
            </a:r>
            <a:r>
              <a:rPr lang="en-US" b="1" dirty="0">
                <a:solidFill>
                  <a:srgbClr val="0070C0"/>
                </a:solidFill>
                <a:latin typeface="Courier New" pitchFamily="49" charset="0"/>
                <a:cs typeface="Courier New" pitchFamily="49" charset="0"/>
              </a:rPr>
              <a:t>Person</a:t>
            </a:r>
            <a:r>
              <a:rPr lang="en-US" sz="2400" dirty="0"/>
              <a:t>, we can assign them to </a:t>
            </a:r>
            <a:r>
              <a:rPr lang="en-US" b="1" dirty="0">
                <a:solidFill>
                  <a:srgbClr val="0070C0"/>
                </a:solidFill>
                <a:latin typeface="Courier New" pitchFamily="49" charset="0"/>
                <a:cs typeface="Courier New" pitchFamily="49" charset="0"/>
              </a:rPr>
              <a:t>Person</a:t>
            </a:r>
            <a:r>
              <a:rPr lang="en-US" b="1" dirty="0">
                <a:solidFill>
                  <a:srgbClr val="FF0000"/>
                </a:solidFill>
                <a:latin typeface="Courier New" pitchFamily="49" charset="0"/>
                <a:cs typeface="Courier New" pitchFamily="49" charset="0"/>
              </a:rPr>
              <a:t> </a:t>
            </a:r>
            <a:r>
              <a:rPr lang="en-US" sz="2400" dirty="0"/>
              <a:t>variables</a:t>
            </a:r>
          </a:p>
          <a:p>
            <a:pPr marL="0" indent="0">
              <a:spcAft>
                <a:spcPts val="0"/>
              </a:spcAft>
              <a:buNone/>
              <a:defRPr/>
            </a:pPr>
            <a:r>
              <a:rPr lang="en-US" sz="1800" b="1" dirty="0">
                <a:solidFill>
                  <a:srgbClr val="0070C0"/>
                </a:solidFill>
                <a:latin typeface="Courier New" pitchFamily="49" charset="0"/>
                <a:cs typeface="Courier New" pitchFamily="49" charset="0"/>
              </a:rPr>
              <a:t>people[0] = new Student("</a:t>
            </a:r>
            <a:r>
              <a:rPr lang="en-US" sz="1800" b="1" dirty="0" err="1">
                <a:solidFill>
                  <a:srgbClr val="0070C0"/>
                </a:solidFill>
                <a:latin typeface="Courier New" pitchFamily="49" charset="0"/>
                <a:cs typeface="Courier New" pitchFamily="49" charset="0"/>
              </a:rPr>
              <a:t>DeBanque</a:t>
            </a:r>
            <a:r>
              <a:rPr lang="en-US" sz="1800" b="1" dirty="0">
                <a:solidFill>
                  <a:srgbClr val="0070C0"/>
                </a:solidFill>
                <a:latin typeface="Courier New" pitchFamily="49" charset="0"/>
                <a:cs typeface="Courier New" pitchFamily="49" charset="0"/>
              </a:rPr>
              <a:t>, Robin", 8812);</a:t>
            </a:r>
          </a:p>
          <a:p>
            <a:pPr marL="0" indent="0">
              <a:spcAft>
                <a:spcPts val="0"/>
              </a:spcAft>
              <a:buNone/>
              <a:defRPr/>
            </a:pPr>
            <a:endParaRPr lang="en-US" sz="1800" b="1" dirty="0">
              <a:solidFill>
                <a:srgbClr val="0070C0"/>
              </a:solidFill>
              <a:latin typeface="Courier New" pitchFamily="49" charset="0"/>
              <a:cs typeface="Courier New" pitchFamily="49" charset="0"/>
            </a:endParaRPr>
          </a:p>
          <a:p>
            <a:pPr marL="0" indent="0">
              <a:spcAft>
                <a:spcPts val="0"/>
              </a:spcAft>
              <a:buNone/>
              <a:defRPr/>
            </a:pPr>
            <a:r>
              <a:rPr lang="en-US" sz="1800" b="1" dirty="0">
                <a:solidFill>
                  <a:srgbClr val="0070C0"/>
                </a:solidFill>
                <a:latin typeface="Courier New" pitchFamily="49" charset="0"/>
                <a:cs typeface="Courier New" pitchFamily="49" charset="0"/>
              </a:rPr>
              <a:t>people[1] = new Undergraduate("</a:t>
            </a:r>
            <a:r>
              <a:rPr lang="en-US" sz="1800" b="1" dirty="0" err="1">
                <a:solidFill>
                  <a:srgbClr val="0070C0"/>
                </a:solidFill>
                <a:latin typeface="Courier New" pitchFamily="49" charset="0"/>
                <a:cs typeface="Courier New" pitchFamily="49" charset="0"/>
              </a:rPr>
              <a:t>Cotty</a:t>
            </a:r>
            <a:r>
              <a:rPr lang="en-US" sz="1800" b="1" dirty="0">
                <a:solidFill>
                  <a:srgbClr val="0070C0"/>
                </a:solidFill>
                <a:latin typeface="Courier New" pitchFamily="49" charset="0"/>
                <a:cs typeface="Courier New" pitchFamily="49" charset="0"/>
              </a:rPr>
              <a:t>, Manny", 8812, 1);</a:t>
            </a:r>
          </a:p>
          <a:p>
            <a:pPr marL="0" indent="0">
              <a:spcAft>
                <a:spcPts val="0"/>
              </a:spcAft>
              <a:buNone/>
              <a:defRPr/>
            </a:pPr>
            <a:endParaRPr lang="en-US" sz="1600" b="1" dirty="0">
              <a:solidFill>
                <a:srgbClr val="FF0000"/>
              </a:solidFill>
              <a:latin typeface="Courier New" pitchFamily="49" charset="0"/>
              <a:cs typeface="Courier New" pitchFamily="49" charset="0"/>
            </a:endParaRPr>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75" y="249239"/>
            <a:ext cx="4059238" cy="607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3668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65475" y="-53756"/>
            <a:ext cx="10058400" cy="1450757"/>
          </a:xfrm>
        </p:spPr>
        <p:txBody>
          <a:bodyPr/>
          <a:lstStyle/>
          <a:p>
            <a:pPr eaLnBrk="1" hangingPunct="1"/>
            <a:r>
              <a:rPr lang="en-US" altLang="en-US" dirty="0" smtClean="0"/>
              <a:t>Polymorphism</a:t>
            </a:r>
          </a:p>
        </p:txBody>
      </p:sp>
      <p:sp>
        <p:nvSpPr>
          <p:cNvPr id="3" name="Content Placeholder 2"/>
          <p:cNvSpPr>
            <a:spLocks noGrp="1"/>
          </p:cNvSpPr>
          <p:nvPr>
            <p:ph idx="1"/>
          </p:nvPr>
        </p:nvSpPr>
        <p:spPr>
          <a:xfrm>
            <a:off x="1981200" y="1397001"/>
            <a:ext cx="8229600" cy="4525963"/>
          </a:xfrm>
        </p:spPr>
        <p:txBody>
          <a:bodyPr rtlCol="0">
            <a:normAutofit/>
          </a:bodyPr>
          <a:lstStyle/>
          <a:p>
            <a:pPr>
              <a:spcAft>
                <a:spcPts val="0"/>
              </a:spcAft>
              <a:defRPr/>
            </a:pPr>
            <a:r>
              <a:rPr lang="en-US" dirty="0" smtClean="0"/>
              <a:t>Given:</a:t>
            </a:r>
          </a:p>
          <a:p>
            <a:pPr marL="0" indent="0">
              <a:spcAft>
                <a:spcPts val="0"/>
              </a:spcAft>
              <a:buNone/>
              <a:defRPr/>
            </a:pPr>
            <a:r>
              <a:rPr lang="en-US" sz="2400" b="1" dirty="0">
                <a:solidFill>
                  <a:srgbClr val="0070C0"/>
                </a:solidFill>
                <a:latin typeface="Courier New" pitchFamily="49" charset="0"/>
                <a:cs typeface="Courier New" pitchFamily="49" charset="0"/>
              </a:rPr>
              <a:t>Person[] people = new Person[4];</a:t>
            </a:r>
          </a:p>
          <a:p>
            <a:pPr marL="0" indent="0">
              <a:spcAft>
                <a:spcPts val="0"/>
              </a:spcAft>
              <a:buNone/>
              <a:defRPr/>
            </a:pPr>
            <a:r>
              <a:rPr lang="en-US" sz="2400" b="1" dirty="0">
                <a:solidFill>
                  <a:srgbClr val="0070C0"/>
                </a:solidFill>
                <a:latin typeface="Courier New" pitchFamily="49" charset="0"/>
                <a:cs typeface="Courier New" pitchFamily="49" charset="0"/>
              </a:rPr>
              <a:t>people[0] = new Student("</a:t>
            </a:r>
            <a:r>
              <a:rPr lang="en-US" sz="2400" b="1" dirty="0" err="1">
                <a:solidFill>
                  <a:srgbClr val="0070C0"/>
                </a:solidFill>
                <a:latin typeface="Courier New" pitchFamily="49" charset="0"/>
                <a:cs typeface="Courier New" pitchFamily="49" charset="0"/>
              </a:rPr>
              <a:t>DeBanque</a:t>
            </a:r>
            <a:r>
              <a:rPr lang="en-US" sz="2400" b="1" dirty="0">
                <a:solidFill>
                  <a:srgbClr val="0070C0"/>
                </a:solidFill>
                <a:latin typeface="Courier New" pitchFamily="49" charset="0"/>
                <a:cs typeface="Courier New" pitchFamily="49" charset="0"/>
              </a:rPr>
              <a:t>, Robin", 8812);</a:t>
            </a:r>
          </a:p>
          <a:p>
            <a:pPr>
              <a:spcAft>
                <a:spcPts val="0"/>
              </a:spcAft>
              <a:defRPr/>
            </a:pPr>
            <a:r>
              <a:rPr lang="en-US" dirty="0" smtClean="0"/>
              <a:t>When invoking:</a:t>
            </a:r>
          </a:p>
          <a:p>
            <a:pPr marL="0" indent="0">
              <a:spcAft>
                <a:spcPts val="0"/>
              </a:spcAft>
              <a:buNone/>
              <a:defRPr/>
            </a:pPr>
            <a:r>
              <a:rPr lang="en-US" sz="2400" b="1" dirty="0">
                <a:solidFill>
                  <a:srgbClr val="0070C0"/>
                </a:solidFill>
                <a:latin typeface="Courier New" pitchFamily="49" charset="0"/>
                <a:cs typeface="Courier New" pitchFamily="49" charset="0"/>
              </a:rPr>
              <a:t>people[0].</a:t>
            </a:r>
            <a:r>
              <a:rPr lang="en-US" sz="2400" b="1" dirty="0" err="1">
                <a:solidFill>
                  <a:srgbClr val="0070C0"/>
                </a:solidFill>
                <a:latin typeface="Courier New" pitchFamily="49" charset="0"/>
                <a:cs typeface="Courier New" pitchFamily="49" charset="0"/>
              </a:rPr>
              <a:t>writeOutput</a:t>
            </a:r>
            <a:r>
              <a:rPr lang="en-US" sz="2400" b="1" dirty="0">
                <a:solidFill>
                  <a:srgbClr val="0070C0"/>
                </a:solidFill>
                <a:latin typeface="Courier New" pitchFamily="49" charset="0"/>
                <a:cs typeface="Courier New" pitchFamily="49" charset="0"/>
              </a:rPr>
              <a:t>();</a:t>
            </a:r>
            <a:endParaRPr lang="en-US" sz="2400" dirty="0">
              <a:solidFill>
                <a:srgbClr val="0070C0"/>
              </a:solidFill>
              <a:latin typeface="Courier New" pitchFamily="49" charset="0"/>
              <a:cs typeface="Courier New" pitchFamily="49" charset="0"/>
            </a:endParaRPr>
          </a:p>
          <a:p>
            <a:pPr>
              <a:spcAft>
                <a:spcPts val="0"/>
              </a:spcAft>
              <a:defRPr/>
            </a:pPr>
            <a:r>
              <a:rPr lang="en-US" dirty="0" smtClean="0"/>
              <a:t>Which </a:t>
            </a:r>
            <a:r>
              <a:rPr lang="en-US" sz="2400" b="1" dirty="0" err="1">
                <a:solidFill>
                  <a:srgbClr val="0070C0"/>
                </a:solidFill>
                <a:latin typeface="Courier New" pitchFamily="49" charset="0"/>
                <a:cs typeface="Courier New" pitchFamily="49" charset="0"/>
              </a:rPr>
              <a:t>writeOutput</a:t>
            </a:r>
            <a:r>
              <a:rPr lang="en-US" sz="2400" b="1" dirty="0">
                <a:solidFill>
                  <a:srgbClr val="0070C0"/>
                </a:solidFill>
                <a:latin typeface="Courier New" pitchFamily="49" charset="0"/>
                <a:cs typeface="Courier New" pitchFamily="49" charset="0"/>
              </a:rPr>
              <a:t>() </a:t>
            </a:r>
            <a:r>
              <a:rPr lang="en-US" dirty="0" smtClean="0"/>
              <a:t>is invoked, the one defined for </a:t>
            </a:r>
            <a:r>
              <a:rPr lang="en-US" sz="2400" b="1" dirty="0">
                <a:solidFill>
                  <a:srgbClr val="0070C0"/>
                </a:solidFill>
                <a:latin typeface="Courier New" pitchFamily="49" charset="0"/>
                <a:cs typeface="Courier New" pitchFamily="49" charset="0"/>
              </a:rPr>
              <a:t>Student</a:t>
            </a:r>
            <a:r>
              <a:rPr lang="en-US" sz="2400" dirty="0">
                <a:solidFill>
                  <a:srgbClr val="0070C0"/>
                </a:solidFill>
              </a:rPr>
              <a:t> </a:t>
            </a:r>
            <a:r>
              <a:rPr lang="en-US" dirty="0" smtClean="0"/>
              <a:t>or the one defined for </a:t>
            </a:r>
            <a:r>
              <a:rPr lang="en-US" sz="2400" b="1" dirty="0">
                <a:solidFill>
                  <a:srgbClr val="0070C0"/>
                </a:solidFill>
                <a:latin typeface="Courier New" pitchFamily="49" charset="0"/>
                <a:cs typeface="Courier New" pitchFamily="49" charset="0"/>
              </a:rPr>
              <a:t>Person</a:t>
            </a:r>
            <a:r>
              <a:rPr lang="en-US" dirty="0" smtClean="0"/>
              <a:t>?</a:t>
            </a:r>
          </a:p>
          <a:p>
            <a:pPr>
              <a:spcAft>
                <a:spcPts val="0"/>
              </a:spcAft>
              <a:defRPr/>
            </a:pPr>
            <a:r>
              <a:rPr lang="en-US" dirty="0" smtClean="0"/>
              <a:t>Answer: The one defined for </a:t>
            </a:r>
            <a:r>
              <a:rPr lang="en-US" b="1" dirty="0" smtClean="0">
                <a:solidFill>
                  <a:srgbClr val="0070C0"/>
                </a:solidFill>
                <a:latin typeface="Courier New" pitchFamily="49" charset="0"/>
                <a:cs typeface="Courier New" pitchFamily="49" charset="0"/>
              </a:rPr>
              <a:t>Student</a:t>
            </a:r>
            <a:r>
              <a:rPr lang="en-US" dirty="0" smtClean="0">
                <a:solidFill>
                  <a:srgbClr val="0070C0"/>
                </a:solidFill>
              </a:rPr>
              <a:t> </a:t>
            </a:r>
            <a:endParaRPr lang="en-US" dirty="0">
              <a:solidFill>
                <a:srgbClr val="0070C0"/>
              </a:solidFill>
            </a:endParaRPr>
          </a:p>
        </p:txBody>
      </p:sp>
    </p:spTree>
    <p:extLst>
      <p:ext uri="{BB962C8B-B14F-4D97-AF65-F5344CB8AC3E}">
        <p14:creationId xmlns:p14="http://schemas.microsoft.com/office/powerpoint/2010/main" val="120423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dirty="0" smtClean="0"/>
              <a:t>UML Inheritance Diagrams</a:t>
            </a:r>
          </a:p>
        </p:txBody>
      </p:sp>
      <p:pic>
        <p:nvPicPr>
          <p:cNvPr id="13316" name="Picture 4" descr="figure8-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26480" y="1011981"/>
            <a:ext cx="5589588"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28316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95276" y="-232381"/>
            <a:ext cx="10058400" cy="1450757"/>
          </a:xfrm>
        </p:spPr>
        <p:txBody>
          <a:bodyPr/>
          <a:lstStyle/>
          <a:p>
            <a:pPr eaLnBrk="1" hangingPunct="1"/>
            <a:r>
              <a:rPr lang="en-US" altLang="en-US" dirty="0" smtClean="0"/>
              <a:t>UML Inheritance Diagrams</a:t>
            </a:r>
          </a:p>
        </p:txBody>
      </p:sp>
      <p:cxnSp>
        <p:nvCxnSpPr>
          <p:cNvPr id="11" name="Straight Arrow Connector 10"/>
          <p:cNvCxnSpPr/>
          <p:nvPr/>
        </p:nvCxnSpPr>
        <p:spPr>
          <a:xfrm rot="5400000" flipH="1" flipV="1">
            <a:off x="7255669" y="3606006"/>
            <a:ext cx="488950" cy="158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23559" name="Picture 7"/>
          <p:cNvPicPr>
            <a:picLocks noChangeAspect="1" noChangeArrowheads="1"/>
          </p:cNvPicPr>
          <p:nvPr/>
        </p:nvPicPr>
        <p:blipFill>
          <a:blip r:embed="rId2"/>
          <a:srcRect/>
          <a:stretch>
            <a:fillRect/>
          </a:stretch>
        </p:blipFill>
        <p:spPr bwMode="auto">
          <a:xfrm>
            <a:off x="5350733" y="1333500"/>
            <a:ext cx="4533900" cy="2028825"/>
          </a:xfrm>
          <a:prstGeom prst="rect">
            <a:avLst/>
          </a:prstGeom>
          <a:solidFill>
            <a:schemeClr val="accent1"/>
          </a:solidFill>
          <a:ln w="12700" algn="ctr">
            <a:solidFill>
              <a:schemeClr val="bg1">
                <a:lumMod val="50000"/>
              </a:schemeClr>
            </a:solidFill>
            <a:miter lim="800000"/>
            <a:headEnd/>
            <a:tailEnd/>
          </a:ln>
          <a:effectLst>
            <a:outerShdw dist="107763" dir="2700000" algn="ctr" rotWithShape="0">
              <a:schemeClr val="bg2">
                <a:alpha val="50000"/>
              </a:schemeClr>
            </a:outerShdw>
          </a:effectLst>
        </p:spPr>
      </p:pic>
      <p:pic>
        <p:nvPicPr>
          <p:cNvPr id="23560" name="Picture 8"/>
          <p:cNvPicPr>
            <a:picLocks noChangeAspect="1" noChangeArrowheads="1"/>
          </p:cNvPicPr>
          <p:nvPr/>
        </p:nvPicPr>
        <p:blipFill>
          <a:blip r:embed="rId3"/>
          <a:srcRect/>
          <a:stretch>
            <a:fillRect/>
          </a:stretch>
        </p:blipFill>
        <p:spPr bwMode="auto">
          <a:xfrm>
            <a:off x="4597401" y="3848100"/>
            <a:ext cx="5756275" cy="2452688"/>
          </a:xfrm>
          <a:prstGeom prst="rect">
            <a:avLst/>
          </a:prstGeom>
          <a:solidFill>
            <a:schemeClr val="accent1"/>
          </a:solidFill>
          <a:ln w="12700" algn="ctr">
            <a:solidFill>
              <a:schemeClr val="bg1">
                <a:lumMod val="50000"/>
              </a:schemeClr>
            </a:solidFill>
            <a:miter lim="800000"/>
            <a:headEnd/>
            <a:tailEnd/>
          </a:ln>
          <a:effectLst>
            <a:outerShdw dist="107763" dir="2700000" algn="ctr" rotWithShape="0">
              <a:schemeClr val="bg2">
                <a:alpha val="50000"/>
              </a:schemeClr>
            </a:outerShdw>
          </a:effectLst>
        </p:spPr>
      </p:pic>
    </p:spTree>
    <p:extLst>
      <p:ext uri="{BB962C8B-B14F-4D97-AF65-F5344CB8AC3E}">
        <p14:creationId xmlns:p14="http://schemas.microsoft.com/office/powerpoint/2010/main" val="1687780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Compile Time Polymorphism</a:t>
            </a:r>
            <a:endParaRPr lang="en-US" sz="5400" b="1" dirty="0"/>
          </a:p>
        </p:txBody>
      </p:sp>
      <p:sp>
        <p:nvSpPr>
          <p:cNvPr id="3" name="Content Placeholder 2"/>
          <p:cNvSpPr>
            <a:spLocks noGrp="1"/>
          </p:cNvSpPr>
          <p:nvPr>
            <p:ph idx="1"/>
          </p:nvPr>
        </p:nvSpPr>
        <p:spPr>
          <a:xfrm>
            <a:off x="1104293" y="1853248"/>
            <a:ext cx="9917934" cy="4195481"/>
          </a:xfrm>
        </p:spPr>
        <p:txBody>
          <a:bodyPr>
            <a:normAutofit/>
          </a:bodyPr>
          <a:lstStyle/>
          <a:p>
            <a:r>
              <a:rPr lang="en-US" sz="2800" dirty="0"/>
              <a:t>The overloaded functions are invoked by </a:t>
            </a:r>
            <a:r>
              <a:rPr lang="en-US" sz="2800" b="1" u="sng" dirty="0"/>
              <a:t>matching the type and number of arguments. </a:t>
            </a:r>
            <a:endParaRPr lang="en-US" sz="2800" b="1" u="sng" dirty="0" smtClean="0"/>
          </a:p>
          <a:p>
            <a:r>
              <a:rPr lang="en-US" sz="2800" dirty="0" smtClean="0"/>
              <a:t>This </a:t>
            </a:r>
            <a:r>
              <a:rPr lang="en-US" sz="2800" dirty="0"/>
              <a:t>information is available at the compile time and, therefore, compiler selects the appropriate function at the compile time. </a:t>
            </a:r>
            <a:endParaRPr lang="en-US" sz="2800" dirty="0" smtClean="0"/>
          </a:p>
          <a:p>
            <a:r>
              <a:rPr lang="en-US" sz="2800" dirty="0" smtClean="0"/>
              <a:t>It </a:t>
            </a:r>
            <a:r>
              <a:rPr lang="en-US" sz="2800" dirty="0"/>
              <a:t>is achieved by function overloading and operator overloading which is also known as </a:t>
            </a:r>
            <a:r>
              <a:rPr lang="en-US" sz="2800" b="1" u="sng" dirty="0">
                <a:solidFill>
                  <a:srgbClr val="FFC000"/>
                </a:solidFill>
              </a:rPr>
              <a:t>static binding or early binding</a:t>
            </a:r>
            <a:r>
              <a:rPr lang="en-US" sz="2800" b="1" dirty="0" smtClean="0">
                <a:solidFill>
                  <a:srgbClr val="FFC000"/>
                </a:solidFill>
              </a:rPr>
              <a:t>.</a:t>
            </a:r>
            <a:endParaRPr lang="en-US" sz="2800" b="1" dirty="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Tree>
    <p:extLst>
      <p:ext uri="{BB962C8B-B14F-4D97-AF65-F5344CB8AC3E}">
        <p14:creationId xmlns:p14="http://schemas.microsoft.com/office/powerpoint/2010/main" val="32990060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Function Overloading</a:t>
            </a:r>
          </a:p>
        </p:txBody>
      </p:sp>
      <p:sp>
        <p:nvSpPr>
          <p:cNvPr id="3" name="Content Placeholder 2"/>
          <p:cNvSpPr>
            <a:spLocks noGrp="1"/>
          </p:cNvSpPr>
          <p:nvPr>
            <p:ph idx="1"/>
          </p:nvPr>
        </p:nvSpPr>
        <p:spPr>
          <a:xfrm>
            <a:off x="1104293" y="1599837"/>
            <a:ext cx="8946541" cy="4195481"/>
          </a:xfrm>
        </p:spPr>
        <p:txBody>
          <a:bodyPr>
            <a:noAutofit/>
          </a:bodyPr>
          <a:lstStyle/>
          <a:p>
            <a:endParaRPr lang="en-US" sz="2800" i="1" dirty="0" smtClean="0"/>
          </a:p>
          <a:p>
            <a:r>
              <a:rPr lang="en-US" sz="3200" b="1" u="sng" dirty="0" smtClean="0"/>
              <a:t>The </a:t>
            </a:r>
            <a:r>
              <a:rPr lang="en-US" sz="3200" b="1" i="1" u="sng" dirty="0" smtClean="0"/>
              <a:t>return</a:t>
            </a:r>
            <a:r>
              <a:rPr lang="en-US" sz="3200" b="1" u="sng" dirty="0" smtClean="0"/>
              <a:t> </a:t>
            </a:r>
            <a:r>
              <a:rPr lang="en-US" sz="3200" b="1" i="1" u="sng" dirty="0" smtClean="0"/>
              <a:t>type</a:t>
            </a:r>
            <a:r>
              <a:rPr lang="en-US" sz="3200" b="1" u="sng" dirty="0" smtClean="0"/>
              <a:t> or </a:t>
            </a:r>
            <a:r>
              <a:rPr lang="en-US" sz="3200" b="1" i="1" u="sng" dirty="0" smtClean="0"/>
              <a:t>name</a:t>
            </a:r>
            <a:r>
              <a:rPr lang="en-US" sz="3200" b="1" u="sng" dirty="0" smtClean="0"/>
              <a:t> of parameters don’t help the compiler in selecting which overloaded function to call.</a:t>
            </a:r>
          </a:p>
          <a:p>
            <a:r>
              <a:rPr lang="en-US" sz="3200" dirty="0" smtClean="0"/>
              <a:t>Function Overloading can be done in two ways:</a:t>
            </a:r>
          </a:p>
          <a:p>
            <a:pPr lvl="1"/>
            <a:r>
              <a:rPr lang="en-US" sz="2800" dirty="0"/>
              <a:t>E</a:t>
            </a:r>
            <a:r>
              <a:rPr lang="en-US" sz="2800" dirty="0" smtClean="0"/>
              <a:t>ither </a:t>
            </a:r>
            <a:r>
              <a:rPr lang="en-US" sz="2800" dirty="0"/>
              <a:t>by using different types of arguments or a different number of arguments according to the requirement. </a:t>
            </a:r>
            <a:endParaRPr lang="en-US" sz="2800" dirty="0" smtClean="0"/>
          </a:p>
          <a:p>
            <a:pPr lvl="1"/>
            <a:r>
              <a:rPr lang="en-US" sz="2800" dirty="0" smtClean="0"/>
              <a:t>It </a:t>
            </a:r>
            <a:r>
              <a:rPr lang="en-US" sz="2800" dirty="0"/>
              <a:t>is only through these differences compiler can differentiate between the two overloaded functions.</a:t>
            </a:r>
            <a:endParaRPr lang="en-US" sz="2800" dirty="0" smtClean="0"/>
          </a:p>
          <a:p>
            <a:endParaRPr lang="en-US" sz="28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spTree>
    <p:extLst>
      <p:ext uri="{BB962C8B-B14F-4D97-AF65-F5344CB8AC3E}">
        <p14:creationId xmlns:p14="http://schemas.microsoft.com/office/powerpoint/2010/main" val="3866207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1097280" y="1828800"/>
            <a:ext cx="9564689" cy="5029200"/>
          </a:xfrm>
        </p:spPr>
        <p:txBody>
          <a:bodyPr>
            <a:normAutofit/>
          </a:bodyPr>
          <a:lstStyle/>
          <a:p>
            <a:pPr>
              <a:buNone/>
            </a:pPr>
            <a:r>
              <a:rPr lang="en-US" b="1" dirty="0"/>
              <a:t> </a:t>
            </a:r>
            <a:r>
              <a:rPr lang="en-US" sz="2400" b="1" dirty="0" smtClean="0"/>
              <a:t>void findPerson(string name) { . . . }</a:t>
            </a:r>
          </a:p>
          <a:p>
            <a:pPr>
              <a:buNone/>
            </a:pPr>
            <a:endParaRPr lang="en-US" sz="2400" b="1" dirty="0" smtClean="0"/>
          </a:p>
          <a:p>
            <a:pPr>
              <a:buNone/>
            </a:pPr>
            <a:r>
              <a:rPr lang="en-US" sz="2400" b="1" dirty="0"/>
              <a:t> </a:t>
            </a:r>
            <a:r>
              <a:rPr lang="en-US" sz="2400" b="1" dirty="0" smtClean="0"/>
              <a:t>void findPerson(</a:t>
            </a:r>
            <a:r>
              <a:rPr lang="en-US" sz="2400" b="1" dirty="0" err="1" smtClean="0"/>
              <a:t>int</a:t>
            </a:r>
            <a:r>
              <a:rPr lang="en-US" sz="2400" b="1" dirty="0" smtClean="0"/>
              <a:t> ID) {  . . . }</a:t>
            </a:r>
          </a:p>
          <a:p>
            <a:pPr>
              <a:buNone/>
            </a:pPr>
            <a:endParaRPr lang="en-US" sz="2400" b="1" dirty="0"/>
          </a:p>
          <a:p>
            <a:pPr>
              <a:buNone/>
            </a:pPr>
            <a:r>
              <a:rPr lang="en-US" sz="2400" b="1" dirty="0" smtClean="0"/>
              <a:t> void findPerson(int ID, string </a:t>
            </a:r>
            <a:r>
              <a:rPr lang="en-US" sz="2400" b="1" dirty="0" err="1" smtClean="0"/>
              <a:t>addr</a:t>
            </a:r>
            <a:r>
              <a:rPr lang="en-US" sz="2400" b="1" dirty="0" smtClean="0"/>
              <a:t>)  { . . . }</a:t>
            </a:r>
          </a:p>
          <a:p>
            <a:pPr>
              <a:buNone/>
            </a:pPr>
            <a:endParaRPr lang="en-US" sz="2400" b="1" dirty="0"/>
          </a:p>
          <a:p>
            <a:pPr>
              <a:buNone/>
            </a:pPr>
            <a:r>
              <a:rPr lang="en-US" sz="2400" b="1" dirty="0" smtClean="0"/>
              <a:t> void findPerson(string </a:t>
            </a:r>
            <a:r>
              <a:rPr lang="en-US" sz="2400" b="1" dirty="0" err="1" smtClean="0"/>
              <a:t>addr</a:t>
            </a:r>
            <a:r>
              <a:rPr lang="en-US" sz="2400" b="1" dirty="0" smtClean="0"/>
              <a:t>, int ID) { . . .  }</a:t>
            </a:r>
          </a:p>
          <a:p>
            <a:pPr>
              <a:buNone/>
            </a:pPr>
            <a:endParaRPr lang="en-US" sz="2400" b="1" dirty="0" smtClean="0"/>
          </a:p>
          <a:p>
            <a:pPr>
              <a:buNone/>
            </a:pPr>
            <a:r>
              <a:rPr lang="en-US" sz="2400" i="1" dirty="0" smtClean="0"/>
              <a:t>All of above are valid overloaded functions</a:t>
            </a:r>
            <a:endParaRPr lang="en-US" sz="2400" i="1" dirty="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spTree>
    <p:extLst>
      <p:ext uri="{BB962C8B-B14F-4D97-AF65-F5344CB8AC3E}">
        <p14:creationId xmlns:p14="http://schemas.microsoft.com/office/powerpoint/2010/main" val="25026948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b="1" dirty="0"/>
              <a:t>Overloading – Different Number of parameters in signature</a:t>
            </a:r>
            <a:endParaRPr lang="en-US" sz="2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pic>
        <p:nvPicPr>
          <p:cNvPr id="6" name="Picture 5"/>
          <p:cNvPicPr>
            <a:picLocks noChangeAspect="1"/>
          </p:cNvPicPr>
          <p:nvPr/>
        </p:nvPicPr>
        <p:blipFill>
          <a:blip r:embed="rId2"/>
          <a:stretch>
            <a:fillRect/>
          </a:stretch>
        </p:blipFill>
        <p:spPr>
          <a:xfrm>
            <a:off x="817219" y="1593071"/>
            <a:ext cx="4791075" cy="4724400"/>
          </a:xfrm>
          <a:prstGeom prst="rect">
            <a:avLst/>
          </a:prstGeom>
        </p:spPr>
      </p:pic>
      <p:pic>
        <p:nvPicPr>
          <p:cNvPr id="7" name="Picture 6"/>
          <p:cNvPicPr>
            <a:picLocks noChangeAspect="1"/>
          </p:cNvPicPr>
          <p:nvPr/>
        </p:nvPicPr>
        <p:blipFill>
          <a:blip r:embed="rId3"/>
          <a:stretch>
            <a:fillRect/>
          </a:stretch>
        </p:blipFill>
        <p:spPr>
          <a:xfrm>
            <a:off x="5981184" y="1825967"/>
            <a:ext cx="1754145" cy="1061719"/>
          </a:xfrm>
          <a:prstGeom prst="rect">
            <a:avLst/>
          </a:prstGeom>
        </p:spPr>
      </p:pic>
      <p:sp>
        <p:nvSpPr>
          <p:cNvPr id="8" name="TextBox 7"/>
          <p:cNvSpPr txBox="1"/>
          <p:nvPr/>
        </p:nvSpPr>
        <p:spPr>
          <a:xfrm>
            <a:off x="6068815" y="3393989"/>
            <a:ext cx="3132850" cy="369332"/>
          </a:xfrm>
          <a:prstGeom prst="rect">
            <a:avLst/>
          </a:prstGeom>
          <a:noFill/>
        </p:spPr>
        <p:txBody>
          <a:bodyPr wrap="square" rtlCol="0">
            <a:spAutoFit/>
          </a:bodyPr>
          <a:lstStyle/>
          <a:p>
            <a:r>
              <a:rPr lang="en-US" dirty="0" smtClean="0"/>
              <a:t>Same function in same class.</a:t>
            </a:r>
            <a:endParaRPr lang="en-US" dirty="0"/>
          </a:p>
        </p:txBody>
      </p:sp>
    </p:spTree>
    <p:extLst>
      <p:ext uri="{BB962C8B-B14F-4D97-AF65-F5344CB8AC3E}">
        <p14:creationId xmlns:p14="http://schemas.microsoft.com/office/powerpoint/2010/main" val="2239975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b="1" dirty="0"/>
              <a:t>Overloading </a:t>
            </a:r>
            <a:r>
              <a:rPr lang="en-US" sz="3200" b="1" dirty="0" smtClean="0"/>
              <a:t>– </a:t>
            </a:r>
            <a:r>
              <a:rPr lang="en-US" sz="3200" b="1" dirty="0"/>
              <a:t>Data type of parameters are different</a:t>
            </a:r>
            <a:endParaRPr lang="en-US" sz="2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pic>
        <p:nvPicPr>
          <p:cNvPr id="3" name="Picture 2"/>
          <p:cNvPicPr>
            <a:picLocks noChangeAspect="1"/>
          </p:cNvPicPr>
          <p:nvPr/>
        </p:nvPicPr>
        <p:blipFill>
          <a:blip r:embed="rId2"/>
          <a:stretch>
            <a:fillRect/>
          </a:stretch>
        </p:blipFill>
        <p:spPr>
          <a:xfrm>
            <a:off x="594025" y="1450757"/>
            <a:ext cx="4924425" cy="5267325"/>
          </a:xfrm>
          <a:prstGeom prst="rect">
            <a:avLst/>
          </a:prstGeom>
        </p:spPr>
      </p:pic>
      <p:pic>
        <p:nvPicPr>
          <p:cNvPr id="5" name="Picture 4"/>
          <p:cNvPicPr>
            <a:picLocks noChangeAspect="1"/>
          </p:cNvPicPr>
          <p:nvPr/>
        </p:nvPicPr>
        <p:blipFill>
          <a:blip r:embed="rId3"/>
          <a:stretch>
            <a:fillRect/>
          </a:stretch>
        </p:blipFill>
        <p:spPr>
          <a:xfrm>
            <a:off x="6469148" y="3754136"/>
            <a:ext cx="1538031" cy="849579"/>
          </a:xfrm>
          <a:prstGeom prst="rect">
            <a:avLst/>
          </a:prstGeom>
        </p:spPr>
      </p:pic>
    </p:spTree>
    <p:extLst>
      <p:ext uri="{BB962C8B-B14F-4D97-AF65-F5344CB8AC3E}">
        <p14:creationId xmlns:p14="http://schemas.microsoft.com/office/powerpoint/2010/main" val="3435697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0"/>
            <a:ext cx="10058400" cy="1450757"/>
          </a:xfrm>
        </p:spPr>
        <p:txBody>
          <a:bodyPr>
            <a:normAutofit/>
          </a:bodyPr>
          <a:lstStyle/>
          <a:p>
            <a:r>
              <a:rPr lang="en-US" sz="3200" b="1" dirty="0"/>
              <a:t>Overloading – Sequence of data type of parameters is different</a:t>
            </a:r>
            <a:endParaRPr lang="en-US" sz="2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pic>
        <p:nvPicPr>
          <p:cNvPr id="6" name="Picture 5"/>
          <p:cNvPicPr>
            <a:picLocks noChangeAspect="1"/>
          </p:cNvPicPr>
          <p:nvPr/>
        </p:nvPicPr>
        <p:blipFill>
          <a:blip r:embed="rId2"/>
          <a:stretch>
            <a:fillRect/>
          </a:stretch>
        </p:blipFill>
        <p:spPr>
          <a:xfrm>
            <a:off x="655036" y="1607358"/>
            <a:ext cx="5362575" cy="4695825"/>
          </a:xfrm>
          <a:prstGeom prst="rect">
            <a:avLst/>
          </a:prstGeom>
        </p:spPr>
      </p:pic>
      <p:pic>
        <p:nvPicPr>
          <p:cNvPr id="7" name="Picture 6"/>
          <p:cNvPicPr>
            <a:picLocks noChangeAspect="1"/>
          </p:cNvPicPr>
          <p:nvPr/>
        </p:nvPicPr>
        <p:blipFill>
          <a:blip r:embed="rId3"/>
          <a:stretch>
            <a:fillRect/>
          </a:stretch>
        </p:blipFill>
        <p:spPr>
          <a:xfrm>
            <a:off x="6547127" y="3024316"/>
            <a:ext cx="4009343" cy="1358214"/>
          </a:xfrm>
          <a:prstGeom prst="rect">
            <a:avLst/>
          </a:prstGeom>
        </p:spPr>
      </p:pic>
      <p:sp>
        <p:nvSpPr>
          <p:cNvPr id="8" name="Rectangle 7"/>
          <p:cNvSpPr/>
          <p:nvPr/>
        </p:nvSpPr>
        <p:spPr>
          <a:xfrm>
            <a:off x="6376087" y="4613157"/>
            <a:ext cx="5469925" cy="923330"/>
          </a:xfrm>
          <a:prstGeom prst="rect">
            <a:avLst/>
          </a:prstGeom>
        </p:spPr>
        <p:txBody>
          <a:bodyPr wrap="square">
            <a:spAutoFit/>
          </a:bodyPr>
          <a:lstStyle/>
          <a:p>
            <a:r>
              <a:rPr lang="en-US" dirty="0" smtClean="0"/>
              <a:t>both </a:t>
            </a:r>
            <a:r>
              <a:rPr lang="en-US" dirty="0"/>
              <a:t>the variations of method add() has same number of parameters but the sequence of data type of parameters is different</a:t>
            </a:r>
          </a:p>
        </p:txBody>
      </p:sp>
    </p:spTree>
    <p:extLst>
      <p:ext uri="{BB962C8B-B14F-4D97-AF65-F5344CB8AC3E}">
        <p14:creationId xmlns:p14="http://schemas.microsoft.com/office/powerpoint/2010/main" val="901962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3042</TotalTime>
  <Words>1343</Words>
  <Application>Microsoft Office PowerPoint</Application>
  <PresentationFormat>Widescreen</PresentationFormat>
  <Paragraphs>146</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Calibri Light</vt:lpstr>
      <vt:lpstr>Courier New</vt:lpstr>
      <vt:lpstr>Wingdings</vt:lpstr>
      <vt:lpstr>Wingdings 3</vt:lpstr>
      <vt:lpstr>Retrospect</vt:lpstr>
      <vt:lpstr>Object Oriented Programming</vt:lpstr>
      <vt:lpstr>Contents</vt:lpstr>
      <vt:lpstr>Polymorphism</vt:lpstr>
      <vt:lpstr>Compile Time Polymorphism</vt:lpstr>
      <vt:lpstr>Function Overloading</vt:lpstr>
      <vt:lpstr>Example</vt:lpstr>
      <vt:lpstr>Overloading – Different Number of parameters in signature</vt:lpstr>
      <vt:lpstr>Overloading – Data type of parameters are different</vt:lpstr>
      <vt:lpstr>Overloading – Sequence of data type of parameters is different</vt:lpstr>
      <vt:lpstr>Overloading – Return type</vt:lpstr>
      <vt:lpstr>Can we overload java main() method?</vt:lpstr>
      <vt:lpstr>Method Overloading and Type Promotion</vt:lpstr>
      <vt:lpstr>Method Overloading and Type Promotion</vt:lpstr>
      <vt:lpstr>Example of Method Overloading with Type Promotion in case of ambiguity</vt:lpstr>
      <vt:lpstr>Example of Method Overloading with Type Promotion in case of ambiguity</vt:lpstr>
      <vt:lpstr>Example of Method Overloading with Type Promotion in case of ambiguity</vt:lpstr>
      <vt:lpstr>Polymorphism</vt:lpstr>
      <vt:lpstr>Runtime Polymorphism</vt:lpstr>
      <vt:lpstr>Overriding Versus Overloading</vt:lpstr>
      <vt:lpstr>Example</vt:lpstr>
      <vt:lpstr>An Inheritance as a Type</vt:lpstr>
      <vt:lpstr>Dynamic Binding and Inheritance</vt:lpstr>
      <vt:lpstr>Method Overriding and Dynamic Method Dispatch</vt:lpstr>
      <vt:lpstr>Rules of method overriding</vt:lpstr>
      <vt:lpstr>Rules of method overriding</vt:lpstr>
      <vt:lpstr>Rules of method overriding</vt:lpstr>
      <vt:lpstr>The final Modifier</vt:lpstr>
      <vt:lpstr>Calling an Overridden Method</vt:lpstr>
      <vt:lpstr>Calling an Overridden Method</vt:lpstr>
      <vt:lpstr>Polymorphism</vt:lpstr>
      <vt:lpstr>Polymorphism</vt:lpstr>
      <vt:lpstr>UML Inheritance Diagrams</vt:lpstr>
      <vt:lpstr>UML Inheritance Diagrams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469</cp:revision>
  <dcterms:created xsi:type="dcterms:W3CDTF">2023-01-20T07:31:32Z</dcterms:created>
  <dcterms:modified xsi:type="dcterms:W3CDTF">2023-03-15T10:08:00Z</dcterms:modified>
</cp:coreProperties>
</file>