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7" r:id="rId2"/>
    <p:sldId id="259" r:id="rId3"/>
    <p:sldId id="260" r:id="rId4"/>
    <p:sldId id="261" r:id="rId5"/>
    <p:sldId id="271" r:id="rId6"/>
    <p:sldId id="262" r:id="rId7"/>
    <p:sldId id="281" r:id="rId8"/>
    <p:sldId id="282" r:id="rId9"/>
    <p:sldId id="284" r:id="rId10"/>
    <p:sldId id="263" r:id="rId11"/>
    <p:sldId id="264" r:id="rId12"/>
    <p:sldId id="272" r:id="rId13"/>
    <p:sldId id="273" r:id="rId14"/>
    <p:sldId id="283" r:id="rId15"/>
    <p:sldId id="265" r:id="rId16"/>
    <p:sldId id="266" r:id="rId17"/>
    <p:sldId id="274" r:id="rId18"/>
    <p:sldId id="275" r:id="rId19"/>
    <p:sldId id="276" r:id="rId20"/>
    <p:sldId id="277" r:id="rId21"/>
    <p:sldId id="269" r:id="rId22"/>
    <p:sldId id="270" r:id="rId23"/>
    <p:sldId id="278" r:id="rId24"/>
    <p:sldId id="279" r:id="rId25"/>
    <p:sldId id="280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73ED-5638-47A6-8EA3-327613F95A1F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1FBD-C10D-48D1-AFBE-D09EF0F23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1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8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0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8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5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4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4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14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66D3F-8A7F-445D-AD41-50CCC3A259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9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9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7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1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169DD4-D359-4DA9-97DF-5C03CA47B095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29F0A35-C594-4DEB-AF64-3E89E36CF6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8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Week 8</a:t>
            </a:r>
            <a:endParaRPr lang="en-US" sz="3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Email: </a:t>
            </a:r>
            <a:r>
              <a:rPr lang="en-US" sz="2200" cap="none" dirty="0" smtClean="0">
                <a:solidFill>
                  <a:schemeClr val="tx1"/>
                </a:solidFill>
                <a:hlinkClick r:id="rId3"/>
              </a:rPr>
              <a:t>abeer.gauher@nu.edu.pk</a:t>
            </a:r>
            <a:endParaRPr lang="en-US" sz="2200" cap="none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Office: CS BASEMENT 2, Office number 23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858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31532" y="-408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C00000"/>
                </a:solidFill>
              </a:rPr>
              <a:t>Abstract Classes and Methods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41737" y="628094"/>
            <a:ext cx="4219904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abstract class </a:t>
            </a:r>
            <a:r>
              <a:rPr lang="en-US" sz="2000" dirty="0" err="1"/>
              <a:t>GraphicObject</a:t>
            </a:r>
            <a:r>
              <a:rPr lang="en-US" sz="2000" dirty="0"/>
              <a:t>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x, y;</a:t>
            </a:r>
          </a:p>
          <a:p>
            <a:r>
              <a:rPr lang="en-US" sz="2000" dirty="0"/>
              <a:t>    ...</a:t>
            </a:r>
          </a:p>
          <a:p>
            <a:r>
              <a:rPr lang="en-US" sz="2000" dirty="0"/>
              <a:t>    void </a:t>
            </a:r>
            <a:r>
              <a:rPr lang="en-US" sz="2000" dirty="0" err="1"/>
              <a:t>moveTo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newX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newY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...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  abstract void draw();</a:t>
            </a:r>
          </a:p>
          <a:p>
            <a:r>
              <a:rPr lang="en-US" sz="2000" dirty="0"/>
              <a:t>    abstract void resize();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93" y="1103801"/>
            <a:ext cx="6133578" cy="131904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3627" y="3331805"/>
            <a:ext cx="11541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When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an abstract class is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subclassed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, the subclass usually provides implementations for all of the abstract methods in its parent class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64460" y="4150014"/>
            <a:ext cx="394356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Circle extends </a:t>
            </a:r>
            <a:r>
              <a:rPr lang="en-US" dirty="0" err="1"/>
              <a:t>GraphicObject</a:t>
            </a:r>
            <a:r>
              <a:rPr lang="en-US" dirty="0"/>
              <a:t> {</a:t>
            </a:r>
          </a:p>
          <a:p>
            <a:r>
              <a:rPr lang="en-US" dirty="0"/>
              <a:t>    void draw()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resize()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72390" y="4166383"/>
            <a:ext cx="4034217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Rectangle extends </a:t>
            </a:r>
            <a:r>
              <a:rPr lang="en-US" dirty="0" err="1"/>
              <a:t>GraphicObject</a:t>
            </a:r>
            <a:r>
              <a:rPr lang="en-US" dirty="0"/>
              <a:t> {</a:t>
            </a:r>
          </a:p>
          <a:p>
            <a:r>
              <a:rPr lang="en-US" dirty="0"/>
              <a:t>    void draw()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resize() {</a:t>
            </a:r>
          </a:p>
          <a:p>
            <a:r>
              <a:rPr lang="en-US" dirty="0"/>
              <a:t>        ...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9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72848" y="378735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rgbClr val="C00000"/>
                </a:solidFill>
              </a:rPr>
              <a:t>Abstract Classes and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163" y="935446"/>
            <a:ext cx="115416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If a subclass of an </a:t>
            </a:r>
            <a:r>
              <a:rPr lang="en-US" sz="2800" dirty="0" smtClean="0"/>
              <a:t>abstract superclass </a:t>
            </a:r>
            <a:r>
              <a:rPr lang="en-US" sz="2800" dirty="0"/>
              <a:t>does not implement all the abstract methods, the subclass must be </a:t>
            </a:r>
            <a:r>
              <a:rPr lang="en-US" sz="2800" dirty="0" smtClean="0"/>
              <a:t>defined abstract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An abstract class cannot be instantiated using the new operator, but </a:t>
            </a:r>
            <a:r>
              <a:rPr lang="en-US" sz="2800" dirty="0" smtClean="0"/>
              <a:t>it may contain constructors</a:t>
            </a:r>
            <a:r>
              <a:rPr lang="en-US" sz="2800" dirty="0"/>
              <a:t>, which are invoked in the constructors of its </a:t>
            </a:r>
            <a:r>
              <a:rPr lang="en-US" sz="2800" dirty="0" smtClean="0"/>
              <a:t>subclasses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class that contains abstract methods must be abstract. However, it is possible </a:t>
            </a:r>
            <a:r>
              <a:rPr lang="en-US" sz="2800" dirty="0" smtClean="0"/>
              <a:t>to define </a:t>
            </a:r>
            <a:r>
              <a:rPr lang="en-US" sz="2800" dirty="0"/>
              <a:t>an abstract class that contains no abstract </a:t>
            </a:r>
            <a:r>
              <a:rPr lang="en-US" sz="2800" dirty="0" smtClean="0"/>
              <a:t>methods.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subclass can be abstract even if its superclass is concrete. For example, the </a:t>
            </a:r>
            <a:r>
              <a:rPr lang="en-US" sz="2800" dirty="0" smtClean="0"/>
              <a:t>Object class </a:t>
            </a:r>
            <a:r>
              <a:rPr lang="en-US" sz="2800" dirty="0"/>
              <a:t>is concrete, but its subclasses, such as </a:t>
            </a:r>
            <a:r>
              <a:rPr lang="en-US" sz="2800" dirty="0" err="1"/>
              <a:t>GeometricObject</a:t>
            </a:r>
            <a:r>
              <a:rPr lang="en-US" sz="2800" dirty="0"/>
              <a:t>, may be </a:t>
            </a:r>
            <a:r>
              <a:rPr lang="en-US" sz="2800" dirty="0" smtClean="0"/>
              <a:t>abstract.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 subclass can override a method from its superclass to define it abstract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You cannot create an instance from an abstract class using the new operator, but </a:t>
            </a:r>
            <a:r>
              <a:rPr lang="en-US" sz="2800" dirty="0" smtClean="0"/>
              <a:t>an abstract </a:t>
            </a:r>
            <a:r>
              <a:rPr lang="en-US" sz="2800" dirty="0"/>
              <a:t>class can be used as a data type</a:t>
            </a:r>
          </a:p>
        </p:txBody>
      </p:sp>
    </p:spTree>
    <p:extLst>
      <p:ext uri="{BB962C8B-B14F-4D97-AF65-F5344CB8AC3E}">
        <p14:creationId xmlns:p14="http://schemas.microsoft.com/office/powerpoint/2010/main" val="16438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Abstract Methods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1100" y="1752600"/>
            <a:ext cx="8382000" cy="47244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 sz="2800" dirty="0"/>
              <a:t>An abstract method has no body and must be overridden in a subclass.</a:t>
            </a:r>
          </a:p>
          <a:p>
            <a:r>
              <a:rPr lang="en-US" altLang="en-US" sz="2800" dirty="0"/>
              <a:t>An </a:t>
            </a:r>
            <a:r>
              <a:rPr lang="en-US" altLang="en-US" sz="2800" i="1" dirty="0"/>
              <a:t>abstract method </a:t>
            </a:r>
            <a:r>
              <a:rPr lang="en-US" altLang="en-US" sz="2800" dirty="0"/>
              <a:t>is a method that appears in a superclass, but expects to be overridden in a subclass.</a:t>
            </a:r>
          </a:p>
          <a:p>
            <a:r>
              <a:rPr lang="en-US" altLang="en-US" sz="2800" dirty="0"/>
              <a:t>An abstract method has only a header and no body.</a:t>
            </a:r>
          </a:p>
          <a:p>
            <a:pPr lvl="1"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AccessSpecifier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abstract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ReturnType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MethodName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ParameterList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);</a:t>
            </a:r>
            <a:endParaRPr lang="en-US" alt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4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Abstract Methods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en-US" sz="2800" dirty="0"/>
              <a:t>Notice that the key word </a:t>
            </a:r>
            <a:r>
              <a:rPr lang="en-US" altLang="en-US" sz="2800" dirty="0">
                <a:latin typeface="Courier New" panose="02070309020205020404" pitchFamily="49" charset="0"/>
              </a:rPr>
              <a:t>abstract</a:t>
            </a:r>
            <a:r>
              <a:rPr lang="en-US" altLang="en-US" sz="2800" dirty="0"/>
              <a:t> appears in the header, and that the header ends with a semicolon.</a:t>
            </a:r>
            <a:r>
              <a:rPr lang="en-US" altLang="en-US" sz="2800" dirty="0">
                <a:latin typeface="Minion-Regular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 abstract void </a:t>
            </a:r>
            <a:r>
              <a:rPr lang="en-US" altLang="en-US" b="1" dirty="0" err="1">
                <a:latin typeface="Courier New" panose="02070309020205020404" pitchFamily="49" charset="0"/>
              </a:rPr>
              <a:t>setValue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value);</a:t>
            </a:r>
          </a:p>
          <a:p>
            <a:r>
              <a:rPr lang="en-US" altLang="en-US" sz="2800" dirty="0"/>
              <a:t>Any class that contains an abstract method is automatically abstract.</a:t>
            </a:r>
          </a:p>
          <a:p>
            <a:r>
              <a:rPr lang="en-US" altLang="en-US" sz="2800" b="1" u="sng" dirty="0"/>
              <a:t>If a subclass fails to override an abstract method, a compiler error will result.</a:t>
            </a:r>
          </a:p>
          <a:p>
            <a:r>
              <a:rPr lang="en-US" altLang="en-US" sz="2800" dirty="0"/>
              <a:t>Abstract methods are used to ensure that a subclass implements the method.</a:t>
            </a:r>
          </a:p>
        </p:txBody>
      </p:sp>
    </p:spTree>
    <p:extLst>
      <p:ext uri="{BB962C8B-B14F-4D97-AF65-F5344CB8AC3E}">
        <p14:creationId xmlns:p14="http://schemas.microsoft.com/office/powerpoint/2010/main" val="1729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447" y="149629"/>
            <a:ext cx="5178829" cy="669361"/>
          </a:xfrm>
        </p:spPr>
        <p:txBody>
          <a:bodyPr anchor="b">
            <a:normAutofit fontScale="90000"/>
          </a:bodyPr>
          <a:lstStyle/>
          <a:p>
            <a:r>
              <a:rPr lang="en-US" altLang="en-US" dirty="0"/>
              <a:t>Abstract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6" y="1334378"/>
            <a:ext cx="4200525" cy="5095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57215" y="2618509"/>
            <a:ext cx="1956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Abstract methods have no body.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4779" y="4582570"/>
            <a:ext cx="280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FF00"/>
                </a:solidFill>
              </a:rPr>
              <a:t>Must override all abstract methods in the child class.</a:t>
            </a:r>
            <a:endParaRPr lang="en-US" sz="14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143" y="1450757"/>
            <a:ext cx="4855268" cy="20239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85075" y="3620705"/>
            <a:ext cx="397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Cannot create abstract methods in non abstract classes.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07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131285" y="153854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Interfaces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8194" y="710565"/>
            <a:ext cx="1154167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Class that </a:t>
            </a:r>
            <a:r>
              <a:rPr lang="en-US" sz="2800" dirty="0"/>
              <a:t>contains only constants and abstract </a:t>
            </a:r>
            <a:r>
              <a:rPr lang="en-US" sz="2800" dirty="0" smtClean="0"/>
              <a:t>methods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an interface is similar to an abstract class, but its intent is to specify </a:t>
            </a:r>
            <a:r>
              <a:rPr lang="en-US" sz="2800" dirty="0" smtClean="0"/>
              <a:t>common behavior </a:t>
            </a:r>
            <a:r>
              <a:rPr lang="en-US" sz="2800" dirty="0"/>
              <a:t>for </a:t>
            </a:r>
            <a:r>
              <a:rPr lang="en-US" sz="2800" dirty="0" smtClean="0"/>
              <a:t>objects</a:t>
            </a:r>
          </a:p>
          <a:p>
            <a:endParaRPr lang="en-US" sz="2800" dirty="0"/>
          </a:p>
          <a:p>
            <a:pPr marL="914400"/>
            <a:r>
              <a:rPr lang="en-US" sz="2800" dirty="0"/>
              <a:t>modifier </a:t>
            </a:r>
            <a:r>
              <a:rPr lang="en-US" sz="2800" dirty="0" smtClean="0"/>
              <a:t>interface </a:t>
            </a:r>
            <a:r>
              <a:rPr lang="en-US" sz="2800" dirty="0" err="1" smtClean="0"/>
              <a:t>InterfaceName</a:t>
            </a:r>
            <a:r>
              <a:rPr lang="en-US" sz="2800" dirty="0" smtClean="0"/>
              <a:t> </a:t>
            </a:r>
            <a:r>
              <a:rPr lang="en-US" sz="2800" dirty="0"/>
              <a:t>{</a:t>
            </a:r>
          </a:p>
          <a:p>
            <a:pPr marL="1198563"/>
            <a:r>
              <a:rPr lang="en-US" sz="2800" dirty="0"/>
              <a:t>/** Constant declarations */</a:t>
            </a:r>
          </a:p>
          <a:p>
            <a:pPr marL="1198563"/>
            <a:r>
              <a:rPr lang="en-US" sz="2800" dirty="0"/>
              <a:t>/** Method signatures */</a:t>
            </a:r>
          </a:p>
          <a:p>
            <a:pPr marL="914400"/>
            <a:r>
              <a:rPr lang="en-US" sz="2800" dirty="0" smtClean="0"/>
              <a:t>}</a:t>
            </a:r>
          </a:p>
          <a:p>
            <a:pPr marL="914400"/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smtClean="0"/>
              <a:t>         public interface Stack{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public abstract void push(</a:t>
            </a:r>
            <a:r>
              <a:rPr lang="en-US" sz="2800" dirty="0" err="1" smtClean="0"/>
              <a:t>int</a:t>
            </a:r>
            <a:r>
              <a:rPr lang="en-US" sz="2800" dirty="0" smtClean="0"/>
              <a:t> item);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public abstract void pop();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09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89226" y="213127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Interfaces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15894" y="777607"/>
            <a:ext cx="10760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Can </a:t>
            </a:r>
            <a:r>
              <a:rPr lang="en-US" sz="2800" dirty="0"/>
              <a:t>not create </a:t>
            </a:r>
            <a:r>
              <a:rPr lang="en-US" sz="2800" dirty="0" smtClean="0"/>
              <a:t>instance from an interface using the new operator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Can be used as </a:t>
            </a:r>
            <a:r>
              <a:rPr lang="en-US" sz="2800" dirty="0" smtClean="0"/>
              <a:t>a </a:t>
            </a:r>
            <a:r>
              <a:rPr lang="en-US" sz="2800" dirty="0"/>
              <a:t>data type for a reference </a:t>
            </a:r>
            <a:r>
              <a:rPr lang="en-US" sz="2800" dirty="0" smtClean="0"/>
              <a:t>variable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A </a:t>
            </a:r>
            <a:r>
              <a:rPr lang="en-US" sz="2800" dirty="0"/>
              <a:t>constant defined in an interface can be accessed using the syntax </a:t>
            </a:r>
            <a:r>
              <a:rPr lang="en-US" sz="2800" dirty="0" err="1" smtClean="0"/>
              <a:t>InterfaceName</a:t>
            </a:r>
            <a:r>
              <a:rPr lang="en-US" sz="2800" dirty="0"/>
              <a:t>.</a:t>
            </a:r>
            <a:r>
              <a:rPr lang="en-US" sz="2800" dirty="0" smtClean="0"/>
              <a:t> CONSTANT_NAME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/>
              <a:t>All </a:t>
            </a:r>
            <a:r>
              <a:rPr lang="en-US" sz="2800" dirty="0"/>
              <a:t>data fields are </a:t>
            </a:r>
            <a:r>
              <a:rPr lang="en-US" sz="2800" i="1" u="sng" dirty="0"/>
              <a:t>public final static </a:t>
            </a:r>
            <a:r>
              <a:rPr lang="en-US" sz="2800" dirty="0"/>
              <a:t>and all methods are </a:t>
            </a:r>
            <a:r>
              <a:rPr lang="en-US" sz="2800" i="1" u="sng" dirty="0"/>
              <a:t>public abstract </a:t>
            </a:r>
            <a:r>
              <a:rPr lang="en-US" sz="2800" dirty="0"/>
              <a:t>in </a:t>
            </a:r>
            <a:r>
              <a:rPr lang="en-US" sz="2800" dirty="0" smtClean="0"/>
              <a:t>an interface</a:t>
            </a:r>
            <a:r>
              <a:rPr lang="en-US" sz="2800" dirty="0"/>
              <a:t>, Java allows these modifiers to be omitted.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18" y="3716937"/>
            <a:ext cx="9234837" cy="155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Interfaces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en-US" dirty="0"/>
              <a:t>The general format of an interface definition: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interface </a:t>
            </a:r>
            <a:r>
              <a:rPr lang="en-US" altLang="en-US" sz="2400" b="1" i="1" dirty="0" err="1">
                <a:latin typeface="Courier New" panose="02070309020205020404" pitchFamily="49" charset="0"/>
              </a:rPr>
              <a:t>InterfaceName</a:t>
            </a:r>
            <a:endParaRPr lang="en-US" altLang="en-US" sz="2400" b="1" i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2400" b="1" i="1" dirty="0">
                <a:latin typeface="Courier New" panose="02070309020205020404" pitchFamily="49" charset="0"/>
              </a:rPr>
              <a:t>  (Method headers...)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r>
              <a:rPr lang="en-US" altLang="en-US" b="1" u="sng" dirty="0"/>
              <a:t>All methods specified by an interface are public by default.</a:t>
            </a:r>
          </a:p>
          <a:p>
            <a:r>
              <a:rPr lang="en-US" altLang="en-US" b="1" u="sng" dirty="0"/>
              <a:t>A class can implement one or more interfaces</a:t>
            </a:r>
            <a:r>
              <a:rPr lang="en-US" altLang="en-US" b="1" u="sng" dirty="0" smtClean="0"/>
              <a:t>.</a:t>
            </a:r>
          </a:p>
          <a:p>
            <a:r>
              <a:rPr lang="en-US" altLang="en-US" b="1" u="sng" dirty="0" smtClean="0"/>
              <a:t>It is necessary to override all the functions in the class implementing the interfaces, otherwise we have to make the class abstract.</a:t>
            </a:r>
            <a:endParaRPr lang="en-US" altLang="en-US" b="1" u="sng" dirty="0"/>
          </a:p>
        </p:txBody>
      </p:sp>
    </p:spTree>
    <p:extLst>
      <p:ext uri="{BB962C8B-B14F-4D97-AF65-F5344CB8AC3E}">
        <p14:creationId xmlns:p14="http://schemas.microsoft.com/office/powerpoint/2010/main" val="267510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 dirty="0"/>
              <a:t>Interfaces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4604" y="1905000"/>
            <a:ext cx="7772400" cy="495300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 dirty="0"/>
              <a:t>If a class implements an interface, it uses the </a:t>
            </a:r>
            <a:r>
              <a:rPr lang="en-US" altLang="en-US" dirty="0">
                <a:latin typeface="Courier New" panose="02070309020205020404" pitchFamily="49" charset="0"/>
              </a:rPr>
              <a:t>implements</a:t>
            </a:r>
            <a:r>
              <a:rPr lang="en-US" altLang="en-US" dirty="0"/>
              <a:t> keyword in the class header.</a:t>
            </a:r>
          </a:p>
          <a:p>
            <a:pPr lvl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class FinalExam3 extends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GradedActivity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implements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 smtClean="0">
                <a:latin typeface="Courier New" panose="02070309020205020404" pitchFamily="49" charset="0"/>
              </a:rPr>
              <a:t>Relatable</a:t>
            </a:r>
          </a:p>
          <a:p>
            <a:pPr lvl="1">
              <a:buFontTx/>
              <a:buNone/>
            </a:pPr>
            <a:endParaRPr lang="en-US" altLang="en-US" sz="2400" b="1" u="sng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b="1" u="sng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Interfaces can have implementation of functions with “private” and “static” keyword but without abstract keyword.</a:t>
            </a:r>
            <a:endParaRPr lang="en-US" altLang="en-US" sz="2400" b="1" u="sng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6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Fields in Interfaces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752600"/>
            <a:ext cx="8534400" cy="4724400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An interface can contain field declarations: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all fields in an interface are treated as </a:t>
            </a:r>
            <a:r>
              <a:rPr lang="en-US" altLang="en-US" sz="2000" dirty="0">
                <a:latin typeface="Courier New" panose="02070309020205020404" pitchFamily="49" charset="0"/>
              </a:rPr>
              <a:t>final</a:t>
            </a:r>
            <a:r>
              <a:rPr lang="en-US" altLang="en-US" sz="2000" dirty="0"/>
              <a:t> and </a:t>
            </a:r>
            <a:r>
              <a:rPr lang="en-US" altLang="en-US" sz="2000" dirty="0">
                <a:latin typeface="Courier New" panose="02070309020205020404" pitchFamily="49" charset="0"/>
              </a:rPr>
              <a:t>static</a:t>
            </a:r>
            <a:r>
              <a:rPr lang="en-US" altLang="en-US" sz="2000" dirty="0"/>
              <a:t>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they automatically become </a:t>
            </a:r>
            <a:r>
              <a:rPr lang="en-US" altLang="en-US" sz="2400" dirty="0">
                <a:latin typeface="Courier New" panose="02070309020205020404" pitchFamily="49" charset="0"/>
              </a:rPr>
              <a:t>final</a:t>
            </a:r>
            <a:r>
              <a:rPr lang="en-US" altLang="en-US" sz="2400" dirty="0"/>
              <a:t>, you must provide an initialization value.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public interface Doable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FIELD1 = 1, FIELD2 = 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i="1" dirty="0">
                <a:latin typeface="Courier New" panose="02070309020205020404" pitchFamily="49" charset="0"/>
              </a:rPr>
              <a:t>  (Method headers...)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 this interface,</a:t>
            </a:r>
            <a:r>
              <a:rPr lang="en-US" altLang="en-US" sz="2400" dirty="0">
                <a:latin typeface="Minion-Regular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FIELD1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FIELD2</a:t>
            </a:r>
            <a:r>
              <a:rPr lang="en-US" altLang="en-US" sz="2400" dirty="0"/>
              <a:t> are </a:t>
            </a:r>
            <a:r>
              <a:rPr lang="en-US" altLang="en-US" sz="2400" dirty="0">
                <a:latin typeface="Courier New" panose="02070309020205020404" pitchFamily="49" charset="0"/>
              </a:rPr>
              <a:t>final static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variables.</a:t>
            </a:r>
            <a:r>
              <a:rPr lang="en-US" altLang="en-US" sz="2400" dirty="0">
                <a:latin typeface="Minion-Regular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Any class that implements this interface has access to these variables.</a:t>
            </a:r>
          </a:p>
        </p:txBody>
      </p:sp>
    </p:spTree>
    <p:extLst>
      <p:ext uri="{BB962C8B-B14F-4D97-AF65-F5344CB8AC3E}">
        <p14:creationId xmlns:p14="http://schemas.microsoft.com/office/powerpoint/2010/main" val="6789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Abstract Classes </a:t>
            </a:r>
          </a:p>
          <a:p>
            <a:r>
              <a:rPr lang="en-US" sz="2800" dirty="0" smtClean="0"/>
              <a:t>Abstract Methods</a:t>
            </a:r>
          </a:p>
          <a:p>
            <a:r>
              <a:rPr lang="en-US" sz="2800" dirty="0" smtClean="0"/>
              <a:t>Interfaces</a:t>
            </a:r>
            <a:endParaRPr lang="en-US" sz="2600" dirty="0"/>
          </a:p>
          <a:p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Implementing Multiple Interfaces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A class can be derived from only one superclass.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Java allows a class to implement multiple interfaces.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When a class implements multiple interfaces, it must provide the methods specified by all of them.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specify multiple interfaces in a class definition, simply list the names of the interfaces, separated by commas, after the implements key word.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public class MyClass implements Interface1,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Interface2,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                       Interface3</a:t>
            </a:r>
          </a:p>
        </p:txBody>
      </p:sp>
    </p:spTree>
    <p:extLst>
      <p:ext uri="{BB962C8B-B14F-4D97-AF65-F5344CB8AC3E}">
        <p14:creationId xmlns:p14="http://schemas.microsoft.com/office/powerpoint/2010/main" val="8077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22725" y="100177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Extending Interfaces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3657" y="885612"/>
            <a:ext cx="115416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/>
              <a:t>An interface can inherit other interfaces using the extends </a:t>
            </a:r>
            <a:r>
              <a:rPr lang="en-US" sz="2800" dirty="0" smtClean="0"/>
              <a:t>keyword</a:t>
            </a:r>
          </a:p>
          <a:p>
            <a:endParaRPr lang="en-US" sz="2800" dirty="0"/>
          </a:p>
          <a:p>
            <a:pPr marL="977900"/>
            <a:r>
              <a:rPr lang="en-US" sz="2800" dirty="0"/>
              <a:t>public </a:t>
            </a:r>
            <a:r>
              <a:rPr lang="en-US" sz="2800" dirty="0" err="1"/>
              <a:t>NewInterface</a:t>
            </a:r>
            <a:r>
              <a:rPr lang="en-US" sz="2800" dirty="0"/>
              <a:t> Interface1, ..., </a:t>
            </a:r>
            <a:r>
              <a:rPr lang="en-US" sz="2800" dirty="0" err="1"/>
              <a:t>InterfaceN</a:t>
            </a:r>
            <a:r>
              <a:rPr lang="en-US" sz="2800" dirty="0"/>
              <a:t> {</a:t>
            </a:r>
          </a:p>
          <a:p>
            <a:pPr marL="977900"/>
            <a:r>
              <a:rPr lang="en-US" sz="2800" dirty="0"/>
              <a:t>// constants and abstract methods</a:t>
            </a:r>
          </a:p>
          <a:p>
            <a:pPr marL="977900"/>
            <a:r>
              <a:rPr lang="en-US" sz="2800" dirty="0" smtClean="0"/>
              <a:t>}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 class implementing </a:t>
            </a:r>
            <a:r>
              <a:rPr lang="en-US" sz="2800" dirty="0" err="1"/>
              <a:t>NewInterface</a:t>
            </a:r>
            <a:r>
              <a:rPr lang="en-US" sz="2800" dirty="0"/>
              <a:t> must implement the abstract methods </a:t>
            </a:r>
            <a:r>
              <a:rPr lang="en-US" sz="2800" dirty="0" smtClean="0"/>
              <a:t>defined in </a:t>
            </a:r>
            <a:r>
              <a:rPr lang="en-US" sz="2800" dirty="0" err="1" smtClean="0"/>
              <a:t>NewInterface</a:t>
            </a:r>
            <a:r>
              <a:rPr lang="en-US" sz="2800" dirty="0"/>
              <a:t>, Interface1, </a:t>
            </a:r>
            <a:r>
              <a:rPr lang="en-US" sz="2800" dirty="0" smtClean="0"/>
              <a:t>…. and </a:t>
            </a:r>
            <a:r>
              <a:rPr lang="en-US" sz="2800" dirty="0" err="1" smtClean="0"/>
              <a:t>InterfaceN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An interface can extend </a:t>
            </a:r>
            <a:r>
              <a:rPr lang="en-US" sz="2800" dirty="0" smtClean="0"/>
              <a:t>other interfaces </a:t>
            </a:r>
            <a:r>
              <a:rPr lang="en-US" sz="2800" dirty="0"/>
              <a:t>but not </a:t>
            </a:r>
            <a:r>
              <a:rPr lang="en-US" sz="2800" dirty="0" smtClean="0"/>
              <a:t>classes.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 class can extend its superclass and implement </a:t>
            </a:r>
            <a:r>
              <a:rPr lang="en-US" sz="2800" dirty="0" smtClean="0"/>
              <a:t>multiple interfaces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69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31037" y="236981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Interfaces vs Abstract Classes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87" y="1133769"/>
            <a:ext cx="10920087" cy="375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4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Interfaces in UML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048000" y="2057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GradedActivity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553200" y="3581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>
                <a:latin typeface="Times New Roman" panose="02020603050405020304" pitchFamily="18" charset="0"/>
              </a:rPr>
              <a:t>Relatable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048000" y="3581400"/>
            <a:ext cx="2286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Times New Roman" panose="02020603050405020304" pitchFamily="18" charset="0"/>
              </a:rPr>
              <a:t>FinalExam3</a:t>
            </a:r>
          </a:p>
        </p:txBody>
      </p:sp>
      <p:cxnSp>
        <p:nvCxnSpPr>
          <p:cNvPr id="17415" name="AutoShape 7"/>
          <p:cNvCxnSpPr>
            <a:cxnSpLocks noChangeShapeType="1"/>
            <a:stCxn id="17414" idx="0"/>
            <a:endCxn id="17412" idx="2"/>
          </p:cNvCxnSpPr>
          <p:nvPr/>
        </p:nvCxnSpPr>
        <p:spPr bwMode="auto">
          <a:xfrm flipV="1">
            <a:off x="4191000" y="2667000"/>
            <a:ext cx="0" cy="914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8"/>
          <p:cNvCxnSpPr>
            <a:cxnSpLocks noChangeShapeType="1"/>
            <a:stCxn id="17414" idx="3"/>
            <a:endCxn id="17413" idx="1"/>
          </p:cNvCxnSpPr>
          <p:nvPr/>
        </p:nvCxnSpPr>
        <p:spPr bwMode="auto">
          <a:xfrm>
            <a:off x="5334000" y="3886200"/>
            <a:ext cx="1219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477000" y="2057400"/>
            <a:ext cx="3278188" cy="9286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latin typeface="Times New Roman" panose="02020603050405020304" pitchFamily="18" charset="0"/>
              </a:rPr>
              <a:t>A dashed line with an arrow indicates implementation of an interface.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H="1">
            <a:off x="5867400" y="2514600"/>
            <a:ext cx="60960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511040"/>
            <a:ext cx="5448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Polymorphism with Interfaces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2133600"/>
            <a:ext cx="10141527" cy="4724400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Java allows you to create reference variables of an interface type.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An interface reference variable can reference any object that implements that interface, regardless of its class type.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another example of polymorphism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8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Polymorphism with Interfaces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7280" y="1981200"/>
            <a:ext cx="10058400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en-US" dirty="0"/>
              <a:t>A reference to an interface can point to any class that implements that interface.</a:t>
            </a:r>
          </a:p>
          <a:p>
            <a:r>
              <a:rPr lang="en-US" altLang="en-US" dirty="0"/>
              <a:t>You cannot create an instance of an interface.</a:t>
            </a:r>
          </a:p>
          <a:p>
            <a:pPr lvl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RetailItem</a:t>
            </a:r>
            <a:r>
              <a:rPr lang="en-US" altLang="en-US" sz="2000" b="1" dirty="0">
                <a:latin typeface="Courier New" panose="02070309020205020404" pitchFamily="49" charset="0"/>
              </a:rPr>
              <a:t> item = new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RetailItem</a:t>
            </a:r>
            <a:r>
              <a:rPr lang="en-US" altLang="en-US" sz="2000" b="1" dirty="0">
                <a:latin typeface="Courier New" panose="02070309020205020404" pitchFamily="49" charset="0"/>
              </a:rPr>
              <a:t>(); // ERROR!</a:t>
            </a:r>
          </a:p>
          <a:p>
            <a:r>
              <a:rPr lang="en-US" altLang="en-US" sz="2800" dirty="0"/>
              <a:t>When an interface variable references an object:</a:t>
            </a:r>
          </a:p>
          <a:p>
            <a:pPr lvl="1"/>
            <a:r>
              <a:rPr lang="en-US" altLang="en-US" sz="2400" dirty="0"/>
              <a:t>only the methods declared in the interface are available,</a:t>
            </a:r>
          </a:p>
          <a:p>
            <a:pPr lvl="1"/>
            <a:r>
              <a:rPr lang="en-US" altLang="en-US" sz="2400" dirty="0"/>
              <a:t>explicit type casting is required to access the other methods of an object referenced by an interface reference.</a:t>
            </a:r>
          </a:p>
        </p:txBody>
      </p:sp>
    </p:spTree>
    <p:extLst>
      <p:ext uri="{BB962C8B-B14F-4D97-AF65-F5344CB8AC3E}">
        <p14:creationId xmlns:p14="http://schemas.microsoft.com/office/powerpoint/2010/main" val="328699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308" y="-70539"/>
            <a:ext cx="6894836" cy="1450757"/>
          </a:xfrm>
        </p:spPr>
        <p:txBody>
          <a:bodyPr anchor="b"/>
          <a:lstStyle/>
          <a:p>
            <a:r>
              <a:rPr lang="en-US" altLang="en-US" dirty="0" smtClean="0"/>
              <a:t>Examples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2" y="1454048"/>
            <a:ext cx="2125866" cy="14545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32" y="2982418"/>
            <a:ext cx="2579645" cy="95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32" y="4075477"/>
            <a:ext cx="5812016" cy="1402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69" y="5613676"/>
            <a:ext cx="6848475" cy="61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4189" y="1995707"/>
            <a:ext cx="5467350" cy="1104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06144" y="3212983"/>
            <a:ext cx="3498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be resolved explicitly through class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308" y="-70539"/>
            <a:ext cx="6894836" cy="1450757"/>
          </a:xfrm>
        </p:spPr>
        <p:txBody>
          <a:bodyPr anchor="b"/>
          <a:lstStyle/>
          <a:p>
            <a:r>
              <a:rPr lang="en-US" altLang="en-US" dirty="0" smtClean="0"/>
              <a:t>Examples</a:t>
            </a:r>
            <a:endParaRPr lang="en-US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380218"/>
            <a:ext cx="3211569" cy="27841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9" y="4259926"/>
            <a:ext cx="5868990" cy="1355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74872" y="3732415"/>
            <a:ext cx="45387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 of interface is that it resolves ambiguity.</a:t>
            </a:r>
          </a:p>
          <a:p>
            <a:r>
              <a:rPr lang="en-US" dirty="0" smtClean="0"/>
              <a:t>Two interfaces can have the same methods but while implementing only of those methods needs to be overridden.</a:t>
            </a:r>
          </a:p>
          <a:p>
            <a:r>
              <a:rPr lang="en-US" dirty="0" smtClean="0"/>
              <a:t>While implementing the overridden methods needs to have access </a:t>
            </a:r>
            <a:r>
              <a:rPr lang="en-US" dirty="0" err="1" smtClean="0"/>
              <a:t>specifier</a:t>
            </a:r>
            <a:r>
              <a:rPr lang="en-US" dirty="0" smtClean="0"/>
              <a:t> as “public”.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7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1308" y="-70539"/>
            <a:ext cx="6894836" cy="1450757"/>
          </a:xfrm>
        </p:spPr>
        <p:txBody>
          <a:bodyPr anchor="b"/>
          <a:lstStyle/>
          <a:p>
            <a:r>
              <a:rPr lang="en-US" altLang="en-US" dirty="0" smtClean="0"/>
              <a:t>Examples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35781" y="1737360"/>
            <a:ext cx="453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methods can be made in interfaces.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60" y="1737360"/>
            <a:ext cx="5177667" cy="1540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967" y="4328795"/>
            <a:ext cx="1723680" cy="57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508" y="4227888"/>
            <a:ext cx="6363222" cy="7763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08461" y="5097703"/>
            <a:ext cx="55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 values cannot be changed as they are final.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6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568427" y="887232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1922" y="1888560"/>
            <a:ext cx="1010815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Abstraction </a:t>
            </a:r>
            <a:r>
              <a:rPr lang="en-US" sz="3200" dirty="0"/>
              <a:t>is a process of hiding the implementation details and showing only functionality to the </a:t>
            </a:r>
            <a:r>
              <a:rPr lang="en-US" sz="3200" dirty="0" smtClean="0"/>
              <a:t>user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Abstraction lets you focus on what the object does instead of how it does it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There are two ways to achieve abstraction in </a:t>
            </a:r>
            <a:r>
              <a:rPr lang="en-US" sz="3200" dirty="0" smtClean="0"/>
              <a:t>java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Abstract </a:t>
            </a:r>
            <a:r>
              <a:rPr lang="en-US" sz="3200" dirty="0"/>
              <a:t>class (0 to 100</a:t>
            </a:r>
            <a:r>
              <a:rPr lang="en-US" sz="3200" dirty="0" smtClean="0"/>
              <a:t>%)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Interface </a:t>
            </a:r>
            <a:r>
              <a:rPr lang="en-US" sz="3200" dirty="0"/>
              <a:t>(100%)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463651" y="606075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 Classes and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03139"/>
            <a:ext cx="12192000" cy="38781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3651" y="1324318"/>
            <a:ext cx="11820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In </a:t>
            </a:r>
            <a:r>
              <a:rPr lang="en-US" sz="3200" dirty="0"/>
              <a:t>the inheritance hierarchy, classes become more specific and concrete with each new </a:t>
            </a:r>
            <a:r>
              <a:rPr lang="en-US" sz="3200" dirty="0" smtClean="0"/>
              <a:t>subclass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from a subclass back up to a superclass, the classes become more </a:t>
            </a:r>
            <a:r>
              <a:rPr lang="en-US" sz="3200" dirty="0" smtClean="0"/>
              <a:t>general and </a:t>
            </a:r>
            <a:r>
              <a:rPr lang="en-US" sz="3200" dirty="0"/>
              <a:t>less </a:t>
            </a:r>
            <a:r>
              <a:rPr lang="en-US" sz="3200" dirty="0" smtClean="0"/>
              <a:t>specific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Sometimes a superclass is so abstract that it cannot have any specific </a:t>
            </a:r>
            <a:r>
              <a:rPr lang="en-US" sz="3200" dirty="0" smtClean="0"/>
              <a:t>instances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an </a:t>
            </a:r>
            <a:r>
              <a:rPr lang="en-US" sz="3200" dirty="0">
                <a:ln>
                  <a:solidFill>
                    <a:srgbClr val="C00000"/>
                  </a:solidFill>
                </a:ln>
              </a:rPr>
              <a:t>abstract </a:t>
            </a:r>
            <a:r>
              <a:rPr lang="en-US" sz="3200" dirty="0" smtClean="0">
                <a:ln>
                  <a:solidFill>
                    <a:srgbClr val="C00000"/>
                  </a:solidFill>
                </a:ln>
              </a:rPr>
              <a:t>class: </a:t>
            </a:r>
            <a:r>
              <a:rPr lang="en-US" sz="3200" dirty="0" smtClean="0"/>
              <a:t>determines </a:t>
            </a:r>
            <a:r>
              <a:rPr lang="en-US" sz="3200" dirty="0"/>
              <a:t>the nature of the methods that the subclasses must </a:t>
            </a:r>
            <a:r>
              <a:rPr lang="en-US" sz="3200" dirty="0" smtClean="0"/>
              <a:t>implement</a:t>
            </a:r>
          </a:p>
        </p:txBody>
      </p:sp>
    </p:spTree>
    <p:extLst>
      <p:ext uri="{BB962C8B-B14F-4D97-AF65-F5344CB8AC3E}">
        <p14:creationId xmlns:p14="http://schemas.microsoft.com/office/powerpoint/2010/main" val="37018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en-US"/>
              <a:t>Abstract Classes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altLang="en-US" sz="2800"/>
              <a:t>An abstract class cannot be instantiated, but other classes are derived from it.</a:t>
            </a:r>
          </a:p>
          <a:p>
            <a:r>
              <a:rPr lang="en-US" altLang="en-US" sz="2800"/>
              <a:t>An </a:t>
            </a:r>
            <a:r>
              <a:rPr lang="en-US" altLang="en-US" sz="2800" i="1"/>
              <a:t>Abstract class </a:t>
            </a:r>
            <a:r>
              <a:rPr lang="en-US" altLang="en-US" sz="2800"/>
              <a:t>serves as a superclass for other classes.</a:t>
            </a:r>
          </a:p>
          <a:p>
            <a:r>
              <a:rPr lang="en-US" altLang="en-US" sz="2800"/>
              <a:t>The abstract class represents the generic or abstract form of all the classes that are derived from it.</a:t>
            </a:r>
          </a:p>
          <a:p>
            <a:r>
              <a:rPr lang="en-US" altLang="en-US" sz="2800"/>
              <a:t>A class becomes abstract when you place the abstract key word in the class definition.</a:t>
            </a:r>
          </a:p>
          <a:p>
            <a:pPr lvl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public </a:t>
            </a:r>
            <a:r>
              <a:rPr lang="en-US" altLang="en-US" sz="2400" b="1" i="1">
                <a:latin typeface="Courier New" panose="02070309020205020404" pitchFamily="49" charset="0"/>
              </a:rPr>
              <a:t>abstract</a:t>
            </a:r>
            <a:r>
              <a:rPr lang="en-US" altLang="en-US" sz="2400" b="1">
                <a:latin typeface="Courier New" panose="02070309020205020404" pitchFamily="49" charset="0"/>
              </a:rPr>
              <a:t> class ClassName</a:t>
            </a:r>
          </a:p>
        </p:txBody>
      </p:sp>
    </p:spTree>
    <p:extLst>
      <p:ext uri="{BB962C8B-B14F-4D97-AF65-F5344CB8AC3E}">
        <p14:creationId xmlns:p14="http://schemas.microsoft.com/office/powerpoint/2010/main" val="42798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52248" y="19724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 Classes and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529" y="1328052"/>
            <a:ext cx="118206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smtClean="0"/>
              <a:t>Abstract class is </a:t>
            </a:r>
            <a:r>
              <a:rPr lang="en-US" sz="3200" dirty="0"/>
              <a:t>declared with </a:t>
            </a:r>
            <a:r>
              <a:rPr lang="en-US" sz="3200" i="1" dirty="0" smtClean="0"/>
              <a:t>abstract</a:t>
            </a:r>
            <a:r>
              <a:rPr lang="en-US" sz="3200" dirty="0" smtClean="0"/>
              <a:t> </a:t>
            </a:r>
            <a:r>
              <a:rPr lang="en-US" sz="3200" dirty="0"/>
              <a:t>keyword 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It can have abstract and non-abstract </a:t>
            </a:r>
            <a:r>
              <a:rPr lang="en-US" sz="3200" dirty="0" smtClean="0"/>
              <a:t>methods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Abstract Method contains no implementation, i.e. no body.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altLang="en-US" sz="3200" dirty="0"/>
              <a:t>Abstract Method is created to force same name and signature pattern in all the subclasses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3200" dirty="0"/>
              <a:t>Subclasses have the flexibility to code these methods with their own specific </a:t>
            </a:r>
            <a:r>
              <a:rPr lang="en-US" altLang="en-US" sz="3200" dirty="0" smtClean="0"/>
              <a:t>requirements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altLang="en-US" sz="3200" dirty="0"/>
              <a:t>An abstract method cannot be contained in a </a:t>
            </a:r>
            <a:r>
              <a:rPr lang="en-US" altLang="en-US" sz="3200" dirty="0" err="1"/>
              <a:t>nonabstract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0862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52248" y="19724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 Classes and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2258563"/>
            <a:ext cx="3628035" cy="38928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3" y="6305550"/>
            <a:ext cx="1695450" cy="552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248" y="753959"/>
            <a:ext cx="5611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classes have constructors to initialize their own members (variables).</a:t>
            </a:r>
          </a:p>
          <a:p>
            <a:endParaRPr lang="en-US" dirty="0"/>
          </a:p>
          <a:p>
            <a:r>
              <a:rPr lang="en-US" dirty="0" smtClean="0"/>
              <a:t>It is not necessary that abstract classes have abstract methods.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492" y="523126"/>
            <a:ext cx="504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classes can extend other non abstract classes.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568" y="1242715"/>
            <a:ext cx="41433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52248" y="19724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 Classes and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48" y="843576"/>
            <a:ext cx="5042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classes cannot be instantiated(cannot create objects of abstract class).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8" y="1640963"/>
            <a:ext cx="4202803" cy="42513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9" y="5892298"/>
            <a:ext cx="4868392" cy="753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926" y="1489907"/>
            <a:ext cx="3952875" cy="2952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49731" y="4695140"/>
            <a:ext cx="50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classes can extend other abstract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6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252248" y="197248"/>
            <a:ext cx="8948383" cy="55671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smtClean="0">
                <a:solidFill>
                  <a:srgbClr val="C00000"/>
                </a:solidFill>
              </a:rPr>
              <a:t>Abstract Classes and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23259" y="2439620"/>
            <a:ext cx="504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Abstract classes cannot be instantiated(cannot create objects of abstract class).</a:t>
            </a:r>
          </a:p>
          <a:p>
            <a:endParaRPr lang="en-US" dirty="0"/>
          </a:p>
          <a:p>
            <a:r>
              <a:rPr lang="en-US" dirty="0" smtClean="0"/>
              <a:t>Can create reference of the abstract class.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9" y="979083"/>
            <a:ext cx="42862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4101</TotalTime>
  <Words>1435</Words>
  <Application>Microsoft Office PowerPoint</Application>
  <PresentationFormat>Widescreen</PresentationFormat>
  <Paragraphs>195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Minion-Regular</vt:lpstr>
      <vt:lpstr>Times New Roman</vt:lpstr>
      <vt:lpstr>Wingdings</vt:lpstr>
      <vt:lpstr>Wingdings 3</vt:lpstr>
      <vt:lpstr>Retrospect</vt:lpstr>
      <vt:lpstr>Object Oriented Programming</vt:lpstr>
      <vt:lpstr>Contents</vt:lpstr>
      <vt:lpstr>PowerPoint Presentation</vt:lpstr>
      <vt:lpstr>PowerPoint Presentation</vt:lpstr>
      <vt:lpstr>Abstract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Methods</vt:lpstr>
      <vt:lpstr>Abstract Methods</vt:lpstr>
      <vt:lpstr>Abstract Methods</vt:lpstr>
      <vt:lpstr>PowerPoint Presentation</vt:lpstr>
      <vt:lpstr>PowerPoint Presentation</vt:lpstr>
      <vt:lpstr>Interfaces</vt:lpstr>
      <vt:lpstr>Interfaces</vt:lpstr>
      <vt:lpstr>Fields in Interfaces</vt:lpstr>
      <vt:lpstr>Implementing Multiple Interfaces</vt:lpstr>
      <vt:lpstr>PowerPoint Presentation</vt:lpstr>
      <vt:lpstr>PowerPoint Presentation</vt:lpstr>
      <vt:lpstr>Interfaces in UML</vt:lpstr>
      <vt:lpstr>Polymorphism with Interfaces</vt:lpstr>
      <vt:lpstr>Polymorphism with Interfaces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527</cp:revision>
  <dcterms:created xsi:type="dcterms:W3CDTF">2023-01-20T07:31:32Z</dcterms:created>
  <dcterms:modified xsi:type="dcterms:W3CDTF">2023-03-24T06:01:06Z</dcterms:modified>
</cp:coreProperties>
</file>