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36"/>
  </p:notesMasterIdLst>
  <p:sldIdLst>
    <p:sldId id="256" r:id="rId2"/>
    <p:sldId id="328" r:id="rId3"/>
    <p:sldId id="329" r:id="rId4"/>
    <p:sldId id="284" r:id="rId5"/>
    <p:sldId id="295" r:id="rId6"/>
    <p:sldId id="296" r:id="rId7"/>
    <p:sldId id="297" r:id="rId8"/>
    <p:sldId id="298" r:id="rId9"/>
    <p:sldId id="299" r:id="rId10"/>
    <p:sldId id="302" r:id="rId11"/>
    <p:sldId id="303" r:id="rId12"/>
    <p:sldId id="304" r:id="rId13"/>
    <p:sldId id="313" r:id="rId14"/>
    <p:sldId id="305" r:id="rId15"/>
    <p:sldId id="314" r:id="rId16"/>
    <p:sldId id="318" r:id="rId17"/>
    <p:sldId id="308" r:id="rId18"/>
    <p:sldId id="315" r:id="rId19"/>
    <p:sldId id="316" r:id="rId20"/>
    <p:sldId id="306" r:id="rId21"/>
    <p:sldId id="319" r:id="rId22"/>
    <p:sldId id="307" r:id="rId23"/>
    <p:sldId id="320" r:id="rId24"/>
    <p:sldId id="321" r:id="rId25"/>
    <p:sldId id="301" r:id="rId26"/>
    <p:sldId id="309" r:id="rId27"/>
    <p:sldId id="322" r:id="rId28"/>
    <p:sldId id="323" r:id="rId29"/>
    <p:sldId id="324" r:id="rId30"/>
    <p:sldId id="310" r:id="rId31"/>
    <p:sldId id="311" r:id="rId32"/>
    <p:sldId id="312" r:id="rId33"/>
    <p:sldId id="327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90" autoAdjust="0"/>
  </p:normalViewPr>
  <p:slideViewPr>
    <p:cSldViewPr snapToGrid="0">
      <p:cViewPr varScale="1">
        <p:scale>
          <a:sx n="87" d="100"/>
          <a:sy n="8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9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8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1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0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47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8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9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0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39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79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7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3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3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7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8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45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2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3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8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5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8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when you made your programs– it made a package for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2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WEEK 02</a:t>
            </a:r>
            <a:r>
              <a:rPr lang="en-US" dirty="0"/>
              <a:t>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 | Access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One of the main features of object-oriented programming languages such as C++ is </a:t>
            </a:r>
            <a:r>
              <a:rPr lang="en-US" b="1" dirty="0">
                <a:solidFill>
                  <a:schemeClr val="bg2"/>
                </a:solidFill>
              </a:rPr>
              <a:t>data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hiding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  <a:p>
            <a:r>
              <a:rPr lang="en-US" dirty="0">
                <a:solidFill>
                  <a:schemeClr val="bg2"/>
                </a:solidFill>
              </a:rPr>
              <a:t>Data hiding refers to restricting access to class members.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Data hiding also becomes important when we are trying to encapsulate our data!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5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Access Specifiers: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52003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Public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Private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Protected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Default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So how is </a:t>
            </a:r>
            <a:r>
              <a:rPr lang="en-US" b="1" dirty="0">
                <a:solidFill>
                  <a:schemeClr val="bg2"/>
                </a:solidFill>
              </a:rPr>
              <a:t>Default</a:t>
            </a:r>
            <a:r>
              <a:rPr lang="en-US" dirty="0">
                <a:solidFill>
                  <a:schemeClr val="bg2"/>
                </a:solidFill>
              </a:rPr>
              <a:t> different from </a:t>
            </a:r>
            <a:r>
              <a:rPr lang="en-US" b="1" dirty="0">
                <a:solidFill>
                  <a:schemeClr val="bg2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267747-889B-ABB1-0F06-31E77862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992521"/>
              </p:ext>
            </p:extLst>
          </p:nvPr>
        </p:nvGraphicFramePr>
        <p:xfrm>
          <a:off x="3096126" y="2781203"/>
          <a:ext cx="8558588" cy="3144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78">
                  <a:extLst>
                    <a:ext uri="{9D8B030D-6E8A-4147-A177-3AD203B41FA5}">
                      <a16:colId xmlns:a16="http://schemas.microsoft.com/office/drawing/2014/main" val="2247137073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799504728"/>
                    </a:ext>
                  </a:extLst>
                </a:gridCol>
                <a:gridCol w="2486526">
                  <a:extLst>
                    <a:ext uri="{9D8B030D-6E8A-4147-A177-3AD203B41FA5}">
                      <a16:colId xmlns:a16="http://schemas.microsoft.com/office/drawing/2014/main" val="165833446"/>
                    </a:ext>
                  </a:extLst>
                </a:gridCol>
                <a:gridCol w="2366336">
                  <a:extLst>
                    <a:ext uri="{9D8B030D-6E8A-4147-A177-3AD203B41FA5}">
                      <a16:colId xmlns:a16="http://schemas.microsoft.com/office/drawing/2014/main" val="1926075072"/>
                    </a:ext>
                  </a:extLst>
                </a:gridCol>
              </a:tblGrid>
              <a:tr h="626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Accessible within same class?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Accessible within derived/child class?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Accessible outside the class?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46699"/>
                  </a:ext>
                </a:extLst>
              </a:tr>
              <a:tr h="626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94417"/>
                  </a:ext>
                </a:extLst>
              </a:tr>
              <a:tr h="626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59510"/>
                  </a:ext>
                </a:extLst>
              </a:tr>
              <a:tr h="626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65532"/>
                  </a:ext>
                </a:extLst>
              </a:tr>
              <a:tr h="62619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35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9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“public” 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Fields marked as public can be accessed by anyone</a:t>
            </a:r>
          </a:p>
          <a:p>
            <a:r>
              <a:rPr lang="en-US" dirty="0">
                <a:solidFill>
                  <a:schemeClr val="bg2"/>
                </a:solidFill>
              </a:rPr>
              <a:t>Public members are accessible from any part of the program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	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  		 	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class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	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int member;		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Access specifier; class members go here,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							// after the specifier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en-US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void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memberfunction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7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our Person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Person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public </a:t>
            </a:r>
            <a:r>
              <a:rPr lang="en-US" dirty="0">
                <a:solidFill>
                  <a:schemeClr val="bg2"/>
                </a:solidFill>
              </a:rPr>
              <a:t>int Age; </a:t>
            </a:r>
            <a:endParaRPr lang="en-US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void Walk() {//walk}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void Talk() {//talk}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void Eat() {//eat}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Now we can use these member variables and functions inside our main!</a:t>
            </a:r>
          </a:p>
        </p:txBody>
      </p:sp>
    </p:spTree>
    <p:extLst>
      <p:ext uri="{BB962C8B-B14F-4D97-AF65-F5344CB8AC3E}">
        <p14:creationId xmlns:p14="http://schemas.microsoft.com/office/powerpoint/2010/main" val="249340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Person Object in Main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public static void main(String[] </a:t>
            </a:r>
            <a:r>
              <a:rPr lang="en-US" dirty="0" err="1">
                <a:solidFill>
                  <a:schemeClr val="bg2"/>
                </a:solidFill>
              </a:rPr>
              <a:t>args</a:t>
            </a:r>
            <a:r>
              <a:rPr lang="en-US" dirty="0">
                <a:solidFill>
                  <a:schemeClr val="bg2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Person Emily;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Emily.Name</a:t>
            </a:r>
            <a:r>
              <a:rPr lang="en-US" dirty="0">
                <a:solidFill>
                  <a:schemeClr val="bg2"/>
                </a:solidFill>
              </a:rPr>
              <a:t> = “Emily”;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Emily.Age</a:t>
            </a:r>
            <a:r>
              <a:rPr lang="en-US" dirty="0">
                <a:solidFill>
                  <a:schemeClr val="bg2"/>
                </a:solidFill>
              </a:rPr>
              <a:t> = 29;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Emily.Walk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Emily.Talk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Emily.Eat</a:t>
            </a:r>
            <a:r>
              <a:rPr lang="en-US" dirty="0">
                <a:solidFill>
                  <a:schemeClr val="bg2"/>
                </a:solidFill>
              </a:rPr>
              <a:t>();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5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“private” 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Fields marked as private can only be accessed by functions that are part of that class</a:t>
            </a:r>
          </a:p>
          <a:p>
            <a:r>
              <a:rPr lang="en-US" dirty="0">
                <a:solidFill>
                  <a:schemeClr val="bg2"/>
                </a:solidFill>
              </a:rPr>
              <a:t>They are not allowed to be accessed directly by any object or function outside the class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By default, members are considered private, aka, when no modifier is </a:t>
            </a:r>
            <a:r>
              <a:rPr lang="en-US">
                <a:solidFill>
                  <a:schemeClr val="bg2"/>
                </a:solidFill>
              </a:rPr>
              <a:t>specified!!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2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modify our Person Class again!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Person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private</a:t>
            </a:r>
            <a:r>
              <a:rPr lang="en-US" dirty="0">
                <a:solidFill>
                  <a:schemeClr val="bg2"/>
                </a:solidFill>
              </a:rPr>
              <a:t> 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private </a:t>
            </a:r>
            <a:r>
              <a:rPr lang="en-US" dirty="0">
                <a:solidFill>
                  <a:schemeClr val="bg2"/>
                </a:solidFill>
              </a:rPr>
              <a:t>int Age; </a:t>
            </a:r>
            <a:endParaRPr lang="en-US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void Walk() {//walk}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void Talk() {//talk}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void Eat() {//eat}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6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same for your Pokémon class</a:t>
            </a:r>
          </a:p>
        </p:txBody>
      </p:sp>
      <p:pic>
        <p:nvPicPr>
          <p:cNvPr id="5" name="AppropriateBrilliantGopher-mobile">
            <a:hlinkClick r:id="" action="ppaction://media"/>
            <a:extLst>
              <a:ext uri="{FF2B5EF4-FFF2-40B4-BE49-F238E27FC236}">
                <a16:creationId xmlns:a16="http://schemas.microsoft.com/office/drawing/2014/main" id="{DB5C0010-28DB-EF62-D850-D19D8C7C24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90454" y="2377156"/>
            <a:ext cx="6211091" cy="34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this impact our main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public static void main(String[] </a:t>
            </a:r>
            <a:r>
              <a:rPr lang="en-US" dirty="0" err="1">
                <a:solidFill>
                  <a:schemeClr val="bg2"/>
                </a:solidFill>
              </a:rPr>
              <a:t>args</a:t>
            </a:r>
            <a:r>
              <a:rPr lang="en-US" dirty="0">
                <a:solidFill>
                  <a:schemeClr val="bg2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Person Emily;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Emily.name = “Emily”;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Emily.age</a:t>
            </a:r>
            <a:r>
              <a:rPr lang="en-US" dirty="0">
                <a:solidFill>
                  <a:schemeClr val="bg2"/>
                </a:solidFill>
              </a:rPr>
              <a:t> = 29;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Emily.Walk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Emily.Talk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Emily.Eat</a:t>
            </a:r>
            <a:r>
              <a:rPr lang="en-US" dirty="0">
                <a:solidFill>
                  <a:schemeClr val="bg2"/>
                </a:solidFill>
              </a:rPr>
              <a:t>();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F41F3376-7A20-2385-92C3-EDA8BEA25B5A}"/>
              </a:ext>
            </a:extLst>
          </p:cNvPr>
          <p:cNvSpPr/>
          <p:nvPr/>
        </p:nvSpPr>
        <p:spPr>
          <a:xfrm>
            <a:off x="1379621" y="2838450"/>
            <a:ext cx="1925053" cy="1181100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A90FF-6438-9BC9-D2C6-FAA29674DDC6}"/>
              </a:ext>
            </a:extLst>
          </p:cNvPr>
          <p:cNvSpPr txBox="1"/>
          <p:nvPr/>
        </p:nvSpPr>
        <p:spPr>
          <a:xfrm>
            <a:off x="4468789" y="3059667"/>
            <a:ext cx="543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 how  will we ever edit these fields? </a:t>
            </a:r>
          </a:p>
        </p:txBody>
      </p:sp>
      <p:pic>
        <p:nvPicPr>
          <p:cNvPr id="6146" name="Picture 2" descr="Surprised Pikachu Transparent PNG | PNG Mart">
            <a:extLst>
              <a:ext uri="{FF2B5EF4-FFF2-40B4-BE49-F238E27FC236}">
                <a16:creationId xmlns:a16="http://schemas.microsoft.com/office/drawing/2014/main" id="{AE947450-9223-8090-73C9-B36737573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83" y="2599608"/>
            <a:ext cx="1770054" cy="132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E2FEC46-061E-CAFD-F299-F55C97864BDC}"/>
              </a:ext>
            </a:extLst>
          </p:cNvPr>
          <p:cNvSpPr/>
          <p:nvPr/>
        </p:nvSpPr>
        <p:spPr>
          <a:xfrm>
            <a:off x="4347412" y="2838450"/>
            <a:ext cx="4374072" cy="754981"/>
          </a:xfrm>
          <a:prstGeom prst="wedgeRoundRectCallout">
            <a:avLst>
              <a:gd name="adj1" fmla="val 54208"/>
              <a:gd name="adj2" fmla="val 21998"/>
              <a:gd name="adj3" fmla="val 16667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“protected” 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Protected access modifier is similar to private access modifier in the sense that it can’t be accessed outside the class</a:t>
            </a:r>
          </a:p>
          <a:p>
            <a:r>
              <a:rPr lang="en-US" dirty="0">
                <a:solidFill>
                  <a:schemeClr val="bg2"/>
                </a:solidFill>
              </a:rPr>
              <a:t>But the protected members can be accessed by the derived/child classes.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We’ll look more into protected members when practicing inheritance.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For now that is all you need to know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3AC14-9F81-4CD2-398A-BC0A418A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13" y="4913071"/>
            <a:ext cx="1258829" cy="1116161"/>
          </a:xfrm>
          <a:prstGeom prst="rect">
            <a:avLst/>
          </a:prstGeom>
          <a:scene3d>
            <a:camera prst="orthographicFront">
              <a:rot lat="6000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7749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B528-B15C-150D-A3A5-30ABE9E5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What is a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DE6D-DA39-75BC-FD3D-FAD41D9FA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A class is:</a:t>
            </a:r>
          </a:p>
          <a:p>
            <a:r>
              <a:rPr lang="en-US" dirty="0">
                <a:solidFill>
                  <a:schemeClr val="bg2"/>
                </a:solidFill>
              </a:rPr>
              <a:t>A collection of similar objects. </a:t>
            </a:r>
          </a:p>
          <a:p>
            <a:r>
              <a:rPr lang="en-US" dirty="0">
                <a:solidFill>
                  <a:schemeClr val="bg2"/>
                </a:solidFill>
              </a:rPr>
              <a:t>The design of an object.</a:t>
            </a:r>
          </a:p>
          <a:p>
            <a:r>
              <a:rPr lang="en-US" dirty="0">
                <a:solidFill>
                  <a:schemeClr val="bg2"/>
                </a:solidFill>
              </a:rPr>
              <a:t>Details of an object.</a:t>
            </a:r>
          </a:p>
          <a:p>
            <a:r>
              <a:rPr lang="en-US" dirty="0">
                <a:solidFill>
                  <a:schemeClr val="bg2"/>
                </a:solidFill>
              </a:rPr>
              <a:t>Tells us what an object contains.</a:t>
            </a:r>
          </a:p>
        </p:txBody>
      </p:sp>
    </p:spTree>
    <p:extLst>
      <p:ext uri="{BB962C8B-B14F-4D97-AF65-F5344CB8AC3E}">
        <p14:creationId xmlns:p14="http://schemas.microsoft.com/office/powerpoint/2010/main" val="121634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&amp; Mutator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Widely referred to as </a:t>
            </a:r>
            <a:r>
              <a:rPr lang="en-US" b="1" dirty="0">
                <a:solidFill>
                  <a:schemeClr val="bg2"/>
                </a:solidFill>
              </a:rPr>
              <a:t>getters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2"/>
                </a:solidFill>
              </a:rPr>
              <a:t>setters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r>
              <a:rPr lang="en-US" dirty="0">
                <a:solidFill>
                  <a:schemeClr val="bg2"/>
                </a:solidFill>
              </a:rPr>
              <a:t>Set functions are also sometimes called </a:t>
            </a:r>
            <a:r>
              <a:rPr lang="en-US" b="1" dirty="0">
                <a:solidFill>
                  <a:schemeClr val="bg2"/>
                </a:solidFill>
              </a:rPr>
              <a:t>mutators</a:t>
            </a:r>
            <a:r>
              <a:rPr lang="en-US" dirty="0">
                <a:solidFill>
                  <a:schemeClr val="bg2"/>
                </a:solidFill>
              </a:rPr>
              <a:t> (because they mutate, or change, values)</a:t>
            </a:r>
          </a:p>
          <a:p>
            <a:r>
              <a:rPr lang="en-US" dirty="0">
                <a:solidFill>
                  <a:schemeClr val="bg2"/>
                </a:solidFill>
              </a:rPr>
              <a:t>Get functions are also sometimes called </a:t>
            </a:r>
            <a:r>
              <a:rPr lang="en-US" b="1" dirty="0">
                <a:solidFill>
                  <a:schemeClr val="bg2"/>
                </a:solidFill>
              </a:rPr>
              <a:t>accessors</a:t>
            </a:r>
            <a:r>
              <a:rPr lang="en-US" dirty="0">
                <a:solidFill>
                  <a:schemeClr val="bg2"/>
                </a:solidFill>
              </a:rPr>
              <a:t> (because they access, or retrieve values).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They help us solve the problem of private fields being inaccessible in the main function.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7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3CA0-169F-C517-B518-8133CC98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|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788F-B807-1BFD-5004-E4BD3BC63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class’s private data members can be manipulated only by member functions of that Class. </a:t>
            </a:r>
          </a:p>
          <a:p>
            <a:r>
              <a:rPr lang="en-US" dirty="0">
                <a:solidFill>
                  <a:schemeClr val="bg2"/>
                </a:solidFill>
              </a:rPr>
              <a:t>These member function names need not begin with set or get, but this naming convention is common, and highly advised.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231F20"/>
                </a:solidFill>
                <a:latin typeface="+mj-lt"/>
              </a:rPr>
              <a:t>Providing </a:t>
            </a:r>
            <a:r>
              <a:rPr lang="en-US" sz="1800" b="1" i="0" u="none" strike="noStrike" baseline="0" dirty="0">
                <a:solidFill>
                  <a:srgbClr val="231F20"/>
                </a:solidFill>
                <a:latin typeface="+mj-lt"/>
              </a:rPr>
              <a:t>public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+mj-lt"/>
              </a:rPr>
              <a:t>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+mj-lt"/>
              </a:rPr>
              <a:t>set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+mj-lt"/>
              </a:rPr>
              <a:t>and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+mj-lt"/>
              </a:rPr>
              <a:t>get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+mj-lt"/>
              </a:rPr>
              <a:t>functions allows clients of a class to access the hidden data, but only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+mj-lt"/>
              </a:rPr>
              <a:t>indirectly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42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our person class…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85475"/>
            <a:ext cx="10554574" cy="4555958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Person {</a:t>
            </a:r>
          </a:p>
          <a:p>
            <a:pPr marL="0" indent="0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private </a:t>
            </a:r>
            <a:r>
              <a:rPr lang="en-US" dirty="0">
                <a:solidFill>
                  <a:schemeClr val="bg2"/>
                </a:solidFill>
              </a:rPr>
              <a:t>string Name;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private </a:t>
            </a:r>
            <a:r>
              <a:rPr lang="en-US" dirty="0">
                <a:solidFill>
                  <a:schemeClr val="bg2"/>
                </a:solidFill>
              </a:rPr>
              <a:t>int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endParaRPr lang="en-US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public void </a:t>
            </a:r>
            <a:r>
              <a:rPr lang="en-US" b="1" dirty="0" err="1">
                <a:solidFill>
                  <a:schemeClr val="bg2"/>
                </a:solidFill>
              </a:rPr>
              <a:t>setName</a:t>
            </a:r>
            <a:r>
              <a:rPr lang="en-US" b="1" dirty="0">
                <a:solidFill>
                  <a:schemeClr val="bg2"/>
                </a:solidFill>
              </a:rPr>
              <a:t>(string name)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	</a:t>
            </a:r>
            <a:r>
              <a:rPr lang="en-US" b="1" dirty="0" err="1">
                <a:solidFill>
                  <a:schemeClr val="bg2"/>
                </a:solidFill>
              </a:rPr>
              <a:t>this.Name</a:t>
            </a:r>
            <a:r>
              <a:rPr lang="en-US" b="1" dirty="0">
                <a:solidFill>
                  <a:schemeClr val="bg2"/>
                </a:solidFill>
              </a:rPr>
              <a:t> = name;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public string </a:t>
            </a:r>
            <a:r>
              <a:rPr lang="en-US" b="1" dirty="0" err="1">
                <a:solidFill>
                  <a:schemeClr val="bg2"/>
                </a:solidFill>
              </a:rPr>
              <a:t>getName</a:t>
            </a:r>
            <a:r>
              <a:rPr lang="en-US" b="1" dirty="0">
                <a:solidFill>
                  <a:schemeClr val="bg2"/>
                </a:solidFill>
              </a:rPr>
              <a:t>()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	return Name;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}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public void </a:t>
            </a:r>
            <a:r>
              <a:rPr lang="en-US" b="1" dirty="0" err="1">
                <a:solidFill>
                  <a:schemeClr val="bg2"/>
                </a:solidFill>
              </a:rPr>
              <a:t>setAge</a:t>
            </a:r>
            <a:r>
              <a:rPr lang="en-US" b="1" dirty="0">
                <a:solidFill>
                  <a:schemeClr val="bg2"/>
                </a:solidFill>
              </a:rPr>
              <a:t>(int age)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	</a:t>
            </a:r>
            <a:r>
              <a:rPr lang="en-US" b="1" dirty="0" err="1">
                <a:solidFill>
                  <a:schemeClr val="bg2"/>
                </a:solidFill>
              </a:rPr>
              <a:t>this.Age</a:t>
            </a:r>
            <a:r>
              <a:rPr lang="en-US" b="1" dirty="0">
                <a:solidFill>
                  <a:schemeClr val="bg2"/>
                </a:solidFill>
              </a:rPr>
              <a:t> = age;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public int </a:t>
            </a:r>
            <a:r>
              <a:rPr lang="en-US" b="1" dirty="0" err="1">
                <a:solidFill>
                  <a:schemeClr val="bg2"/>
                </a:solidFill>
              </a:rPr>
              <a:t>getAge</a:t>
            </a:r>
            <a:r>
              <a:rPr lang="en-US" b="1" dirty="0">
                <a:solidFill>
                  <a:schemeClr val="bg2"/>
                </a:solidFill>
              </a:rPr>
              <a:t>() {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	return Age;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	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public </a:t>
            </a:r>
            <a:r>
              <a:rPr lang="en-US" dirty="0">
                <a:solidFill>
                  <a:schemeClr val="bg2"/>
                </a:solidFill>
              </a:rPr>
              <a:t>void Walk() {//walk}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public </a:t>
            </a:r>
            <a:r>
              <a:rPr lang="en-US" dirty="0">
                <a:solidFill>
                  <a:schemeClr val="bg2"/>
                </a:solidFill>
              </a:rPr>
              <a:t>void Talk() {//talk}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b="1" dirty="0">
                <a:solidFill>
                  <a:schemeClr val="bg2"/>
                </a:solidFill>
              </a:rPr>
              <a:t>public </a:t>
            </a:r>
            <a:r>
              <a:rPr lang="en-US" dirty="0">
                <a:solidFill>
                  <a:schemeClr val="bg2"/>
                </a:solidFill>
              </a:rPr>
              <a:t>void Eat() {//eat}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};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E6189F7-29EC-1A92-03F7-4B186599044A}"/>
              </a:ext>
            </a:extLst>
          </p:cNvPr>
          <p:cNvSpPr/>
          <p:nvPr/>
        </p:nvSpPr>
        <p:spPr>
          <a:xfrm>
            <a:off x="5213297" y="3785938"/>
            <a:ext cx="352926" cy="11550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1117288-B9C1-24ED-B3F9-54FC105BF20A}"/>
              </a:ext>
            </a:extLst>
          </p:cNvPr>
          <p:cNvSpPr/>
          <p:nvPr/>
        </p:nvSpPr>
        <p:spPr>
          <a:xfrm rot="10800000">
            <a:off x="6537158" y="2085475"/>
            <a:ext cx="352926" cy="11550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13A91C2-1AC6-F160-C6F7-F4E39AFECB30}"/>
              </a:ext>
            </a:extLst>
          </p:cNvPr>
          <p:cNvSpPr/>
          <p:nvPr/>
        </p:nvSpPr>
        <p:spPr>
          <a:xfrm>
            <a:off x="4018547" y="4940970"/>
            <a:ext cx="352926" cy="11550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7303975-540C-16AD-08C6-30F1DBB552E3}"/>
              </a:ext>
            </a:extLst>
          </p:cNvPr>
          <p:cNvSpPr/>
          <p:nvPr/>
        </p:nvSpPr>
        <p:spPr>
          <a:xfrm>
            <a:off x="9255730" y="3096128"/>
            <a:ext cx="352926" cy="11550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82AD21-A62E-9A1C-6209-5D66629812A7}"/>
              </a:ext>
            </a:extLst>
          </p:cNvPr>
          <p:cNvCxnSpPr>
            <a:stCxn id="4" idx="1"/>
          </p:cNvCxnSpPr>
          <p:nvPr/>
        </p:nvCxnSpPr>
        <p:spPr>
          <a:xfrm flipV="1">
            <a:off x="5566223" y="2871537"/>
            <a:ext cx="0" cy="14919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AC78CB-1C4B-1D49-BC32-6B1A746D2BB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751093" y="2662991"/>
            <a:ext cx="7860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0C55F4-E17A-4D65-6BB7-039EBCBBC772}"/>
              </a:ext>
            </a:extLst>
          </p:cNvPr>
          <p:cNvCxnSpPr>
            <a:cxnSpLocks/>
          </p:cNvCxnSpPr>
          <p:nvPr/>
        </p:nvCxnSpPr>
        <p:spPr>
          <a:xfrm>
            <a:off x="4371473" y="5518486"/>
            <a:ext cx="53660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395C25F-9089-564E-9571-DE993D13C98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 flipV="1">
            <a:off x="9608656" y="3673644"/>
            <a:ext cx="722460" cy="1668198"/>
          </a:xfrm>
          <a:prstGeom prst="bentConnector4">
            <a:avLst>
              <a:gd name="adj1" fmla="val 99367"/>
              <a:gd name="adj2" fmla="val 6731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41BD84-3CAD-90D1-EEC3-D1A8C9DF5B14}"/>
              </a:ext>
            </a:extLst>
          </p:cNvPr>
          <p:cNvSpPr txBox="1"/>
          <p:nvPr/>
        </p:nvSpPr>
        <p:spPr>
          <a:xfrm>
            <a:off x="4852350" y="2502205"/>
            <a:ext cx="10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Setters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1FC281-5E91-1136-712E-42BE3032D6EC}"/>
              </a:ext>
            </a:extLst>
          </p:cNvPr>
          <p:cNvSpPr txBox="1"/>
          <p:nvPr/>
        </p:nvSpPr>
        <p:spPr>
          <a:xfrm>
            <a:off x="9801444" y="5333820"/>
            <a:ext cx="107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Getters</a:t>
            </a:r>
          </a:p>
        </p:txBody>
      </p:sp>
    </p:spTree>
    <p:extLst>
      <p:ext uri="{BB962C8B-B14F-4D97-AF65-F5344CB8AC3E}">
        <p14:creationId xmlns:p14="http://schemas.microsoft.com/office/powerpoint/2010/main" val="131245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our Main Function…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public static void main(String[] </a:t>
            </a:r>
            <a:r>
              <a:rPr lang="en-US" dirty="0" err="1">
                <a:solidFill>
                  <a:schemeClr val="bg2"/>
                </a:solidFill>
              </a:rPr>
              <a:t>args</a:t>
            </a:r>
            <a:r>
              <a:rPr lang="en-US" dirty="0">
                <a:solidFill>
                  <a:schemeClr val="bg2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Person Emily;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b="1" dirty="0" err="1">
                <a:solidFill>
                  <a:schemeClr val="bg2"/>
                </a:solidFill>
              </a:rPr>
              <a:t>Emily.setName</a:t>
            </a:r>
            <a:r>
              <a:rPr lang="en-US" b="1" dirty="0">
                <a:solidFill>
                  <a:schemeClr val="bg2"/>
                </a:solidFill>
              </a:rPr>
              <a:t>(“Emily”);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	</a:t>
            </a:r>
            <a:r>
              <a:rPr lang="en-US" b="1" dirty="0" err="1">
                <a:solidFill>
                  <a:schemeClr val="bg2"/>
                </a:solidFill>
              </a:rPr>
              <a:t>Emily.setAge</a:t>
            </a:r>
            <a:r>
              <a:rPr lang="en-US" b="1" dirty="0">
                <a:solidFill>
                  <a:schemeClr val="bg2"/>
                </a:solidFill>
              </a:rPr>
              <a:t>(29);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Emily.Walk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Emily.Talk</a:t>
            </a:r>
            <a:r>
              <a:rPr lang="en-US" dirty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Emily.Eat</a:t>
            </a:r>
            <a:r>
              <a:rPr lang="en-US" dirty="0">
                <a:solidFill>
                  <a:schemeClr val="bg2"/>
                </a:solidFill>
              </a:rPr>
              <a:t>();	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System.out.println</a:t>
            </a:r>
            <a:r>
              <a:rPr lang="en-US" dirty="0">
                <a:solidFill>
                  <a:schemeClr val="bg2"/>
                </a:solidFill>
              </a:rPr>
              <a:t>("Name: " + </a:t>
            </a:r>
            <a:r>
              <a:rPr lang="en-US" dirty="0" err="1">
                <a:solidFill>
                  <a:schemeClr val="bg2"/>
                </a:solidFill>
              </a:rPr>
              <a:t>Emily.getName</a:t>
            </a:r>
            <a:r>
              <a:rPr lang="en-US" dirty="0">
                <a:solidFill>
                  <a:schemeClr val="bg2"/>
                </a:solidFill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</a:t>
            </a:r>
            <a:r>
              <a:rPr lang="en-US" dirty="0" err="1">
                <a:solidFill>
                  <a:schemeClr val="bg2"/>
                </a:solidFill>
              </a:rPr>
              <a:t>System.out.println</a:t>
            </a:r>
            <a:r>
              <a:rPr lang="en-US" dirty="0">
                <a:solidFill>
                  <a:schemeClr val="bg2"/>
                </a:solidFill>
              </a:rPr>
              <a:t>("Age: " + </a:t>
            </a:r>
            <a:r>
              <a:rPr lang="en-US" dirty="0" err="1">
                <a:solidFill>
                  <a:schemeClr val="bg2"/>
                </a:solidFill>
              </a:rPr>
              <a:t>Emily.getAge</a:t>
            </a:r>
            <a:r>
              <a:rPr lang="en-US" dirty="0">
                <a:solidFill>
                  <a:schemeClr val="bg2"/>
                </a:solidFill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BE4CD07-FF15-EBAB-033A-F351A21DB6A5}"/>
              </a:ext>
            </a:extLst>
          </p:cNvPr>
          <p:cNvSpPr/>
          <p:nvPr/>
        </p:nvSpPr>
        <p:spPr>
          <a:xfrm>
            <a:off x="4170948" y="2759244"/>
            <a:ext cx="376989" cy="91439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863AA-50C3-F419-9077-D303B7F36E21}"/>
              </a:ext>
            </a:extLst>
          </p:cNvPr>
          <p:cNvSpPr txBox="1"/>
          <p:nvPr/>
        </p:nvSpPr>
        <p:spPr>
          <a:xfrm>
            <a:off x="4780547" y="2759244"/>
            <a:ext cx="373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Using the setters that we made to set the values of name and age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03CAB06-4356-C3B0-117E-BD86545DC50F}"/>
              </a:ext>
            </a:extLst>
          </p:cNvPr>
          <p:cNvSpPr/>
          <p:nvPr/>
        </p:nvSpPr>
        <p:spPr>
          <a:xfrm>
            <a:off x="6312568" y="4313486"/>
            <a:ext cx="376989" cy="91439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D3B6B-C638-1F70-3A5B-008218D037E4}"/>
              </a:ext>
            </a:extLst>
          </p:cNvPr>
          <p:cNvSpPr txBox="1"/>
          <p:nvPr/>
        </p:nvSpPr>
        <p:spPr>
          <a:xfrm>
            <a:off x="6841958" y="4309021"/>
            <a:ext cx="3737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Using the getters that we made to get the values of name and age, and print them</a:t>
            </a:r>
          </a:p>
        </p:txBody>
      </p:sp>
    </p:spTree>
    <p:extLst>
      <p:ext uri="{BB962C8B-B14F-4D97-AF65-F5344CB8AC3E}">
        <p14:creationId xmlns:p14="http://schemas.microsoft.com/office/powerpoint/2010/main" val="18124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4C55-A5E0-3586-CF1D-98E6B9C8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7" y="447188"/>
            <a:ext cx="11523643" cy="970450"/>
          </a:xfrm>
        </p:spPr>
        <p:txBody>
          <a:bodyPr/>
          <a:lstStyle/>
          <a:p>
            <a:r>
              <a:rPr lang="en-US" sz="3800" dirty="0"/>
              <a:t>Update your </a:t>
            </a:r>
            <a:r>
              <a:rPr lang="en-US" sz="3950" dirty="0" err="1"/>
              <a:t>Pokemon</a:t>
            </a:r>
            <a:r>
              <a:rPr lang="en-US" sz="3800" dirty="0"/>
              <a:t> class and Main Method</a:t>
            </a:r>
          </a:p>
        </p:txBody>
      </p:sp>
      <p:pic>
        <p:nvPicPr>
          <p:cNvPr id="4" name="thonking">
            <a:hlinkClick r:id="" action="ppaction://media"/>
            <a:extLst>
              <a:ext uri="{FF2B5EF4-FFF2-40B4-BE49-F238E27FC236}">
                <a16:creationId xmlns:a16="http://schemas.microsoft.com/office/drawing/2014/main" id="{8F75BC7F-4E74-7954-E791-D234616BA0E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78313" y="2222500"/>
            <a:ext cx="3636962" cy="3636963"/>
          </a:xfrm>
        </p:spPr>
      </p:pic>
    </p:spTree>
    <p:extLst>
      <p:ext uri="{BB962C8B-B14F-4D97-AF65-F5344CB8AC3E}">
        <p14:creationId xmlns:p14="http://schemas.microsoft.com/office/powerpoint/2010/main" val="30876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One of the principles of OOP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Encapsulation</a:t>
            </a:r>
            <a:r>
              <a:rPr lang="en-US" dirty="0">
                <a:solidFill>
                  <a:schemeClr val="bg2"/>
                </a:solidFill>
              </a:rPr>
              <a:t> is a process of wrapping of data and methods in a single unit</a:t>
            </a:r>
          </a:p>
          <a:p>
            <a:r>
              <a:rPr lang="en-US" dirty="0">
                <a:solidFill>
                  <a:schemeClr val="bg2"/>
                </a:solidFill>
              </a:rPr>
              <a:t>The main advantage of using of encapsulation is to secure the data from other methods, when we make a data private then these data only use within the class, but these data not accessible outside the class.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4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Encapsulation is used along with the classes and access modifier concepts.</a:t>
            </a:r>
          </a:p>
          <a:p>
            <a:r>
              <a:rPr lang="en-US" dirty="0">
                <a:solidFill>
                  <a:schemeClr val="bg2"/>
                </a:solidFill>
              </a:rPr>
              <a:t>Encapsulation is the process of combining data and function into a single unit called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You can say it as a protective wrapper that stops random access of code defined outside that wrapper.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Getters and Setters we made are also a part of the encapsulation process.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96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Think of the class as a capsule the holds together the medicine</a:t>
            </a:r>
          </a:p>
          <a:p>
            <a:r>
              <a:rPr lang="en-US" dirty="0">
                <a:solidFill>
                  <a:schemeClr val="bg2"/>
                </a:solidFill>
              </a:rPr>
              <a:t>In this case, methods and variables are the medication</a:t>
            </a:r>
          </a:p>
          <a:p>
            <a:r>
              <a:rPr lang="en-US" dirty="0">
                <a:solidFill>
                  <a:schemeClr val="bg2"/>
                </a:solidFill>
              </a:rPr>
              <a:t>And the class is the capsule itself!</a:t>
            </a:r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343191A9-9F3F-0FA1-00C3-C6C2367701F8}"/>
              </a:ext>
            </a:extLst>
          </p:cNvPr>
          <p:cNvSpPr/>
          <p:nvPr/>
        </p:nvSpPr>
        <p:spPr>
          <a:xfrm rot="17225780">
            <a:off x="9224211" y="2635499"/>
            <a:ext cx="1331495" cy="129941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variables</a:t>
            </a: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7BE357A3-58BD-D95E-DF44-65844F7A4D55}"/>
              </a:ext>
            </a:extLst>
          </p:cNvPr>
          <p:cNvSpPr/>
          <p:nvPr/>
        </p:nvSpPr>
        <p:spPr>
          <a:xfrm rot="6425780">
            <a:off x="8823158" y="3914275"/>
            <a:ext cx="1331495" cy="1299410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138031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40168BE-EAF5-98E7-70E8-83236FEF73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42" y="1908085"/>
            <a:ext cx="6804006" cy="494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86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Encapsulate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Simplicity | Clarity</a:t>
            </a:r>
          </a:p>
          <a:p>
            <a:r>
              <a:rPr lang="en-US" dirty="0">
                <a:solidFill>
                  <a:schemeClr val="bg2"/>
                </a:solidFill>
              </a:rPr>
              <a:t>Better understanding of the code</a:t>
            </a:r>
          </a:p>
          <a:p>
            <a:r>
              <a:rPr lang="en-US" dirty="0">
                <a:solidFill>
                  <a:schemeClr val="bg2"/>
                </a:solidFill>
              </a:rPr>
              <a:t>Lowers code complexity</a:t>
            </a:r>
          </a:p>
          <a:p>
            <a:r>
              <a:rPr lang="en-US" dirty="0">
                <a:solidFill>
                  <a:schemeClr val="bg2"/>
                </a:solidFill>
              </a:rPr>
              <a:t>Manage/Limit data access</a:t>
            </a:r>
          </a:p>
        </p:txBody>
      </p:sp>
    </p:spTree>
    <p:extLst>
      <p:ext uri="{BB962C8B-B14F-4D97-AF65-F5344CB8AC3E}">
        <p14:creationId xmlns:p14="http://schemas.microsoft.com/office/powerpoint/2010/main" val="181853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71F3-1A41-BCD9-1DBF-0F9670A6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Stuff from the Previous Week!!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3206-D69F-FC32-B7F7-0B7410A26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 class 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It’s a blue print 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It’s a design or template.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An Object: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It’s an instance of a class.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Implementation of a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NOTE: Classes are invisible, object are visible.</a:t>
            </a:r>
          </a:p>
        </p:txBody>
      </p:sp>
    </p:spTree>
    <p:extLst>
      <p:ext uri="{BB962C8B-B14F-4D97-AF65-F5344CB8AC3E}">
        <p14:creationId xmlns:p14="http://schemas.microsoft.com/office/powerpoint/2010/main" val="2823272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way to selectively show only the relevant details of an object</a:t>
            </a:r>
          </a:p>
          <a:p>
            <a:r>
              <a:rPr lang="en-US" dirty="0">
                <a:solidFill>
                  <a:schemeClr val="bg2"/>
                </a:solidFill>
              </a:rPr>
              <a:t>Principle of abstraction: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	“Capture only those details about an object that are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relevant</a:t>
            </a:r>
            <a:r>
              <a:rPr lang="en-US" dirty="0">
                <a:solidFill>
                  <a:schemeClr val="bg2"/>
                </a:solidFill>
              </a:rPr>
              <a:t> to current perspective”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69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96031"/>
            <a:ext cx="6331236" cy="384171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Perspective: A point of view</a:t>
            </a:r>
          </a:p>
          <a:p>
            <a:r>
              <a:rPr lang="en-US" dirty="0">
                <a:solidFill>
                  <a:schemeClr val="bg2"/>
                </a:solidFill>
              </a:rPr>
              <a:t>The person only knows there is a book window for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borrowing and returning books, he doesn't care or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doesn't need to know about how the book is found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and what happens before and after he requests or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return a book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Let’s identify the things that are relevant to the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Borrower - ???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Librarian - ???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 descr="Difference between Abstraction and Encapsulation in Java - OOP">
            <a:extLst>
              <a:ext uri="{FF2B5EF4-FFF2-40B4-BE49-F238E27FC236}">
                <a16:creationId xmlns:a16="http://schemas.microsoft.com/office/drawing/2014/main" id="{470CFAFB-E934-BD91-23B3-C82816D3E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t="1250" r="1600" b="47731"/>
          <a:stretch/>
        </p:blipFill>
        <p:spPr bwMode="auto">
          <a:xfrm>
            <a:off x="7058139" y="1938968"/>
            <a:ext cx="5133861" cy="350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60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–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Simplifies the model by hiding irrelevant details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Abstraction provides the freedom to defer implementation decisions by avoiding commitment to details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82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0107-CC98-2084-53D7-12FC84FB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v/s Encapsulation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8B9DA3-93BF-2E3F-149B-553D37BAC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63" y="1950368"/>
            <a:ext cx="6088874" cy="49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24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Class name </a:t>
            </a:r>
            <a:r>
              <a:rPr lang="en-US" dirty="0">
                <a:solidFill>
                  <a:schemeClr val="bg2"/>
                </a:solidFill>
              </a:rPr>
              <a:t>(or identifier): identifies the class.</a:t>
            </a:r>
          </a:p>
          <a:p>
            <a:r>
              <a:rPr lang="en-US" b="1" dirty="0">
                <a:solidFill>
                  <a:schemeClr val="bg2"/>
                </a:solidFill>
              </a:rPr>
              <a:t>Data Members </a:t>
            </a:r>
            <a:r>
              <a:rPr lang="en-US" dirty="0">
                <a:solidFill>
                  <a:schemeClr val="bg2"/>
                </a:solidFill>
              </a:rPr>
              <a:t>or </a:t>
            </a:r>
            <a:r>
              <a:rPr lang="en-US" b="1" dirty="0">
                <a:solidFill>
                  <a:schemeClr val="bg2"/>
                </a:solidFill>
              </a:rPr>
              <a:t>Variables</a:t>
            </a:r>
            <a:r>
              <a:rPr lang="en-US" dirty="0">
                <a:solidFill>
                  <a:schemeClr val="bg2"/>
                </a:solidFill>
              </a:rPr>
              <a:t> (or attributes, states, fields): contains the 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attributes of the class.</a:t>
            </a:r>
          </a:p>
          <a:p>
            <a:r>
              <a:rPr lang="en-US" b="1" dirty="0">
                <a:solidFill>
                  <a:schemeClr val="bg2"/>
                </a:solidFill>
              </a:rPr>
              <a:t>Member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Functions</a:t>
            </a:r>
            <a:r>
              <a:rPr lang="en-US" dirty="0">
                <a:solidFill>
                  <a:schemeClr val="bg2"/>
                </a:solidFill>
              </a:rPr>
              <a:t> (or methods, behaviors, operations): contains the 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dynamic operations of the class.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CEE80F-22F4-258B-8539-D4EA9866FE39}"/>
              </a:ext>
            </a:extLst>
          </p:cNvPr>
          <p:cNvSpPr/>
          <p:nvPr/>
        </p:nvSpPr>
        <p:spPr>
          <a:xfrm>
            <a:off x="9496360" y="2855495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Class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34D33A-2FB9-08C6-C44E-27406AEE1129}"/>
              </a:ext>
            </a:extLst>
          </p:cNvPr>
          <p:cNvSpPr/>
          <p:nvPr/>
        </p:nvSpPr>
        <p:spPr>
          <a:xfrm>
            <a:off x="9496360" y="3224462"/>
            <a:ext cx="187692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Data Members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EDF16-4CEE-D594-AA80-C213134B3D68}"/>
              </a:ext>
            </a:extLst>
          </p:cNvPr>
          <p:cNvSpPr/>
          <p:nvPr/>
        </p:nvSpPr>
        <p:spPr>
          <a:xfrm>
            <a:off x="9496360" y="4013954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228485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F258C9-E3D8-87BA-8FCF-B60FA79A080A}"/>
              </a:ext>
            </a:extLst>
          </p:cNvPr>
          <p:cNvSpPr/>
          <p:nvPr/>
        </p:nvSpPr>
        <p:spPr>
          <a:xfrm>
            <a:off x="1250718" y="2791326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Class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875A3-D128-7659-2C2E-471EF09774BB}"/>
              </a:ext>
            </a:extLst>
          </p:cNvPr>
          <p:cNvSpPr/>
          <p:nvPr/>
        </p:nvSpPr>
        <p:spPr>
          <a:xfrm>
            <a:off x="1250718" y="3160293"/>
            <a:ext cx="187692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Data Members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16BB08-E8F9-263E-F80D-ED27B49AE295}"/>
              </a:ext>
            </a:extLst>
          </p:cNvPr>
          <p:cNvSpPr/>
          <p:nvPr/>
        </p:nvSpPr>
        <p:spPr>
          <a:xfrm>
            <a:off x="1250718" y="3949785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Member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8D73B6-9A04-00BB-6B0F-ED34802B1118}"/>
              </a:ext>
            </a:extLst>
          </p:cNvPr>
          <p:cNvSpPr/>
          <p:nvPr/>
        </p:nvSpPr>
        <p:spPr>
          <a:xfrm>
            <a:off x="5157537" y="2037803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D3AAC-1FCE-EC07-7871-3F55E249D065}"/>
              </a:ext>
            </a:extLst>
          </p:cNvPr>
          <p:cNvSpPr/>
          <p:nvPr/>
        </p:nvSpPr>
        <p:spPr>
          <a:xfrm>
            <a:off x="5157537" y="2406770"/>
            <a:ext cx="187692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-Name : string</a:t>
            </a:r>
          </a:p>
          <a:p>
            <a:r>
              <a:rPr lang="en-US" b="1" dirty="0">
                <a:solidFill>
                  <a:schemeClr val="bg2"/>
                </a:solidFill>
              </a:rPr>
              <a:t>-Age : 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87656-64E7-AAF5-81AD-D48F1F10DE39}"/>
              </a:ext>
            </a:extLst>
          </p:cNvPr>
          <p:cNvSpPr/>
          <p:nvPr/>
        </p:nvSpPr>
        <p:spPr>
          <a:xfrm>
            <a:off x="5157537" y="3196262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+Walk():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+Talk():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+Eat(): void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BEA31D-A649-4302-3B07-CF38A605EF5F}"/>
              </a:ext>
            </a:extLst>
          </p:cNvPr>
          <p:cNvSpPr/>
          <p:nvPr/>
        </p:nvSpPr>
        <p:spPr>
          <a:xfrm>
            <a:off x="5157537" y="4411000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Pokémon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45BF8B-8BF2-2293-A954-1B4BCD20CB1C}"/>
              </a:ext>
            </a:extLst>
          </p:cNvPr>
          <p:cNvSpPr/>
          <p:nvPr/>
        </p:nvSpPr>
        <p:spPr>
          <a:xfrm>
            <a:off x="5157537" y="4779967"/>
            <a:ext cx="1876926" cy="88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-Type : string[]</a:t>
            </a:r>
          </a:p>
          <a:p>
            <a:r>
              <a:rPr lang="en-US" b="1" dirty="0">
                <a:solidFill>
                  <a:schemeClr val="bg2"/>
                </a:solidFill>
              </a:rPr>
              <a:t>-Height : float</a:t>
            </a:r>
          </a:p>
          <a:p>
            <a:r>
              <a:rPr lang="en-US" b="1" dirty="0">
                <a:solidFill>
                  <a:schemeClr val="bg2"/>
                </a:solidFill>
              </a:rPr>
              <a:t>-Weight : float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DBE11-933E-4533-1B21-1538431F8311}"/>
              </a:ext>
            </a:extLst>
          </p:cNvPr>
          <p:cNvSpPr/>
          <p:nvPr/>
        </p:nvSpPr>
        <p:spPr>
          <a:xfrm>
            <a:off x="5157537" y="5661041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+Attack():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+Dodge(): void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7C8A22-AA74-5365-38C2-F4C0DAF8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477" y="2037803"/>
            <a:ext cx="1504069" cy="215766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96BC0-160D-24C5-BD6E-B3A03920174C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127644" y="2222287"/>
            <a:ext cx="2029893" cy="75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5B0939-EF5E-D832-77DE-B44AD860CF67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127644" y="2801517"/>
            <a:ext cx="2029893" cy="75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2DDC10-06F7-168B-CBD0-45C4C718579C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127644" y="3695864"/>
            <a:ext cx="2029893" cy="75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507FD9-CFA9-0C7C-FA08-1FAA45DEAE4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127644" y="2975810"/>
            <a:ext cx="2029893" cy="161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970088-8547-8347-FDC0-B9654D9BE35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127644" y="3555040"/>
            <a:ext cx="2029893" cy="166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CF6B1B-57D9-6D22-26A9-0337E4FD4780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127644" y="4449387"/>
            <a:ext cx="2029893" cy="171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ragonite">
            <a:extLst>
              <a:ext uri="{FF2B5EF4-FFF2-40B4-BE49-F238E27FC236}">
                <a16:creationId xmlns:a16="http://schemas.microsoft.com/office/drawing/2014/main" id="{D58A55D2-EA80-118F-FF3B-EB944F5B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63" y="436487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4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2C1B8-7CF5-F210-B8BF-B6DE98AFA9E8}"/>
              </a:ext>
            </a:extLst>
          </p:cNvPr>
          <p:cNvSpPr/>
          <p:nvPr/>
        </p:nvSpPr>
        <p:spPr>
          <a:xfrm>
            <a:off x="2109537" y="2743656"/>
            <a:ext cx="2398294" cy="36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2"/>
                </a:solidFill>
              </a:rPr>
              <a:t>Emily : Person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A0890B-E706-E859-78F0-CEB253009ACE}"/>
              </a:ext>
            </a:extLst>
          </p:cNvPr>
          <p:cNvSpPr/>
          <p:nvPr/>
        </p:nvSpPr>
        <p:spPr>
          <a:xfrm>
            <a:off x="2109537" y="3112623"/>
            <a:ext cx="2398294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Name = “Emily”</a:t>
            </a:r>
          </a:p>
          <a:p>
            <a:r>
              <a:rPr lang="en-US" b="1" dirty="0">
                <a:solidFill>
                  <a:schemeClr val="bg2"/>
                </a:solidFill>
              </a:rPr>
              <a:t>Age = 29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6867E-BD7B-84F4-CAB1-809016A90201}"/>
              </a:ext>
            </a:extLst>
          </p:cNvPr>
          <p:cNvSpPr/>
          <p:nvPr/>
        </p:nvSpPr>
        <p:spPr>
          <a:xfrm>
            <a:off x="2109537" y="3902115"/>
            <a:ext cx="2398294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Walk()</a:t>
            </a:r>
          </a:p>
          <a:p>
            <a:r>
              <a:rPr lang="en-US" b="1" dirty="0">
                <a:solidFill>
                  <a:schemeClr val="bg2"/>
                </a:solidFill>
              </a:rPr>
              <a:t>Talk()</a:t>
            </a:r>
          </a:p>
          <a:p>
            <a:r>
              <a:rPr lang="en-US" b="1" dirty="0">
                <a:solidFill>
                  <a:schemeClr val="bg2"/>
                </a:solidFill>
              </a:rPr>
              <a:t>Eat()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46A55-DA35-B86F-4351-AC7DC55C16CF}"/>
              </a:ext>
            </a:extLst>
          </p:cNvPr>
          <p:cNvSpPr/>
          <p:nvPr/>
        </p:nvSpPr>
        <p:spPr>
          <a:xfrm>
            <a:off x="6096000" y="2743656"/>
            <a:ext cx="3176336" cy="36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err="1">
                <a:solidFill>
                  <a:schemeClr val="bg2"/>
                </a:solidFill>
              </a:rPr>
              <a:t>Dragonite</a:t>
            </a:r>
            <a:r>
              <a:rPr lang="en-US" b="1" u="sng" dirty="0">
                <a:solidFill>
                  <a:schemeClr val="bg2"/>
                </a:solidFill>
              </a:rPr>
              <a:t> : Pokémon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BE480-5F51-6994-2330-86D4BF28E640}"/>
              </a:ext>
            </a:extLst>
          </p:cNvPr>
          <p:cNvSpPr/>
          <p:nvPr/>
        </p:nvSpPr>
        <p:spPr>
          <a:xfrm>
            <a:off x="6096001" y="3112623"/>
            <a:ext cx="317633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Type = {“dragon”, “flying”}</a:t>
            </a:r>
          </a:p>
          <a:p>
            <a:r>
              <a:rPr lang="en-US" b="1" dirty="0">
                <a:solidFill>
                  <a:schemeClr val="bg2"/>
                </a:solidFill>
              </a:rPr>
              <a:t>Height = 2.2</a:t>
            </a:r>
          </a:p>
          <a:p>
            <a:r>
              <a:rPr lang="en-US" b="1" dirty="0">
                <a:solidFill>
                  <a:schemeClr val="bg2"/>
                </a:solidFill>
              </a:rPr>
              <a:t>Weight = 210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4BE144-B096-7C74-1A4D-6DFDEBCB957A}"/>
              </a:ext>
            </a:extLst>
          </p:cNvPr>
          <p:cNvSpPr/>
          <p:nvPr/>
        </p:nvSpPr>
        <p:spPr>
          <a:xfrm>
            <a:off x="6096000" y="3902115"/>
            <a:ext cx="3176335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Attack()</a:t>
            </a:r>
          </a:p>
          <a:p>
            <a:r>
              <a:rPr lang="en-US" b="1" dirty="0">
                <a:solidFill>
                  <a:schemeClr val="bg2"/>
                </a:solidFill>
              </a:rPr>
              <a:t>Dodge()</a:t>
            </a:r>
          </a:p>
        </p:txBody>
      </p:sp>
    </p:spTree>
    <p:extLst>
      <p:ext uri="{BB962C8B-B14F-4D97-AF65-F5344CB8AC3E}">
        <p14:creationId xmlns:p14="http://schemas.microsoft.com/office/powerpoint/2010/main" val="305740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map the class diagram to code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Person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String Name;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int Age;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void Walk() {//walk}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void Talk() {//talk}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void Eat() {//eat}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0560B-0C19-DA98-3797-96B51D80871E}"/>
              </a:ext>
            </a:extLst>
          </p:cNvPr>
          <p:cNvSpPr/>
          <p:nvPr/>
        </p:nvSpPr>
        <p:spPr>
          <a:xfrm>
            <a:off x="9505072" y="2222287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50F62-D7D6-DD3E-DF09-28753B13DA63}"/>
              </a:ext>
            </a:extLst>
          </p:cNvPr>
          <p:cNvSpPr/>
          <p:nvPr/>
        </p:nvSpPr>
        <p:spPr>
          <a:xfrm>
            <a:off x="9505072" y="2591254"/>
            <a:ext cx="1876926" cy="789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-Name : string</a:t>
            </a:r>
          </a:p>
          <a:p>
            <a:r>
              <a:rPr lang="en-US" b="1" dirty="0">
                <a:solidFill>
                  <a:schemeClr val="bg2"/>
                </a:solidFill>
              </a:rPr>
              <a:t>-Age : 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01371-799C-FACB-3728-D1E4D720E236}"/>
              </a:ext>
            </a:extLst>
          </p:cNvPr>
          <p:cNvSpPr/>
          <p:nvPr/>
        </p:nvSpPr>
        <p:spPr>
          <a:xfrm>
            <a:off x="9505072" y="3380746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+Walk() 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+Talk() 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+Eat() : void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2D9D3A-932D-1217-A1DE-8E0CC9B8611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582779" y="2406771"/>
            <a:ext cx="6922293" cy="45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D36D2B-BB06-0A65-BFE4-F8179416C73E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3064042" y="2866494"/>
            <a:ext cx="6441030" cy="57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A460FF4-928A-C7E2-D6DE-5558BE5046A0}"/>
              </a:ext>
            </a:extLst>
          </p:cNvPr>
          <p:cNvSpPr/>
          <p:nvPr/>
        </p:nvSpPr>
        <p:spPr>
          <a:xfrm>
            <a:off x="2903621" y="3050978"/>
            <a:ext cx="160421" cy="7894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452CA26-F752-6A06-6146-E6964180B0AC}"/>
              </a:ext>
            </a:extLst>
          </p:cNvPr>
          <p:cNvSpPr/>
          <p:nvPr/>
        </p:nvSpPr>
        <p:spPr>
          <a:xfrm>
            <a:off x="3713748" y="3967899"/>
            <a:ext cx="152399" cy="9992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F5337E-E9D5-BB8A-CD81-1CB84653CC74}"/>
              </a:ext>
            </a:extLst>
          </p:cNvPr>
          <p:cNvCxnSpPr>
            <a:stCxn id="6" idx="1"/>
            <a:endCxn id="13" idx="1"/>
          </p:cNvCxnSpPr>
          <p:nvPr/>
        </p:nvCxnSpPr>
        <p:spPr>
          <a:xfrm flipH="1">
            <a:off x="3866147" y="3880348"/>
            <a:ext cx="5638925" cy="58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1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map the class diagram to code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bg2"/>
                </a:solidFill>
              </a:rPr>
              <a:t>				???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27EA52-CD4C-1500-262D-FCDB8ED5B5AB}"/>
              </a:ext>
            </a:extLst>
          </p:cNvPr>
          <p:cNvSpPr/>
          <p:nvPr/>
        </p:nvSpPr>
        <p:spPr>
          <a:xfrm>
            <a:off x="6096000" y="2863971"/>
            <a:ext cx="1876926" cy="368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Pokémon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BDC25C-0431-140E-5792-23387E2FAB2C}"/>
              </a:ext>
            </a:extLst>
          </p:cNvPr>
          <p:cNvSpPr/>
          <p:nvPr/>
        </p:nvSpPr>
        <p:spPr>
          <a:xfrm>
            <a:off x="6096000" y="3232938"/>
            <a:ext cx="1876926" cy="88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- Type : string[]</a:t>
            </a:r>
          </a:p>
          <a:p>
            <a:r>
              <a:rPr lang="en-US" b="1" dirty="0">
                <a:solidFill>
                  <a:schemeClr val="bg2"/>
                </a:solidFill>
              </a:rPr>
              <a:t>- Height : float</a:t>
            </a:r>
          </a:p>
          <a:p>
            <a:r>
              <a:rPr lang="en-US" b="1" dirty="0">
                <a:solidFill>
                  <a:schemeClr val="bg2"/>
                </a:solidFill>
              </a:rPr>
              <a:t>- Weight : float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65989-F32B-5F08-ED6D-1FDBE4A91EE8}"/>
              </a:ext>
            </a:extLst>
          </p:cNvPr>
          <p:cNvSpPr/>
          <p:nvPr/>
        </p:nvSpPr>
        <p:spPr>
          <a:xfrm>
            <a:off x="6096000" y="4114012"/>
            <a:ext cx="1876926" cy="999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/>
                </a:solidFill>
              </a:rPr>
              <a:t>+Attack(): void</a:t>
            </a:r>
          </a:p>
          <a:p>
            <a:r>
              <a:rPr lang="en-US" b="1" dirty="0">
                <a:solidFill>
                  <a:schemeClr val="bg2"/>
                </a:solidFill>
              </a:rPr>
              <a:t>+Dodge(): void</a:t>
            </a:r>
          </a:p>
        </p:txBody>
      </p:sp>
    </p:spTree>
    <p:extLst>
      <p:ext uri="{BB962C8B-B14F-4D97-AF65-F5344CB8AC3E}">
        <p14:creationId xmlns:p14="http://schemas.microsoft.com/office/powerpoint/2010/main" val="217204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 of a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public static void main(String[] </a:t>
            </a:r>
            <a:r>
              <a:rPr lang="en-US" dirty="0" err="1">
                <a:solidFill>
                  <a:schemeClr val="bg2"/>
                </a:solidFill>
              </a:rPr>
              <a:t>args</a:t>
            </a:r>
            <a:r>
              <a:rPr lang="en-US" dirty="0">
                <a:solidFill>
                  <a:schemeClr val="bg2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Person Emily;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Pokémon </a:t>
            </a:r>
            <a:r>
              <a:rPr lang="en-US" dirty="0" err="1">
                <a:solidFill>
                  <a:schemeClr val="bg2"/>
                </a:solidFill>
              </a:rPr>
              <a:t>Dragonite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14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1272</TotalTime>
  <Words>1640</Words>
  <Application>Microsoft Office PowerPoint</Application>
  <PresentationFormat>Widescreen</PresentationFormat>
  <Paragraphs>303</Paragraphs>
  <Slides>34</Slides>
  <Notes>28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Century Gothic</vt:lpstr>
      <vt:lpstr>Consolas</vt:lpstr>
      <vt:lpstr>Wingdings 2</vt:lpstr>
      <vt:lpstr>Quotable</vt:lpstr>
      <vt:lpstr>Object-Oriented Programming</vt:lpstr>
      <vt:lpstr>Recall: What is a Class?</vt:lpstr>
      <vt:lpstr>More Stuff from the Previous Week!!</vt:lpstr>
      <vt:lpstr>Class Diagrams</vt:lpstr>
      <vt:lpstr>Examples of Classes</vt:lpstr>
      <vt:lpstr>Examples of Objects</vt:lpstr>
      <vt:lpstr>Let’s map the class diagram to code now!</vt:lpstr>
      <vt:lpstr>Let’s map the class diagram to code now!</vt:lpstr>
      <vt:lpstr>Creating an object of a class:</vt:lpstr>
      <vt:lpstr>Access Modifiers | Access Specifiers</vt:lpstr>
      <vt:lpstr>Types of Access Specifiers:</vt:lpstr>
      <vt:lpstr>The “public” Access Modifier</vt:lpstr>
      <vt:lpstr>Going back to our Person Class</vt:lpstr>
      <vt:lpstr>Using Person Object in Main Method:</vt:lpstr>
      <vt:lpstr>The “private” Access Modifier</vt:lpstr>
      <vt:lpstr>Let’s modify our Person Class again!</vt:lpstr>
      <vt:lpstr>Do the same for your Pokémon class</vt:lpstr>
      <vt:lpstr>How will this impact our main function?</vt:lpstr>
      <vt:lpstr>The “protected” Access Modifier</vt:lpstr>
      <vt:lpstr>Accessor &amp; Mutator Functions</vt:lpstr>
      <vt:lpstr>Getters | Setters</vt:lpstr>
      <vt:lpstr>Going back to our person class…</vt:lpstr>
      <vt:lpstr>Going back to our Main Function…</vt:lpstr>
      <vt:lpstr>Update your Pokemon class and Main Method</vt:lpstr>
      <vt:lpstr>Encapsulation</vt:lpstr>
      <vt:lpstr>Encapsulation</vt:lpstr>
      <vt:lpstr>PowerPoint Presentation</vt:lpstr>
      <vt:lpstr>PowerPoint Presentation</vt:lpstr>
      <vt:lpstr>Why do we want to Encapsulate Data?</vt:lpstr>
      <vt:lpstr>Abstraction</vt:lpstr>
      <vt:lpstr>Abstraction</vt:lpstr>
      <vt:lpstr>Abstraction – Advantages</vt:lpstr>
      <vt:lpstr>Abstraction v/s Encapsulation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 Sattar</cp:lastModifiedBy>
  <cp:revision>348</cp:revision>
  <dcterms:created xsi:type="dcterms:W3CDTF">2023-01-26T02:43:51Z</dcterms:created>
  <dcterms:modified xsi:type="dcterms:W3CDTF">2023-09-06T10:47:54Z</dcterms:modified>
</cp:coreProperties>
</file>