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</p:sldMasterIdLst>
  <p:notesMasterIdLst>
    <p:notesMasterId r:id="rId25"/>
  </p:notesMasterIdLst>
  <p:sldIdLst>
    <p:sldId id="256" r:id="rId2"/>
    <p:sldId id="310" r:id="rId3"/>
    <p:sldId id="284" r:id="rId4"/>
    <p:sldId id="295" r:id="rId5"/>
    <p:sldId id="296" r:id="rId6"/>
    <p:sldId id="297" r:id="rId7"/>
    <p:sldId id="298" r:id="rId8"/>
    <p:sldId id="300" r:id="rId9"/>
    <p:sldId id="304" r:id="rId10"/>
    <p:sldId id="305" r:id="rId11"/>
    <p:sldId id="306" r:id="rId12"/>
    <p:sldId id="307" r:id="rId13"/>
    <p:sldId id="308" r:id="rId14"/>
    <p:sldId id="312" r:id="rId15"/>
    <p:sldId id="313" r:id="rId16"/>
    <p:sldId id="314" r:id="rId17"/>
    <p:sldId id="311" r:id="rId18"/>
    <p:sldId id="315" r:id="rId19"/>
    <p:sldId id="316" r:id="rId20"/>
    <p:sldId id="317" r:id="rId21"/>
    <p:sldId id="318" r:id="rId22"/>
    <p:sldId id="319" r:id="rId23"/>
    <p:sldId id="294" r:id="rId2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990" autoAdjust="0"/>
  </p:normalViewPr>
  <p:slideViewPr>
    <p:cSldViewPr snapToGrid="0">
      <p:cViewPr varScale="1">
        <p:scale>
          <a:sx n="87" d="100"/>
          <a:sy n="87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2B96113-225B-4AED-8D2D-E2FD60DD6B1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B9635BC-CC39-4540-B83C-CDDDF8AB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6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57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80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11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34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67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62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85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5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0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9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64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25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19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2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8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https://javapapers.com/oops/association-aggregation-composition-abstraction-generalization-realization-dependency/</a:t>
            </a:r>
          </a:p>
          <a:p>
            <a:r>
              <a:rPr lang="en-US" dirty="0"/>
              <a:t>https://www.infoworld.com/article/3029325/exploring-association-aggregation-and-composition-in-oop.html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07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75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90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0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9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13F30E-5208-46AD-B1E4-ED6FE117077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13F30E-5208-46AD-B1E4-ED6FE117077D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4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2368-BC60-F755-53A4-36243B43D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6984-4D23-4BF7-BC68-17CDC7E91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765" y="5280847"/>
            <a:ext cx="10399235" cy="4349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WEEK 08																		Abeeha Sattar</a:t>
            </a:r>
          </a:p>
        </p:txBody>
      </p:sp>
    </p:spTree>
    <p:extLst>
      <p:ext uri="{BB962C8B-B14F-4D97-AF65-F5344CB8AC3E}">
        <p14:creationId xmlns:p14="http://schemas.microsoft.com/office/powerpoint/2010/main" val="405540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91226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car </a:t>
            </a:r>
            <a:r>
              <a:rPr lang="en-US" b="1" dirty="0">
                <a:solidFill>
                  <a:schemeClr val="bg2"/>
                </a:solidFill>
              </a:rPr>
              <a:t>is-a</a:t>
            </a:r>
            <a:r>
              <a:rPr lang="en-US" dirty="0">
                <a:solidFill>
                  <a:schemeClr val="bg2"/>
                </a:solidFill>
              </a:rPr>
              <a:t> vehicle</a:t>
            </a:r>
          </a:p>
          <a:p>
            <a:r>
              <a:rPr lang="en-US" dirty="0">
                <a:solidFill>
                  <a:schemeClr val="bg2"/>
                </a:solidFill>
              </a:rPr>
              <a:t>A truck </a:t>
            </a:r>
            <a:r>
              <a:rPr lang="en-US" b="1" dirty="0">
                <a:solidFill>
                  <a:schemeClr val="bg2"/>
                </a:solidFill>
              </a:rPr>
              <a:t>is-a</a:t>
            </a:r>
            <a:r>
              <a:rPr lang="en-US" dirty="0">
                <a:solidFill>
                  <a:schemeClr val="bg2"/>
                </a:solidFill>
              </a:rPr>
              <a:t> vehicle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Cricket </a:t>
            </a:r>
            <a:r>
              <a:rPr lang="en-US" b="1" dirty="0">
                <a:solidFill>
                  <a:schemeClr val="bg2"/>
                </a:solidFill>
              </a:rPr>
              <a:t>is-a</a:t>
            </a:r>
            <a:r>
              <a:rPr lang="en-US" dirty="0">
                <a:solidFill>
                  <a:schemeClr val="bg2"/>
                </a:solidFill>
              </a:rPr>
              <a:t> sport</a:t>
            </a:r>
          </a:p>
          <a:p>
            <a:r>
              <a:rPr lang="en-US" dirty="0">
                <a:solidFill>
                  <a:schemeClr val="bg2"/>
                </a:solidFill>
              </a:rPr>
              <a:t>Table Tennis </a:t>
            </a:r>
            <a:r>
              <a:rPr lang="en-US" b="1" dirty="0">
                <a:solidFill>
                  <a:schemeClr val="bg2"/>
                </a:solidFill>
              </a:rPr>
              <a:t>is-a </a:t>
            </a:r>
            <a:r>
              <a:rPr lang="en-US" dirty="0">
                <a:solidFill>
                  <a:schemeClr val="bg2"/>
                </a:solidFill>
              </a:rPr>
              <a:t>sport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Spider </a:t>
            </a:r>
            <a:r>
              <a:rPr lang="en-US" b="1" dirty="0">
                <a:solidFill>
                  <a:schemeClr val="bg2"/>
                </a:solidFill>
              </a:rPr>
              <a:t>is-an </a:t>
            </a:r>
            <a:r>
              <a:rPr lang="en-US" dirty="0">
                <a:solidFill>
                  <a:schemeClr val="bg2"/>
                </a:solidFill>
              </a:rPr>
              <a:t>arachnid</a:t>
            </a:r>
          </a:p>
          <a:p>
            <a:r>
              <a:rPr lang="en-US" dirty="0">
                <a:solidFill>
                  <a:schemeClr val="bg2"/>
                </a:solidFill>
              </a:rPr>
              <a:t>Scorpion </a:t>
            </a:r>
            <a:r>
              <a:rPr lang="en-US" b="1" dirty="0">
                <a:solidFill>
                  <a:schemeClr val="bg2"/>
                </a:solidFill>
              </a:rPr>
              <a:t>is-an </a:t>
            </a:r>
            <a:r>
              <a:rPr lang="en-US" dirty="0">
                <a:solidFill>
                  <a:schemeClr val="bg2"/>
                </a:solidFill>
              </a:rPr>
              <a:t>arachnid</a:t>
            </a:r>
          </a:p>
        </p:txBody>
      </p:sp>
      <p:pic>
        <p:nvPicPr>
          <p:cNvPr id="1026" name="Picture 2" descr="Car Images - Free Download on Freepik">
            <a:extLst>
              <a:ext uri="{FF2B5EF4-FFF2-40B4-BE49-F238E27FC236}">
                <a16:creationId xmlns:a16="http://schemas.microsoft.com/office/drawing/2014/main" id="{B67717B6-BCD1-C75A-8827-6487065C1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t="32404" r="7162" b="29478"/>
          <a:stretch/>
        </p:blipFill>
        <p:spPr bwMode="auto">
          <a:xfrm>
            <a:off x="4836405" y="2332455"/>
            <a:ext cx="2779921" cy="12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 is the least useful skill at lower levels">
            <a:extLst>
              <a:ext uri="{FF2B5EF4-FFF2-40B4-BE49-F238E27FC236}">
                <a16:creationId xmlns:a16="http://schemas.microsoft.com/office/drawing/2014/main" id="{D0A32BAF-0E18-19FE-C021-8180CA251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70" y="2961872"/>
            <a:ext cx="3841121" cy="169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1837FC0-D4E0-2E8D-F152-B19559740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453" y="4134902"/>
            <a:ext cx="2453873" cy="248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85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extended (or child) class </a:t>
            </a:r>
            <a:r>
              <a:rPr lang="en-US" b="1" dirty="0">
                <a:solidFill>
                  <a:schemeClr val="bg2"/>
                </a:solidFill>
              </a:rPr>
              <a:t>contains all the features of its base (or parent) class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u="sng" dirty="0">
                <a:solidFill>
                  <a:schemeClr val="bg2"/>
                </a:solidFill>
              </a:rPr>
              <a:t>and may additionally have some unique features of its own.</a:t>
            </a:r>
          </a:p>
          <a:p>
            <a:r>
              <a:rPr lang="en-US" dirty="0">
                <a:solidFill>
                  <a:schemeClr val="bg2"/>
                </a:solidFill>
              </a:rPr>
              <a:t>In a class diagram, you use an arrow from child to parent class to show inheritance. The head of the arrow will be towards the parent.</a:t>
            </a:r>
          </a:p>
          <a:p>
            <a:endParaRPr lang="en-US" u="sng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Therefore, it allows us to derive properties from another class while programming, and saves a lot of effort that might be needed to rewrite the same code over and over!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458D37-2174-9C25-D55E-F27276F8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89" y="3938817"/>
            <a:ext cx="2367650" cy="53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242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DADC5-6500-512D-EB37-8F6DA9C84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Super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F68376-65C4-D4C8-2A02-D52272197B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class whose attributes will be </a:t>
            </a:r>
            <a:r>
              <a:rPr lang="en-US" i="1" dirty="0">
                <a:solidFill>
                  <a:schemeClr val="bg2"/>
                </a:solidFill>
              </a:rPr>
              <a:t>inherited</a:t>
            </a:r>
            <a:r>
              <a:rPr lang="en-US" dirty="0">
                <a:solidFill>
                  <a:schemeClr val="bg2"/>
                </a:solidFill>
              </a:rPr>
              <a:t> by the derived class</a:t>
            </a:r>
          </a:p>
          <a:p>
            <a:r>
              <a:rPr lang="en-US" dirty="0">
                <a:solidFill>
                  <a:schemeClr val="bg2"/>
                </a:solidFill>
              </a:rPr>
              <a:t>You can call it any of the following: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base class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super class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parent class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62A98E-FBFB-55B7-3549-D43A97292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Sub Class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722B2C-6FD9-4D04-C3E1-E39B471AAB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class that </a:t>
            </a:r>
            <a:r>
              <a:rPr lang="en-US" i="1" dirty="0">
                <a:solidFill>
                  <a:schemeClr val="bg2"/>
                </a:solidFill>
              </a:rPr>
              <a:t>inherits </a:t>
            </a:r>
            <a:r>
              <a:rPr lang="en-US" dirty="0">
                <a:solidFill>
                  <a:schemeClr val="bg2"/>
                </a:solidFill>
              </a:rPr>
              <a:t>the properties from another class</a:t>
            </a:r>
          </a:p>
          <a:p>
            <a:r>
              <a:rPr lang="en-US" dirty="0">
                <a:solidFill>
                  <a:schemeClr val="bg2"/>
                </a:solidFill>
              </a:rPr>
              <a:t>You can call it any of the following: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derived class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sub class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child class</a:t>
            </a:r>
          </a:p>
        </p:txBody>
      </p:sp>
    </p:spTree>
    <p:extLst>
      <p:ext uri="{BB962C8B-B14F-4D97-AF65-F5344CB8AC3E}">
        <p14:creationId xmlns:p14="http://schemas.microsoft.com/office/powerpoint/2010/main" val="48300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95" y="447188"/>
            <a:ext cx="11005851" cy="970450"/>
          </a:xfrm>
        </p:spPr>
        <p:txBody>
          <a:bodyPr/>
          <a:lstStyle/>
          <a:p>
            <a:r>
              <a:rPr lang="en-US" dirty="0"/>
              <a:t>Where and when do we need Inheritance?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7045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Consider a group of vehicles. You need to create classes for Bus, Car and Truck. The methods </a:t>
            </a:r>
            <a:r>
              <a:rPr lang="en-US" dirty="0" err="1">
                <a:solidFill>
                  <a:schemeClr val="bg2"/>
                </a:solidFill>
              </a:rPr>
              <a:t>fuelAmount</a:t>
            </a:r>
            <a:r>
              <a:rPr lang="en-US" dirty="0">
                <a:solidFill>
                  <a:schemeClr val="bg2"/>
                </a:solidFill>
              </a:rPr>
              <a:t>(), capacity(), </a:t>
            </a:r>
            <a:r>
              <a:rPr lang="en-US" dirty="0" err="1">
                <a:solidFill>
                  <a:schemeClr val="bg2"/>
                </a:solidFill>
              </a:rPr>
              <a:t>applyBrakes</a:t>
            </a:r>
            <a:r>
              <a:rPr lang="en-US" dirty="0">
                <a:solidFill>
                  <a:schemeClr val="bg2"/>
                </a:solidFill>
              </a:rPr>
              <a:t>() will be same for all of the three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0430A-2A0C-4065-2001-1027C002E79D}"/>
              </a:ext>
            </a:extLst>
          </p:cNvPr>
          <p:cNvSpPr txBox="1"/>
          <p:nvPr/>
        </p:nvSpPr>
        <p:spPr>
          <a:xfrm>
            <a:off x="3126952" y="2926599"/>
            <a:ext cx="5938093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Bus</a:t>
            </a:r>
          </a:p>
          <a:p>
            <a:r>
              <a:rPr lang="en-US" dirty="0">
                <a:solidFill>
                  <a:schemeClr val="bg2"/>
                </a:solidFill>
              </a:rPr>
              <a:t>Car</a:t>
            </a:r>
          </a:p>
          <a:p>
            <a:r>
              <a:rPr lang="en-US" dirty="0">
                <a:solidFill>
                  <a:schemeClr val="bg2"/>
                </a:solidFill>
              </a:rPr>
              <a:t>Truck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pPr algn="r"/>
            <a:r>
              <a:rPr lang="en-US" dirty="0" err="1">
                <a:solidFill>
                  <a:schemeClr val="bg2"/>
                </a:solidFill>
              </a:rPr>
              <a:t>fuelAmount</a:t>
            </a:r>
            <a:r>
              <a:rPr lang="en-US" dirty="0">
                <a:solidFill>
                  <a:schemeClr val="bg2"/>
                </a:solidFill>
              </a:rPr>
              <a:t>()</a:t>
            </a:r>
          </a:p>
          <a:p>
            <a:pPr algn="r"/>
            <a:r>
              <a:rPr lang="en-US" dirty="0">
                <a:solidFill>
                  <a:schemeClr val="bg2"/>
                </a:solidFill>
              </a:rPr>
              <a:t>capacity()</a:t>
            </a:r>
          </a:p>
          <a:p>
            <a:pPr algn="r"/>
            <a:r>
              <a:rPr lang="en-US" dirty="0" err="1">
                <a:solidFill>
                  <a:schemeClr val="bg2"/>
                </a:solidFill>
              </a:rPr>
              <a:t>applyBrakes</a:t>
            </a:r>
            <a:r>
              <a:rPr lang="en-US" dirty="0">
                <a:solidFill>
                  <a:schemeClr val="bg2"/>
                </a:solidFill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A53AD6-9259-ED79-1FDA-484B11B67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840" y="4724061"/>
            <a:ext cx="6962316" cy="1946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85911A-A37B-570F-81DC-961EFF9AC4AE}"/>
              </a:ext>
            </a:extLst>
          </p:cNvPr>
          <p:cNvSpPr txBox="1"/>
          <p:nvPr/>
        </p:nvSpPr>
        <p:spPr>
          <a:xfrm>
            <a:off x="3404212" y="5224052"/>
            <a:ext cx="57728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FF0000"/>
                </a:solidFill>
                <a:latin typeface="Broadway" panose="04040905080B02020502" pitchFamily="82" charset="0"/>
              </a:rPr>
              <a:t>BAD!!!!!!</a:t>
            </a:r>
          </a:p>
        </p:txBody>
      </p:sp>
    </p:spTree>
    <p:extLst>
      <p:ext uri="{BB962C8B-B14F-4D97-AF65-F5344CB8AC3E}">
        <p14:creationId xmlns:p14="http://schemas.microsoft.com/office/powerpoint/2010/main" val="12173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78" y="447188"/>
            <a:ext cx="10743020" cy="970450"/>
          </a:xfrm>
        </p:spPr>
        <p:txBody>
          <a:bodyPr/>
          <a:lstStyle/>
          <a:p>
            <a:r>
              <a:rPr lang="en-US" dirty="0"/>
              <a:t>Where and when do we need Inheritance?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6648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Why is it bad?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Duplication of code</a:t>
            </a:r>
          </a:p>
          <a:p>
            <a:r>
              <a:rPr lang="en-US" dirty="0">
                <a:solidFill>
                  <a:schemeClr val="bg2"/>
                </a:solidFill>
              </a:rPr>
              <a:t>What’s wrong with that?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Increase in lines of code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More code = more chances for error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Redundant Code = 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Not reusing code = </a:t>
            </a:r>
          </a:p>
          <a:p>
            <a:pPr lvl="3"/>
            <a:r>
              <a:rPr lang="en-US" dirty="0">
                <a:solidFill>
                  <a:schemeClr val="bg2"/>
                </a:solidFill>
              </a:rPr>
              <a:t>Redundant Code… </a:t>
            </a:r>
          </a:p>
          <a:p>
            <a:pPr lvl="4"/>
            <a:r>
              <a:rPr lang="en-US" dirty="0">
                <a:solidFill>
                  <a:schemeClr val="bg2"/>
                </a:solidFill>
              </a:rPr>
              <a:t>oh… </a:t>
            </a:r>
          </a:p>
          <a:p>
            <a:pPr lvl="5"/>
            <a:r>
              <a:rPr lang="en-US" dirty="0">
                <a:solidFill>
                  <a:schemeClr val="bg2"/>
                </a:solidFill>
              </a:rPr>
              <a:t>wait…</a:t>
            </a:r>
          </a:p>
        </p:txBody>
      </p:sp>
    </p:spTree>
    <p:extLst>
      <p:ext uri="{BB962C8B-B14F-4D97-AF65-F5344CB8AC3E}">
        <p14:creationId xmlns:p14="http://schemas.microsoft.com/office/powerpoint/2010/main" val="397161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the issue?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You may have noticed that car, bus and truck can be categorized as </a:t>
            </a:r>
            <a:r>
              <a:rPr lang="en-US" b="1" dirty="0">
                <a:solidFill>
                  <a:schemeClr val="bg2"/>
                </a:solidFill>
              </a:rPr>
              <a:t>vehicles</a:t>
            </a:r>
          </a:p>
          <a:p>
            <a:r>
              <a:rPr lang="en-US" dirty="0">
                <a:solidFill>
                  <a:schemeClr val="bg2"/>
                </a:solidFill>
              </a:rPr>
              <a:t>We can create a Vehicle class, then,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Add the three common methods to the class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Inherit each of the classes from the Vehicle class</a:t>
            </a:r>
          </a:p>
          <a:p>
            <a:pPr lvl="1"/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Viola! Reusable code without any redundancy!!</a:t>
            </a:r>
          </a:p>
        </p:txBody>
      </p:sp>
    </p:spTree>
    <p:extLst>
      <p:ext uri="{BB962C8B-B14F-4D97-AF65-F5344CB8AC3E}">
        <p14:creationId xmlns:p14="http://schemas.microsoft.com/office/powerpoint/2010/main" val="3141788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(Partial Class Diagram)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774EF-A0F5-4D95-B5F8-F55AE7555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4575" y="2602706"/>
            <a:ext cx="7562850" cy="2876550"/>
          </a:xfrm>
        </p:spPr>
      </p:pic>
    </p:spTree>
    <p:extLst>
      <p:ext uri="{BB962C8B-B14F-4D97-AF65-F5344CB8AC3E}">
        <p14:creationId xmlns:p14="http://schemas.microsoft.com/office/powerpoint/2010/main" val="50018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showing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EAEC1C-53F1-098A-EC83-34BBE2AB6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8907" y="1929027"/>
            <a:ext cx="6174186" cy="4928973"/>
          </a:xfrm>
        </p:spPr>
      </p:pic>
    </p:spTree>
    <p:extLst>
      <p:ext uri="{BB962C8B-B14F-4D97-AF65-F5344CB8AC3E}">
        <p14:creationId xmlns:p14="http://schemas.microsoft.com/office/powerpoint/2010/main" val="3388827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Inheritance Look in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class Vehicle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//class contents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class Car extends Vehicle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// class contents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1537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Protected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Visibility modifiers determine which class members are inherited and which are not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Variables and methods declared with public visibility are inherited; those with private visibility are not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But public variables violate the principle of encapsulation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There is a third visibility modifier that helps in inheritance situations: protected</a:t>
            </a:r>
          </a:p>
        </p:txBody>
      </p:sp>
    </p:spTree>
    <p:extLst>
      <p:ext uri="{BB962C8B-B14F-4D97-AF65-F5344CB8AC3E}">
        <p14:creationId xmlns:p14="http://schemas.microsoft.com/office/powerpoint/2010/main" val="367508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11E2-F32F-8505-C1BE-62983067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Relationships: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56E0-F543-CDAD-05E2-BA4650E7E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Has – a / has – an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An object contains one or more objects of other classes as members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Association/Aggregation/Composition fall into this category</a:t>
            </a:r>
          </a:p>
          <a:p>
            <a:r>
              <a:rPr lang="en-US" dirty="0">
                <a:solidFill>
                  <a:schemeClr val="bg2"/>
                </a:solidFill>
              </a:rPr>
              <a:t>Is – a / is – an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class is an extension of another class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Inheritance falls into this category</a:t>
            </a:r>
          </a:p>
        </p:txBody>
      </p:sp>
    </p:spTree>
    <p:extLst>
      <p:ext uri="{BB962C8B-B14F-4D97-AF65-F5344CB8AC3E}">
        <p14:creationId xmlns:p14="http://schemas.microsoft.com/office/powerpoint/2010/main" val="3624974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Protected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The protected modifier allows a member of a base class to be inherited into a child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Protected visibility provides more encapsulation than public visibility does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However, protected visibility is not as tightly encapsulated as private visibility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Protected variables and methods can be shown with a # symbol preceding them in UML diagrams.</a:t>
            </a:r>
          </a:p>
        </p:txBody>
      </p:sp>
    </p:spTree>
    <p:extLst>
      <p:ext uri="{BB962C8B-B14F-4D97-AF65-F5344CB8AC3E}">
        <p14:creationId xmlns:p14="http://schemas.microsoft.com/office/powerpoint/2010/main" val="1163159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“super”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2"/>
                </a:solidFill>
              </a:rPr>
              <a:t>Constructors are not inherited, even though they have public visibility.</a:t>
            </a:r>
          </a:p>
          <a:p>
            <a:endParaRPr lang="en-US" u="sng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Yet we often want to use the parent's constructor to set up the "parent's part" of the object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 super reference can be used to refer to the parent class, and often is used to invoke the parent's constructor</a:t>
            </a:r>
          </a:p>
        </p:txBody>
      </p:sp>
    </p:spTree>
    <p:extLst>
      <p:ext uri="{BB962C8B-B14F-4D97-AF65-F5344CB8AC3E}">
        <p14:creationId xmlns:p14="http://schemas.microsoft.com/office/powerpoint/2010/main" val="2083731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“super”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child’s constructor is responsible for calling the parent’s constructor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u="sng" dirty="0">
                <a:solidFill>
                  <a:schemeClr val="bg2"/>
                </a:solidFill>
              </a:rPr>
              <a:t>The first line of a child’s constructor should use the super reference to call the parent’s constructor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u="sng" dirty="0">
                <a:solidFill>
                  <a:schemeClr val="bg2"/>
                </a:solidFill>
              </a:rPr>
              <a:t>The super reference can also be used to reference other variables and methods defined in the parent’s class</a:t>
            </a:r>
          </a:p>
        </p:txBody>
      </p:sp>
    </p:spTree>
    <p:extLst>
      <p:ext uri="{BB962C8B-B14F-4D97-AF65-F5344CB8AC3E}">
        <p14:creationId xmlns:p14="http://schemas.microsoft.com/office/powerpoint/2010/main" val="1532375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5A48E6-BC00-0F18-CD49-9C102E5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F8533A-88EC-9260-ED8E-7F39D0BC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4776313">
            <a:off x="9253820" y="5109750"/>
            <a:ext cx="555645" cy="521137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42208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in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224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Association is a relationship between two objects.</a:t>
            </a:r>
          </a:p>
          <a:p>
            <a:r>
              <a:rPr lang="en-US" dirty="0">
                <a:solidFill>
                  <a:schemeClr val="bg2"/>
                </a:solidFill>
              </a:rPr>
              <a:t>It defines the multiplicity between objects. Some of the multiplicities are: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one-to-one, 				        </a:t>
            </a:r>
            <a:r>
              <a:rPr lang="en-US" sz="1400" dirty="0">
                <a:solidFill>
                  <a:schemeClr val="bg2"/>
                </a:solidFill>
              </a:rPr>
              <a:t>1						   1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one-to-many, 				        </a:t>
            </a:r>
            <a:r>
              <a:rPr lang="en-US" sz="1400" dirty="0">
                <a:solidFill>
                  <a:schemeClr val="bg2"/>
                </a:solidFill>
              </a:rPr>
              <a:t>1</a:t>
            </a:r>
            <a:r>
              <a:rPr lang="en-US" sz="1200" dirty="0">
                <a:solidFill>
                  <a:schemeClr val="bg2"/>
                </a:solidFill>
              </a:rPr>
              <a:t>						    </a:t>
            </a:r>
            <a:r>
              <a:rPr lang="en-US" dirty="0">
                <a:solidFill>
                  <a:schemeClr val="bg2"/>
                </a:solidFill>
              </a:rPr>
              <a:t>*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many-to-one, 				        </a:t>
            </a:r>
            <a:r>
              <a:rPr lang="en-US" sz="1400" dirty="0">
                <a:solidFill>
                  <a:schemeClr val="bg2"/>
                </a:solidFill>
              </a:rPr>
              <a:t>*</a:t>
            </a:r>
            <a:r>
              <a:rPr lang="en-US" sz="1200" dirty="0">
                <a:solidFill>
                  <a:schemeClr val="bg2"/>
                </a:solidFill>
              </a:rPr>
              <a:t>						    </a:t>
            </a:r>
            <a:r>
              <a:rPr lang="en-US" sz="1400" dirty="0">
                <a:solidFill>
                  <a:schemeClr val="bg2"/>
                </a:solidFill>
              </a:rPr>
              <a:t>1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many-to-many. 				</a:t>
            </a:r>
            <a:r>
              <a:rPr lang="en-US" sz="1400" dirty="0">
                <a:solidFill>
                  <a:schemeClr val="bg2"/>
                </a:solidFill>
              </a:rPr>
              <a:t>*</a:t>
            </a:r>
            <a:r>
              <a:rPr lang="en-US" sz="1200" dirty="0">
                <a:solidFill>
                  <a:schemeClr val="bg2"/>
                </a:solidFill>
              </a:rPr>
              <a:t>						    </a:t>
            </a:r>
            <a:r>
              <a:rPr lang="en-US" sz="1400" dirty="0">
                <a:solidFill>
                  <a:schemeClr val="bg2"/>
                </a:solidFill>
              </a:rPr>
              <a:t>*</a:t>
            </a:r>
          </a:p>
          <a:p>
            <a:pPr lvl="1"/>
            <a:r>
              <a:rPr lang="en-US" sz="1400" dirty="0">
                <a:solidFill>
                  <a:schemeClr val="bg2"/>
                </a:solidFill>
              </a:rPr>
              <a:t>You can have other numbers as multiplicities as well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81AA20-19A5-770A-B967-0D951A35931A}"/>
              </a:ext>
            </a:extLst>
          </p:cNvPr>
          <p:cNvCxnSpPr/>
          <p:nvPr/>
        </p:nvCxnSpPr>
        <p:spPr>
          <a:xfrm>
            <a:off x="5111826" y="3910988"/>
            <a:ext cx="2776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A3D519-6141-1E50-8006-C2B4EDA7D4F2}"/>
              </a:ext>
            </a:extLst>
          </p:cNvPr>
          <p:cNvCxnSpPr/>
          <p:nvPr/>
        </p:nvCxnSpPr>
        <p:spPr>
          <a:xfrm>
            <a:off x="5111826" y="4296579"/>
            <a:ext cx="2776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230C71-8C91-19D9-187F-4794D9007C45}"/>
              </a:ext>
            </a:extLst>
          </p:cNvPr>
          <p:cNvCxnSpPr/>
          <p:nvPr/>
        </p:nvCxnSpPr>
        <p:spPr>
          <a:xfrm>
            <a:off x="5111826" y="4649119"/>
            <a:ext cx="2776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A7EB55-66A8-F82C-97BE-CEA231C6954B}"/>
              </a:ext>
            </a:extLst>
          </p:cNvPr>
          <p:cNvCxnSpPr/>
          <p:nvPr/>
        </p:nvCxnSpPr>
        <p:spPr>
          <a:xfrm>
            <a:off x="5111826" y="5045725"/>
            <a:ext cx="2776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85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Multiplicity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A91E7-EB93-51E1-B3F6-089E75292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2403" y="2703523"/>
            <a:ext cx="5847194" cy="2904063"/>
          </a:xfrm>
        </p:spPr>
      </p:pic>
    </p:spTree>
    <p:extLst>
      <p:ext uri="{BB962C8B-B14F-4D97-AF65-F5344CB8AC3E}">
        <p14:creationId xmlns:p14="http://schemas.microsoft.com/office/powerpoint/2010/main" val="291396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Association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2C2158-2C72-DD8B-A00F-1E3FCBB32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5979" y="2027820"/>
            <a:ext cx="6480041" cy="4670420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30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Aggregation is a specialized form of association between two or more objects in which each object has its own life cycle but there exists an ownership as well.</a:t>
            </a:r>
          </a:p>
          <a:p>
            <a:r>
              <a:rPr lang="en-US" dirty="0">
                <a:solidFill>
                  <a:schemeClr val="bg2"/>
                </a:solidFill>
              </a:rPr>
              <a:t>Aggregation is also called a “Has-a” relationship.</a:t>
            </a:r>
          </a:p>
          <a:p>
            <a:r>
              <a:rPr lang="en-US" dirty="0">
                <a:solidFill>
                  <a:schemeClr val="bg2"/>
                </a:solidFill>
              </a:rPr>
              <a:t>Aggregation is usually represented in UML  using a line with a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hollow diamond towards the class that owns the other object.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D9E3B1-C659-3226-A11F-034343B93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060" y="4271102"/>
            <a:ext cx="2225095" cy="45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96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Composition is a special case of aggregation. </a:t>
            </a:r>
          </a:p>
          <a:p>
            <a:r>
              <a:rPr lang="en-US" dirty="0">
                <a:solidFill>
                  <a:schemeClr val="bg2"/>
                </a:solidFill>
              </a:rPr>
              <a:t>In a more specific manner, a restricted aggregation is called composition. </a:t>
            </a:r>
          </a:p>
          <a:p>
            <a:r>
              <a:rPr lang="en-US" dirty="0">
                <a:solidFill>
                  <a:schemeClr val="bg2"/>
                </a:solidFill>
              </a:rPr>
              <a:t>When an object contains the other object, if the contained object cannot exist without the existence of container object, then it is called composition.</a:t>
            </a:r>
          </a:p>
          <a:p>
            <a:r>
              <a:rPr lang="en-US" dirty="0">
                <a:solidFill>
                  <a:schemeClr val="bg2"/>
                </a:solidFill>
              </a:rPr>
              <a:t>Composition is represented in UML using a line connecting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the objects with a solid diamond at the end of the object that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owns the other object.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56614D-AB71-3636-6F12-0957BF343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131" y="4486677"/>
            <a:ext cx="2212477" cy="45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13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Note that these are partial class diagrams.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We’ll always be making complete ones!</a:t>
            </a:r>
          </a:p>
        </p:txBody>
      </p:sp>
      <p:sp>
        <p:nvSpPr>
          <p:cNvPr id="5" name="object 62">
            <a:extLst>
              <a:ext uri="{FF2B5EF4-FFF2-40B4-BE49-F238E27FC236}">
                <a16:creationId xmlns:a16="http://schemas.microsoft.com/office/drawing/2014/main" id="{F10A4A8B-A565-4E22-E40A-E0DFAD32C191}"/>
              </a:ext>
            </a:extLst>
          </p:cNvPr>
          <p:cNvSpPr/>
          <p:nvPr/>
        </p:nvSpPr>
        <p:spPr>
          <a:xfrm>
            <a:off x="820156" y="2377311"/>
            <a:ext cx="4442206" cy="2009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B237C0CD-0478-9E42-B1EE-56A31D002C1E}"/>
              </a:ext>
            </a:extLst>
          </p:cNvPr>
          <p:cNvSpPr/>
          <p:nvPr/>
        </p:nvSpPr>
        <p:spPr>
          <a:xfrm>
            <a:off x="5252206" y="2434018"/>
            <a:ext cx="1690370" cy="1396365"/>
          </a:xfrm>
          <a:custGeom>
            <a:avLst/>
            <a:gdLst/>
            <a:ahLst/>
            <a:cxnLst/>
            <a:rect l="l" t="t" r="r" b="b"/>
            <a:pathLst>
              <a:path w="1690370" h="1396364">
                <a:moveTo>
                  <a:pt x="0" y="1395856"/>
                </a:moveTo>
                <a:lnTo>
                  <a:pt x="1689989" y="1395856"/>
                </a:lnTo>
                <a:lnTo>
                  <a:pt x="1689989" y="0"/>
                </a:lnTo>
                <a:lnTo>
                  <a:pt x="0" y="0"/>
                </a:lnTo>
                <a:lnTo>
                  <a:pt x="0" y="1395856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54C091DF-7C66-FBB3-AA21-BF92E93E4542}"/>
              </a:ext>
            </a:extLst>
          </p:cNvPr>
          <p:cNvSpPr/>
          <p:nvPr/>
        </p:nvSpPr>
        <p:spPr>
          <a:xfrm>
            <a:off x="5551177" y="2919539"/>
            <a:ext cx="1114044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236C6B0A-E2C5-B178-5909-AC5B0E8BAA79}"/>
              </a:ext>
            </a:extLst>
          </p:cNvPr>
          <p:cNvSpPr/>
          <p:nvPr/>
        </p:nvSpPr>
        <p:spPr>
          <a:xfrm>
            <a:off x="6357373" y="2919539"/>
            <a:ext cx="371856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D76D7F0D-FD46-A9E1-79C5-86B4C86BAB29}"/>
              </a:ext>
            </a:extLst>
          </p:cNvPr>
          <p:cNvSpPr txBox="1"/>
          <p:nvPr/>
        </p:nvSpPr>
        <p:spPr>
          <a:xfrm>
            <a:off x="5252206" y="2434018"/>
            <a:ext cx="1690370" cy="13963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Window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A36A08FB-D791-F9E8-296C-AF76BBD3CB37}"/>
              </a:ext>
            </a:extLst>
          </p:cNvPr>
          <p:cNvSpPr/>
          <p:nvPr/>
        </p:nvSpPr>
        <p:spPr>
          <a:xfrm>
            <a:off x="7209670" y="2645092"/>
            <a:ext cx="1905635" cy="0"/>
          </a:xfrm>
          <a:custGeom>
            <a:avLst/>
            <a:gdLst/>
            <a:ahLst/>
            <a:cxnLst/>
            <a:rect l="l" t="t" r="r" b="b"/>
            <a:pathLst>
              <a:path w="1905635">
                <a:moveTo>
                  <a:pt x="0" y="0"/>
                </a:moveTo>
                <a:lnTo>
                  <a:pt x="190538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1">
            <a:extLst>
              <a:ext uri="{FF2B5EF4-FFF2-40B4-BE49-F238E27FC236}">
                <a16:creationId xmlns:a16="http://schemas.microsoft.com/office/drawing/2014/main" id="{93F13F12-96D1-17D8-9351-1903465B0E08}"/>
              </a:ext>
            </a:extLst>
          </p:cNvPr>
          <p:cNvSpPr/>
          <p:nvPr/>
        </p:nvSpPr>
        <p:spPr>
          <a:xfrm>
            <a:off x="6942208" y="2593530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5">
                <a:moveTo>
                  <a:pt x="133731" y="0"/>
                </a:moveTo>
                <a:lnTo>
                  <a:pt x="0" y="51562"/>
                </a:lnTo>
                <a:lnTo>
                  <a:pt x="133731" y="103123"/>
                </a:lnTo>
                <a:lnTo>
                  <a:pt x="267462" y="51562"/>
                </a:lnTo>
                <a:lnTo>
                  <a:pt x="133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2">
            <a:extLst>
              <a:ext uri="{FF2B5EF4-FFF2-40B4-BE49-F238E27FC236}">
                <a16:creationId xmlns:a16="http://schemas.microsoft.com/office/drawing/2014/main" id="{D0DA567B-FB8A-5EBD-2F15-370276F49F02}"/>
              </a:ext>
            </a:extLst>
          </p:cNvPr>
          <p:cNvSpPr/>
          <p:nvPr/>
        </p:nvSpPr>
        <p:spPr>
          <a:xfrm>
            <a:off x="6942208" y="2593530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5">
                <a:moveTo>
                  <a:pt x="0" y="51562"/>
                </a:moveTo>
                <a:lnTo>
                  <a:pt x="133731" y="0"/>
                </a:lnTo>
                <a:lnTo>
                  <a:pt x="267462" y="51562"/>
                </a:lnTo>
                <a:lnTo>
                  <a:pt x="133731" y="103123"/>
                </a:lnTo>
                <a:lnTo>
                  <a:pt x="0" y="515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3">
            <a:extLst>
              <a:ext uri="{FF2B5EF4-FFF2-40B4-BE49-F238E27FC236}">
                <a16:creationId xmlns:a16="http://schemas.microsoft.com/office/drawing/2014/main" id="{5179E434-CE08-C881-3F52-D9978409D2E4}"/>
              </a:ext>
            </a:extLst>
          </p:cNvPr>
          <p:cNvSpPr/>
          <p:nvPr/>
        </p:nvSpPr>
        <p:spPr>
          <a:xfrm>
            <a:off x="9115050" y="2434018"/>
            <a:ext cx="2233295" cy="405765"/>
          </a:xfrm>
          <a:custGeom>
            <a:avLst/>
            <a:gdLst/>
            <a:ahLst/>
            <a:cxnLst/>
            <a:rect l="l" t="t" r="r" b="b"/>
            <a:pathLst>
              <a:path w="2233295" h="405764">
                <a:moveTo>
                  <a:pt x="0" y="405257"/>
                </a:moveTo>
                <a:lnTo>
                  <a:pt x="2233167" y="405257"/>
                </a:lnTo>
                <a:lnTo>
                  <a:pt x="2233167" y="0"/>
                </a:lnTo>
                <a:lnTo>
                  <a:pt x="0" y="0"/>
                </a:lnTo>
                <a:lnTo>
                  <a:pt x="0" y="405257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4">
            <a:extLst>
              <a:ext uri="{FF2B5EF4-FFF2-40B4-BE49-F238E27FC236}">
                <a16:creationId xmlns:a16="http://schemas.microsoft.com/office/drawing/2014/main" id="{0BD790D4-B01A-F5CB-C19D-DEE3E265CE1F}"/>
              </a:ext>
            </a:extLst>
          </p:cNvPr>
          <p:cNvSpPr/>
          <p:nvPr/>
        </p:nvSpPr>
        <p:spPr>
          <a:xfrm>
            <a:off x="9637020" y="2424239"/>
            <a:ext cx="1207007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5">
            <a:extLst>
              <a:ext uri="{FF2B5EF4-FFF2-40B4-BE49-F238E27FC236}">
                <a16:creationId xmlns:a16="http://schemas.microsoft.com/office/drawing/2014/main" id="{D4762A51-FF0B-A5C2-D103-861B12E0F13A}"/>
              </a:ext>
            </a:extLst>
          </p:cNvPr>
          <p:cNvSpPr/>
          <p:nvPr/>
        </p:nvSpPr>
        <p:spPr>
          <a:xfrm>
            <a:off x="10536181" y="2424239"/>
            <a:ext cx="371856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6">
            <a:extLst>
              <a:ext uri="{FF2B5EF4-FFF2-40B4-BE49-F238E27FC236}">
                <a16:creationId xmlns:a16="http://schemas.microsoft.com/office/drawing/2014/main" id="{92A222C6-C6A7-F3B6-7014-769E97AF8106}"/>
              </a:ext>
            </a:extLst>
          </p:cNvPr>
          <p:cNvSpPr txBox="1"/>
          <p:nvPr/>
        </p:nvSpPr>
        <p:spPr>
          <a:xfrm>
            <a:off x="9115050" y="2434018"/>
            <a:ext cx="2233295" cy="4057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667385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latin typeface="Arial"/>
                <a:cs typeface="Arial"/>
              </a:rPr>
              <a:t>Scrollbar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object 27">
            <a:extLst>
              <a:ext uri="{FF2B5EF4-FFF2-40B4-BE49-F238E27FC236}">
                <a16:creationId xmlns:a16="http://schemas.microsoft.com/office/drawing/2014/main" id="{6639C928-53FB-9A27-5C91-5E1B8CD13653}"/>
              </a:ext>
            </a:extLst>
          </p:cNvPr>
          <p:cNvSpPr/>
          <p:nvPr/>
        </p:nvSpPr>
        <p:spPr>
          <a:xfrm>
            <a:off x="7209670" y="3140392"/>
            <a:ext cx="1905635" cy="0"/>
          </a:xfrm>
          <a:custGeom>
            <a:avLst/>
            <a:gdLst/>
            <a:ahLst/>
            <a:cxnLst/>
            <a:rect l="l" t="t" r="r" b="b"/>
            <a:pathLst>
              <a:path w="1905635">
                <a:moveTo>
                  <a:pt x="0" y="0"/>
                </a:moveTo>
                <a:lnTo>
                  <a:pt x="190538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8">
            <a:extLst>
              <a:ext uri="{FF2B5EF4-FFF2-40B4-BE49-F238E27FC236}">
                <a16:creationId xmlns:a16="http://schemas.microsoft.com/office/drawing/2014/main" id="{46334CE5-650B-CD14-B513-240575833D8E}"/>
              </a:ext>
            </a:extLst>
          </p:cNvPr>
          <p:cNvSpPr/>
          <p:nvPr/>
        </p:nvSpPr>
        <p:spPr>
          <a:xfrm>
            <a:off x="6942208" y="3088830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4">
                <a:moveTo>
                  <a:pt x="133731" y="0"/>
                </a:moveTo>
                <a:lnTo>
                  <a:pt x="0" y="51562"/>
                </a:lnTo>
                <a:lnTo>
                  <a:pt x="133731" y="103123"/>
                </a:lnTo>
                <a:lnTo>
                  <a:pt x="267462" y="51562"/>
                </a:lnTo>
                <a:lnTo>
                  <a:pt x="133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9">
            <a:extLst>
              <a:ext uri="{FF2B5EF4-FFF2-40B4-BE49-F238E27FC236}">
                <a16:creationId xmlns:a16="http://schemas.microsoft.com/office/drawing/2014/main" id="{398DAA97-1F11-E831-AA48-04033536DD2D}"/>
              </a:ext>
            </a:extLst>
          </p:cNvPr>
          <p:cNvSpPr/>
          <p:nvPr/>
        </p:nvSpPr>
        <p:spPr>
          <a:xfrm>
            <a:off x="6942208" y="3088830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4">
                <a:moveTo>
                  <a:pt x="0" y="51562"/>
                </a:moveTo>
                <a:lnTo>
                  <a:pt x="133731" y="0"/>
                </a:lnTo>
                <a:lnTo>
                  <a:pt x="267462" y="51562"/>
                </a:lnTo>
                <a:lnTo>
                  <a:pt x="133731" y="103123"/>
                </a:lnTo>
                <a:lnTo>
                  <a:pt x="0" y="515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0">
            <a:extLst>
              <a:ext uri="{FF2B5EF4-FFF2-40B4-BE49-F238E27FC236}">
                <a16:creationId xmlns:a16="http://schemas.microsoft.com/office/drawing/2014/main" id="{CA334EA3-0632-94C0-C546-2079E23F69D4}"/>
              </a:ext>
            </a:extLst>
          </p:cNvPr>
          <p:cNvSpPr/>
          <p:nvPr/>
        </p:nvSpPr>
        <p:spPr>
          <a:xfrm>
            <a:off x="9115050" y="2929318"/>
            <a:ext cx="2233295" cy="405765"/>
          </a:xfrm>
          <a:custGeom>
            <a:avLst/>
            <a:gdLst/>
            <a:ahLst/>
            <a:cxnLst/>
            <a:rect l="l" t="t" r="r" b="b"/>
            <a:pathLst>
              <a:path w="2233295" h="405764">
                <a:moveTo>
                  <a:pt x="0" y="405257"/>
                </a:moveTo>
                <a:lnTo>
                  <a:pt x="2233167" y="405257"/>
                </a:lnTo>
                <a:lnTo>
                  <a:pt x="2233167" y="0"/>
                </a:lnTo>
                <a:lnTo>
                  <a:pt x="0" y="0"/>
                </a:lnTo>
                <a:lnTo>
                  <a:pt x="0" y="405257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31">
            <a:extLst>
              <a:ext uri="{FF2B5EF4-FFF2-40B4-BE49-F238E27FC236}">
                <a16:creationId xmlns:a16="http://schemas.microsoft.com/office/drawing/2014/main" id="{062538F0-A605-0792-8D77-6DCC0ADF9830}"/>
              </a:ext>
            </a:extLst>
          </p:cNvPr>
          <p:cNvSpPr/>
          <p:nvPr/>
        </p:nvSpPr>
        <p:spPr>
          <a:xfrm>
            <a:off x="9710173" y="2919539"/>
            <a:ext cx="1060704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32">
            <a:extLst>
              <a:ext uri="{FF2B5EF4-FFF2-40B4-BE49-F238E27FC236}">
                <a16:creationId xmlns:a16="http://schemas.microsoft.com/office/drawing/2014/main" id="{DDD39143-1A4F-D453-5C35-BEABFD4AB113}"/>
              </a:ext>
            </a:extLst>
          </p:cNvPr>
          <p:cNvSpPr/>
          <p:nvPr/>
        </p:nvSpPr>
        <p:spPr>
          <a:xfrm>
            <a:off x="10463029" y="2919539"/>
            <a:ext cx="371856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3">
            <a:extLst>
              <a:ext uri="{FF2B5EF4-FFF2-40B4-BE49-F238E27FC236}">
                <a16:creationId xmlns:a16="http://schemas.microsoft.com/office/drawing/2014/main" id="{4436BAD5-3F30-3F5C-6CDA-22C0BA2E0972}"/>
              </a:ext>
            </a:extLst>
          </p:cNvPr>
          <p:cNvSpPr txBox="1"/>
          <p:nvPr/>
        </p:nvSpPr>
        <p:spPr>
          <a:xfrm>
            <a:off x="9115050" y="2929318"/>
            <a:ext cx="2233295" cy="4057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740410">
              <a:lnSpc>
                <a:spcPct val="100000"/>
              </a:lnSpc>
              <a:spcBef>
                <a:spcPts val="470"/>
              </a:spcBef>
            </a:pPr>
            <a:r>
              <a:rPr sz="1800" spc="-15" dirty="0">
                <a:latin typeface="Arial"/>
                <a:cs typeface="Arial"/>
              </a:rPr>
              <a:t>Titlebar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4" name="object 34">
            <a:extLst>
              <a:ext uri="{FF2B5EF4-FFF2-40B4-BE49-F238E27FC236}">
                <a16:creationId xmlns:a16="http://schemas.microsoft.com/office/drawing/2014/main" id="{1A5DDC3A-8FFE-D892-759D-F63CD6C19DD8}"/>
              </a:ext>
            </a:extLst>
          </p:cNvPr>
          <p:cNvSpPr/>
          <p:nvPr/>
        </p:nvSpPr>
        <p:spPr>
          <a:xfrm>
            <a:off x="7209670" y="3635692"/>
            <a:ext cx="1905635" cy="0"/>
          </a:xfrm>
          <a:custGeom>
            <a:avLst/>
            <a:gdLst/>
            <a:ahLst/>
            <a:cxnLst/>
            <a:rect l="l" t="t" r="r" b="b"/>
            <a:pathLst>
              <a:path w="1905635">
                <a:moveTo>
                  <a:pt x="0" y="0"/>
                </a:moveTo>
                <a:lnTo>
                  <a:pt x="190538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5">
            <a:extLst>
              <a:ext uri="{FF2B5EF4-FFF2-40B4-BE49-F238E27FC236}">
                <a16:creationId xmlns:a16="http://schemas.microsoft.com/office/drawing/2014/main" id="{D4DD245B-9A8D-BDA6-7E6F-87734161A250}"/>
              </a:ext>
            </a:extLst>
          </p:cNvPr>
          <p:cNvSpPr/>
          <p:nvPr/>
        </p:nvSpPr>
        <p:spPr>
          <a:xfrm>
            <a:off x="6942208" y="3584130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4">
                <a:moveTo>
                  <a:pt x="133731" y="0"/>
                </a:moveTo>
                <a:lnTo>
                  <a:pt x="0" y="51562"/>
                </a:lnTo>
                <a:lnTo>
                  <a:pt x="133731" y="103124"/>
                </a:lnTo>
                <a:lnTo>
                  <a:pt x="267462" y="51562"/>
                </a:lnTo>
                <a:lnTo>
                  <a:pt x="133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6">
            <a:extLst>
              <a:ext uri="{FF2B5EF4-FFF2-40B4-BE49-F238E27FC236}">
                <a16:creationId xmlns:a16="http://schemas.microsoft.com/office/drawing/2014/main" id="{02629644-9BAB-02AE-9376-07D5E0620902}"/>
              </a:ext>
            </a:extLst>
          </p:cNvPr>
          <p:cNvSpPr/>
          <p:nvPr/>
        </p:nvSpPr>
        <p:spPr>
          <a:xfrm>
            <a:off x="6942208" y="3584130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4">
                <a:moveTo>
                  <a:pt x="0" y="51562"/>
                </a:moveTo>
                <a:lnTo>
                  <a:pt x="133731" y="0"/>
                </a:lnTo>
                <a:lnTo>
                  <a:pt x="267462" y="51562"/>
                </a:lnTo>
                <a:lnTo>
                  <a:pt x="133731" y="103124"/>
                </a:lnTo>
                <a:lnTo>
                  <a:pt x="0" y="51562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7">
            <a:extLst>
              <a:ext uri="{FF2B5EF4-FFF2-40B4-BE49-F238E27FC236}">
                <a16:creationId xmlns:a16="http://schemas.microsoft.com/office/drawing/2014/main" id="{58B349AF-47FE-CB73-9C5E-19066D707668}"/>
              </a:ext>
            </a:extLst>
          </p:cNvPr>
          <p:cNvSpPr/>
          <p:nvPr/>
        </p:nvSpPr>
        <p:spPr>
          <a:xfrm>
            <a:off x="9115050" y="3424618"/>
            <a:ext cx="2233295" cy="405765"/>
          </a:xfrm>
          <a:custGeom>
            <a:avLst/>
            <a:gdLst/>
            <a:ahLst/>
            <a:cxnLst/>
            <a:rect l="l" t="t" r="r" b="b"/>
            <a:pathLst>
              <a:path w="2233295" h="405764">
                <a:moveTo>
                  <a:pt x="0" y="405257"/>
                </a:moveTo>
                <a:lnTo>
                  <a:pt x="2233167" y="405257"/>
                </a:lnTo>
                <a:lnTo>
                  <a:pt x="2233167" y="0"/>
                </a:lnTo>
                <a:lnTo>
                  <a:pt x="0" y="0"/>
                </a:lnTo>
                <a:lnTo>
                  <a:pt x="0" y="405257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8">
            <a:extLst>
              <a:ext uri="{FF2B5EF4-FFF2-40B4-BE49-F238E27FC236}">
                <a16:creationId xmlns:a16="http://schemas.microsoft.com/office/drawing/2014/main" id="{90CAEF8C-807E-68E4-74C6-4CC9671CA795}"/>
              </a:ext>
            </a:extLst>
          </p:cNvPr>
          <p:cNvSpPr/>
          <p:nvPr/>
        </p:nvSpPr>
        <p:spPr>
          <a:xfrm>
            <a:off x="9801612" y="3414838"/>
            <a:ext cx="877824" cy="513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9">
            <a:extLst>
              <a:ext uri="{FF2B5EF4-FFF2-40B4-BE49-F238E27FC236}">
                <a16:creationId xmlns:a16="http://schemas.microsoft.com/office/drawing/2014/main" id="{35F75F71-E325-F2FE-3911-512D3FF142E9}"/>
              </a:ext>
            </a:extLst>
          </p:cNvPr>
          <p:cNvSpPr/>
          <p:nvPr/>
        </p:nvSpPr>
        <p:spPr>
          <a:xfrm>
            <a:off x="10371588" y="3414838"/>
            <a:ext cx="371855" cy="51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40">
            <a:extLst>
              <a:ext uri="{FF2B5EF4-FFF2-40B4-BE49-F238E27FC236}">
                <a16:creationId xmlns:a16="http://schemas.microsoft.com/office/drawing/2014/main" id="{E5DE93CE-73E8-E85F-9F8D-2F07BD23D5D6}"/>
              </a:ext>
            </a:extLst>
          </p:cNvPr>
          <p:cNvSpPr txBox="1"/>
          <p:nvPr/>
        </p:nvSpPr>
        <p:spPr>
          <a:xfrm>
            <a:off x="9115050" y="3424618"/>
            <a:ext cx="2233295" cy="4057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5"/>
              </a:spcBef>
            </a:pPr>
            <a:r>
              <a:rPr sz="1800" spc="-5" dirty="0"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41">
            <a:extLst>
              <a:ext uri="{FF2B5EF4-FFF2-40B4-BE49-F238E27FC236}">
                <a16:creationId xmlns:a16="http://schemas.microsoft.com/office/drawing/2014/main" id="{35B3810F-547C-D2BA-4E28-19408068EBFA}"/>
              </a:ext>
            </a:extLst>
          </p:cNvPr>
          <p:cNvSpPr/>
          <p:nvPr/>
        </p:nvSpPr>
        <p:spPr>
          <a:xfrm>
            <a:off x="7131564" y="2629978"/>
            <a:ext cx="434339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42">
            <a:extLst>
              <a:ext uri="{FF2B5EF4-FFF2-40B4-BE49-F238E27FC236}">
                <a16:creationId xmlns:a16="http://schemas.microsoft.com/office/drawing/2014/main" id="{FAE5CADE-7827-3397-5532-6CA4C24AF508}"/>
              </a:ext>
            </a:extLst>
          </p:cNvPr>
          <p:cNvSpPr/>
          <p:nvPr/>
        </p:nvSpPr>
        <p:spPr>
          <a:xfrm>
            <a:off x="7258057" y="2629978"/>
            <a:ext cx="371856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33" name="object 43">
            <a:extLst>
              <a:ext uri="{FF2B5EF4-FFF2-40B4-BE49-F238E27FC236}">
                <a16:creationId xmlns:a16="http://schemas.microsoft.com/office/drawing/2014/main" id="{3341AAEE-46C9-1392-16D8-645F66AF2F27}"/>
              </a:ext>
            </a:extLst>
          </p:cNvPr>
          <p:cNvSpPr txBox="1"/>
          <p:nvPr/>
        </p:nvSpPr>
        <p:spPr>
          <a:xfrm>
            <a:off x="7263010" y="268674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object 44">
            <a:extLst>
              <a:ext uri="{FF2B5EF4-FFF2-40B4-BE49-F238E27FC236}">
                <a16:creationId xmlns:a16="http://schemas.microsoft.com/office/drawing/2014/main" id="{4C2AB8A7-7B26-177E-CAFA-3DCE823ABC44}"/>
              </a:ext>
            </a:extLst>
          </p:cNvPr>
          <p:cNvSpPr/>
          <p:nvPr/>
        </p:nvSpPr>
        <p:spPr>
          <a:xfrm>
            <a:off x="7131564" y="3125278"/>
            <a:ext cx="434339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5">
            <a:extLst>
              <a:ext uri="{FF2B5EF4-FFF2-40B4-BE49-F238E27FC236}">
                <a16:creationId xmlns:a16="http://schemas.microsoft.com/office/drawing/2014/main" id="{F017E3E6-6C40-D440-8E3A-0D626F4001A7}"/>
              </a:ext>
            </a:extLst>
          </p:cNvPr>
          <p:cNvSpPr/>
          <p:nvPr/>
        </p:nvSpPr>
        <p:spPr>
          <a:xfrm>
            <a:off x="7258057" y="3125278"/>
            <a:ext cx="371856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6">
            <a:extLst>
              <a:ext uri="{FF2B5EF4-FFF2-40B4-BE49-F238E27FC236}">
                <a16:creationId xmlns:a16="http://schemas.microsoft.com/office/drawing/2014/main" id="{242CB218-BCC6-EDB4-B436-41076298DDB5}"/>
              </a:ext>
            </a:extLst>
          </p:cNvPr>
          <p:cNvSpPr txBox="1"/>
          <p:nvPr/>
        </p:nvSpPr>
        <p:spPr>
          <a:xfrm>
            <a:off x="7263010" y="318204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object 47">
            <a:extLst>
              <a:ext uri="{FF2B5EF4-FFF2-40B4-BE49-F238E27FC236}">
                <a16:creationId xmlns:a16="http://schemas.microsoft.com/office/drawing/2014/main" id="{077B092E-DA07-C213-D44B-9A7B8E402DAB}"/>
              </a:ext>
            </a:extLst>
          </p:cNvPr>
          <p:cNvSpPr/>
          <p:nvPr/>
        </p:nvSpPr>
        <p:spPr>
          <a:xfrm>
            <a:off x="7131564" y="3620578"/>
            <a:ext cx="434339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8">
            <a:extLst>
              <a:ext uri="{FF2B5EF4-FFF2-40B4-BE49-F238E27FC236}">
                <a16:creationId xmlns:a16="http://schemas.microsoft.com/office/drawing/2014/main" id="{241882CB-E39B-B02E-716D-99C0409DA661}"/>
              </a:ext>
            </a:extLst>
          </p:cNvPr>
          <p:cNvSpPr/>
          <p:nvPr/>
        </p:nvSpPr>
        <p:spPr>
          <a:xfrm>
            <a:off x="7258057" y="3620578"/>
            <a:ext cx="371856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9">
            <a:extLst>
              <a:ext uri="{FF2B5EF4-FFF2-40B4-BE49-F238E27FC236}">
                <a16:creationId xmlns:a16="http://schemas.microsoft.com/office/drawing/2014/main" id="{315B0384-6C7F-CD29-570E-104AA8B68F25}"/>
              </a:ext>
            </a:extLst>
          </p:cNvPr>
          <p:cNvSpPr txBox="1"/>
          <p:nvPr/>
        </p:nvSpPr>
        <p:spPr>
          <a:xfrm>
            <a:off x="7263010" y="3677424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40" name="object 52">
            <a:extLst>
              <a:ext uri="{FF2B5EF4-FFF2-40B4-BE49-F238E27FC236}">
                <a16:creationId xmlns:a16="http://schemas.microsoft.com/office/drawing/2014/main" id="{903EDE0A-0A06-B94C-9995-8FD959B42C60}"/>
              </a:ext>
            </a:extLst>
          </p:cNvPr>
          <p:cNvSpPr txBox="1"/>
          <p:nvPr/>
        </p:nvSpPr>
        <p:spPr>
          <a:xfrm>
            <a:off x="8878576" y="269703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2" name="object 54">
            <a:extLst>
              <a:ext uri="{FF2B5EF4-FFF2-40B4-BE49-F238E27FC236}">
                <a16:creationId xmlns:a16="http://schemas.microsoft.com/office/drawing/2014/main" id="{EB708137-BB6A-648F-3F16-CBC6619527CD}"/>
              </a:ext>
            </a:extLst>
          </p:cNvPr>
          <p:cNvSpPr/>
          <p:nvPr/>
        </p:nvSpPr>
        <p:spPr>
          <a:xfrm>
            <a:off x="8948173" y="3125278"/>
            <a:ext cx="371856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41B42859-1ACD-E731-2102-986F8FAC7291}"/>
              </a:ext>
            </a:extLst>
          </p:cNvPr>
          <p:cNvSpPr txBox="1"/>
          <p:nvPr/>
        </p:nvSpPr>
        <p:spPr>
          <a:xfrm>
            <a:off x="8876356" y="318187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object 56">
            <a:extLst>
              <a:ext uri="{FF2B5EF4-FFF2-40B4-BE49-F238E27FC236}">
                <a16:creationId xmlns:a16="http://schemas.microsoft.com/office/drawing/2014/main" id="{8810A890-2FB0-6E61-C969-4BEA3E9E543C}"/>
              </a:ext>
            </a:extLst>
          </p:cNvPr>
          <p:cNvSpPr/>
          <p:nvPr/>
        </p:nvSpPr>
        <p:spPr>
          <a:xfrm>
            <a:off x="8579364" y="3620578"/>
            <a:ext cx="688848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59">
            <a:extLst>
              <a:ext uri="{FF2B5EF4-FFF2-40B4-BE49-F238E27FC236}">
                <a16:creationId xmlns:a16="http://schemas.microsoft.com/office/drawing/2014/main" id="{DF1E8C5C-BAC1-569E-16DC-89C8B22BDC0A}"/>
              </a:ext>
            </a:extLst>
          </p:cNvPr>
          <p:cNvSpPr txBox="1"/>
          <p:nvPr/>
        </p:nvSpPr>
        <p:spPr>
          <a:xfrm>
            <a:off x="8711699" y="3677424"/>
            <a:ext cx="343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80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..</a:t>
            </a:r>
          </a:p>
        </p:txBody>
      </p:sp>
      <p:sp>
        <p:nvSpPr>
          <p:cNvPr id="47" name="object 61">
            <a:extLst>
              <a:ext uri="{FF2B5EF4-FFF2-40B4-BE49-F238E27FC236}">
                <a16:creationId xmlns:a16="http://schemas.microsoft.com/office/drawing/2014/main" id="{695736CE-A68C-8E9E-5642-4D5256D7BB55}"/>
              </a:ext>
            </a:extLst>
          </p:cNvPr>
          <p:cNvSpPr/>
          <p:nvPr/>
        </p:nvSpPr>
        <p:spPr>
          <a:xfrm>
            <a:off x="7954179" y="3928425"/>
            <a:ext cx="3427820" cy="27350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451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Sometimes, one class is an </a:t>
            </a:r>
            <a:r>
              <a:rPr lang="en-US" b="1" dirty="0">
                <a:solidFill>
                  <a:schemeClr val="bg2"/>
                </a:solidFill>
              </a:rPr>
              <a:t>extension</a:t>
            </a:r>
            <a:r>
              <a:rPr lang="en-US" dirty="0">
                <a:solidFill>
                  <a:schemeClr val="bg2"/>
                </a:solidFill>
              </a:rPr>
              <a:t> of another class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2"/>
                </a:solidFill>
              </a:rPr>
              <a:t>OR…</a:t>
            </a:r>
          </a:p>
          <a:p>
            <a:r>
              <a:rPr lang="en-US" dirty="0">
                <a:solidFill>
                  <a:schemeClr val="bg2"/>
                </a:solidFill>
              </a:rPr>
              <a:t>Sometimes, one class is </a:t>
            </a:r>
            <a:r>
              <a:rPr lang="en-US" b="1" dirty="0">
                <a:solidFill>
                  <a:schemeClr val="bg2"/>
                </a:solidFill>
              </a:rPr>
              <a:t>derived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from</a:t>
            </a:r>
            <a:r>
              <a:rPr lang="en-US" dirty="0">
                <a:solidFill>
                  <a:schemeClr val="bg2"/>
                </a:solidFill>
              </a:rPr>
              <a:t> another class</a:t>
            </a:r>
          </a:p>
          <a:p>
            <a:pPr marL="0" indent="0" algn="ctr">
              <a:buNone/>
            </a:pPr>
            <a:endParaRPr lang="en-US" b="1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2"/>
                </a:solidFill>
              </a:rPr>
              <a:t>ORRRRR…</a:t>
            </a:r>
          </a:p>
          <a:p>
            <a:r>
              <a:rPr lang="en-US" i="1" dirty="0">
                <a:solidFill>
                  <a:schemeClr val="bg2"/>
                </a:solidFill>
              </a:rPr>
              <a:t>Sometimes, one class is a </a:t>
            </a:r>
            <a:r>
              <a:rPr lang="en-US" b="1" i="1" dirty="0">
                <a:solidFill>
                  <a:schemeClr val="bg2"/>
                </a:solidFill>
              </a:rPr>
              <a:t>child</a:t>
            </a:r>
            <a:r>
              <a:rPr lang="en-US" i="1" dirty="0">
                <a:solidFill>
                  <a:schemeClr val="bg2"/>
                </a:solidFill>
              </a:rPr>
              <a:t> of another class?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84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652</TotalTime>
  <Words>1025</Words>
  <Application>Microsoft Office PowerPoint</Application>
  <PresentationFormat>Widescreen</PresentationFormat>
  <Paragraphs>178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Broadway</vt:lpstr>
      <vt:lpstr>Calibri</vt:lpstr>
      <vt:lpstr>Century Gothic</vt:lpstr>
      <vt:lpstr>Times New Roman</vt:lpstr>
      <vt:lpstr>Wingdings 2</vt:lpstr>
      <vt:lpstr>Quotable</vt:lpstr>
      <vt:lpstr>Object-Oriented Programming</vt:lpstr>
      <vt:lpstr>Types of Relationships:</vt:lpstr>
      <vt:lpstr>Association in OOP</vt:lpstr>
      <vt:lpstr>More on Multiplicity</vt:lpstr>
      <vt:lpstr>Example of Association</vt:lpstr>
      <vt:lpstr>Aggregation</vt:lpstr>
      <vt:lpstr>Composition</vt:lpstr>
      <vt:lpstr>Examples </vt:lpstr>
      <vt:lpstr>Inheritance in OOP</vt:lpstr>
      <vt:lpstr>Examples</vt:lpstr>
      <vt:lpstr>More on Inheritance</vt:lpstr>
      <vt:lpstr>Important Concepts</vt:lpstr>
      <vt:lpstr>Where and when do we need Inheritance?</vt:lpstr>
      <vt:lpstr>Where and when do we need Inheritance?</vt:lpstr>
      <vt:lpstr>How to solve the issue? </vt:lpstr>
      <vt:lpstr>Solution: (Partial Class Diagram)</vt:lpstr>
      <vt:lpstr>Class Diagram showing Inheritance</vt:lpstr>
      <vt:lpstr>How Does Inheritance Look in Code?</vt:lpstr>
      <vt:lpstr>The Protected Modifier</vt:lpstr>
      <vt:lpstr>The Protected Modifier</vt:lpstr>
      <vt:lpstr>The “super” Reference</vt:lpstr>
      <vt:lpstr>The “super” Reference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abeeha.sattar13@outlook.com</dc:creator>
  <cp:lastModifiedBy>Abeeha Sattar</cp:lastModifiedBy>
  <cp:revision>334</cp:revision>
  <cp:lastPrinted>2023-10-05T02:54:12Z</cp:lastPrinted>
  <dcterms:created xsi:type="dcterms:W3CDTF">2023-01-26T02:43:51Z</dcterms:created>
  <dcterms:modified xsi:type="dcterms:W3CDTF">2023-10-19T04:07:33Z</dcterms:modified>
</cp:coreProperties>
</file>