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anva Sans Medium" charset="1" panose="020B0603030501040103"/>
      <p:regular r:id="rId21"/>
    </p:embeddedFont>
    <p:embeddedFont>
      <p:font typeface="Canva Sans Bold" charset="1" panose="020B0803030501040103"/>
      <p:regular r:id="rId22"/>
    </p:embeddedFont>
    <p:embeddedFont>
      <p:font typeface="Canva Sans" charset="1" panose="020B0503030501040103"/>
      <p:regular r:id="rId23"/>
    </p:embeddedFont>
    <p:embeddedFont>
      <p:font typeface="Droid Serif Italics" charset="1" panose="02020600060500090200"/>
      <p:regular r:id="rId24"/>
    </p:embeddedFont>
    <p:embeddedFont>
      <p:font typeface="Droid Serif" charset="1" panose="02020600060500020200"/>
      <p:regular r:id="rId25"/>
    </p:embeddedFont>
    <p:embeddedFont>
      <p:font typeface="Slight" charset="1" panose="00000500000000000000"/>
      <p:regular r:id="rId26"/>
    </p:embeddedFont>
    <p:embeddedFont>
      <p:font typeface="Oleo Script" charset="1" panose="02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jpeg" Type="http://schemas.openxmlformats.org/officeDocument/2006/relationships/image"/><Relationship Id="rId11" Target="../media/VAGXgjeK2B8.mp4" Type="http://schemas.openxmlformats.org/officeDocument/2006/relationships/video"/><Relationship Id="rId12" Target="../media/VAGXgjeK2B8.mp4" Type="http://schemas.microsoft.com/office/2007/relationships/media"/><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4.png" Type="http://schemas.openxmlformats.org/officeDocument/2006/relationships/image"/><Relationship Id="rId9"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4.png" Type="http://schemas.openxmlformats.org/officeDocument/2006/relationships/image"/><Relationship Id="rId9"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docs.python.org"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slide2.xml" Type="http://schemas.openxmlformats.org/officeDocument/2006/relationship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slide2.xml" Type="http://schemas.openxmlformats.org/officeDocument/2006/relationships/slid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sp>
        <p:nvSpPr>
          <p:cNvPr name="Freeform 3" id="3"/>
          <p:cNvSpPr/>
          <p:nvPr/>
        </p:nvSpPr>
        <p:spPr>
          <a:xfrm flipH="false" flipV="false" rot="-2700000">
            <a:off x="6504258" y="1948149"/>
            <a:ext cx="16909587" cy="6118196"/>
          </a:xfrm>
          <a:custGeom>
            <a:avLst/>
            <a:gdLst/>
            <a:ahLst/>
            <a:cxnLst/>
            <a:rect r="r" b="b" t="t" l="l"/>
            <a:pathLst>
              <a:path h="6118196" w="16909587">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393446"/>
            <a:ext cx="11577601" cy="2750054"/>
          </a:xfrm>
          <a:prstGeom prst="rect">
            <a:avLst/>
          </a:prstGeom>
        </p:spPr>
        <p:txBody>
          <a:bodyPr anchor="t" rtlCol="false" tIns="0" lIns="0" bIns="0" rIns="0">
            <a:spAutoFit/>
          </a:bodyPr>
          <a:lstStyle/>
          <a:p>
            <a:pPr algn="l">
              <a:lnSpc>
                <a:spcPts val="7143"/>
              </a:lnSpc>
            </a:pPr>
            <a:r>
              <a:rPr lang="en-US" sz="6935" b="true">
                <a:solidFill>
                  <a:srgbClr val="FFFFFE"/>
                </a:solidFill>
                <a:latin typeface="Canva Sans Medium"/>
                <a:ea typeface="Canva Sans Medium"/>
                <a:cs typeface="Canva Sans Medium"/>
                <a:sym typeface="Canva Sans Medium"/>
              </a:rPr>
              <a:t>AUTONOMOUS ROBOT FOR INDOOR NAVIGATION USING A* SEARCH</a:t>
            </a:r>
          </a:p>
        </p:txBody>
      </p:sp>
      <p:sp>
        <p:nvSpPr>
          <p:cNvPr name="TextBox 5" id="5"/>
          <p:cNvSpPr txBox="true"/>
          <p:nvPr/>
        </p:nvSpPr>
        <p:spPr>
          <a:xfrm rot="0">
            <a:off x="14751057" y="6201503"/>
            <a:ext cx="3119302" cy="334945"/>
          </a:xfrm>
          <a:prstGeom prst="rect">
            <a:avLst/>
          </a:prstGeom>
        </p:spPr>
        <p:txBody>
          <a:bodyPr anchor="t" rtlCol="false" tIns="0" lIns="0" bIns="0" rIns="0">
            <a:spAutoFit/>
          </a:bodyPr>
          <a:lstStyle/>
          <a:p>
            <a:pPr algn="r" marL="0" indent="0" lvl="0">
              <a:lnSpc>
                <a:spcPts val="2764"/>
              </a:lnSpc>
              <a:spcBef>
                <a:spcPct val="0"/>
              </a:spcBef>
            </a:pPr>
            <a:r>
              <a:rPr lang="en-US" b="true" sz="2126" spc="184" u="none">
                <a:solidFill>
                  <a:srgbClr val="F8F8F8"/>
                </a:solidFill>
                <a:latin typeface="Canva Sans Bold"/>
                <a:ea typeface="Canva Sans Bold"/>
                <a:cs typeface="Canva Sans Bold"/>
                <a:sym typeface="Canva Sans Bold"/>
              </a:rPr>
              <a:t>PRESENTED TO</a:t>
            </a:r>
          </a:p>
        </p:txBody>
      </p:sp>
      <p:sp>
        <p:nvSpPr>
          <p:cNvPr name="TextBox 6" id="6"/>
          <p:cNvSpPr txBox="true"/>
          <p:nvPr/>
        </p:nvSpPr>
        <p:spPr>
          <a:xfrm rot="0">
            <a:off x="14445527" y="7381902"/>
            <a:ext cx="3424832" cy="727672"/>
          </a:xfrm>
          <a:prstGeom prst="rect">
            <a:avLst/>
          </a:prstGeom>
        </p:spPr>
        <p:txBody>
          <a:bodyPr anchor="t" rtlCol="false" tIns="0" lIns="0" bIns="0" rIns="0">
            <a:spAutoFit/>
          </a:bodyPr>
          <a:lstStyle/>
          <a:p>
            <a:pPr algn="r">
              <a:lnSpc>
                <a:spcPts val="2942"/>
              </a:lnSpc>
            </a:pPr>
            <a:r>
              <a:rPr lang="en-US" sz="2101" b="true">
                <a:solidFill>
                  <a:srgbClr val="F8F8F8"/>
                </a:solidFill>
                <a:latin typeface="Canva Sans Bold"/>
                <a:ea typeface="Canva Sans Bold"/>
                <a:cs typeface="Canva Sans Bold"/>
                <a:sym typeface="Canva Sans Bold"/>
              </a:rPr>
              <a:t>DR. MD SHIFAT-E-RABBI</a:t>
            </a:r>
          </a:p>
          <a:p>
            <a:pPr algn="r">
              <a:lnSpc>
                <a:spcPts val="2942"/>
              </a:lnSpc>
            </a:pPr>
            <a:r>
              <a:rPr lang="en-US" b="true" sz="2101">
                <a:solidFill>
                  <a:srgbClr val="F8F8F8"/>
                </a:solidFill>
                <a:latin typeface="Canva Sans Bold"/>
                <a:ea typeface="Canva Sans Bold"/>
                <a:cs typeface="Canva Sans Bold"/>
                <a:sym typeface="Canva Sans Bold"/>
              </a:rPr>
              <a:t>[MSRb]</a:t>
            </a:r>
          </a:p>
        </p:txBody>
      </p:sp>
      <p:grpSp>
        <p:nvGrpSpPr>
          <p:cNvPr name="Group 7" id="7"/>
          <p:cNvGrpSpPr/>
          <p:nvPr/>
        </p:nvGrpSpPr>
        <p:grpSpPr>
          <a:xfrm rot="0">
            <a:off x="1028700" y="667008"/>
            <a:ext cx="3903162" cy="725140"/>
            <a:chOff x="0" y="0"/>
            <a:chExt cx="5204217" cy="966853"/>
          </a:xfrm>
        </p:grpSpPr>
        <p:sp>
          <p:nvSpPr>
            <p:cNvPr name="TextBox 8" id="8"/>
            <p:cNvSpPr txBox="true"/>
            <p:nvPr/>
          </p:nvSpPr>
          <p:spPr>
            <a:xfrm rot="0">
              <a:off x="877820" y="-38100"/>
              <a:ext cx="4326396" cy="10049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Canva Sans Bold"/>
                  <a:ea typeface="Canva Sans Bold"/>
                  <a:cs typeface="Canva Sans Bold"/>
                  <a:sym typeface="Canva Sans Bold"/>
                </a:rPr>
                <a:t>CSE440  PRESENTATION</a:t>
              </a:r>
            </a:p>
          </p:txBody>
        </p:sp>
        <p:sp>
          <p:nvSpPr>
            <p:cNvPr name="Freeform 9" id="9"/>
            <p:cNvSpPr/>
            <p:nvPr/>
          </p:nvSpPr>
          <p:spPr>
            <a:xfrm flipH="false" flipV="false" rot="0">
              <a:off x="0" y="157184"/>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10" id="10"/>
          <p:cNvSpPr txBox="true"/>
          <p:nvPr/>
        </p:nvSpPr>
        <p:spPr>
          <a:xfrm rot="0">
            <a:off x="1028700" y="7277127"/>
            <a:ext cx="6503299" cy="1981173"/>
          </a:xfrm>
          <a:prstGeom prst="rect">
            <a:avLst/>
          </a:prstGeom>
        </p:spPr>
        <p:txBody>
          <a:bodyPr anchor="t" rtlCol="false" tIns="0" lIns="0" bIns="0" rIns="0">
            <a:spAutoFit/>
          </a:bodyPr>
          <a:lstStyle/>
          <a:p>
            <a:pPr algn="l">
              <a:lnSpc>
                <a:spcPts val="4166"/>
              </a:lnSpc>
            </a:pPr>
            <a:r>
              <a:rPr lang="en-US" sz="2216" b="true">
                <a:solidFill>
                  <a:srgbClr val="F8F8F8"/>
                </a:solidFill>
                <a:latin typeface="Canva Sans Bold"/>
                <a:ea typeface="Canva Sans Bold"/>
                <a:cs typeface="Canva Sans Bold"/>
                <a:sym typeface="Canva Sans Bold"/>
              </a:rPr>
              <a:t>HAFSA MAHBUB                                    </a:t>
            </a:r>
            <a:r>
              <a:rPr lang="en-US" sz="2216" b="true">
                <a:solidFill>
                  <a:srgbClr val="FFFFFE"/>
                </a:solidFill>
                <a:latin typeface="Canva Sans Bold"/>
                <a:ea typeface="Canva Sans Bold"/>
                <a:cs typeface="Canva Sans Bold"/>
                <a:sym typeface="Canva Sans Bold"/>
              </a:rPr>
              <a:t>2021164042</a:t>
            </a:r>
          </a:p>
          <a:p>
            <a:pPr algn="l">
              <a:lnSpc>
                <a:spcPts val="4166"/>
              </a:lnSpc>
            </a:pPr>
            <a:r>
              <a:rPr lang="en-US" sz="2216" b="true">
                <a:solidFill>
                  <a:srgbClr val="F8F8F8"/>
                </a:solidFill>
                <a:latin typeface="Canva Sans Bold"/>
                <a:ea typeface="Canva Sans Bold"/>
                <a:cs typeface="Canva Sans Bold"/>
                <a:sym typeface="Canva Sans Bold"/>
              </a:rPr>
              <a:t>SARDER HADEEKA HEA </a:t>
            </a:r>
            <a:r>
              <a:rPr lang="en-US" sz="2216" b="true">
                <a:solidFill>
                  <a:srgbClr val="F8F8F8"/>
                </a:solidFill>
                <a:latin typeface="Canva Sans Bold"/>
                <a:ea typeface="Canva Sans Bold"/>
                <a:cs typeface="Canva Sans Bold"/>
                <a:sym typeface="Canva Sans Bold"/>
              </a:rPr>
              <a:t>                     1831384642</a:t>
            </a:r>
          </a:p>
          <a:p>
            <a:pPr algn="l">
              <a:lnSpc>
                <a:spcPts val="4166"/>
              </a:lnSpc>
            </a:pPr>
            <a:r>
              <a:rPr lang="en-US" sz="2216" b="true">
                <a:solidFill>
                  <a:srgbClr val="F8F8F8"/>
                </a:solidFill>
                <a:latin typeface="Canva Sans Bold"/>
                <a:ea typeface="Canva Sans Bold"/>
                <a:cs typeface="Canva Sans Bold"/>
                <a:sym typeface="Canva Sans Bold"/>
              </a:rPr>
              <a:t>JAHINA ZAIYAN ADIBA                       1931569642</a:t>
            </a:r>
          </a:p>
          <a:p>
            <a:pPr algn="l">
              <a:lnSpc>
                <a:spcPts val="3102"/>
              </a:lnSpc>
            </a:pPr>
          </a:p>
        </p:txBody>
      </p:sp>
      <p:sp>
        <p:nvSpPr>
          <p:cNvPr name="TextBox 11" id="11"/>
          <p:cNvSpPr txBox="true"/>
          <p:nvPr/>
        </p:nvSpPr>
        <p:spPr>
          <a:xfrm rot="0">
            <a:off x="1056651" y="6201503"/>
            <a:ext cx="3223698" cy="715010"/>
          </a:xfrm>
          <a:prstGeom prst="rect">
            <a:avLst/>
          </a:prstGeom>
        </p:spPr>
        <p:txBody>
          <a:bodyPr anchor="t" rtlCol="false" tIns="0" lIns="0" bIns="0" rIns="0">
            <a:spAutoFit/>
          </a:bodyPr>
          <a:lstStyle/>
          <a:p>
            <a:pPr algn="just" marL="0" indent="0" lvl="0">
              <a:lnSpc>
                <a:spcPts val="2859"/>
              </a:lnSpc>
              <a:spcBef>
                <a:spcPct val="0"/>
              </a:spcBef>
            </a:pPr>
            <a:r>
              <a:rPr lang="en-US" b="true" sz="2199" spc="191" u="none">
                <a:solidFill>
                  <a:srgbClr val="F8F8F8"/>
                </a:solidFill>
                <a:latin typeface="Canva Sans Bold"/>
                <a:ea typeface="Canva Sans Bold"/>
                <a:cs typeface="Canva Sans Bold"/>
                <a:sym typeface="Canva Sans Bold"/>
              </a:rPr>
              <a:t>PRESENTED BY</a:t>
            </a:r>
          </a:p>
          <a:p>
            <a:pPr algn="just" marL="0" indent="0" lvl="0">
              <a:lnSpc>
                <a:spcPts val="2859"/>
              </a:lnSpc>
              <a:spcBef>
                <a:spcPct val="0"/>
              </a:spcBef>
            </a:pPr>
            <a:r>
              <a:rPr lang="en-US" b="true" sz="2199" spc="191" u="none">
                <a:solidFill>
                  <a:srgbClr val="FBFE91"/>
                </a:solidFill>
                <a:latin typeface="Canva Sans Bold"/>
                <a:ea typeface="Canva Sans Bold"/>
                <a:cs typeface="Canva Sans Bold"/>
                <a:sym typeface="Canva Sans Bold"/>
              </a:rPr>
              <a:t>GROUP 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grpSp>
        <p:nvGrpSpPr>
          <p:cNvPr name="Group 3" id="3"/>
          <p:cNvGrpSpPr/>
          <p:nvPr/>
        </p:nvGrpSpPr>
        <p:grpSpPr>
          <a:xfrm rot="0">
            <a:off x="14578523" y="230138"/>
            <a:ext cx="2680777" cy="502293"/>
            <a:chOff x="0" y="0"/>
            <a:chExt cx="3574370" cy="669724"/>
          </a:xfrm>
        </p:grpSpPr>
        <p:sp>
          <p:nvSpPr>
            <p:cNvPr name="Freeform 4" id="4"/>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7" id="7"/>
          <p:cNvSpPr/>
          <p:nvPr/>
        </p:nvSpPr>
        <p:spPr>
          <a:xfrm flipH="false" flipV="false" rot="-8667602">
            <a:off x="-3690601" y="5590654"/>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8" id="8">
            <a:hlinkClick action="ppaction://media"/>
          </p:cNvPr>
          <p:cNvPicPr>
            <a:picLocks noChangeAspect="true"/>
          </p:cNvPicPr>
          <p:nvPr>
            <a:videoFile r:link="rId11"/>
            <p:extLst>
              <p:ext uri="{DAA4B4D4-6D71-4841-9C94-3DE7FCFB9230}">
                <p14:media xmlns:p14="http://schemas.microsoft.com/office/powerpoint/2010/main" r:embed="rId12"/>
              </p:ext>
            </p:extLst>
          </p:nvPr>
        </p:nvPicPr>
        <p:blipFill>
          <a:blip r:embed="rId10"/>
          <a:srcRect l="0" t="2477" r="0" b="1471"/>
          <a:stretch>
            <a:fillRect/>
          </a:stretch>
        </p:blipFill>
        <p:spPr>
          <a:xfrm flipH="false" flipV="false" rot="0">
            <a:off x="619941" y="1296938"/>
            <a:ext cx="16639359" cy="8990062"/>
          </a:xfrm>
          <a:prstGeom prst="rect">
            <a:avLst/>
          </a:prstGeom>
        </p:spPr>
      </p:pic>
      <p:sp>
        <p:nvSpPr>
          <p:cNvPr name="TextBox 9" id="9"/>
          <p:cNvSpPr txBox="true"/>
          <p:nvPr/>
        </p:nvSpPr>
        <p:spPr>
          <a:xfrm rot="0">
            <a:off x="619941" y="220613"/>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Demonstration</a:t>
            </a:r>
          </a:p>
        </p:txBody>
      </p:sp>
    </p:spTree>
  </p:cSld>
  <p:clrMapOvr>
    <a:masterClrMapping/>
  </p:clrMapOvr>
  <p:timing>
    <p:tnLst>
      <p:par>
        <p:cTn dur="indefinite" restart="never" nodeType="tmRoot">
          <p:childTnLst>
            <p:video>
              <p:cMediaNode vol="100000">
                <p:cTn fill="hold" display="false">
                  <p:stCondLst>
                    <p:cond delay="indefinite"/>
                  </p:stCondLst>
                </p:cTn>
                <p:tgtEl>
                  <p:spTgt spid="8"/>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grpSp>
        <p:nvGrpSpPr>
          <p:cNvPr name="Group 3" id="3"/>
          <p:cNvGrpSpPr/>
          <p:nvPr/>
        </p:nvGrpSpPr>
        <p:grpSpPr>
          <a:xfrm rot="0">
            <a:off x="1028700" y="1992514"/>
            <a:ext cx="16230600" cy="8095793"/>
            <a:chOff x="0" y="0"/>
            <a:chExt cx="21640800" cy="10794391"/>
          </a:xfrm>
        </p:grpSpPr>
        <p:sp>
          <p:nvSpPr>
            <p:cNvPr name="TextBox 4" id="4"/>
            <p:cNvSpPr txBox="true"/>
            <p:nvPr/>
          </p:nvSpPr>
          <p:spPr>
            <a:xfrm rot="0">
              <a:off x="0" y="0"/>
              <a:ext cx="21640800" cy="863600"/>
            </a:xfrm>
            <a:prstGeom prst="rect">
              <a:avLst/>
            </a:prstGeom>
          </p:spPr>
          <p:txBody>
            <a:bodyPr anchor="t" rtlCol="false" tIns="0" lIns="0" bIns="0" rIns="0">
              <a:spAutoFit/>
            </a:bodyPr>
            <a:lstStyle/>
            <a:p>
              <a:pPr algn="l" marL="0" indent="0" lvl="0">
                <a:lnSpc>
                  <a:spcPts val="5108"/>
                </a:lnSpc>
                <a:spcBef>
                  <a:spcPct val="0"/>
                </a:spcBef>
              </a:pPr>
              <a:r>
                <a:rPr lang="en-US" b="true" sz="4256">
                  <a:solidFill>
                    <a:srgbClr val="E5D9FF"/>
                  </a:solidFill>
                  <a:latin typeface="Canva Sans Bold"/>
                  <a:ea typeface="Canva Sans Bold"/>
                  <a:cs typeface="Canva Sans Bold"/>
                  <a:sym typeface="Canva Sans Bold"/>
                </a:rPr>
                <a:t>Enhancements</a:t>
              </a:r>
            </a:p>
          </p:txBody>
        </p:sp>
        <p:sp>
          <p:nvSpPr>
            <p:cNvPr name="TextBox 5" id="5"/>
            <p:cNvSpPr txBox="true"/>
            <p:nvPr/>
          </p:nvSpPr>
          <p:spPr>
            <a:xfrm rot="0">
              <a:off x="0" y="1193274"/>
              <a:ext cx="21640800" cy="9601117"/>
            </a:xfrm>
            <a:prstGeom prst="rect">
              <a:avLst/>
            </a:prstGeom>
          </p:spPr>
          <p:txBody>
            <a:bodyPr anchor="t" rtlCol="false" tIns="0" lIns="0" bIns="0" rIns="0">
              <a:spAutoFit/>
            </a:bodyPr>
            <a:lstStyle/>
            <a:p>
              <a:pPr algn="l" marL="667505" indent="-333753" lvl="1">
                <a:lnSpc>
                  <a:spcPts val="5905"/>
                </a:lnSpc>
                <a:buFont typeface="Arial"/>
                <a:buChar char="•"/>
              </a:pPr>
              <a:r>
                <a:rPr lang="en-US" b="true" sz="3091">
                  <a:solidFill>
                    <a:srgbClr val="FFFFFF"/>
                  </a:solidFill>
                  <a:latin typeface="Canva Sans Bold"/>
                  <a:ea typeface="Canva Sans Bold"/>
                  <a:cs typeface="Canva Sans Bold"/>
                  <a:sym typeface="Canva Sans Bold"/>
                </a:rPr>
                <a:t>Handling Dynamic Obstacles: </a:t>
              </a:r>
              <a:r>
                <a:rPr lang="en-US" sz="3091">
                  <a:solidFill>
                    <a:srgbClr val="FFFFFF"/>
                  </a:solidFill>
                  <a:latin typeface="Canva Sans"/>
                  <a:ea typeface="Canva Sans"/>
                  <a:cs typeface="Canva Sans"/>
                  <a:sym typeface="Canva Sans"/>
                </a:rPr>
                <a:t>Currently, the pathfinding is static, meaning obstacles are fixed during navigation. Future work will focus on allowing the robot to detect and avoid new obstacles that appear mid-navigation, adjusting its path dynamically.</a:t>
              </a:r>
            </a:p>
            <a:p>
              <a:pPr algn="l">
                <a:lnSpc>
                  <a:spcPts val="5905"/>
                </a:lnSpc>
              </a:pPr>
              <a:r>
                <a:rPr lang="en-US" sz="3091" b="true">
                  <a:solidFill>
                    <a:srgbClr val="FFFFFF"/>
                  </a:solidFill>
                  <a:latin typeface="Canva Sans Bold"/>
                  <a:ea typeface="Canva Sans Bold"/>
                  <a:cs typeface="Canva Sans Bold"/>
                  <a:sym typeface="Canva Sans Bold"/>
                </a:rPr>
                <a:t>Graphical Enhancements:</a:t>
              </a:r>
            </a:p>
            <a:p>
              <a:pPr algn="l" marL="667505" indent="-333753" lvl="1">
                <a:lnSpc>
                  <a:spcPts val="5905"/>
                </a:lnSpc>
                <a:buFont typeface="Arial"/>
                <a:buChar char="•"/>
              </a:pPr>
              <a:r>
                <a:rPr lang="en-US" b="true" sz="3091">
                  <a:solidFill>
                    <a:srgbClr val="FFFFFF"/>
                  </a:solidFill>
                  <a:latin typeface="Canva Sans Bold"/>
                  <a:ea typeface="Canva Sans Bold"/>
                  <a:cs typeface="Canva Sans Bold"/>
                  <a:sym typeface="Canva Sans Bold"/>
                </a:rPr>
                <a:t>Color Distinctions: </a:t>
              </a:r>
              <a:r>
                <a:rPr lang="en-US" sz="3091">
                  <a:solidFill>
                    <a:srgbClr val="FFFFFF"/>
                  </a:solidFill>
                  <a:latin typeface="Canva Sans"/>
                  <a:ea typeface="Canva Sans"/>
                  <a:cs typeface="Canva Sans"/>
                  <a:sym typeface="Canva Sans"/>
                </a:rPr>
                <a:t>Improve the visual clarity of the grid by using clearer color coding to distinguish between obstacles, the path, and other elements.</a:t>
              </a:r>
            </a:p>
            <a:p>
              <a:pPr algn="l" marL="667505" indent="-333753" lvl="1">
                <a:lnSpc>
                  <a:spcPts val="5905"/>
                </a:lnSpc>
                <a:buFont typeface="Arial"/>
                <a:buChar char="•"/>
              </a:pPr>
              <a:r>
                <a:rPr lang="en-US" b="true" sz="3091">
                  <a:solidFill>
                    <a:srgbClr val="FFFFFF"/>
                  </a:solidFill>
                  <a:latin typeface="Canva Sans Bold"/>
                  <a:ea typeface="Canva Sans Bold"/>
                  <a:cs typeface="Canva Sans Bold"/>
                  <a:sym typeface="Canva Sans Bold"/>
                </a:rPr>
                <a:t>3D Implementation: </a:t>
              </a:r>
              <a:r>
                <a:rPr lang="en-US" sz="3091">
                  <a:solidFill>
                    <a:srgbClr val="FFFFFF"/>
                  </a:solidFill>
                  <a:latin typeface="Canva Sans"/>
                  <a:ea typeface="Canva Sans"/>
                  <a:cs typeface="Canva Sans"/>
                  <a:sym typeface="Canva Sans"/>
                </a:rPr>
                <a:t>Transitioning to a 3D environment could enhance the realism and applicability of the project, simulating a more complex environment.</a:t>
              </a:r>
            </a:p>
            <a:p>
              <a:pPr algn="l">
                <a:lnSpc>
                  <a:spcPts val="4328"/>
                </a:lnSpc>
              </a:pPr>
            </a:p>
          </p:txBody>
        </p:sp>
      </p:grpSp>
      <p:sp>
        <p:nvSpPr>
          <p:cNvPr name="TextBox 6" id="6"/>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FFFFFF"/>
                </a:solidFill>
                <a:latin typeface="Canva Sans Bold"/>
                <a:ea typeface="Canva Sans Bold"/>
                <a:cs typeface="Canva Sans Bold"/>
                <a:sym typeface="Canva Sans Bold"/>
              </a:rPr>
              <a:t>Future Work Plan</a:t>
            </a:r>
          </a:p>
        </p:txBody>
      </p:sp>
      <p:grpSp>
        <p:nvGrpSpPr>
          <p:cNvPr name="Group 7" id="7"/>
          <p:cNvGrpSpPr/>
          <p:nvPr/>
        </p:nvGrpSpPr>
        <p:grpSpPr>
          <a:xfrm rot="0">
            <a:off x="14578523" y="956821"/>
            <a:ext cx="2680777" cy="502293"/>
            <a:chOff x="0" y="0"/>
            <a:chExt cx="3574370" cy="669724"/>
          </a:xfrm>
        </p:grpSpPr>
        <p:sp>
          <p:nvSpPr>
            <p:cNvPr name="Freeform 8" id="8"/>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FFFFFF"/>
                  </a:solidFill>
                  <a:latin typeface="Canva Sans Bold"/>
                  <a:ea typeface="Canva Sans Bold"/>
                  <a:cs typeface="Canva Sans Bold"/>
                  <a:sym typeface="Canva Sans Bold"/>
                  <a:hlinkClick r:id="rId7" action="ppaction://hlinksldjump"/>
                </a:rPr>
                <a:t>Back to </a:t>
              </a:r>
              <a:r>
                <a:rPr lang="en-US" b="true" sz="1800" u="sng">
                  <a:solidFill>
                    <a:srgbClr val="FFFFFF"/>
                  </a:solidFill>
                  <a:latin typeface="Canva Sans Bold"/>
                  <a:ea typeface="Canva Sans Bold"/>
                  <a:cs typeface="Canva Sans Bold"/>
                  <a:sym typeface="Canva Sans Bold"/>
                </a:rPr>
                <a:t>Contents</a:t>
              </a:r>
            </a:p>
          </p:txBody>
        </p:sp>
      </p:grpSp>
      <p:sp>
        <p:nvSpPr>
          <p:cNvPr name="Freeform 11" id="11"/>
          <p:cNvSpPr/>
          <p:nvPr/>
        </p:nvSpPr>
        <p:spPr>
          <a:xfrm flipH="false" flipV="false" rot="-4392512">
            <a:off x="14850028" y="5316225"/>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grpSp>
        <p:nvGrpSpPr>
          <p:cNvPr name="Group 3" id="3"/>
          <p:cNvGrpSpPr/>
          <p:nvPr/>
        </p:nvGrpSpPr>
        <p:grpSpPr>
          <a:xfrm rot="0">
            <a:off x="1028700" y="1992514"/>
            <a:ext cx="16230600" cy="4381043"/>
            <a:chOff x="0" y="0"/>
            <a:chExt cx="21640800" cy="5841391"/>
          </a:xfrm>
        </p:grpSpPr>
        <p:sp>
          <p:nvSpPr>
            <p:cNvPr name="TextBox 4" id="4"/>
            <p:cNvSpPr txBox="true"/>
            <p:nvPr/>
          </p:nvSpPr>
          <p:spPr>
            <a:xfrm rot="0">
              <a:off x="0" y="0"/>
              <a:ext cx="21640800" cy="863600"/>
            </a:xfrm>
            <a:prstGeom prst="rect">
              <a:avLst/>
            </a:prstGeom>
          </p:spPr>
          <p:txBody>
            <a:bodyPr anchor="t" rtlCol="false" tIns="0" lIns="0" bIns="0" rIns="0">
              <a:spAutoFit/>
            </a:bodyPr>
            <a:lstStyle/>
            <a:p>
              <a:pPr algn="l" marL="0" indent="0" lvl="0">
                <a:lnSpc>
                  <a:spcPts val="5108"/>
                </a:lnSpc>
                <a:spcBef>
                  <a:spcPct val="0"/>
                </a:spcBef>
              </a:pPr>
              <a:r>
                <a:rPr lang="en-US" b="true" sz="4256">
                  <a:solidFill>
                    <a:srgbClr val="E5D9FF"/>
                  </a:solidFill>
                  <a:latin typeface="Canva Sans Bold"/>
                  <a:ea typeface="Canva Sans Bold"/>
                  <a:cs typeface="Canva Sans Bold"/>
                  <a:sym typeface="Canva Sans Bold"/>
                </a:rPr>
                <a:t>User Interactivity</a:t>
              </a:r>
            </a:p>
          </p:txBody>
        </p:sp>
        <p:sp>
          <p:nvSpPr>
            <p:cNvPr name="TextBox 5" id="5"/>
            <p:cNvSpPr txBox="true"/>
            <p:nvPr/>
          </p:nvSpPr>
          <p:spPr>
            <a:xfrm rot="0">
              <a:off x="0" y="1193274"/>
              <a:ext cx="21640800" cy="4648117"/>
            </a:xfrm>
            <a:prstGeom prst="rect">
              <a:avLst/>
            </a:prstGeom>
          </p:spPr>
          <p:txBody>
            <a:bodyPr anchor="t" rtlCol="false" tIns="0" lIns="0" bIns="0" rIns="0">
              <a:spAutoFit/>
            </a:bodyPr>
            <a:lstStyle/>
            <a:p>
              <a:pPr algn="l">
                <a:lnSpc>
                  <a:spcPts val="5905"/>
                </a:lnSpc>
              </a:pPr>
            </a:p>
            <a:p>
              <a:pPr algn="l" marL="667505" indent="-333753" lvl="1">
                <a:lnSpc>
                  <a:spcPts val="5905"/>
                </a:lnSpc>
                <a:buFont typeface="Arial"/>
                <a:buChar char="•"/>
              </a:pPr>
              <a:r>
                <a:rPr lang="en-US" sz="3091">
                  <a:solidFill>
                    <a:srgbClr val="FFFFFF"/>
                  </a:solidFill>
                  <a:latin typeface="Canva Sans"/>
                  <a:ea typeface="Canva Sans"/>
                  <a:cs typeface="Canva Sans"/>
                  <a:sym typeface="Canva Sans"/>
                </a:rPr>
                <a:t>Allow users to modify grid size and place obstacles freely, increasing the flexibility of the simulation.</a:t>
              </a:r>
            </a:p>
            <a:p>
              <a:pPr algn="l" marL="667505" indent="-333753" lvl="1">
                <a:lnSpc>
                  <a:spcPts val="5905"/>
                </a:lnSpc>
                <a:buFont typeface="Arial"/>
                <a:buChar char="•"/>
              </a:pPr>
              <a:r>
                <a:rPr lang="en-US" sz="3091">
                  <a:solidFill>
                    <a:srgbClr val="FFFFFF"/>
                  </a:solidFill>
                  <a:latin typeface="Canva Sans"/>
                  <a:ea typeface="Canva Sans"/>
                  <a:cs typeface="Canva Sans"/>
                  <a:sym typeface="Canva Sans"/>
                </a:rPr>
                <a:t>Provide options to set the robot’s start and goal positions interactively.</a:t>
              </a:r>
            </a:p>
            <a:p>
              <a:pPr algn="l">
                <a:lnSpc>
                  <a:spcPts val="4328"/>
                </a:lnSpc>
              </a:pPr>
            </a:p>
          </p:txBody>
        </p:sp>
      </p:grpSp>
      <p:sp>
        <p:nvSpPr>
          <p:cNvPr name="TextBox 6" id="6"/>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FFFFFF"/>
                </a:solidFill>
                <a:latin typeface="Canva Sans Bold"/>
                <a:ea typeface="Canva Sans Bold"/>
                <a:cs typeface="Canva Sans Bold"/>
                <a:sym typeface="Canva Sans Bold"/>
              </a:rPr>
              <a:t>Future Work Plan</a:t>
            </a:r>
          </a:p>
        </p:txBody>
      </p:sp>
      <p:grpSp>
        <p:nvGrpSpPr>
          <p:cNvPr name="Group 7" id="7"/>
          <p:cNvGrpSpPr/>
          <p:nvPr/>
        </p:nvGrpSpPr>
        <p:grpSpPr>
          <a:xfrm rot="0">
            <a:off x="14578523" y="956821"/>
            <a:ext cx="2680777" cy="502293"/>
            <a:chOff x="0" y="0"/>
            <a:chExt cx="3574370" cy="669724"/>
          </a:xfrm>
        </p:grpSpPr>
        <p:sp>
          <p:nvSpPr>
            <p:cNvPr name="Freeform 8" id="8"/>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FFFFFF"/>
                  </a:solidFill>
                  <a:latin typeface="Canva Sans Bold"/>
                  <a:ea typeface="Canva Sans Bold"/>
                  <a:cs typeface="Canva Sans Bold"/>
                  <a:sym typeface="Canva Sans Bold"/>
                  <a:hlinkClick r:id="rId7" action="ppaction://hlinksldjump"/>
                </a:rPr>
                <a:t>Back to </a:t>
              </a:r>
              <a:r>
                <a:rPr lang="en-US" b="true" sz="1800" u="sng">
                  <a:solidFill>
                    <a:srgbClr val="FFFFFF"/>
                  </a:solidFill>
                  <a:latin typeface="Canva Sans Bold"/>
                  <a:ea typeface="Canva Sans Bold"/>
                  <a:cs typeface="Canva Sans Bold"/>
                  <a:sym typeface="Canva Sans Bold"/>
                </a:rPr>
                <a:t>Contents</a:t>
              </a:r>
            </a:p>
          </p:txBody>
        </p:sp>
      </p:grpSp>
      <p:sp>
        <p:nvSpPr>
          <p:cNvPr name="Freeform 11" id="11"/>
          <p:cNvSpPr/>
          <p:nvPr/>
        </p:nvSpPr>
        <p:spPr>
          <a:xfrm flipH="false" flipV="false" rot="-4392512">
            <a:off x="14850028" y="5316225"/>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sp>
        <p:nvSpPr>
          <p:cNvPr name="TextBox 3" id="3"/>
          <p:cNvSpPr txBox="true"/>
          <p:nvPr/>
        </p:nvSpPr>
        <p:spPr>
          <a:xfrm rot="0">
            <a:off x="1028700" y="1259089"/>
            <a:ext cx="16230600" cy="8736744"/>
          </a:xfrm>
          <a:prstGeom prst="rect">
            <a:avLst/>
          </a:prstGeom>
        </p:spPr>
        <p:txBody>
          <a:bodyPr anchor="t" rtlCol="false" tIns="0" lIns="0" bIns="0" rIns="0">
            <a:spAutoFit/>
          </a:bodyPr>
          <a:lstStyle/>
          <a:p>
            <a:pPr algn="l">
              <a:lnSpc>
                <a:spcPts val="5905"/>
              </a:lnSpc>
            </a:pPr>
          </a:p>
          <a:p>
            <a:pPr algn="l">
              <a:lnSpc>
                <a:spcPts val="5905"/>
              </a:lnSpc>
            </a:pPr>
            <a:r>
              <a:rPr lang="en-US" sz="3091">
                <a:solidFill>
                  <a:srgbClr val="01003B"/>
                </a:solidFill>
                <a:latin typeface="Canva Sans"/>
                <a:ea typeface="Canva Sans"/>
                <a:cs typeface="Canva Sans"/>
                <a:sym typeface="Canva Sans"/>
              </a:rPr>
              <a:t>The project successfully implemented an autonomous robot navigation system using the A* algorithm within a 2D grid environment. It demonstrated the robot's ability to calculate the optimal path and navigate around obstacles efficiently.</a:t>
            </a:r>
          </a:p>
          <a:p>
            <a:pPr algn="l">
              <a:lnSpc>
                <a:spcPts val="5905"/>
              </a:lnSpc>
            </a:pPr>
            <a:r>
              <a:rPr lang="en-US" sz="3091" b="true">
                <a:solidFill>
                  <a:srgbClr val="01003B"/>
                </a:solidFill>
                <a:latin typeface="Canva Sans Bold"/>
                <a:ea typeface="Canva Sans Bold"/>
                <a:cs typeface="Canva Sans Bold"/>
                <a:sym typeface="Canva Sans Bold"/>
              </a:rPr>
              <a:t>Key Takeaways:</a:t>
            </a:r>
          </a:p>
          <a:p>
            <a:pPr algn="l" marL="667505" indent="-333753" lvl="1">
              <a:lnSpc>
                <a:spcPts val="5905"/>
              </a:lnSpc>
              <a:buFont typeface="Arial"/>
              <a:buChar char="•"/>
            </a:pPr>
            <a:r>
              <a:rPr lang="en-US" b="true" sz="3091">
                <a:solidFill>
                  <a:srgbClr val="01003B"/>
                </a:solidFill>
                <a:latin typeface="Canva Sans Bold"/>
                <a:ea typeface="Canva Sans Bold"/>
                <a:cs typeface="Canva Sans Bold"/>
                <a:sym typeface="Canva Sans Bold"/>
              </a:rPr>
              <a:t>Understanding Pathfinding: </a:t>
            </a:r>
            <a:r>
              <a:rPr lang="en-US" sz="3091">
                <a:solidFill>
                  <a:srgbClr val="01003B"/>
                </a:solidFill>
                <a:latin typeface="Canva Sans"/>
                <a:ea typeface="Canva Sans"/>
                <a:cs typeface="Canva Sans"/>
                <a:sym typeface="Canva Sans"/>
              </a:rPr>
              <a:t>This project provided a solid understanding of how pathfinding algorithms like A* work in real-world applications, particularly in robotics.</a:t>
            </a:r>
          </a:p>
          <a:p>
            <a:pPr algn="l" marL="667505" indent="-333753" lvl="1">
              <a:lnSpc>
                <a:spcPts val="5905"/>
              </a:lnSpc>
              <a:buFont typeface="Arial"/>
              <a:buChar char="•"/>
            </a:pPr>
            <a:r>
              <a:rPr lang="en-US" b="true" sz="3091">
                <a:solidFill>
                  <a:srgbClr val="01003B"/>
                </a:solidFill>
                <a:latin typeface="Canva Sans Bold"/>
                <a:ea typeface="Canva Sans Bold"/>
                <a:cs typeface="Canva Sans Bold"/>
                <a:sym typeface="Canva Sans Bold"/>
              </a:rPr>
              <a:t>Future Potential: </a:t>
            </a:r>
            <a:r>
              <a:rPr lang="en-US" sz="3091">
                <a:solidFill>
                  <a:srgbClr val="01003B"/>
                </a:solidFill>
                <a:latin typeface="Canva Sans"/>
                <a:ea typeface="Canva Sans"/>
                <a:cs typeface="Canva Sans"/>
                <a:sym typeface="Canva Sans"/>
              </a:rPr>
              <a:t>With improvements, this system can be adapted for more complex real-world robotics applications, such as dynamic navigation and obstacle avoidance in unpredictable environments.</a:t>
            </a:r>
          </a:p>
          <a:p>
            <a:pPr algn="l">
              <a:lnSpc>
                <a:spcPts val="4328"/>
              </a:lnSpc>
            </a:pPr>
          </a:p>
        </p:txBody>
      </p:sp>
      <p:sp>
        <p:nvSpPr>
          <p:cNvPr name="TextBox 4" id="4"/>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Conclusion</a:t>
            </a:r>
          </a:p>
        </p:txBody>
      </p:sp>
      <p:grpSp>
        <p:nvGrpSpPr>
          <p:cNvPr name="Group 5" id="5"/>
          <p:cNvGrpSpPr/>
          <p:nvPr/>
        </p:nvGrpSpPr>
        <p:grpSpPr>
          <a:xfrm rot="0">
            <a:off x="14578523" y="956821"/>
            <a:ext cx="2680777" cy="502293"/>
            <a:chOff x="0" y="0"/>
            <a:chExt cx="3574370" cy="669724"/>
          </a:xfrm>
        </p:grpSpPr>
        <p:sp>
          <p:nvSpPr>
            <p:cNvPr name="Freeform 6" id="6"/>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9" id="9"/>
          <p:cNvSpPr/>
          <p:nvPr/>
        </p:nvSpPr>
        <p:spPr>
          <a:xfrm flipH="false" flipV="false" rot="7888050">
            <a:off x="11895064" y="4281549"/>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graphicFrame>
        <p:nvGraphicFramePr>
          <p:cNvPr name="Table 3" id="3"/>
          <p:cNvGraphicFramePr>
            <a:graphicFrameLocks noGrp="true"/>
          </p:cNvGraphicFramePr>
          <p:nvPr/>
        </p:nvGraphicFramePr>
        <p:xfrm>
          <a:off x="7515441" y="625767"/>
          <a:ext cx="10146184" cy="8668621"/>
        </p:xfrm>
        <a:graphic>
          <a:graphicData uri="http://schemas.openxmlformats.org/drawingml/2006/table">
            <a:tbl>
              <a:tblPr/>
              <a:tblGrid>
                <a:gridCol w="1321071"/>
                <a:gridCol w="8825113"/>
              </a:tblGrid>
              <a:tr h="1926166">
                <a:tc>
                  <a:txBody>
                    <a:bodyPr anchor="t" rtlCol="false"/>
                    <a:lstStyle/>
                    <a:p>
                      <a:pPr algn="ctr">
                        <a:lnSpc>
                          <a:spcPts val="2940"/>
                        </a:lnSpc>
                        <a:defRPr/>
                      </a:pPr>
                      <a:r>
                        <a:rPr lang="en-US" sz="2100" b="true">
                          <a:solidFill>
                            <a:srgbClr val="F8F8F8"/>
                          </a:solidFill>
                          <a:latin typeface="Canva Sans Bold"/>
                          <a:ea typeface="Canva Sans Bold"/>
                          <a:cs typeface="Canva Sans Bold"/>
                          <a:sym typeface="Canva Sans Bold"/>
                        </a:rPr>
                        <a:t>1</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Canva Sans"/>
                          <a:ea typeface="Canva Sans"/>
                          <a:cs typeface="Canva Sans"/>
                          <a:sym typeface="Canva Sans"/>
                        </a:rPr>
                        <a:t>Python’s official documentation (</a:t>
                      </a:r>
                      <a:r>
                        <a:rPr lang="en-US" sz="2099" u="sng">
                          <a:solidFill>
                            <a:srgbClr val="F8F8F8"/>
                          </a:solidFill>
                          <a:latin typeface="Canva Sans"/>
                          <a:ea typeface="Canva Sans"/>
                          <a:cs typeface="Canva Sans"/>
                          <a:sym typeface="Canva Sans"/>
                          <a:hlinkClick r:id="rId3" tooltip="https://docs.python.org"/>
                        </a:rPr>
                        <a:t>https://docs.python.org/</a:t>
                      </a:r>
                      <a:r>
                        <a:rPr lang="en-US" sz="2099">
                          <a:solidFill>
                            <a:srgbClr val="F8F8F8"/>
                          </a:solidFill>
                          <a:latin typeface="Canva Sans"/>
                          <a:ea typeface="Canva Sans"/>
                          <a:cs typeface="Canva Sans"/>
                          <a:sym typeface="Canva Sans"/>
                        </a:rPr>
                        <a:t>).</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558917">
                <a:tc>
                  <a:txBody>
                    <a:bodyPr anchor="t" rtlCol="false"/>
                    <a:lstStyle/>
                    <a:p>
                      <a:pPr algn="ctr">
                        <a:lnSpc>
                          <a:spcPts val="2940"/>
                        </a:lnSpc>
                        <a:defRPr/>
                      </a:pPr>
                      <a:r>
                        <a:rPr lang="en-US" sz="2100" b="true">
                          <a:solidFill>
                            <a:srgbClr val="F8F8F8"/>
                          </a:solidFill>
                          <a:latin typeface="Canva Sans Bold"/>
                          <a:ea typeface="Canva Sans Bold"/>
                          <a:cs typeface="Canva Sans Bold"/>
                          <a:sym typeface="Canva Sans Bold"/>
                        </a:rPr>
                        <a:t>2</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Canva Sans"/>
                          <a:ea typeface="Canva Sans"/>
                          <a:cs typeface="Canva Sans"/>
                          <a:sym typeface="Canva Sans"/>
                        </a:rPr>
                        <a:t>Pygame’s official guide (https://www.pygame.org/docs/).</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558917">
                <a:tc>
                  <a:txBody>
                    <a:bodyPr anchor="t" rtlCol="false"/>
                    <a:lstStyle/>
                    <a:p>
                      <a:pPr algn="ctr">
                        <a:lnSpc>
                          <a:spcPts val="2940"/>
                        </a:lnSpc>
                        <a:defRPr/>
                      </a:pPr>
                      <a:r>
                        <a:rPr lang="en-US" sz="2100" b="true">
                          <a:solidFill>
                            <a:srgbClr val="F8F8F8"/>
                          </a:solidFill>
                          <a:latin typeface="Canva Sans Bold"/>
                          <a:ea typeface="Canva Sans Bold"/>
                          <a:cs typeface="Canva Sans Bold"/>
                          <a:sym typeface="Canva Sans Bold"/>
                        </a:rPr>
                        <a:t>3</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Canva Sans"/>
                          <a:ea typeface="Canva Sans"/>
                          <a:cs typeface="Canva Sans"/>
                          <a:sym typeface="Canva Sans"/>
                        </a:rPr>
                        <a:t>"Introduction to Algorithms" by Cormen et al.</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558917">
                <a:tc>
                  <a:txBody>
                    <a:bodyPr anchor="t" rtlCol="false"/>
                    <a:lstStyle/>
                    <a:p>
                      <a:pPr algn="ctr">
                        <a:lnSpc>
                          <a:spcPts val="2940"/>
                        </a:lnSpc>
                        <a:defRPr/>
                      </a:pPr>
                      <a:r>
                        <a:rPr lang="en-US" sz="2100" b="true">
                          <a:solidFill>
                            <a:srgbClr val="F8F8F8"/>
                          </a:solidFill>
                          <a:latin typeface="Canva Sans Bold"/>
                          <a:ea typeface="Canva Sans Bold"/>
                          <a:cs typeface="Canva Sans Bold"/>
                          <a:sym typeface="Canva Sans Bold"/>
                        </a:rPr>
                        <a:t>4</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Canva Sans"/>
                          <a:ea typeface="Canva Sans"/>
                          <a:cs typeface="Canva Sans"/>
                          <a:sym typeface="Canva Sans"/>
                        </a:rPr>
                        <a:t>Online tutorials and resources (GeeksforGeeks).</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2065703">
                <a:tc>
                  <a:txBody>
                    <a:bodyPr anchor="t" rtlCol="false"/>
                    <a:lstStyle/>
                    <a:p>
                      <a:pPr algn="ctr">
                        <a:lnSpc>
                          <a:spcPts val="2940"/>
                        </a:lnSpc>
                        <a:defRPr/>
                      </a:pPr>
                      <a:r>
                        <a:rPr lang="en-US" sz="2100" b="true">
                          <a:solidFill>
                            <a:srgbClr val="F8F8F8"/>
                          </a:solidFill>
                          <a:latin typeface="Canva Sans Bold"/>
                          <a:ea typeface="Canva Sans Bold"/>
                          <a:cs typeface="Canva Sans Bold"/>
                          <a:sym typeface="Canva Sans Bold"/>
                        </a:rPr>
                        <a:t>5</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Canva Sans"/>
                          <a:ea typeface="Canva Sans"/>
                          <a:cs typeface="Canva Sans"/>
                          <a:sym typeface="Canva Sans"/>
                        </a:rPr>
                        <a:t>Finxter academy: https://academy.finxter.com/python-a-search-algorithm/</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bl>
          </a:graphicData>
        </a:graphic>
      </p:graphicFrame>
      <p:sp>
        <p:nvSpPr>
          <p:cNvPr name="TextBox 4" id="4"/>
          <p:cNvSpPr txBox="true"/>
          <p:nvPr/>
        </p:nvSpPr>
        <p:spPr>
          <a:xfrm rot="0">
            <a:off x="1237661" y="1028700"/>
            <a:ext cx="4817522" cy="838200"/>
          </a:xfrm>
          <a:prstGeom prst="rect">
            <a:avLst/>
          </a:prstGeom>
        </p:spPr>
        <p:txBody>
          <a:bodyPr anchor="t" rtlCol="false" tIns="0" lIns="0" bIns="0" rIns="0">
            <a:spAutoFit/>
          </a:bodyPr>
          <a:lstStyle/>
          <a:p>
            <a:pPr algn="l">
              <a:lnSpc>
                <a:spcPts val="6600"/>
              </a:lnSpc>
            </a:pPr>
            <a:r>
              <a:rPr lang="en-US" b="true" sz="5500">
                <a:solidFill>
                  <a:srgbClr val="F8F8F8"/>
                </a:solidFill>
                <a:latin typeface="Canva Sans Bold"/>
                <a:ea typeface="Canva Sans Bold"/>
                <a:cs typeface="Canva Sans Bold"/>
                <a:sym typeface="Canva Sans Bold"/>
              </a:rPr>
              <a:t>REFERENCES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sp>
        <p:nvSpPr>
          <p:cNvPr name="Freeform 3" id="3"/>
          <p:cNvSpPr/>
          <p:nvPr/>
        </p:nvSpPr>
        <p:spPr>
          <a:xfrm flipH="false" flipV="false" rot="-7736498">
            <a:off x="11913427" y="-5918484"/>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754344" y="2171961"/>
            <a:ext cx="8760228" cy="2102772"/>
          </a:xfrm>
          <a:prstGeom prst="rect">
            <a:avLst/>
          </a:prstGeom>
        </p:spPr>
        <p:txBody>
          <a:bodyPr anchor="t" rtlCol="false" tIns="0" lIns="0" bIns="0" rIns="0">
            <a:spAutoFit/>
          </a:bodyPr>
          <a:lstStyle/>
          <a:p>
            <a:pPr algn="ctr">
              <a:lnSpc>
                <a:spcPts val="16650"/>
              </a:lnSpc>
              <a:spcBef>
                <a:spcPct val="0"/>
              </a:spcBef>
            </a:pPr>
            <a:r>
              <a:rPr lang="en-US" sz="13110" i="true" spc="-419">
                <a:solidFill>
                  <a:srgbClr val="BFAFB3"/>
                </a:solidFill>
                <a:latin typeface="Droid Serif Italics"/>
                <a:ea typeface="Droid Serif Italics"/>
                <a:cs typeface="Droid Serif Italics"/>
                <a:sym typeface="Droid Serif Italics"/>
              </a:rPr>
              <a:t>THANK</a:t>
            </a:r>
          </a:p>
        </p:txBody>
      </p:sp>
      <p:sp>
        <p:nvSpPr>
          <p:cNvPr name="TextBox 5" id="5"/>
          <p:cNvSpPr txBox="true"/>
          <p:nvPr/>
        </p:nvSpPr>
        <p:spPr>
          <a:xfrm rot="0">
            <a:off x="4754344" y="3470046"/>
            <a:ext cx="8760228" cy="3139665"/>
          </a:xfrm>
          <a:prstGeom prst="rect">
            <a:avLst/>
          </a:prstGeom>
        </p:spPr>
        <p:txBody>
          <a:bodyPr anchor="t" rtlCol="false" tIns="0" lIns="0" bIns="0" rIns="0">
            <a:spAutoFit/>
          </a:bodyPr>
          <a:lstStyle/>
          <a:p>
            <a:pPr algn="ctr">
              <a:lnSpc>
                <a:spcPts val="25004"/>
              </a:lnSpc>
              <a:spcBef>
                <a:spcPct val="0"/>
              </a:spcBef>
            </a:pPr>
            <a:r>
              <a:rPr lang="en-US" sz="19688" spc="-630">
                <a:solidFill>
                  <a:srgbClr val="D9D9D9"/>
                </a:solidFill>
                <a:latin typeface="Droid Serif"/>
                <a:ea typeface="Droid Serif"/>
                <a:cs typeface="Droid Serif"/>
                <a:sym typeface="Droid Serif"/>
              </a:rPr>
              <a:t>YOU</a:t>
            </a:r>
          </a:p>
        </p:txBody>
      </p:sp>
      <p:sp>
        <p:nvSpPr>
          <p:cNvPr name="TextBox 6" id="6"/>
          <p:cNvSpPr txBox="true"/>
          <p:nvPr/>
        </p:nvSpPr>
        <p:spPr>
          <a:xfrm rot="0">
            <a:off x="1016500" y="5904368"/>
            <a:ext cx="16235916" cy="865801"/>
          </a:xfrm>
          <a:prstGeom prst="rect">
            <a:avLst/>
          </a:prstGeom>
        </p:spPr>
        <p:txBody>
          <a:bodyPr anchor="t" rtlCol="false" tIns="0" lIns="0" bIns="0" rIns="0">
            <a:spAutoFit/>
          </a:bodyPr>
          <a:lstStyle/>
          <a:p>
            <a:pPr algn="ctr">
              <a:lnSpc>
                <a:spcPts val="6942"/>
              </a:lnSpc>
              <a:spcBef>
                <a:spcPct val="0"/>
              </a:spcBef>
            </a:pPr>
            <a:r>
              <a:rPr lang="en-US" sz="5466">
                <a:solidFill>
                  <a:srgbClr val="FFFFFE"/>
                </a:solidFill>
                <a:latin typeface="Slight"/>
                <a:ea typeface="Slight"/>
                <a:cs typeface="Slight"/>
                <a:sym typeface="Slight"/>
              </a:rPr>
              <a:t>for your patience</a:t>
            </a:r>
          </a:p>
        </p:txBody>
      </p:sp>
      <p:sp>
        <p:nvSpPr>
          <p:cNvPr name="TextBox 7" id="7"/>
          <p:cNvSpPr txBox="true"/>
          <p:nvPr/>
        </p:nvSpPr>
        <p:spPr>
          <a:xfrm rot="0">
            <a:off x="4754344" y="7980214"/>
            <a:ext cx="9197234" cy="887095"/>
          </a:xfrm>
          <a:prstGeom prst="rect">
            <a:avLst/>
          </a:prstGeom>
        </p:spPr>
        <p:txBody>
          <a:bodyPr anchor="t" rtlCol="false" tIns="0" lIns="0" bIns="0" rIns="0">
            <a:spAutoFit/>
          </a:bodyPr>
          <a:lstStyle/>
          <a:p>
            <a:pPr algn="ctr">
              <a:lnSpc>
                <a:spcPts val="7279"/>
              </a:lnSpc>
            </a:pPr>
            <a:r>
              <a:rPr lang="en-US" sz="5199">
                <a:solidFill>
                  <a:srgbClr val="E5D9FF"/>
                </a:solidFill>
                <a:latin typeface="Oleo Script"/>
                <a:ea typeface="Oleo Script"/>
                <a:cs typeface="Oleo Script"/>
                <a:sym typeface="Oleo Script"/>
              </a:rPr>
              <a:t>Feel free to ask us anything!</a:t>
            </a:r>
          </a:p>
        </p:txBody>
      </p:sp>
      <p:sp>
        <p:nvSpPr>
          <p:cNvPr name="Freeform 8" id="8"/>
          <p:cNvSpPr/>
          <p:nvPr/>
        </p:nvSpPr>
        <p:spPr>
          <a:xfrm flipH="false" flipV="false" rot="3501357">
            <a:off x="-5883407" y="6511868"/>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sp>
        <p:nvSpPr>
          <p:cNvPr name="Freeform 3" id="3"/>
          <p:cNvSpPr/>
          <p:nvPr/>
        </p:nvSpPr>
        <p:spPr>
          <a:xfrm flipH="false" flipV="false" rot="0">
            <a:off x="1664548" y="2177039"/>
            <a:ext cx="1233096" cy="1233096"/>
          </a:xfrm>
          <a:custGeom>
            <a:avLst/>
            <a:gdLst/>
            <a:ahLst/>
            <a:cxnLst/>
            <a:rect r="r" b="b" t="t" l="l"/>
            <a:pathLst>
              <a:path h="1233096" w="1233096">
                <a:moveTo>
                  <a:pt x="0" y="0"/>
                </a:moveTo>
                <a:lnTo>
                  <a:pt x="1233095" y="0"/>
                </a:lnTo>
                <a:lnTo>
                  <a:pt x="1233095"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91192" y="2303684"/>
            <a:ext cx="979807" cy="97980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1</a:t>
              </a:r>
            </a:p>
          </p:txBody>
        </p:sp>
      </p:grpSp>
      <p:sp>
        <p:nvSpPr>
          <p:cNvPr name="Freeform 7" id="7"/>
          <p:cNvSpPr/>
          <p:nvPr/>
        </p:nvSpPr>
        <p:spPr>
          <a:xfrm flipH="false" flipV="false" rot="0">
            <a:off x="1664548" y="4098355"/>
            <a:ext cx="1233096" cy="1233096"/>
          </a:xfrm>
          <a:custGeom>
            <a:avLst/>
            <a:gdLst/>
            <a:ahLst/>
            <a:cxnLst/>
            <a:rect r="r" b="b" t="t" l="l"/>
            <a:pathLst>
              <a:path h="1233096" w="1233096">
                <a:moveTo>
                  <a:pt x="0" y="0"/>
                </a:moveTo>
                <a:lnTo>
                  <a:pt x="1233095" y="0"/>
                </a:lnTo>
                <a:lnTo>
                  <a:pt x="1233095"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791192" y="4225000"/>
            <a:ext cx="979807" cy="9798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2</a:t>
              </a:r>
            </a:p>
          </p:txBody>
        </p:sp>
      </p:grpSp>
      <p:sp>
        <p:nvSpPr>
          <p:cNvPr name="Freeform 11" id="11"/>
          <p:cNvSpPr/>
          <p:nvPr/>
        </p:nvSpPr>
        <p:spPr>
          <a:xfrm flipH="false" flipV="false" rot="0">
            <a:off x="1664548" y="6019671"/>
            <a:ext cx="1233096" cy="1233096"/>
          </a:xfrm>
          <a:custGeom>
            <a:avLst/>
            <a:gdLst/>
            <a:ahLst/>
            <a:cxnLst/>
            <a:rect r="r" b="b" t="t" l="l"/>
            <a:pathLst>
              <a:path h="1233096" w="1233096">
                <a:moveTo>
                  <a:pt x="0" y="0"/>
                </a:moveTo>
                <a:lnTo>
                  <a:pt x="1233095" y="0"/>
                </a:lnTo>
                <a:lnTo>
                  <a:pt x="1233095"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791192" y="6146316"/>
            <a:ext cx="979807" cy="9798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3</a:t>
              </a:r>
            </a:p>
          </p:txBody>
        </p:sp>
      </p:grpSp>
      <p:sp>
        <p:nvSpPr>
          <p:cNvPr name="Freeform 15" id="15"/>
          <p:cNvSpPr/>
          <p:nvPr/>
        </p:nvSpPr>
        <p:spPr>
          <a:xfrm flipH="false" flipV="false" rot="0">
            <a:off x="1664548" y="7940988"/>
            <a:ext cx="1233096" cy="1233096"/>
          </a:xfrm>
          <a:custGeom>
            <a:avLst/>
            <a:gdLst/>
            <a:ahLst/>
            <a:cxnLst/>
            <a:rect r="r" b="b" t="t" l="l"/>
            <a:pathLst>
              <a:path h="1233096" w="1233096">
                <a:moveTo>
                  <a:pt x="0" y="0"/>
                </a:moveTo>
                <a:lnTo>
                  <a:pt x="1233095" y="0"/>
                </a:lnTo>
                <a:lnTo>
                  <a:pt x="1233095" y="1233095"/>
                </a:lnTo>
                <a:lnTo>
                  <a:pt x="0" y="12330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0">
            <a:off x="1791192" y="8067632"/>
            <a:ext cx="979807" cy="9798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4</a:t>
              </a:r>
            </a:p>
          </p:txBody>
        </p:sp>
      </p:grpSp>
      <p:sp>
        <p:nvSpPr>
          <p:cNvPr name="Freeform 19" id="19"/>
          <p:cNvSpPr/>
          <p:nvPr/>
        </p:nvSpPr>
        <p:spPr>
          <a:xfrm flipH="false" flipV="false" rot="0">
            <a:off x="10233791" y="3971711"/>
            <a:ext cx="1233096" cy="1233096"/>
          </a:xfrm>
          <a:custGeom>
            <a:avLst/>
            <a:gdLst/>
            <a:ahLst/>
            <a:cxnLst/>
            <a:rect r="r" b="b" t="t" l="l"/>
            <a:pathLst>
              <a:path h="1233096" w="1233096">
                <a:moveTo>
                  <a:pt x="0" y="0"/>
                </a:moveTo>
                <a:lnTo>
                  <a:pt x="1233096" y="0"/>
                </a:lnTo>
                <a:lnTo>
                  <a:pt x="1233096"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0360435" y="4098355"/>
            <a:ext cx="979807" cy="9798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6</a:t>
              </a:r>
            </a:p>
          </p:txBody>
        </p:sp>
      </p:grpSp>
      <p:sp>
        <p:nvSpPr>
          <p:cNvPr name="Freeform 23" id="23"/>
          <p:cNvSpPr/>
          <p:nvPr/>
        </p:nvSpPr>
        <p:spPr>
          <a:xfrm flipH="false" flipV="false" rot="0">
            <a:off x="10233791" y="5893027"/>
            <a:ext cx="1233096" cy="1233096"/>
          </a:xfrm>
          <a:custGeom>
            <a:avLst/>
            <a:gdLst/>
            <a:ahLst/>
            <a:cxnLst/>
            <a:rect r="r" b="b" t="t" l="l"/>
            <a:pathLst>
              <a:path h="1233096" w="1233096">
                <a:moveTo>
                  <a:pt x="0" y="0"/>
                </a:moveTo>
                <a:lnTo>
                  <a:pt x="1233096" y="0"/>
                </a:lnTo>
                <a:lnTo>
                  <a:pt x="1233096"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4" id="24"/>
          <p:cNvGrpSpPr/>
          <p:nvPr/>
        </p:nvGrpSpPr>
        <p:grpSpPr>
          <a:xfrm rot="0">
            <a:off x="10360435" y="6019671"/>
            <a:ext cx="979807" cy="9798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7</a:t>
              </a:r>
            </a:p>
          </p:txBody>
        </p:sp>
      </p:grpSp>
      <p:sp>
        <p:nvSpPr>
          <p:cNvPr name="Freeform 27" id="27"/>
          <p:cNvSpPr/>
          <p:nvPr/>
        </p:nvSpPr>
        <p:spPr>
          <a:xfrm flipH="false" flipV="false" rot="0">
            <a:off x="10233791" y="7814343"/>
            <a:ext cx="1233096" cy="1233096"/>
          </a:xfrm>
          <a:custGeom>
            <a:avLst/>
            <a:gdLst/>
            <a:ahLst/>
            <a:cxnLst/>
            <a:rect r="r" b="b" t="t" l="l"/>
            <a:pathLst>
              <a:path h="1233096" w="1233096">
                <a:moveTo>
                  <a:pt x="0" y="0"/>
                </a:moveTo>
                <a:lnTo>
                  <a:pt x="1233096" y="0"/>
                </a:lnTo>
                <a:lnTo>
                  <a:pt x="1233096"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8" id="28"/>
          <p:cNvGrpSpPr/>
          <p:nvPr/>
        </p:nvGrpSpPr>
        <p:grpSpPr>
          <a:xfrm rot="0">
            <a:off x="10360435" y="7940988"/>
            <a:ext cx="979807" cy="9798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8</a:t>
              </a:r>
            </a:p>
          </p:txBody>
        </p:sp>
      </p:grpSp>
      <p:sp>
        <p:nvSpPr>
          <p:cNvPr name="TextBox 31" id="31"/>
          <p:cNvSpPr txBox="true"/>
          <p:nvPr/>
        </p:nvSpPr>
        <p:spPr>
          <a:xfrm rot="0">
            <a:off x="6788777" y="526516"/>
            <a:ext cx="4710446" cy="983038"/>
          </a:xfrm>
          <a:prstGeom prst="rect">
            <a:avLst/>
          </a:prstGeom>
        </p:spPr>
        <p:txBody>
          <a:bodyPr anchor="t" rtlCol="false" tIns="0" lIns="0" bIns="0" rIns="0">
            <a:spAutoFit/>
          </a:bodyPr>
          <a:lstStyle/>
          <a:p>
            <a:pPr algn="ctr">
              <a:lnSpc>
                <a:spcPts val="7710"/>
              </a:lnSpc>
            </a:pPr>
            <a:r>
              <a:rPr lang="en-US" b="true" sz="6425">
                <a:solidFill>
                  <a:srgbClr val="01003B"/>
                </a:solidFill>
                <a:latin typeface="Canva Sans Bold"/>
                <a:ea typeface="Canva Sans Bold"/>
                <a:cs typeface="Canva Sans Bold"/>
                <a:sym typeface="Canva Sans Bold"/>
              </a:rPr>
              <a:t>CONTENTS</a:t>
            </a:r>
          </a:p>
        </p:txBody>
      </p:sp>
      <p:sp>
        <p:nvSpPr>
          <p:cNvPr name="TextBox 32" id="32"/>
          <p:cNvSpPr txBox="true"/>
          <p:nvPr/>
        </p:nvSpPr>
        <p:spPr>
          <a:xfrm rot="0">
            <a:off x="3565739" y="2496369"/>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Introduction</a:t>
            </a:r>
          </a:p>
        </p:txBody>
      </p:sp>
      <p:sp>
        <p:nvSpPr>
          <p:cNvPr name="TextBox 33" id="33"/>
          <p:cNvSpPr txBox="true"/>
          <p:nvPr/>
        </p:nvSpPr>
        <p:spPr>
          <a:xfrm rot="0">
            <a:off x="3565739" y="4417685"/>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Methodology</a:t>
            </a:r>
          </a:p>
        </p:txBody>
      </p:sp>
      <p:sp>
        <p:nvSpPr>
          <p:cNvPr name="TextBox 34" id="34"/>
          <p:cNvSpPr txBox="true"/>
          <p:nvPr/>
        </p:nvSpPr>
        <p:spPr>
          <a:xfrm rot="0">
            <a:off x="3565739" y="6335172"/>
            <a:ext cx="4372672" cy="50441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Tools Used</a:t>
            </a:r>
          </a:p>
        </p:txBody>
      </p:sp>
      <p:sp>
        <p:nvSpPr>
          <p:cNvPr name="TextBox 35" id="35"/>
          <p:cNvSpPr txBox="true"/>
          <p:nvPr/>
        </p:nvSpPr>
        <p:spPr>
          <a:xfrm rot="0">
            <a:off x="3565739" y="8280583"/>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Challenges</a:t>
            </a:r>
          </a:p>
        </p:txBody>
      </p:sp>
      <p:sp>
        <p:nvSpPr>
          <p:cNvPr name="TextBox 36" id="36"/>
          <p:cNvSpPr txBox="true"/>
          <p:nvPr/>
        </p:nvSpPr>
        <p:spPr>
          <a:xfrm rot="0">
            <a:off x="12134982" y="4291040"/>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Future Work Plan</a:t>
            </a:r>
          </a:p>
        </p:txBody>
      </p:sp>
      <p:sp>
        <p:nvSpPr>
          <p:cNvPr name="TextBox 37" id="37"/>
          <p:cNvSpPr txBox="true"/>
          <p:nvPr/>
        </p:nvSpPr>
        <p:spPr>
          <a:xfrm rot="0">
            <a:off x="12134982" y="6212357"/>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Conclusion </a:t>
            </a:r>
          </a:p>
        </p:txBody>
      </p:sp>
      <p:sp>
        <p:nvSpPr>
          <p:cNvPr name="TextBox 38" id="38"/>
          <p:cNvSpPr txBox="true"/>
          <p:nvPr/>
        </p:nvSpPr>
        <p:spPr>
          <a:xfrm rot="0">
            <a:off x="12133309" y="8133673"/>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References</a:t>
            </a:r>
          </a:p>
        </p:txBody>
      </p:sp>
      <p:sp>
        <p:nvSpPr>
          <p:cNvPr name="Freeform 39" id="39"/>
          <p:cNvSpPr/>
          <p:nvPr/>
        </p:nvSpPr>
        <p:spPr>
          <a:xfrm flipH="false" flipV="false" rot="0">
            <a:off x="10233791" y="2195354"/>
            <a:ext cx="1233096" cy="1233096"/>
          </a:xfrm>
          <a:custGeom>
            <a:avLst/>
            <a:gdLst/>
            <a:ahLst/>
            <a:cxnLst/>
            <a:rect r="r" b="b" t="t" l="l"/>
            <a:pathLst>
              <a:path h="1233096" w="1233096">
                <a:moveTo>
                  <a:pt x="0" y="0"/>
                </a:moveTo>
                <a:lnTo>
                  <a:pt x="1233096" y="0"/>
                </a:lnTo>
                <a:lnTo>
                  <a:pt x="1233096" y="1233096"/>
                </a:lnTo>
                <a:lnTo>
                  <a:pt x="0" y="1233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0" id="40"/>
          <p:cNvGrpSpPr/>
          <p:nvPr/>
        </p:nvGrpSpPr>
        <p:grpSpPr>
          <a:xfrm rot="0">
            <a:off x="10360435" y="2321999"/>
            <a:ext cx="979807" cy="9798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3639"/>
                </a:lnSpc>
              </a:pPr>
              <a:r>
                <a:rPr lang="en-US" b="true" sz="2599">
                  <a:solidFill>
                    <a:srgbClr val="01003B"/>
                  </a:solidFill>
                  <a:latin typeface="Canva Sans Bold"/>
                  <a:ea typeface="Canva Sans Bold"/>
                  <a:cs typeface="Canva Sans Bold"/>
                  <a:sym typeface="Canva Sans Bold"/>
                </a:rPr>
                <a:t>5</a:t>
              </a:r>
            </a:p>
          </p:txBody>
        </p:sp>
      </p:grpSp>
      <p:sp>
        <p:nvSpPr>
          <p:cNvPr name="TextBox 43" id="43"/>
          <p:cNvSpPr txBox="true"/>
          <p:nvPr/>
        </p:nvSpPr>
        <p:spPr>
          <a:xfrm rot="0">
            <a:off x="12134982" y="2534949"/>
            <a:ext cx="4372672" cy="496755"/>
          </a:xfrm>
          <a:prstGeom prst="rect">
            <a:avLst/>
          </a:prstGeom>
        </p:spPr>
        <p:txBody>
          <a:bodyPr anchor="t" rtlCol="false" tIns="0" lIns="0" bIns="0" rIns="0">
            <a:spAutoFit/>
          </a:bodyPr>
          <a:lstStyle/>
          <a:p>
            <a:pPr algn="l">
              <a:lnSpc>
                <a:spcPts val="4124"/>
              </a:lnSpc>
            </a:pPr>
            <a:r>
              <a:rPr lang="en-US" sz="2945">
                <a:solidFill>
                  <a:srgbClr val="01003B"/>
                </a:solidFill>
                <a:latin typeface="Canva Sans"/>
                <a:ea typeface="Canva Sans"/>
                <a:cs typeface="Canva Sans"/>
                <a:sym typeface="Canva Sans"/>
              </a:rPr>
              <a:t>Demonstration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grpSp>
        <p:nvGrpSpPr>
          <p:cNvPr name="Group 3" id="3"/>
          <p:cNvGrpSpPr/>
          <p:nvPr/>
        </p:nvGrpSpPr>
        <p:grpSpPr>
          <a:xfrm rot="0">
            <a:off x="14680280" y="9016339"/>
            <a:ext cx="2806938" cy="525931"/>
            <a:chOff x="0" y="0"/>
            <a:chExt cx="3742584" cy="701242"/>
          </a:xfrm>
        </p:grpSpPr>
        <p:sp>
          <p:nvSpPr>
            <p:cNvPr name="Freeform 4" id="4"/>
            <p:cNvSpPr/>
            <p:nvPr/>
          </p:nvSpPr>
          <p:spPr>
            <a:xfrm flipH="false" flipV="false" rot="0">
              <a:off x="3041342" y="0"/>
              <a:ext cx="701242" cy="701242"/>
            </a:xfrm>
            <a:custGeom>
              <a:avLst/>
              <a:gdLst/>
              <a:ahLst/>
              <a:cxnLst/>
              <a:rect r="r" b="b" t="t" l="l"/>
              <a:pathLst>
                <a:path h="701242" w="701242">
                  <a:moveTo>
                    <a:pt x="0" y="0"/>
                  </a:moveTo>
                  <a:lnTo>
                    <a:pt x="701242" y="0"/>
                  </a:lnTo>
                  <a:lnTo>
                    <a:pt x="701242" y="701242"/>
                  </a:lnTo>
                  <a:lnTo>
                    <a:pt x="0" y="7012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141414"/>
              <a:ext cx="2768599" cy="399364"/>
            </a:xfrm>
            <a:prstGeom prst="rect">
              <a:avLst/>
            </a:prstGeom>
          </p:spPr>
          <p:txBody>
            <a:bodyPr anchor="t" rtlCol="false" tIns="0" lIns="0" bIns="0" rIns="0">
              <a:spAutoFit/>
            </a:bodyPr>
            <a:lstStyle/>
            <a:p>
              <a:pPr algn="r" marL="0" indent="0" lvl="0">
                <a:lnSpc>
                  <a:spcPts val="2450"/>
                </a:lnSpc>
                <a:spcBef>
                  <a:spcPct val="0"/>
                </a:spcBef>
              </a:pPr>
              <a:r>
                <a:rPr lang="en-US" b="true" sz="1884" u="sng">
                  <a:solidFill>
                    <a:srgbClr val="01003B"/>
                  </a:solidFill>
                  <a:latin typeface="Canva Sans Bold"/>
                  <a:ea typeface="Canva Sans Bold"/>
                  <a:cs typeface="Canva Sans Bold"/>
                  <a:sym typeface="Canva Sans Bold"/>
                  <a:hlinkClick r:id="rId5" action="ppaction://hlinksldjump"/>
                </a:rPr>
                <a:t>Back to C</a:t>
              </a:r>
              <a:r>
                <a:rPr lang="en-US" b="true" sz="1884" u="sng">
                  <a:solidFill>
                    <a:srgbClr val="01003B"/>
                  </a:solidFill>
                  <a:latin typeface="Canva Sans Bold"/>
                  <a:ea typeface="Canva Sans Bold"/>
                  <a:cs typeface="Canva Sans Bold"/>
                  <a:sym typeface="Canva Sans Bold"/>
                </a:rPr>
                <a:t>ontents</a:t>
              </a:r>
            </a:p>
          </p:txBody>
        </p:sp>
      </p:grpSp>
      <p:sp>
        <p:nvSpPr>
          <p:cNvPr name="TextBox 6" id="6"/>
          <p:cNvSpPr txBox="true"/>
          <p:nvPr/>
        </p:nvSpPr>
        <p:spPr>
          <a:xfrm rot="0">
            <a:off x="1210371" y="1028700"/>
            <a:ext cx="9435934" cy="1299855"/>
          </a:xfrm>
          <a:prstGeom prst="rect">
            <a:avLst/>
          </a:prstGeom>
        </p:spPr>
        <p:txBody>
          <a:bodyPr anchor="t" rtlCol="false" tIns="0" lIns="0" bIns="0" rIns="0">
            <a:spAutoFit/>
          </a:bodyPr>
          <a:lstStyle/>
          <a:p>
            <a:pPr algn="l">
              <a:lnSpc>
                <a:spcPts val="10235"/>
              </a:lnSpc>
            </a:pPr>
            <a:r>
              <a:rPr lang="en-US" sz="8529" b="true">
                <a:solidFill>
                  <a:srgbClr val="01003B"/>
                </a:solidFill>
                <a:latin typeface="Canva Sans Bold"/>
                <a:ea typeface="Canva Sans Bold"/>
                <a:cs typeface="Canva Sans Bold"/>
                <a:sym typeface="Canva Sans Bold"/>
              </a:rPr>
              <a:t>Introduction</a:t>
            </a:r>
          </a:p>
        </p:txBody>
      </p:sp>
      <p:sp>
        <p:nvSpPr>
          <p:cNvPr name="TextBox 7" id="7"/>
          <p:cNvSpPr txBox="true"/>
          <p:nvPr/>
        </p:nvSpPr>
        <p:spPr>
          <a:xfrm rot="0">
            <a:off x="880859" y="2185680"/>
            <a:ext cx="16378441" cy="7668223"/>
          </a:xfrm>
          <a:prstGeom prst="rect">
            <a:avLst/>
          </a:prstGeom>
        </p:spPr>
        <p:txBody>
          <a:bodyPr anchor="t" rtlCol="false" tIns="0" lIns="0" bIns="0" rIns="0">
            <a:spAutoFit/>
          </a:bodyPr>
          <a:lstStyle/>
          <a:p>
            <a:pPr algn="l">
              <a:lnSpc>
                <a:spcPts val="6096"/>
              </a:lnSpc>
            </a:pPr>
          </a:p>
          <a:p>
            <a:pPr algn="l" marL="827778" indent="-413889" lvl="1">
              <a:lnSpc>
                <a:spcPts val="6096"/>
              </a:lnSpc>
              <a:buFont typeface="Arial"/>
              <a:buChar char="•"/>
            </a:pPr>
            <a:r>
              <a:rPr lang="en-US" sz="3834">
                <a:solidFill>
                  <a:srgbClr val="01003B"/>
                </a:solidFill>
                <a:latin typeface="Canva Sans"/>
                <a:ea typeface="Canva Sans"/>
                <a:cs typeface="Canva Sans"/>
                <a:sym typeface="Canva Sans"/>
              </a:rPr>
              <a:t>The main goal is to simulate the behavior of an autonomous robot navigating through a 2D grid environment using the A* search algorithm. The robot must find the shortest path from a starting point to a goal while avoiding obstacles.</a:t>
            </a:r>
          </a:p>
          <a:p>
            <a:pPr algn="l" marL="827778" indent="-413889" lvl="1">
              <a:lnSpc>
                <a:spcPts val="6096"/>
              </a:lnSpc>
              <a:buFont typeface="Arial"/>
              <a:buChar char="•"/>
            </a:pPr>
            <a:r>
              <a:rPr lang="en-US" sz="3834">
                <a:solidFill>
                  <a:srgbClr val="01003B"/>
                </a:solidFill>
                <a:latin typeface="Canva Sans"/>
                <a:ea typeface="Canva Sans"/>
                <a:cs typeface="Canva Sans"/>
                <a:sym typeface="Canva Sans"/>
              </a:rPr>
              <a:t>This simulation provides a controlled setting where concepts of pathfinding, navigation, and obstacle avoidance can be tested and demonstrated.</a:t>
            </a:r>
          </a:p>
          <a:p>
            <a:pPr algn="l">
              <a:lnSpc>
                <a:spcPts val="6096"/>
              </a:lnSpc>
            </a:pPr>
          </a:p>
          <a:p>
            <a:pPr algn="l">
              <a:lnSpc>
                <a:spcPts val="609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grpSp>
        <p:nvGrpSpPr>
          <p:cNvPr name="Group 3" id="3"/>
          <p:cNvGrpSpPr/>
          <p:nvPr/>
        </p:nvGrpSpPr>
        <p:grpSpPr>
          <a:xfrm rot="0">
            <a:off x="1028700" y="1992514"/>
            <a:ext cx="16230600" cy="8813544"/>
            <a:chOff x="0" y="0"/>
            <a:chExt cx="21640800" cy="11751392"/>
          </a:xfrm>
        </p:grpSpPr>
        <p:sp>
          <p:nvSpPr>
            <p:cNvPr name="TextBox 4" id="4"/>
            <p:cNvSpPr txBox="true"/>
            <p:nvPr/>
          </p:nvSpPr>
          <p:spPr>
            <a:xfrm rot="0">
              <a:off x="0" y="0"/>
              <a:ext cx="21640800" cy="855823"/>
            </a:xfrm>
            <a:prstGeom prst="rect">
              <a:avLst/>
            </a:prstGeom>
          </p:spPr>
          <p:txBody>
            <a:bodyPr anchor="t" rtlCol="false" tIns="0" lIns="0" bIns="0" rIns="0">
              <a:spAutoFit/>
            </a:bodyPr>
            <a:lstStyle/>
            <a:p>
              <a:pPr algn="l" marL="0" indent="0" lvl="0">
                <a:lnSpc>
                  <a:spcPts val="5108"/>
                </a:lnSpc>
                <a:spcBef>
                  <a:spcPct val="0"/>
                </a:spcBef>
              </a:pPr>
              <a:r>
                <a:rPr lang="en-US" b="true" sz="4256">
                  <a:solidFill>
                    <a:srgbClr val="7E54D2"/>
                  </a:solidFill>
                  <a:latin typeface="Canva Sans Bold"/>
                  <a:ea typeface="Canva Sans Bold"/>
                  <a:cs typeface="Canva Sans Bold"/>
                  <a:sym typeface="Canva Sans Bold"/>
                </a:rPr>
                <a:t>Overview</a:t>
              </a:r>
            </a:p>
          </p:txBody>
        </p:sp>
        <p:sp>
          <p:nvSpPr>
            <p:cNvPr name="TextBox 5" id="5"/>
            <p:cNvSpPr txBox="true"/>
            <p:nvPr/>
          </p:nvSpPr>
          <p:spPr>
            <a:xfrm rot="0">
              <a:off x="0" y="1147397"/>
              <a:ext cx="21640800" cy="10603995"/>
            </a:xfrm>
            <a:prstGeom prst="rect">
              <a:avLst/>
            </a:prstGeom>
          </p:spPr>
          <p:txBody>
            <a:bodyPr anchor="t" rtlCol="false" tIns="0" lIns="0" bIns="0" rIns="0">
              <a:spAutoFit/>
            </a:bodyPr>
            <a:lstStyle/>
            <a:p>
              <a:pPr algn="l" marL="775452" indent="-387726" lvl="1">
                <a:lnSpc>
                  <a:spcPts val="6860"/>
                </a:lnSpc>
                <a:buFont typeface="Arial"/>
                <a:buChar char="•"/>
              </a:pPr>
              <a:r>
                <a:rPr lang="en-US" sz="3591">
                  <a:solidFill>
                    <a:srgbClr val="01003B"/>
                  </a:solidFill>
                  <a:latin typeface="Canva Sans"/>
                  <a:ea typeface="Canva Sans"/>
                  <a:cs typeface="Canva Sans"/>
                  <a:sym typeface="Canva Sans"/>
                </a:rPr>
                <a:t>The approach involves setting up a 2D grid where each cell represents either an obstacle, the robot’s starting position, the goal, or empty space. The A* search algorithm is then applied to calculate the optimal path by considering both the movement costs and heuristic costs for reaching the goal.</a:t>
              </a:r>
            </a:p>
            <a:p>
              <a:pPr algn="l" marL="775452" indent="-387726" lvl="1">
                <a:lnSpc>
                  <a:spcPts val="6860"/>
                </a:lnSpc>
                <a:buFont typeface="Arial"/>
                <a:buChar char="•"/>
              </a:pPr>
              <a:r>
                <a:rPr lang="en-US" sz="3591">
                  <a:solidFill>
                    <a:srgbClr val="01003B"/>
                  </a:solidFill>
                  <a:latin typeface="Canva Sans"/>
                  <a:ea typeface="Canva Sans"/>
                  <a:cs typeface="Canva Sans"/>
                  <a:sym typeface="Canva Sans"/>
                </a:rPr>
                <a:t>The grid is visualized using Pygame, which allows real-time feedback and interaction with the environment.</a:t>
              </a:r>
            </a:p>
            <a:p>
              <a:pPr algn="l">
                <a:lnSpc>
                  <a:spcPts val="5028"/>
                </a:lnSpc>
              </a:pPr>
            </a:p>
            <a:p>
              <a:pPr algn="l">
                <a:lnSpc>
                  <a:spcPts val="5028"/>
                </a:lnSpc>
              </a:pPr>
            </a:p>
            <a:p>
              <a:pPr algn="l">
                <a:lnSpc>
                  <a:spcPts val="5028"/>
                </a:lnSpc>
              </a:pPr>
            </a:p>
          </p:txBody>
        </p:sp>
      </p:grpSp>
      <p:sp>
        <p:nvSpPr>
          <p:cNvPr name="TextBox 6" id="6"/>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Methodology</a:t>
            </a:r>
          </a:p>
        </p:txBody>
      </p:sp>
      <p:grpSp>
        <p:nvGrpSpPr>
          <p:cNvPr name="Group 7" id="7"/>
          <p:cNvGrpSpPr/>
          <p:nvPr/>
        </p:nvGrpSpPr>
        <p:grpSpPr>
          <a:xfrm rot="0">
            <a:off x="14578523" y="956821"/>
            <a:ext cx="2680777" cy="502293"/>
            <a:chOff x="0" y="0"/>
            <a:chExt cx="3574370" cy="669724"/>
          </a:xfrm>
        </p:grpSpPr>
        <p:sp>
          <p:nvSpPr>
            <p:cNvPr name="Freeform 8" id="8"/>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11" id="11"/>
          <p:cNvSpPr/>
          <p:nvPr/>
        </p:nvSpPr>
        <p:spPr>
          <a:xfrm flipH="false" flipV="false" rot="7888050">
            <a:off x="11372760" y="3804663"/>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grpSp>
        <p:nvGrpSpPr>
          <p:cNvPr name="Group 3" id="3"/>
          <p:cNvGrpSpPr/>
          <p:nvPr/>
        </p:nvGrpSpPr>
        <p:grpSpPr>
          <a:xfrm rot="0">
            <a:off x="1028700" y="1992514"/>
            <a:ext cx="16230600" cy="7905239"/>
            <a:chOff x="0" y="0"/>
            <a:chExt cx="21640800" cy="10540319"/>
          </a:xfrm>
        </p:grpSpPr>
        <p:sp>
          <p:nvSpPr>
            <p:cNvPr name="TextBox 4" id="4"/>
            <p:cNvSpPr txBox="true"/>
            <p:nvPr/>
          </p:nvSpPr>
          <p:spPr>
            <a:xfrm rot="0">
              <a:off x="0" y="0"/>
              <a:ext cx="21640800" cy="855823"/>
            </a:xfrm>
            <a:prstGeom prst="rect">
              <a:avLst/>
            </a:prstGeom>
          </p:spPr>
          <p:txBody>
            <a:bodyPr anchor="t" rtlCol="false" tIns="0" lIns="0" bIns="0" rIns="0">
              <a:spAutoFit/>
            </a:bodyPr>
            <a:lstStyle/>
            <a:p>
              <a:pPr algn="l" marL="0" indent="0" lvl="0">
                <a:lnSpc>
                  <a:spcPts val="5108"/>
                </a:lnSpc>
                <a:spcBef>
                  <a:spcPct val="0"/>
                </a:spcBef>
              </a:pPr>
              <a:r>
                <a:rPr lang="en-US" b="true" sz="4256">
                  <a:solidFill>
                    <a:srgbClr val="7E54D2"/>
                  </a:solidFill>
                  <a:latin typeface="Canva Sans Bold"/>
                  <a:ea typeface="Canva Sans Bold"/>
                  <a:cs typeface="Canva Sans Bold"/>
                  <a:sym typeface="Canva Sans Bold"/>
                </a:rPr>
                <a:t>Workflow</a:t>
              </a:r>
            </a:p>
          </p:txBody>
        </p:sp>
        <p:sp>
          <p:nvSpPr>
            <p:cNvPr name="TextBox 5" id="5"/>
            <p:cNvSpPr txBox="true"/>
            <p:nvPr/>
          </p:nvSpPr>
          <p:spPr>
            <a:xfrm rot="0">
              <a:off x="0" y="1175972"/>
              <a:ext cx="21640800" cy="9364347"/>
            </a:xfrm>
            <a:prstGeom prst="rect">
              <a:avLst/>
            </a:prstGeom>
          </p:spPr>
          <p:txBody>
            <a:bodyPr anchor="t" rtlCol="false" tIns="0" lIns="0" bIns="0" rIns="0">
              <a:spAutoFit/>
            </a:bodyPr>
            <a:lstStyle/>
            <a:p>
              <a:pPr algn="l" marL="645916" indent="-322958" lvl="1">
                <a:lnSpc>
                  <a:spcPts val="5714"/>
                </a:lnSpc>
                <a:buFont typeface="Arial"/>
                <a:buChar char="•"/>
              </a:pPr>
              <a:r>
                <a:rPr lang="en-US" b="true" sz="2991">
                  <a:solidFill>
                    <a:srgbClr val="01003B"/>
                  </a:solidFill>
                  <a:latin typeface="Canva Sans Bold"/>
                  <a:ea typeface="Canva Sans Bold"/>
                  <a:cs typeface="Canva Sans Bold"/>
                  <a:sym typeface="Canva Sans Bold"/>
                </a:rPr>
                <a:t>Grid Initialization</a:t>
              </a:r>
              <a:r>
                <a:rPr lang="en-US" sz="2991">
                  <a:solidFill>
                    <a:srgbClr val="01003B"/>
                  </a:solidFill>
                  <a:latin typeface="Canva Sans"/>
                  <a:ea typeface="Canva Sans"/>
                  <a:cs typeface="Canva Sans"/>
                  <a:sym typeface="Canva Sans"/>
                </a:rPr>
                <a:t>: A grid is created where each cell can represent an obstacle, the start position, or the goal.</a:t>
              </a:r>
            </a:p>
            <a:p>
              <a:pPr algn="l" marL="645916" indent="-322958" lvl="1">
                <a:lnSpc>
                  <a:spcPts val="5714"/>
                </a:lnSpc>
                <a:buFont typeface="Arial"/>
                <a:buChar char="•"/>
              </a:pPr>
              <a:r>
                <a:rPr lang="en-US" b="true" sz="2991">
                  <a:solidFill>
                    <a:srgbClr val="01003B"/>
                  </a:solidFill>
                  <a:latin typeface="Canva Sans Bold"/>
                  <a:ea typeface="Canva Sans Bold"/>
                  <a:cs typeface="Canva Sans Bold"/>
                  <a:sym typeface="Canva Sans Bold"/>
                </a:rPr>
                <a:t>Set Obstacle and Goal Points</a:t>
              </a:r>
              <a:r>
                <a:rPr lang="en-US" sz="2991">
                  <a:solidFill>
                    <a:srgbClr val="01003B"/>
                  </a:solidFill>
                  <a:latin typeface="Canva Sans"/>
                  <a:ea typeface="Canva Sans"/>
                  <a:cs typeface="Canva Sans"/>
                  <a:sym typeface="Canva Sans"/>
                </a:rPr>
                <a:t>: Obstacles are placed randomly or predefined in the grid, and the start and goal positions are set.</a:t>
              </a:r>
            </a:p>
            <a:p>
              <a:pPr algn="l" marL="645916" indent="-322958" lvl="1">
                <a:lnSpc>
                  <a:spcPts val="5714"/>
                </a:lnSpc>
                <a:buFont typeface="Arial"/>
                <a:buChar char="•"/>
              </a:pPr>
              <a:r>
                <a:rPr lang="en-US" b="true" sz="2991">
                  <a:solidFill>
                    <a:srgbClr val="01003B"/>
                  </a:solidFill>
                  <a:latin typeface="Canva Sans Bold"/>
                  <a:ea typeface="Canva Sans Bold"/>
                  <a:cs typeface="Canva Sans Bold"/>
                  <a:sym typeface="Canva Sans Bold"/>
                </a:rPr>
                <a:t>Pathfinding with A*</a:t>
              </a:r>
              <a:r>
                <a:rPr lang="en-US" sz="2991">
                  <a:solidFill>
                    <a:srgbClr val="01003B"/>
                  </a:solidFill>
                  <a:latin typeface="Canva Sans"/>
                  <a:ea typeface="Canva Sans"/>
                  <a:cs typeface="Canva Sans"/>
                  <a:sym typeface="Canva Sans"/>
                </a:rPr>
                <a:t>: The robot uses the A* algorithm to calculate the shortest path by evaluating movement cost (g-cost) and heuristic estimates (h-cost).</a:t>
              </a:r>
            </a:p>
            <a:p>
              <a:pPr algn="l" marL="645916" indent="-322958" lvl="1">
                <a:lnSpc>
                  <a:spcPts val="5714"/>
                </a:lnSpc>
                <a:buFont typeface="Arial"/>
                <a:buChar char="•"/>
              </a:pPr>
              <a:r>
                <a:rPr lang="en-US" b="true" sz="2991">
                  <a:solidFill>
                    <a:srgbClr val="01003B"/>
                  </a:solidFill>
                  <a:latin typeface="Canva Sans Bold"/>
                  <a:ea typeface="Canva Sans Bold"/>
                  <a:cs typeface="Canva Sans Bold"/>
                  <a:sym typeface="Canva Sans Bold"/>
                </a:rPr>
                <a:t>Visualization</a:t>
              </a:r>
              <a:r>
                <a:rPr lang="en-US" sz="2991">
                  <a:solidFill>
                    <a:srgbClr val="01003B"/>
                  </a:solidFill>
                  <a:latin typeface="Canva Sans"/>
                  <a:ea typeface="Canva Sans"/>
                  <a:cs typeface="Canva Sans"/>
                  <a:sym typeface="Canva Sans"/>
                </a:rPr>
                <a:t>: Using Pygame, the grid is drawn on the screen, the robot's movements are animated, and the pathfinding process is displayed as the robot navigates from start to goal.</a:t>
              </a:r>
            </a:p>
            <a:p>
              <a:pPr algn="l">
                <a:lnSpc>
                  <a:spcPts val="4188"/>
                </a:lnSpc>
              </a:pPr>
            </a:p>
          </p:txBody>
        </p:sp>
      </p:grpSp>
      <p:sp>
        <p:nvSpPr>
          <p:cNvPr name="TextBox 6" id="6"/>
          <p:cNvSpPr txBox="true"/>
          <p:nvPr/>
        </p:nvSpPr>
        <p:spPr>
          <a:xfrm rot="0">
            <a:off x="1028700" y="916189"/>
            <a:ext cx="12837692" cy="1076325"/>
          </a:xfrm>
          <a:prstGeom prst="rect">
            <a:avLst/>
          </a:prstGeom>
        </p:spPr>
        <p:txBody>
          <a:bodyPr anchor="t" rtlCol="false" tIns="0" lIns="0" bIns="0" rIns="0">
            <a:spAutoFit/>
          </a:bodyPr>
          <a:lstStyle/>
          <a:p>
            <a:pPr algn="just">
              <a:lnSpc>
                <a:spcPts val="8400"/>
              </a:lnSpc>
            </a:pPr>
            <a:r>
              <a:rPr lang="en-US" b="true" sz="7000">
                <a:solidFill>
                  <a:srgbClr val="01003B"/>
                </a:solidFill>
                <a:latin typeface="Canva Sans Bold"/>
                <a:ea typeface="Canva Sans Bold"/>
                <a:cs typeface="Canva Sans Bold"/>
                <a:sym typeface="Canva Sans Bold"/>
              </a:rPr>
              <a:t>Methodology</a:t>
            </a:r>
          </a:p>
        </p:txBody>
      </p:sp>
      <p:grpSp>
        <p:nvGrpSpPr>
          <p:cNvPr name="Group 7" id="7"/>
          <p:cNvGrpSpPr/>
          <p:nvPr/>
        </p:nvGrpSpPr>
        <p:grpSpPr>
          <a:xfrm rot="0">
            <a:off x="14578523" y="956821"/>
            <a:ext cx="2680777" cy="502293"/>
            <a:chOff x="0" y="0"/>
            <a:chExt cx="3574370" cy="669724"/>
          </a:xfrm>
        </p:grpSpPr>
        <p:sp>
          <p:nvSpPr>
            <p:cNvPr name="Freeform 8" id="8"/>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11" id="11"/>
          <p:cNvSpPr/>
          <p:nvPr/>
        </p:nvSpPr>
        <p:spPr>
          <a:xfrm flipH="false" flipV="false" rot="7888050">
            <a:off x="11804228" y="4168005"/>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sp>
        <p:nvSpPr>
          <p:cNvPr name="TextBox 3" id="3"/>
          <p:cNvSpPr txBox="true"/>
          <p:nvPr/>
        </p:nvSpPr>
        <p:spPr>
          <a:xfrm rot="0">
            <a:off x="1028700" y="2059530"/>
            <a:ext cx="16230600" cy="8736744"/>
          </a:xfrm>
          <a:prstGeom prst="rect">
            <a:avLst/>
          </a:prstGeom>
        </p:spPr>
        <p:txBody>
          <a:bodyPr anchor="t" rtlCol="false" tIns="0" lIns="0" bIns="0" rIns="0">
            <a:spAutoFit/>
          </a:bodyPr>
          <a:lstStyle/>
          <a:p>
            <a:pPr algn="just">
              <a:lnSpc>
                <a:spcPts val="5905"/>
              </a:lnSpc>
            </a:pPr>
            <a:r>
              <a:rPr lang="en-US" sz="3091" b="true">
                <a:solidFill>
                  <a:srgbClr val="01003B"/>
                </a:solidFill>
                <a:latin typeface="Canva Sans Bold"/>
                <a:ea typeface="Canva Sans Bold"/>
                <a:cs typeface="Canva Sans Bold"/>
                <a:sym typeface="Canva Sans Bold"/>
              </a:rPr>
              <a:t>Programming Language: </a:t>
            </a:r>
            <a:r>
              <a:rPr lang="en-US" sz="3091">
                <a:solidFill>
                  <a:srgbClr val="01003B"/>
                </a:solidFill>
                <a:latin typeface="Canva Sans"/>
                <a:ea typeface="Canva Sans"/>
                <a:cs typeface="Canva Sans"/>
                <a:sym typeface="Canva Sans"/>
              </a:rPr>
              <a:t>Python</a:t>
            </a:r>
          </a:p>
          <a:p>
            <a:pPr algn="just" marL="667505" indent="-333753" lvl="1">
              <a:lnSpc>
                <a:spcPts val="5905"/>
              </a:lnSpc>
              <a:buFont typeface="Arial"/>
              <a:buChar char="•"/>
            </a:pPr>
            <a:r>
              <a:rPr lang="en-US" sz="3091">
                <a:solidFill>
                  <a:srgbClr val="01003B"/>
                </a:solidFill>
                <a:latin typeface="Canva Sans"/>
                <a:ea typeface="Canva Sans"/>
                <a:cs typeface="Canva Sans"/>
                <a:sym typeface="Canva Sans"/>
              </a:rPr>
              <a:t>Python was chosen due to its readability, large community, and extensive libraries, making it an ideal choice for this kind of simulation.</a:t>
            </a:r>
          </a:p>
          <a:p>
            <a:pPr algn="just">
              <a:lnSpc>
                <a:spcPts val="5905"/>
              </a:lnSpc>
            </a:pPr>
          </a:p>
          <a:p>
            <a:pPr algn="just">
              <a:lnSpc>
                <a:spcPts val="5905"/>
              </a:lnSpc>
            </a:pPr>
            <a:r>
              <a:rPr lang="en-US" sz="3091" b="true">
                <a:solidFill>
                  <a:srgbClr val="01003B"/>
                </a:solidFill>
                <a:latin typeface="Canva Sans Bold"/>
                <a:ea typeface="Canva Sans Bold"/>
                <a:cs typeface="Canva Sans Bold"/>
                <a:sym typeface="Canva Sans Bold"/>
              </a:rPr>
              <a:t>Libraries</a:t>
            </a:r>
            <a:r>
              <a:rPr lang="en-US" sz="3091">
                <a:solidFill>
                  <a:srgbClr val="01003B"/>
                </a:solidFill>
                <a:latin typeface="Canva Sans"/>
                <a:ea typeface="Canva Sans"/>
                <a:cs typeface="Canva Sans"/>
                <a:sym typeface="Canva Sans"/>
              </a:rPr>
              <a:t>:</a:t>
            </a:r>
          </a:p>
          <a:p>
            <a:pPr algn="just" marL="667505" indent="-333753" lvl="1">
              <a:lnSpc>
                <a:spcPts val="5905"/>
              </a:lnSpc>
              <a:buFont typeface="Arial"/>
              <a:buChar char="•"/>
            </a:pPr>
            <a:r>
              <a:rPr lang="en-US" b="true" sz="3091">
                <a:solidFill>
                  <a:srgbClr val="01003B"/>
                </a:solidFill>
                <a:latin typeface="Canva Sans Bold"/>
                <a:ea typeface="Canva Sans Bold"/>
                <a:cs typeface="Canva Sans Bold"/>
                <a:sym typeface="Canva Sans Bold"/>
              </a:rPr>
              <a:t>Pygame</a:t>
            </a:r>
            <a:r>
              <a:rPr lang="en-US" sz="3091">
                <a:solidFill>
                  <a:srgbClr val="01003B"/>
                </a:solidFill>
                <a:latin typeface="Canva Sans"/>
                <a:ea typeface="Canva Sans"/>
                <a:cs typeface="Canva Sans"/>
                <a:sym typeface="Canva Sans"/>
              </a:rPr>
              <a:t>: A set of Python modules used for writing video games, which was leveraged for visualizing the grid, obstacles, robot, and the pathfinding process. It’s simple to use and perfect for real-time graphical simulations.</a:t>
            </a:r>
          </a:p>
          <a:p>
            <a:pPr algn="just" marL="667505" indent="-333753" lvl="1">
              <a:lnSpc>
                <a:spcPts val="5905"/>
              </a:lnSpc>
              <a:buFont typeface="Arial"/>
              <a:buChar char="•"/>
            </a:pPr>
            <a:r>
              <a:rPr lang="en-US" b="true" sz="3091">
                <a:solidFill>
                  <a:srgbClr val="01003B"/>
                </a:solidFill>
                <a:latin typeface="Canva Sans Bold"/>
                <a:ea typeface="Canva Sans Bold"/>
                <a:cs typeface="Canva Sans Bold"/>
                <a:sym typeface="Canva Sans Bold"/>
              </a:rPr>
              <a:t>heapq</a:t>
            </a:r>
            <a:r>
              <a:rPr lang="en-US" sz="3091">
                <a:solidFill>
                  <a:srgbClr val="01003B"/>
                </a:solidFill>
                <a:latin typeface="Canva Sans"/>
                <a:ea typeface="Canva Sans"/>
                <a:cs typeface="Canva Sans"/>
                <a:sym typeface="Canva Sans"/>
              </a:rPr>
              <a:t>: A Python library for implementing priority queues, which is essential for the A* algorithm to always process the most promising path first.</a:t>
            </a:r>
          </a:p>
          <a:p>
            <a:pPr algn="just">
              <a:lnSpc>
                <a:spcPts val="5905"/>
              </a:lnSpc>
            </a:pPr>
          </a:p>
          <a:p>
            <a:pPr algn="l">
              <a:lnSpc>
                <a:spcPts val="4328"/>
              </a:lnSpc>
            </a:pPr>
          </a:p>
        </p:txBody>
      </p:sp>
      <p:sp>
        <p:nvSpPr>
          <p:cNvPr name="TextBox 4" id="4"/>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Tools Used</a:t>
            </a:r>
          </a:p>
        </p:txBody>
      </p:sp>
      <p:grpSp>
        <p:nvGrpSpPr>
          <p:cNvPr name="Group 5" id="5"/>
          <p:cNvGrpSpPr/>
          <p:nvPr/>
        </p:nvGrpSpPr>
        <p:grpSpPr>
          <a:xfrm rot="0">
            <a:off x="14578523" y="956821"/>
            <a:ext cx="2680777" cy="502293"/>
            <a:chOff x="0" y="0"/>
            <a:chExt cx="3574370" cy="669724"/>
          </a:xfrm>
        </p:grpSpPr>
        <p:sp>
          <p:nvSpPr>
            <p:cNvPr name="Freeform 6" id="6"/>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9" id="9"/>
          <p:cNvSpPr/>
          <p:nvPr/>
        </p:nvSpPr>
        <p:spPr>
          <a:xfrm flipH="false" flipV="false" rot="7888050">
            <a:off x="11804228" y="4168005"/>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sp>
        <p:nvSpPr>
          <p:cNvPr name="TextBox 3" id="3"/>
          <p:cNvSpPr txBox="true"/>
          <p:nvPr/>
        </p:nvSpPr>
        <p:spPr>
          <a:xfrm rot="0">
            <a:off x="1028700" y="2390638"/>
            <a:ext cx="16230600" cy="7530816"/>
          </a:xfrm>
          <a:prstGeom prst="rect">
            <a:avLst/>
          </a:prstGeom>
        </p:spPr>
        <p:txBody>
          <a:bodyPr anchor="t" rtlCol="false" tIns="0" lIns="0" bIns="0" rIns="0">
            <a:spAutoFit/>
          </a:bodyPr>
          <a:lstStyle/>
          <a:p>
            <a:pPr algn="just">
              <a:lnSpc>
                <a:spcPts val="6096"/>
              </a:lnSpc>
            </a:pPr>
            <a:r>
              <a:rPr lang="en-US" sz="3191" b="true">
                <a:solidFill>
                  <a:srgbClr val="01003B"/>
                </a:solidFill>
                <a:latin typeface="Canva Sans Bold"/>
                <a:ea typeface="Canva Sans Bold"/>
                <a:cs typeface="Canva Sans Bold"/>
                <a:sym typeface="Canva Sans Bold"/>
              </a:rPr>
              <a:t>IDE: </a:t>
            </a:r>
            <a:r>
              <a:rPr lang="en-US" sz="3191">
                <a:solidFill>
                  <a:srgbClr val="01003B"/>
                </a:solidFill>
                <a:latin typeface="Canva Sans"/>
                <a:ea typeface="Canva Sans"/>
                <a:cs typeface="Canva Sans"/>
                <a:sym typeface="Canva Sans"/>
              </a:rPr>
              <a:t>Visual Studio</a:t>
            </a:r>
            <a:r>
              <a:rPr lang="en-US" sz="3191">
                <a:solidFill>
                  <a:srgbClr val="01003B"/>
                </a:solidFill>
                <a:latin typeface="Canva Sans"/>
                <a:ea typeface="Canva Sans"/>
                <a:cs typeface="Canva Sans"/>
                <a:sym typeface="Canva Sans"/>
              </a:rPr>
              <a:t> Code</a:t>
            </a:r>
          </a:p>
          <a:p>
            <a:pPr algn="just" marL="689095" indent="-344547" lvl="1">
              <a:lnSpc>
                <a:spcPts val="6096"/>
              </a:lnSpc>
              <a:buFont typeface="Arial"/>
              <a:buChar char="•"/>
            </a:pPr>
            <a:r>
              <a:rPr lang="en-US" sz="3191">
                <a:solidFill>
                  <a:srgbClr val="01003B"/>
                </a:solidFill>
                <a:latin typeface="Canva Sans"/>
                <a:ea typeface="Canva Sans"/>
                <a:cs typeface="Canva Sans"/>
                <a:sym typeface="Canva Sans"/>
              </a:rPr>
              <a:t>Used for coding, debugging, and managing the project. Its built-in</a:t>
            </a:r>
            <a:r>
              <a:rPr lang="en-US" sz="3191">
                <a:solidFill>
                  <a:srgbClr val="01003B"/>
                </a:solidFill>
                <a:latin typeface="Canva Sans"/>
                <a:ea typeface="Canva Sans"/>
                <a:cs typeface="Canva Sans"/>
                <a:sym typeface="Canva Sans"/>
              </a:rPr>
              <a:t> Python support, debugging tools, and extensions make it efficient for Python-based projects.</a:t>
            </a:r>
          </a:p>
          <a:p>
            <a:pPr algn="just">
              <a:lnSpc>
                <a:spcPts val="6096"/>
              </a:lnSpc>
            </a:pPr>
          </a:p>
          <a:p>
            <a:pPr algn="just">
              <a:lnSpc>
                <a:spcPts val="6096"/>
              </a:lnSpc>
            </a:pPr>
            <a:r>
              <a:rPr lang="en-US" sz="3191" b="true">
                <a:solidFill>
                  <a:srgbClr val="01003B"/>
                </a:solidFill>
                <a:latin typeface="Canva Sans Bold"/>
                <a:ea typeface="Canva Sans Bold"/>
                <a:cs typeface="Canva Sans Bold"/>
                <a:sym typeface="Canva Sans Bold"/>
              </a:rPr>
              <a:t>Operating System: </a:t>
            </a:r>
            <a:r>
              <a:rPr lang="en-US" sz="3191">
                <a:solidFill>
                  <a:srgbClr val="01003B"/>
                </a:solidFill>
                <a:latin typeface="Canva Sans"/>
                <a:ea typeface="Canva Sans"/>
                <a:cs typeface="Canva Sans"/>
                <a:sym typeface="Canva Sans"/>
              </a:rPr>
              <a:t>Cross-platform</a:t>
            </a:r>
          </a:p>
          <a:p>
            <a:pPr algn="just" marL="689095" indent="-344547" lvl="1">
              <a:lnSpc>
                <a:spcPts val="6096"/>
              </a:lnSpc>
              <a:buFont typeface="Arial"/>
              <a:buChar char="•"/>
            </a:pPr>
            <a:r>
              <a:rPr lang="en-US" sz="3191">
                <a:solidFill>
                  <a:srgbClr val="01003B"/>
                </a:solidFill>
                <a:latin typeface="Canva Sans"/>
                <a:ea typeface="Canva Sans"/>
                <a:cs typeface="Canva Sans"/>
                <a:sym typeface="Canva Sans"/>
              </a:rPr>
              <a:t>The project was developed in a cross-platform environment, ensuring compatibility across different operating systems (Windows, Linux, macOS).</a:t>
            </a:r>
          </a:p>
          <a:p>
            <a:pPr algn="just">
              <a:lnSpc>
                <a:spcPts val="6096"/>
              </a:lnSpc>
            </a:pPr>
          </a:p>
          <a:p>
            <a:pPr algn="l">
              <a:lnSpc>
                <a:spcPts val="4468"/>
              </a:lnSpc>
            </a:pPr>
          </a:p>
        </p:txBody>
      </p:sp>
      <p:sp>
        <p:nvSpPr>
          <p:cNvPr name="TextBox 4" id="4"/>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Tools Used</a:t>
            </a:r>
          </a:p>
        </p:txBody>
      </p:sp>
      <p:grpSp>
        <p:nvGrpSpPr>
          <p:cNvPr name="Group 5" id="5"/>
          <p:cNvGrpSpPr/>
          <p:nvPr/>
        </p:nvGrpSpPr>
        <p:grpSpPr>
          <a:xfrm rot="0">
            <a:off x="14578523" y="956821"/>
            <a:ext cx="2680777" cy="502293"/>
            <a:chOff x="0" y="0"/>
            <a:chExt cx="3574370" cy="669724"/>
          </a:xfrm>
        </p:grpSpPr>
        <p:sp>
          <p:nvSpPr>
            <p:cNvPr name="Freeform 6" id="6"/>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9" id="9"/>
          <p:cNvSpPr/>
          <p:nvPr/>
        </p:nvSpPr>
        <p:spPr>
          <a:xfrm flipH="false" flipV="false" rot="7888050">
            <a:off x="11804228" y="4168005"/>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grpSp>
        <p:nvGrpSpPr>
          <p:cNvPr name="Group 3" id="3"/>
          <p:cNvGrpSpPr/>
          <p:nvPr/>
        </p:nvGrpSpPr>
        <p:grpSpPr>
          <a:xfrm rot="0">
            <a:off x="1028700" y="1992514"/>
            <a:ext cx="16230600" cy="7537194"/>
            <a:chOff x="0" y="0"/>
            <a:chExt cx="21640800" cy="10049592"/>
          </a:xfrm>
        </p:grpSpPr>
        <p:sp>
          <p:nvSpPr>
            <p:cNvPr name="TextBox 4" id="4"/>
            <p:cNvSpPr txBox="true"/>
            <p:nvPr/>
          </p:nvSpPr>
          <p:spPr>
            <a:xfrm rot="0">
              <a:off x="0" y="0"/>
              <a:ext cx="21640800" cy="855823"/>
            </a:xfrm>
            <a:prstGeom prst="rect">
              <a:avLst/>
            </a:prstGeom>
          </p:spPr>
          <p:txBody>
            <a:bodyPr anchor="t" rtlCol="false" tIns="0" lIns="0" bIns="0" rIns="0">
              <a:spAutoFit/>
            </a:bodyPr>
            <a:lstStyle/>
            <a:p>
              <a:pPr algn="l" marL="0" indent="0" lvl="0">
                <a:lnSpc>
                  <a:spcPts val="5108"/>
                </a:lnSpc>
                <a:spcBef>
                  <a:spcPct val="0"/>
                </a:spcBef>
              </a:pPr>
              <a:r>
                <a:rPr lang="en-US" b="true" sz="4256">
                  <a:solidFill>
                    <a:srgbClr val="7E54D2"/>
                  </a:solidFill>
                  <a:latin typeface="Canva Sans Bold"/>
                  <a:ea typeface="Canva Sans Bold"/>
                  <a:cs typeface="Canva Sans Bold"/>
                  <a:sym typeface="Canva Sans Bold"/>
                </a:rPr>
                <a:t>Algorithm Challenges</a:t>
              </a:r>
            </a:p>
          </p:txBody>
        </p:sp>
        <p:sp>
          <p:nvSpPr>
            <p:cNvPr name="TextBox 5" id="5"/>
            <p:cNvSpPr txBox="true"/>
            <p:nvPr/>
          </p:nvSpPr>
          <p:spPr>
            <a:xfrm rot="0">
              <a:off x="0" y="1147397"/>
              <a:ext cx="21640800" cy="8902195"/>
            </a:xfrm>
            <a:prstGeom prst="rect">
              <a:avLst/>
            </a:prstGeom>
          </p:spPr>
          <p:txBody>
            <a:bodyPr anchor="t" rtlCol="false" tIns="0" lIns="0" bIns="0" rIns="0">
              <a:spAutoFit/>
            </a:bodyPr>
            <a:lstStyle/>
            <a:p>
              <a:pPr algn="l" marL="775452" indent="-387726" lvl="1">
                <a:lnSpc>
                  <a:spcPts val="6860"/>
                </a:lnSpc>
                <a:buFont typeface="Arial"/>
                <a:buChar char="•"/>
              </a:pPr>
              <a:r>
                <a:rPr lang="en-US" b="true" sz="3591">
                  <a:solidFill>
                    <a:srgbClr val="01003B"/>
                  </a:solidFill>
                  <a:latin typeface="Canva Sans Bold"/>
                  <a:ea typeface="Canva Sans Bold"/>
                  <a:cs typeface="Canva Sans Bold"/>
                  <a:sym typeface="Canva Sans Bold"/>
                </a:rPr>
                <a:t>Estimating Heuristics</a:t>
              </a:r>
              <a:r>
                <a:rPr lang="en-US" sz="3591">
                  <a:solidFill>
                    <a:srgbClr val="01003B"/>
                  </a:solidFill>
                  <a:latin typeface="Canva Sans"/>
                  <a:ea typeface="Canva Sans"/>
                  <a:cs typeface="Canva Sans"/>
                  <a:sym typeface="Canva Sans"/>
                </a:rPr>
                <a:t>: One of the main difficulties was accurately estimating the heuristic value (the estimated distance to the goal). Overestimating this value caused delays, while underestimating it led to incomplete or inefficient paths.</a:t>
              </a:r>
            </a:p>
            <a:p>
              <a:pPr algn="l" marL="775452" indent="-387726" lvl="1">
                <a:lnSpc>
                  <a:spcPts val="6860"/>
                </a:lnSpc>
                <a:buFont typeface="Arial"/>
                <a:buChar char="•"/>
              </a:pPr>
              <a:r>
                <a:rPr lang="en-US" b="true" sz="3591">
                  <a:solidFill>
                    <a:srgbClr val="01003B"/>
                  </a:solidFill>
                  <a:latin typeface="Canva Sans Bold"/>
                  <a:ea typeface="Canva Sans Bold"/>
                  <a:cs typeface="Canva Sans Bold"/>
                  <a:sym typeface="Canva Sans Bold"/>
                </a:rPr>
                <a:t>Balancing Performance and Accuracy</a:t>
              </a:r>
              <a:r>
                <a:rPr lang="en-US" sz="3591">
                  <a:solidFill>
                    <a:srgbClr val="01003B"/>
                  </a:solidFill>
                  <a:latin typeface="Canva Sans"/>
                  <a:ea typeface="Canva Sans"/>
                  <a:cs typeface="Canva Sans"/>
                  <a:sym typeface="Canva Sans"/>
                </a:rPr>
                <a:t>: Fine-tuning the A* algorithm to balance between fast computations and accurate pathfinding was challenging, particularly when obstacles were placed in the grid.</a:t>
              </a:r>
            </a:p>
            <a:p>
              <a:pPr algn="l">
                <a:lnSpc>
                  <a:spcPts val="5028"/>
                </a:lnSpc>
              </a:pPr>
            </a:p>
          </p:txBody>
        </p:sp>
      </p:grpSp>
      <p:sp>
        <p:nvSpPr>
          <p:cNvPr name="TextBox 6" id="6"/>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Challenges</a:t>
            </a:r>
          </a:p>
        </p:txBody>
      </p:sp>
      <p:grpSp>
        <p:nvGrpSpPr>
          <p:cNvPr name="Group 7" id="7"/>
          <p:cNvGrpSpPr/>
          <p:nvPr/>
        </p:nvGrpSpPr>
        <p:grpSpPr>
          <a:xfrm rot="0">
            <a:off x="14578523" y="956821"/>
            <a:ext cx="2680777" cy="502293"/>
            <a:chOff x="0" y="0"/>
            <a:chExt cx="3574370" cy="669724"/>
          </a:xfrm>
        </p:grpSpPr>
        <p:sp>
          <p:nvSpPr>
            <p:cNvPr name="Freeform 8" id="8"/>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11" id="11"/>
          <p:cNvSpPr/>
          <p:nvPr/>
        </p:nvSpPr>
        <p:spPr>
          <a:xfrm flipH="false" flipV="false" rot="7888050">
            <a:off x="11804228" y="4417802"/>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086" r="0" b="-11086"/>
            </a:stretch>
          </a:blipFill>
        </p:spPr>
      </p:sp>
      <p:grpSp>
        <p:nvGrpSpPr>
          <p:cNvPr name="Group 3" id="3"/>
          <p:cNvGrpSpPr/>
          <p:nvPr/>
        </p:nvGrpSpPr>
        <p:grpSpPr>
          <a:xfrm rot="0">
            <a:off x="1028700" y="1992514"/>
            <a:ext cx="16230600" cy="8403969"/>
            <a:chOff x="0" y="0"/>
            <a:chExt cx="21640800" cy="11205292"/>
          </a:xfrm>
        </p:grpSpPr>
        <p:sp>
          <p:nvSpPr>
            <p:cNvPr name="TextBox 4" id="4"/>
            <p:cNvSpPr txBox="true"/>
            <p:nvPr/>
          </p:nvSpPr>
          <p:spPr>
            <a:xfrm rot="0">
              <a:off x="0" y="0"/>
              <a:ext cx="21640800" cy="855823"/>
            </a:xfrm>
            <a:prstGeom prst="rect">
              <a:avLst/>
            </a:prstGeom>
          </p:spPr>
          <p:txBody>
            <a:bodyPr anchor="t" rtlCol="false" tIns="0" lIns="0" bIns="0" rIns="0">
              <a:spAutoFit/>
            </a:bodyPr>
            <a:lstStyle/>
            <a:p>
              <a:pPr algn="l" marL="0" indent="0" lvl="0">
                <a:lnSpc>
                  <a:spcPts val="5108"/>
                </a:lnSpc>
                <a:spcBef>
                  <a:spcPct val="0"/>
                </a:spcBef>
              </a:pPr>
              <a:r>
                <a:rPr lang="en-US" b="true" sz="4256">
                  <a:solidFill>
                    <a:srgbClr val="7E54D2"/>
                  </a:solidFill>
                  <a:latin typeface="Canva Sans Bold"/>
                  <a:ea typeface="Canva Sans Bold"/>
                  <a:cs typeface="Canva Sans Bold"/>
                  <a:sym typeface="Canva Sans Bold"/>
                </a:rPr>
                <a:t>Visualization Challenges</a:t>
              </a:r>
            </a:p>
          </p:txBody>
        </p:sp>
        <p:sp>
          <p:nvSpPr>
            <p:cNvPr name="TextBox 5" id="5"/>
            <p:cNvSpPr txBox="true"/>
            <p:nvPr/>
          </p:nvSpPr>
          <p:spPr>
            <a:xfrm rot="0">
              <a:off x="0" y="1147397"/>
              <a:ext cx="21640800" cy="10057895"/>
            </a:xfrm>
            <a:prstGeom prst="rect">
              <a:avLst/>
            </a:prstGeom>
          </p:spPr>
          <p:txBody>
            <a:bodyPr anchor="t" rtlCol="false" tIns="0" lIns="0" bIns="0" rIns="0">
              <a:spAutoFit/>
            </a:bodyPr>
            <a:lstStyle/>
            <a:p>
              <a:pPr algn="l" marL="775452" indent="-387726" lvl="1">
                <a:lnSpc>
                  <a:spcPts val="6860"/>
                </a:lnSpc>
                <a:buFont typeface="Arial"/>
                <a:buChar char="•"/>
              </a:pPr>
              <a:r>
                <a:rPr lang="en-US" b="true" sz="3591">
                  <a:solidFill>
                    <a:srgbClr val="01003B"/>
                  </a:solidFill>
                  <a:latin typeface="Canva Sans Bold"/>
                  <a:ea typeface="Canva Sans Bold"/>
                  <a:cs typeface="Canva Sans Bold"/>
                  <a:sym typeface="Canva Sans Bold"/>
                </a:rPr>
                <a:t>Real-time Updates: </a:t>
              </a:r>
              <a:r>
                <a:rPr lang="en-US" sz="3591">
                  <a:solidFill>
                    <a:srgbClr val="01003B"/>
                  </a:solidFill>
                  <a:latin typeface="Canva Sans"/>
                  <a:ea typeface="Canva Sans"/>
                  <a:cs typeface="Canva Sans"/>
                  <a:sym typeface="Canva Sans"/>
                </a:rPr>
                <a:t>The simulation required real-time updates of the grid, robot’s movement, and path. Ensuring that the visual updates were smooth and in sync with the algorithm’s computations required careful management of the game loop and frame rate in Pygame.</a:t>
              </a:r>
            </a:p>
            <a:p>
              <a:pPr algn="l" marL="775452" indent="-387726" lvl="1">
                <a:lnSpc>
                  <a:spcPts val="6860"/>
                </a:lnSpc>
                <a:buFont typeface="Arial"/>
                <a:buChar char="•"/>
              </a:pPr>
              <a:r>
                <a:rPr lang="en-US" b="true" sz="3591">
                  <a:solidFill>
                    <a:srgbClr val="01003B"/>
                  </a:solidFill>
                  <a:latin typeface="Canva Sans Bold"/>
                  <a:ea typeface="Canva Sans Bold"/>
                  <a:cs typeface="Canva Sans Bold"/>
                  <a:sym typeface="Canva Sans Bold"/>
                </a:rPr>
                <a:t>Path Drawing and Movement: </a:t>
              </a:r>
              <a:r>
                <a:rPr lang="en-US" sz="3591">
                  <a:solidFill>
                    <a:srgbClr val="01003B"/>
                  </a:solidFill>
                  <a:latin typeface="Canva Sans"/>
                  <a:ea typeface="Canva Sans"/>
                  <a:cs typeface="Canva Sans"/>
                  <a:sym typeface="Canva Sans"/>
                </a:rPr>
                <a:t>Drawing the path dynamically and moving the robot step-by-step while maintaining real-time interactivity was a challenge, especially when managing the redrawing of the grid and obstacles.</a:t>
              </a:r>
            </a:p>
            <a:p>
              <a:pPr algn="l">
                <a:lnSpc>
                  <a:spcPts val="5028"/>
                </a:lnSpc>
              </a:pPr>
            </a:p>
          </p:txBody>
        </p:sp>
      </p:grpSp>
      <p:sp>
        <p:nvSpPr>
          <p:cNvPr name="TextBox 6" id="6"/>
          <p:cNvSpPr txBox="true"/>
          <p:nvPr/>
        </p:nvSpPr>
        <p:spPr>
          <a:xfrm rot="0">
            <a:off x="1028700" y="916189"/>
            <a:ext cx="12837692" cy="1076325"/>
          </a:xfrm>
          <a:prstGeom prst="rect">
            <a:avLst/>
          </a:prstGeom>
        </p:spPr>
        <p:txBody>
          <a:bodyPr anchor="t" rtlCol="false" tIns="0" lIns="0" bIns="0" rIns="0">
            <a:spAutoFit/>
          </a:bodyPr>
          <a:lstStyle/>
          <a:p>
            <a:pPr algn="l">
              <a:lnSpc>
                <a:spcPts val="8400"/>
              </a:lnSpc>
            </a:pPr>
            <a:r>
              <a:rPr lang="en-US" sz="7000" b="true">
                <a:solidFill>
                  <a:srgbClr val="01003B"/>
                </a:solidFill>
                <a:latin typeface="Canva Sans Bold"/>
                <a:ea typeface="Canva Sans Bold"/>
                <a:cs typeface="Canva Sans Bold"/>
                <a:sym typeface="Canva Sans Bold"/>
              </a:rPr>
              <a:t>Challenges</a:t>
            </a:r>
          </a:p>
        </p:txBody>
      </p:sp>
      <p:grpSp>
        <p:nvGrpSpPr>
          <p:cNvPr name="Group 7" id="7"/>
          <p:cNvGrpSpPr/>
          <p:nvPr/>
        </p:nvGrpSpPr>
        <p:grpSpPr>
          <a:xfrm rot="0">
            <a:off x="14578523" y="956821"/>
            <a:ext cx="2680777" cy="502293"/>
            <a:chOff x="0" y="0"/>
            <a:chExt cx="3574370" cy="669724"/>
          </a:xfrm>
        </p:grpSpPr>
        <p:sp>
          <p:nvSpPr>
            <p:cNvPr name="Freeform 8" id="8"/>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0" y="143727"/>
              <a:ext cx="2644161" cy="372745"/>
            </a:xfrm>
            <a:prstGeom prst="rect">
              <a:avLst/>
            </a:prstGeom>
          </p:spPr>
          <p:txBody>
            <a:bodyPr anchor="t" rtlCol="false" tIns="0" lIns="0" bIns="0" rIns="0">
              <a:spAutoFit/>
            </a:bodyPr>
            <a:lstStyle/>
            <a:p>
              <a:pPr algn="r" marL="0" indent="0" lvl="0">
                <a:lnSpc>
                  <a:spcPts val="2340"/>
                </a:lnSpc>
                <a:spcBef>
                  <a:spcPct val="0"/>
                </a:spcBef>
              </a:pPr>
              <a:r>
                <a:rPr lang="en-US" b="true" sz="1800" u="sng">
                  <a:solidFill>
                    <a:srgbClr val="01003B"/>
                  </a:solidFill>
                  <a:latin typeface="Canva Sans Bold"/>
                  <a:ea typeface="Canva Sans Bold"/>
                  <a:cs typeface="Canva Sans Bold"/>
                  <a:sym typeface="Canva Sans Bold"/>
                  <a:hlinkClick r:id="rId7" action="ppaction://hlinksldjump"/>
                </a:rPr>
                <a:t>Back to </a:t>
              </a:r>
              <a:r>
                <a:rPr lang="en-US" b="true" sz="1800" u="sng">
                  <a:solidFill>
                    <a:srgbClr val="01003B"/>
                  </a:solidFill>
                  <a:latin typeface="Canva Sans Bold"/>
                  <a:ea typeface="Canva Sans Bold"/>
                  <a:cs typeface="Canva Sans Bold"/>
                  <a:sym typeface="Canva Sans Bold"/>
                </a:rPr>
                <a:t>Contents</a:t>
              </a:r>
            </a:p>
          </p:txBody>
        </p:sp>
      </p:grpSp>
      <p:sp>
        <p:nvSpPr>
          <p:cNvPr name="Freeform 11" id="11"/>
          <p:cNvSpPr/>
          <p:nvPr/>
        </p:nvSpPr>
        <p:spPr>
          <a:xfrm flipH="false" flipV="false" rot="7888050">
            <a:off x="11872355" y="4304258"/>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DAGXffrGLQQ</dc:identifier>
  <dcterms:modified xsi:type="dcterms:W3CDTF">2011-08-01T06:04:30Z</dcterms:modified>
  <cp:revision>1</cp:revision>
  <dc:title>Group 9_Autonomous Robot</dc:title>
</cp:coreProperties>
</file>