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0" r:id="rId2"/>
    <p:sldId id="595" r:id="rId3"/>
    <p:sldId id="596" r:id="rId4"/>
    <p:sldId id="597" r:id="rId5"/>
    <p:sldId id="598" r:id="rId6"/>
    <p:sldId id="594" r:id="rId7"/>
    <p:sldId id="592" r:id="rId8"/>
    <p:sldId id="593" r:id="rId9"/>
    <p:sldId id="503" r:id="rId1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omar" initials="mo" lastIdx="1" clrIdx="0">
    <p:extLst>
      <p:ext uri="{19B8F6BF-5375-455C-9EA6-DF929625EA0E}">
        <p15:presenceInfo xmlns:p15="http://schemas.microsoft.com/office/powerpoint/2012/main" userId="72eda137d99c1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E7"/>
    <a:srgbClr val="060984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290C7-9AC2-431A-B13F-C20CA1E71FE5}" v="1" dt="2021-11-12T10:22:13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87594" autoAdjust="0"/>
  </p:normalViewPr>
  <p:slideViewPr>
    <p:cSldViewPr>
      <p:cViewPr varScale="1">
        <p:scale>
          <a:sx n="116" d="100"/>
          <a:sy n="116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17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 atiq" userId="NBK7DRbkN7T3KcUZDvnL1eAOWoq9r8fVgED9tDFN4X8=" providerId="None" clId="Web-{BB1290C7-9AC2-431A-B13F-C20CA1E71FE5}"/>
    <pc:docChg chg="modSld">
      <pc:chgData name="hamza atiq" userId="NBK7DRbkN7T3KcUZDvnL1eAOWoq9r8fVgED9tDFN4X8=" providerId="None" clId="Web-{BB1290C7-9AC2-431A-B13F-C20CA1E71FE5}" dt="2021-11-12T10:22:13.748" v="0" actId="20577"/>
      <pc:docMkLst>
        <pc:docMk/>
      </pc:docMkLst>
      <pc:sldChg chg="modSp">
        <pc:chgData name="hamza atiq" userId="NBK7DRbkN7T3KcUZDvnL1eAOWoq9r8fVgED9tDFN4X8=" providerId="None" clId="Web-{BB1290C7-9AC2-431A-B13F-C20CA1E71FE5}" dt="2021-11-12T10:22:13.748" v="0" actId="20577"/>
        <pc:sldMkLst>
          <pc:docMk/>
          <pc:sldMk cId="4247679162" sldId="600"/>
        </pc:sldMkLst>
        <pc:spChg chg="mod">
          <ac:chgData name="hamza atiq" userId="NBK7DRbkN7T3KcUZDvnL1eAOWoq9r8fVgED9tDFN4X8=" providerId="None" clId="Web-{BB1290C7-9AC2-431A-B13F-C20CA1E71FE5}" dt="2021-11-12T10:22:13.748" v="0" actId="20577"/>
          <ac:spMkLst>
            <pc:docMk/>
            <pc:sldMk cId="4247679162" sldId="600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46E72A-1411-4BCA-B561-BA4850CD931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5D3B8B-D12D-472A-995C-5D20504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8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19E345-9F46-45E6-B08F-4D77564A8E3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48513-8EA8-42A2-A5E0-F21BB1B3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799" cy="502919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492875"/>
            <a:ext cx="1524000" cy="365125"/>
          </a:xfrm>
        </p:spPr>
        <p:txBody>
          <a:bodyPr/>
          <a:lstStyle/>
          <a:p>
            <a:r>
              <a:rPr lang="en-US" dirty="0"/>
              <a:t>Nov 24,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‹#›</a:t>
            </a:fld>
            <a:r>
              <a:rPr lang="en-US" dirty="0"/>
              <a:t> of 12 </a:t>
            </a:r>
          </a:p>
        </p:txBody>
      </p:sp>
      <p:pic>
        <p:nvPicPr>
          <p:cNvPr id="7" name="Picture 2" descr="Text Box:  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4709"/>
            <a:ext cx="914399" cy="3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1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1" y="1371600"/>
            <a:ext cx="8762999" cy="470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/>
              <a:t>RFIC Conf.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6ABCA60B-9110-439D-9286-A1DDBE7B67FC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152401" y="152399"/>
            <a:ext cx="8839200" cy="6340475"/>
          </a:xfrm>
          <a:prstGeom prst="roundRect">
            <a:avLst>
              <a:gd name="adj" fmla="val 5336"/>
            </a:avLst>
          </a:prstGeom>
          <a:noFill/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27E7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87" y="1295400"/>
            <a:ext cx="6469626" cy="2667000"/>
          </a:xfrm>
        </p:spPr>
        <p:txBody>
          <a:bodyPr>
            <a:noAutofit/>
          </a:bodyPr>
          <a:lstStyle/>
          <a:p>
            <a:r>
              <a:rPr lang="en-US" sz="5400" b="1" dirty="0" err="1">
                <a:latin typeface="Baskerville Old Face" panose="02020602080505020303" pitchFamily="18" charset="0"/>
                <a:cs typeface="Times New Roman" pitchFamily="18" charset="0"/>
              </a:rPr>
              <a:t>NUCES</a:t>
            </a:r>
            <a:r>
              <a:rPr lang="en-US" sz="5400" b="1" dirty="0">
                <a:latin typeface="Baskerville Old Face" panose="02020602080505020303" pitchFamily="18" charset="0"/>
                <a:cs typeface="Times New Roman" pitchFamily="18" charset="0"/>
              </a:rPr>
              <a:t/>
            </a:r>
            <a:br>
              <a:rPr lang="en-US" sz="5400" b="1" dirty="0"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5400" b="1" dirty="0">
                <a:latin typeface="Baskerville Old Face" panose="02020602080505020303" pitchFamily="18" charset="0"/>
                <a:cs typeface="Times New Roman" pitchFamily="18" charset="0"/>
              </a:rPr>
              <a:t>IC Design Template</a:t>
            </a:r>
            <a:br>
              <a:rPr lang="en-US" sz="5400" b="1" dirty="0">
                <a:latin typeface="Baskerville Old Face" panose="02020602080505020303" pitchFamily="18" charset="0"/>
                <a:cs typeface="Times New Roman" pitchFamily="18" charset="0"/>
              </a:rPr>
            </a:br>
            <a:r>
              <a:rPr lang="en-US" sz="4000" dirty="0">
                <a:latin typeface="Baskerville Old Face" panose="02020602080505020303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Baskerville Old Face" panose="02020602080505020303" pitchFamily="18" charset="0"/>
                <a:cs typeface="Times New Roman" pitchFamily="18" charset="0"/>
              </a:rPr>
              <a:t>Concept Proposal</a:t>
            </a:r>
            <a:endParaRPr lang="en-SG" sz="4000" dirty="0">
              <a:latin typeface="Baskerville Old Face" panose="02020602080505020303" pitchFamily="18" charset="0"/>
              <a:cs typeface="Times New Roman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152400" y="4479352"/>
            <a:ext cx="8839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Prof. Dr. Rashad Ramzan 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/>
              <a:t> 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National University of Computer and Emerging Sciences (FAST-NU),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A.K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. </a:t>
            </a:r>
            <a:r>
              <a:rPr lang="en-US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Brohi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 Road, H-11/4,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Islamabad-44000, Pakistan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RFIC</a:t>
            </a:r>
            <a:r>
              <a:rPr lang="en-US" dirty="0"/>
              <a:t> Conf.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/>
              <a:pPr/>
              <a:t>1</a:t>
            </a:fld>
            <a:r>
              <a:rPr lang="en-US" dirty="0"/>
              <a:t> of 12 </a:t>
            </a:r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309"/>
            <a:ext cx="3200400" cy="12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4091"/>
            <a:ext cx="3338835" cy="119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400" dirty="0">
                <a:ea typeface="Times New Roman" panose="02020603050405020304" pitchFamily="18" charset="0"/>
              </a:rPr>
              <a:t>Introduction to FAST-</a:t>
            </a:r>
            <a:r>
              <a:rPr lang="en-US" sz="2400" dirty="0" err="1">
                <a:ea typeface="Times New Roman" panose="02020603050405020304" pitchFamily="18" charset="0"/>
              </a:rPr>
              <a:t>NUCES</a:t>
            </a:r>
            <a:r>
              <a:rPr lang="en-US" sz="2400" dirty="0">
                <a:ea typeface="Times New Roman" panose="02020603050405020304" pitchFamily="18" charset="0"/>
              </a:rPr>
              <a:t> and IC Design Lab (</a:t>
            </a:r>
            <a:r>
              <a:rPr lang="en-US" sz="2400" dirty="0" err="1">
                <a:ea typeface="Times New Roman" panose="02020603050405020304" pitchFamily="18" charset="0"/>
              </a:rPr>
              <a:t>ICD</a:t>
            </a:r>
            <a:r>
              <a:rPr lang="en-US" sz="2400" dirty="0">
                <a:ea typeface="Times New Roman" panose="02020603050405020304" pitchFamily="18" charset="0"/>
              </a:rPr>
              <a:t>) 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rgbClr val="2727E7"/>
                </a:solidFill>
                <a:ea typeface="Times New Roman" panose="02020603050405020304" pitchFamily="18" charset="0"/>
              </a:rPr>
              <a:t>Do not change the above bullet and slide there and 4. 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Simplified IC Design Flow 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Why IC Design? 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Current Composition of the IC Design Team</a:t>
            </a:r>
          </a:p>
          <a:p>
            <a:pPr lvl="1" indent="-342900">
              <a:spcBef>
                <a:spcPts val="0"/>
              </a:spcBef>
              <a:defRPr/>
            </a:pPr>
            <a:r>
              <a:rPr lang="en-US" sz="2400" dirty="0">
                <a:ea typeface="Times New Roman" panose="02020603050405020304" pitchFamily="18" charset="0"/>
              </a:rPr>
              <a:t>Names and Area of Expertise</a:t>
            </a:r>
          </a:p>
          <a:p>
            <a:pPr lvl="1" indent="-342900">
              <a:spcBef>
                <a:spcPts val="0"/>
              </a:spcBef>
              <a:defRPr/>
            </a:pPr>
            <a:r>
              <a:rPr lang="en-US" sz="2400" dirty="0">
                <a:ea typeface="Times New Roman" panose="02020603050405020304" pitchFamily="18" charset="0"/>
              </a:rPr>
              <a:t>Recent Designed and Manufactured ICs</a:t>
            </a:r>
          </a:p>
          <a:p>
            <a:pPr lvl="1" indent="-342900">
              <a:spcBef>
                <a:spcPts val="0"/>
              </a:spcBef>
              <a:defRPr/>
            </a:pPr>
            <a:r>
              <a:rPr lang="en-US" sz="2400" dirty="0">
                <a:ea typeface="Times New Roman" panose="02020603050405020304" pitchFamily="18" charset="0"/>
              </a:rPr>
              <a:t>Past Designed and Manufactured ICs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IP Development 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Budget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Conclusions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2</a:t>
            </a:fld>
            <a:r>
              <a:rPr lang="en-US" dirty="0"/>
              <a:t> of 12 </a:t>
            </a:r>
          </a:p>
        </p:txBody>
      </p:sp>
    </p:spTree>
    <p:extLst>
      <p:ext uri="{BB962C8B-B14F-4D97-AF65-F5344CB8AC3E}">
        <p14:creationId xmlns:p14="http://schemas.microsoft.com/office/powerpoint/2010/main" val="360996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Here on wards </a:t>
            </a:r>
          </a:p>
          <a:p>
            <a:pPr lvl="1"/>
            <a:r>
              <a:rPr lang="en-US" dirty="0"/>
              <a:t>You start your presentation.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3</a:t>
            </a:fld>
            <a:r>
              <a:rPr lang="en-US"/>
              <a:t> of 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4</a:t>
            </a:fld>
            <a:r>
              <a:rPr lang="en-US"/>
              <a:t> of 12 </a:t>
            </a:r>
            <a:endParaRPr lang="en-US"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0" y="227175"/>
            <a:ext cx="9144000" cy="454563"/>
          </a:xfrm>
        </p:spPr>
        <p:txBody>
          <a:bodyPr>
            <a:noAutofit/>
          </a:bodyPr>
          <a:lstStyle/>
          <a:p>
            <a:pPr algn="ctr"/>
            <a:r>
              <a:rPr lang="en-US" altLang="zh-TW" b="1" dirty="0" err="1">
                <a:solidFill>
                  <a:srgbClr val="0033CC"/>
                </a:solidFill>
                <a:latin typeface="Bookman Old Style" panose="02050604050505020204" pitchFamily="18" charset="0"/>
                <a:ea typeface="+mn-ea"/>
                <a:cs typeface="+mn-cs"/>
              </a:rPr>
              <a:t>Microchip#1</a:t>
            </a:r>
            <a:r>
              <a:rPr lang="en-US" altLang="zh-TW" b="1" dirty="0">
                <a:solidFill>
                  <a:srgbClr val="0033CC"/>
                </a:solidFill>
                <a:latin typeface="Bookman Old Style" panose="02050604050505020204" pitchFamily="18" charset="0"/>
                <a:ea typeface="+mn-ea"/>
                <a:cs typeface="+mn-cs"/>
              </a:rPr>
              <a:t>: 4 Projects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45677" y="1095789"/>
            <a:ext cx="3969538" cy="542878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28254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Fault-Tolerant </a:t>
            </a:r>
            <a:r>
              <a:rPr lang="en-US" sz="2000" b="1" kern="0" dirty="0" err="1">
                <a:solidFill>
                  <a:srgbClr val="C00000"/>
                </a:solidFill>
                <a:latin typeface="Georgia" panose="02040502050405020303" pitchFamily="18" charset="0"/>
              </a:rPr>
              <a:t>CLB</a:t>
            </a: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: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/>
                <a:cs typeface="Georgia"/>
              </a:rPr>
              <a:t>Application: Radiation-hard space electronics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/>
                <a:cs typeface="Georgia"/>
              </a:rPr>
              <a:t>Cadence RTL Process </a:t>
            </a:r>
          </a:p>
          <a:p>
            <a:pPr marL="328254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Approximate </a:t>
            </a:r>
            <a:r>
              <a:rPr lang="en-US" sz="2000" b="1" kern="0" dirty="0" err="1">
                <a:solidFill>
                  <a:srgbClr val="C00000"/>
                </a:solidFill>
                <a:latin typeface="Georgia" panose="02040502050405020303" pitchFamily="18" charset="0"/>
              </a:rPr>
              <a:t>ALU</a:t>
            </a: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: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/>
                <a:cs typeface="Georgia"/>
              </a:rPr>
              <a:t>Application: Image Processing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/>
                <a:cs typeface="Georgia"/>
              </a:rPr>
              <a:t>Cadence RTL Process for Design</a:t>
            </a:r>
          </a:p>
          <a:p>
            <a:pPr marL="328254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Hardware </a:t>
            </a:r>
            <a:r>
              <a:rPr lang="en-US" sz="2000" b="1" kern="0" dirty="0" err="1">
                <a:solidFill>
                  <a:srgbClr val="C00000"/>
                </a:solidFill>
                <a:latin typeface="Georgia" panose="02040502050405020303" pitchFamily="18" charset="0"/>
              </a:rPr>
              <a:t>TRNG</a:t>
            </a: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: 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/>
                <a:cs typeface="Georgia"/>
              </a:rPr>
              <a:t>Application: Cryptography and </a:t>
            </a:r>
            <a:r>
              <a:rPr lang="en-US" sz="1400" b="1" kern="0" spc="60" dirty="0" err="1">
                <a:solidFill>
                  <a:sysClr val="windowText" lastClr="000000"/>
                </a:solidFill>
                <a:latin typeface="Georgia"/>
                <a:cs typeface="Georgia"/>
              </a:rPr>
              <a:t>5G</a:t>
            </a:r>
            <a:r>
              <a:rPr lang="en-US" sz="1400" b="1" kern="0" spc="60" dirty="0">
                <a:solidFill>
                  <a:sysClr val="windowText" lastClr="000000"/>
                </a:solidFill>
                <a:latin typeface="Georgia"/>
                <a:cs typeface="Georgia"/>
              </a:rPr>
              <a:t> systems  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/>
                <a:cs typeface="Georgia"/>
              </a:rPr>
              <a:t>Analog Blocks Design: Cadence ADE, Digital Filters Design : Cadence RTL </a:t>
            </a:r>
          </a:p>
          <a:p>
            <a:pPr marL="328254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See HOW the picture and text layout is used. </a:t>
            </a:r>
          </a:p>
          <a:p>
            <a:pPr marL="328254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rgbClr val="C00000"/>
                </a:solidFill>
                <a:latin typeface="Georgia" panose="02040502050405020303" pitchFamily="18" charset="0"/>
                <a:cs typeface="Georgia"/>
              </a:rPr>
              <a:t>Please pay attention to the colors. </a:t>
            </a:r>
          </a:p>
          <a:p>
            <a:pPr marL="328254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rgbClr val="C00000"/>
                </a:solidFill>
                <a:latin typeface="Georgia" panose="02040502050405020303" pitchFamily="18" charset="0"/>
                <a:cs typeface="Georgia"/>
              </a:rPr>
              <a:t>Since the PIC is dark color the text is in light color, so that its fully visible. </a:t>
            </a:r>
            <a:endParaRPr lang="en-US" sz="1050" b="1" kern="0" spc="60" dirty="0">
              <a:solidFill>
                <a:sysClr val="windowText" lastClr="000000"/>
              </a:solidFill>
              <a:latin typeface="Georgia"/>
              <a:cs typeface="Georgi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953" y="940868"/>
            <a:ext cx="4890240" cy="5090051"/>
            <a:chOff x="58953" y="940868"/>
            <a:chExt cx="4890240" cy="5090051"/>
          </a:xfrm>
        </p:grpSpPr>
        <p:grpSp>
          <p:nvGrpSpPr>
            <p:cNvPr id="10" name="Group 9"/>
            <p:cNvGrpSpPr/>
            <p:nvPr/>
          </p:nvGrpSpPr>
          <p:grpSpPr>
            <a:xfrm>
              <a:off x="582346" y="1479730"/>
              <a:ext cx="4366847" cy="4460630"/>
              <a:chOff x="281353" y="1178170"/>
              <a:chExt cx="4755806" cy="4755806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62" t="3929" r="28461" b="3929"/>
              <a:stretch/>
            </p:blipFill>
            <p:spPr>
              <a:xfrm>
                <a:off x="281353" y="1178170"/>
                <a:ext cx="4755806" cy="475580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16" name="Straight Connector 15"/>
              <p:cNvCxnSpPr/>
              <p:nvPr/>
            </p:nvCxnSpPr>
            <p:spPr>
              <a:xfrm flipV="1">
                <a:off x="1055077" y="2022231"/>
                <a:ext cx="0" cy="1688123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055077" y="2022231"/>
                <a:ext cx="2110153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165231" y="2022231"/>
                <a:ext cx="0" cy="492369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2110154" y="2514600"/>
                <a:ext cx="1055076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110154" y="2514600"/>
                <a:ext cx="0" cy="1195754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055077" y="3710354"/>
                <a:ext cx="1055077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64080" y="2644294"/>
                <a:ext cx="1046073" cy="55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  <a:latin typeface="Georgia" panose="02040502050405020303" pitchFamily="18" charset="0"/>
                  </a:rPr>
                  <a:t>CLB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3201126" y="2625160"/>
                <a:ext cx="1070226" cy="569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  <a:latin typeface="Georgia" panose="02040502050405020303" pitchFamily="18" charset="0"/>
                  </a:rPr>
                  <a:t>ALU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42731" y="3641596"/>
                <a:ext cx="1094955" cy="55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  <a:latin typeface="Georgia" panose="02040502050405020303" pitchFamily="18" charset="0"/>
                  </a:rPr>
                  <a:t>LNA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70819" y="4525849"/>
                <a:ext cx="1424909" cy="55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FF00"/>
                    </a:solidFill>
                    <a:latin typeface="Georgia" panose="02040502050405020303" pitchFamily="18" charset="0"/>
                  </a:rPr>
                  <a:t>TRNG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05908" y="2022231"/>
                <a:ext cx="914397" cy="1653335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55077" y="4422080"/>
                <a:ext cx="3156356" cy="765382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582346" y="1335323"/>
              <a:ext cx="4366847" cy="3627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9260" y="940868"/>
              <a:ext cx="43668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rgbClr val="C00000"/>
                  </a:solidFill>
                  <a:latin typeface="+mj-lt"/>
                </a:rPr>
                <a:t>1 mm</a:t>
              </a:r>
              <a:endParaRPr lang="en-US" sz="2000" b="1" dirty="0">
                <a:latin typeface="+mj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81000" y="1479730"/>
              <a:ext cx="32575" cy="446063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 rot="16200000">
              <a:off x="-1924416" y="3647441"/>
              <a:ext cx="43668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rgbClr val="C00000"/>
                  </a:solidFill>
                  <a:latin typeface="+mj-lt"/>
                </a:rPr>
                <a:t>1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24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5</a:t>
            </a:fld>
            <a:r>
              <a:rPr lang="en-US"/>
              <a:t> of 12 </a:t>
            </a:r>
            <a:endParaRPr lang="en-US"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0" y="227175"/>
            <a:ext cx="9144000" cy="454563"/>
          </a:xfrm>
        </p:spPr>
        <p:txBody>
          <a:bodyPr>
            <a:noAutofit/>
          </a:bodyPr>
          <a:lstStyle/>
          <a:p>
            <a:pPr algn="ctr"/>
            <a:r>
              <a:rPr lang="en-US" altLang="zh-TW" b="1" dirty="0" err="1">
                <a:solidFill>
                  <a:srgbClr val="0033CC"/>
                </a:solidFill>
                <a:latin typeface="Bookman Old Style" panose="02050604050505020204" pitchFamily="18" charset="0"/>
                <a:ea typeface="+mn-ea"/>
                <a:cs typeface="+mn-cs"/>
              </a:rPr>
              <a:t>Microchip#2</a:t>
            </a:r>
            <a:r>
              <a:rPr lang="en-US" altLang="zh-TW" b="1" dirty="0">
                <a:solidFill>
                  <a:srgbClr val="0033CC"/>
                </a:solidFill>
                <a:latin typeface="Bookman Old Style" panose="02050604050505020204" pitchFamily="18" charset="0"/>
                <a:ea typeface="+mn-ea"/>
                <a:cs typeface="+mn-cs"/>
              </a:rPr>
              <a:t>: 4 Projects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9988" y="1047135"/>
            <a:ext cx="3969538" cy="5428788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28254" lvl="0" indent="-316531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2000" b="1" kern="0" dirty="0" err="1">
                <a:solidFill>
                  <a:srgbClr val="C00000"/>
                </a:solidFill>
                <a:latin typeface="Georgia" panose="02040502050405020303" pitchFamily="18" charset="0"/>
              </a:rPr>
              <a:t>TENG</a:t>
            </a: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 Harvester:</a:t>
            </a:r>
          </a:p>
          <a:p>
            <a:pPr marL="719515" lvl="1" indent="-285750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Application: Nano Energy Harvesting</a:t>
            </a:r>
          </a:p>
          <a:p>
            <a:pPr marL="719515" lvl="1" indent="-285750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Cadence ADE Design &amp; Implementation</a:t>
            </a:r>
          </a:p>
          <a:p>
            <a:pPr marL="328254" indent="-316531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AC Logic Family: 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Application: </a:t>
            </a:r>
            <a:r>
              <a:rPr lang="en-US" sz="1400" b="1" kern="0" spc="60" dirty="0" err="1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IoT</a:t>
            </a: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 Smart Dust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Cadence ADE Design &amp; Implementation</a:t>
            </a:r>
          </a:p>
          <a:p>
            <a:pPr marL="328254" indent="-316531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l-GR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ΣΔ</a:t>
            </a: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 ADC: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Application: Massive </a:t>
            </a:r>
            <a:r>
              <a:rPr lang="en-US" sz="1400" b="1" kern="0" spc="60" dirty="0" err="1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MIMO</a:t>
            </a:r>
            <a:endParaRPr lang="en-US" sz="1400" b="1" kern="0" spc="60" dirty="0">
              <a:solidFill>
                <a:prstClr val="black"/>
              </a:solidFill>
              <a:latin typeface="Georgia" panose="02040502050405020303" pitchFamily="18" charset="0"/>
              <a:cs typeface="Georgia"/>
            </a:endParaRP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 err="1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MATLAB</a:t>
            </a:r>
            <a:r>
              <a:rPr lang="en-US" sz="1400" b="1" kern="0" spc="60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 Modeling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prstClr val="black"/>
                </a:solidFill>
                <a:latin typeface="Georgia" panose="02040502050405020303" pitchFamily="18" charset="0"/>
                <a:cs typeface="Georgia"/>
              </a:rPr>
              <a:t>Cadence ADE Implementation &amp; Verification</a:t>
            </a:r>
          </a:p>
          <a:p>
            <a:pPr marL="328254" indent="-316531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2000" b="1" kern="0" dirty="0">
                <a:solidFill>
                  <a:srgbClr val="C00000"/>
                </a:solidFill>
                <a:latin typeface="Georgia" panose="02040502050405020303" pitchFamily="18" charset="0"/>
              </a:rPr>
              <a:t>mm-Wave Phase Shifter: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Application: Massive </a:t>
            </a:r>
            <a:r>
              <a:rPr lang="en-US" sz="1400" b="1" kern="0" spc="60" dirty="0" err="1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MIMO</a:t>
            </a:r>
            <a:endParaRPr lang="en-US" sz="1400" b="1" kern="0" spc="60" dirty="0">
              <a:solidFill>
                <a:sysClr val="windowText" lastClr="000000"/>
              </a:solidFill>
              <a:latin typeface="Georgia" panose="02040502050405020303" pitchFamily="18" charset="0"/>
              <a:cs typeface="Georgia"/>
            </a:endParaRP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Analog Blocks Design: Cadence ADE</a:t>
            </a:r>
          </a:p>
          <a:p>
            <a:pPr marL="750296" lvl="1" indent="-316531">
              <a:spcBef>
                <a:spcPts val="300"/>
              </a:spcBef>
              <a:buFontTx/>
              <a:buChar char="•"/>
              <a:tabLst>
                <a:tab pos="327668" algn="l"/>
                <a:tab pos="328254" algn="l"/>
                <a:tab pos="2128378" algn="l"/>
              </a:tabLst>
            </a:pPr>
            <a:r>
              <a:rPr lang="en-US" sz="1400" b="1" kern="0" spc="60" dirty="0" err="1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RF</a:t>
            </a: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 Modeling: </a:t>
            </a:r>
            <a:r>
              <a:rPr lang="en-US" sz="1400" b="1" kern="0" spc="60" dirty="0" err="1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RF</a:t>
            </a:r>
            <a:r>
              <a:rPr lang="en-US" sz="1400" b="1" kern="0" spc="60" dirty="0">
                <a:solidFill>
                  <a:sysClr val="windowText" lastClr="000000"/>
                </a:solidFill>
                <a:latin typeface="Georgia" panose="02040502050405020303" pitchFamily="18" charset="0"/>
                <a:cs typeface="Georgia"/>
              </a:rPr>
              <a:t> Pro in Cadence Virtuoso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953" y="940868"/>
            <a:ext cx="4908410" cy="5090051"/>
            <a:chOff x="58953" y="940868"/>
            <a:chExt cx="4908410" cy="5090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74" y="1529613"/>
              <a:ext cx="4403189" cy="441074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3244180" y="4566475"/>
              <a:ext cx="785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ΣΔ</a:t>
              </a:r>
              <a:r>
                <a:rPr lang="en-US" sz="28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 </a:t>
              </a:r>
              <a:endParaRPr lang="en-US" sz="2500" b="1" dirty="0">
                <a:solidFill>
                  <a:srgbClr val="FFFF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80215" y="3526285"/>
              <a:ext cx="2651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Phase Shifter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56560" y="232868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rgbClr val="FFFF00"/>
                  </a:solidFill>
                  <a:latin typeface="Georgia" panose="02040502050405020303" pitchFamily="18" charset="0"/>
                </a:rPr>
                <a:t>TENG</a:t>
              </a:r>
              <a:r>
                <a:rPr lang="en-US" sz="28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426102" y="1079099"/>
              <a:ext cx="710396" cy="2971799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8343" y="4594365"/>
              <a:ext cx="1388857" cy="803163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2346" y="1335323"/>
              <a:ext cx="4366847" cy="3627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89260" y="940868"/>
              <a:ext cx="43668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kern="0" dirty="0">
                  <a:solidFill>
                    <a:srgbClr val="C00000"/>
                  </a:solidFill>
                  <a:latin typeface="+mj-lt"/>
                </a:rPr>
                <a:t>1 mm</a:t>
              </a:r>
              <a:endParaRPr lang="en-US" sz="2400" b="1" dirty="0">
                <a:latin typeface="+mj-lt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1000" y="1479730"/>
              <a:ext cx="32575" cy="446063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16200000">
              <a:off x="-1924416" y="3647441"/>
              <a:ext cx="43668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rgbClr val="C00000"/>
                  </a:solidFill>
                  <a:latin typeface="+mj-lt"/>
                </a:rPr>
                <a:t>1 mm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1994" y="454983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AC </a:t>
              </a:r>
              <a:endParaRPr lang="en-US" sz="2500" b="1" dirty="0">
                <a:solidFill>
                  <a:srgbClr val="FFFF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4594366"/>
              <a:ext cx="1522186" cy="7816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3099233"/>
              <a:ext cx="2971800" cy="1377324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89796" y="4876800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Logic</a:t>
              </a:r>
              <a:endParaRPr lang="en-US" sz="2500" b="1" dirty="0">
                <a:solidFill>
                  <a:srgbClr val="FFFF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1982" y="4897602"/>
              <a:ext cx="1104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FF00"/>
                  </a:solidFill>
                  <a:latin typeface="Georgia" panose="02040502050405020303" pitchFamily="18" charset="0"/>
                </a:rPr>
                <a:t>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6</a:t>
            </a:fld>
            <a:r>
              <a:rPr lang="en-US"/>
              <a:t> of 12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5DE657-18C8-4F04-83EB-EE628B414BB0}"/>
              </a:ext>
            </a:extLst>
          </p:cNvPr>
          <p:cNvSpPr/>
          <p:nvPr/>
        </p:nvSpPr>
        <p:spPr>
          <a:xfrm>
            <a:off x="866775" y="2514600"/>
            <a:ext cx="7410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2727E7"/>
                </a:solidFill>
                <a:latin typeface="Baskerville Old Face" panose="02020602080505020303" pitchFamily="18" charset="0"/>
              </a:rPr>
              <a:t>Budget Proposal</a:t>
            </a:r>
            <a:endParaRPr lang="en-US" sz="4800" b="1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9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Estimated Budget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7</a:t>
            </a:fld>
            <a:r>
              <a:rPr lang="en-US"/>
              <a:t> of 12 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6FE3C8E3-3E22-4940-8A7F-19EF48D0BB6B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979504"/>
            <a:ext cx="8686800" cy="54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License Design Tools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latin typeface="Baskerville Old Face" panose="02020602080505020303" pitchFamily="18" charset="0"/>
              </a:rPr>
              <a:t>1000 Floating Licenses;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latin typeface="Baskerville Old Face" panose="02020602080505020303" pitchFamily="18" charset="0"/>
              </a:rPr>
              <a:t>Full Cadence Tool Suite for Analog,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Mixsignal</a:t>
            </a:r>
            <a:r>
              <a:rPr lang="en-US" altLang="en-US" sz="2000" dirty="0">
                <a:latin typeface="Baskerville Old Face" panose="02020602080505020303" pitchFamily="18" charset="0"/>
              </a:rPr>
              <a:t>, and Digital IC design Flow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latin typeface="Baskerville Old Face" panose="02020602080505020303" pitchFamily="18" charset="0"/>
              </a:rPr>
              <a:t>Design Kits from the selected foundries like </a:t>
            </a:r>
            <a:r>
              <a:rPr lang="en-US" altLang="en-US" sz="2000" dirty="0" err="1">
                <a:latin typeface="Baskerville Old Face" panose="02020602080505020303" pitchFamily="18" charset="0"/>
              </a:rPr>
              <a:t>TSMC</a:t>
            </a:r>
            <a:r>
              <a:rPr lang="en-US" altLang="en-US" sz="2000" dirty="0">
                <a:latin typeface="Baskerville Old Face" panose="02020602080505020303" pitchFamily="18" charset="0"/>
              </a:rPr>
              <a:t> or Global Foundries.</a:t>
            </a:r>
            <a:r>
              <a:rPr lang="en-US" altLang="en-US" sz="1600" dirty="0">
                <a:latin typeface="Baskerville Old Face" panose="02020602080505020303" pitchFamily="18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Design Team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latin typeface="Baskerville Old Face" panose="02020602080505020303" pitchFamily="18" charset="0"/>
              </a:rPr>
              <a:t>200 Team Leads with PhD degrees.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latin typeface="Baskerville Old Face" panose="02020602080505020303" pitchFamily="18" charset="0"/>
              </a:rPr>
              <a:t>001 Design Engineers with MS and BE degrees. </a:t>
            </a:r>
          </a:p>
          <a:p>
            <a:pPr lvl="1">
              <a:spcBef>
                <a:spcPts val="30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Risk:</a:t>
            </a:r>
            <a:r>
              <a:rPr lang="en-US" altLang="en-US" sz="2000" dirty="0">
                <a:latin typeface="Baskerville Old Face" panose="02020602080505020303" pitchFamily="18" charset="0"/>
              </a:rPr>
              <a:t>  Rare expertise and team depletion rate will be high. </a:t>
            </a:r>
          </a:p>
          <a:p>
            <a:pPr lvl="1">
              <a:spcBef>
                <a:spcPts val="30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Mitigation</a:t>
            </a:r>
            <a:r>
              <a:rPr lang="en-US" altLang="en-US" sz="2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: </a:t>
            </a:r>
            <a:r>
              <a:rPr lang="en-US" altLang="en-US" sz="2000" dirty="0">
                <a:latin typeface="Baskerville Old Face" panose="02020602080505020303" pitchFamily="18" charset="0"/>
              </a:rPr>
              <a:t>Constant supply of trained man power trained at company expense. 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Office Space and Utilities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latin typeface="Baskerville Old Face" panose="02020602080505020303" pitchFamily="18" charset="0"/>
              </a:rPr>
              <a:t>Team Lead with PhD degrees.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latin typeface="Baskerville Old Face" panose="02020602080505020303" pitchFamily="18" charset="0"/>
              </a:rPr>
              <a:t>40 Member Technical Staff with MS/PhD degrees with IC experience.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latin typeface="Baskerville Old Face" panose="02020602080505020303" pitchFamily="18" charset="0"/>
              </a:rPr>
              <a:t>18 Design Engineers with MS and BE degrees. </a:t>
            </a:r>
          </a:p>
          <a:p>
            <a:pPr lvl="1">
              <a:spcBef>
                <a:spcPts val="600"/>
              </a:spcBef>
            </a:pPr>
            <a:endParaRPr lang="en-US" altLang="en-US" sz="2000" dirty="0">
              <a:latin typeface="Baskerville Old Face" panose="02020602080505020303" pitchFamily="18" charset="0"/>
            </a:endParaRPr>
          </a:p>
          <a:p>
            <a:pPr lvl="1">
              <a:spcBef>
                <a:spcPts val="600"/>
              </a:spcBef>
            </a:pPr>
            <a:endParaRPr lang="en-US" altLang="en-US" sz="2000" dirty="0">
              <a:latin typeface="Baskerville Old Face" panose="02020602080505020303" pitchFamily="18" charset="0"/>
            </a:endParaRPr>
          </a:p>
          <a:p>
            <a:pPr lvl="1">
              <a:spcBef>
                <a:spcPts val="600"/>
              </a:spcBef>
            </a:pPr>
            <a:endParaRPr lang="en-US" altLang="en-US" sz="2000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  <a:p>
            <a:pPr>
              <a:spcBef>
                <a:spcPts val="1108"/>
              </a:spcBef>
            </a:pPr>
            <a:endParaRPr lang="en-US" altLang="en-US" sz="2000" dirty="0">
              <a:latin typeface="Baskerville Old Face" panose="02020602080505020303" pitchFamily="18" charset="0"/>
            </a:endParaRPr>
          </a:p>
          <a:p>
            <a:pPr marL="457200" lvl="1" indent="0">
              <a:spcBef>
                <a:spcPts val="1108"/>
              </a:spcBef>
              <a:buFont typeface="Arial" pitchFamily="34" charset="0"/>
              <a:buNone/>
            </a:pPr>
            <a:endParaRPr lang="en-US" altLang="en-US" sz="1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pPr/>
              <a:t>8</a:t>
            </a:fld>
            <a:r>
              <a:rPr lang="en-US"/>
              <a:t> of 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5DE657-18C8-4F04-83EB-EE628B414BB0}"/>
              </a:ext>
            </a:extLst>
          </p:cNvPr>
          <p:cNvSpPr/>
          <p:nvPr/>
        </p:nvSpPr>
        <p:spPr>
          <a:xfrm>
            <a:off x="2095500" y="1981200"/>
            <a:ext cx="4953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rgbClr val="2727E7"/>
                </a:solidFill>
                <a:latin typeface="Baskerville Old Face" panose="02020602080505020303" pitchFamily="18" charset="0"/>
              </a:rPr>
              <a:t>Thank You!</a:t>
            </a:r>
          </a:p>
          <a:p>
            <a:pPr algn="ctr"/>
            <a:r>
              <a:rPr lang="en-US" sz="6600" b="1" dirty="0">
                <a:solidFill>
                  <a:srgbClr val="2727E7"/>
                </a:solidFill>
                <a:latin typeface="Baskerville Old Face" panose="02020602080505020303" pitchFamily="18" charset="0"/>
              </a:rPr>
              <a:t>Questions?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Novt 24, 2021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RFIC Conf.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5646</TotalTime>
  <Words>475</Words>
  <Application>Microsoft Office PowerPoint</Application>
  <PresentationFormat>On-screen Show (4:3)</PresentationFormat>
  <Paragraphs>112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新細明體</vt:lpstr>
      <vt:lpstr>Arial</vt:lpstr>
      <vt:lpstr>Baskerville Old Face</vt:lpstr>
      <vt:lpstr>Book Antiqua</vt:lpstr>
      <vt:lpstr>Bookman Old Style</vt:lpstr>
      <vt:lpstr>Calibri</vt:lpstr>
      <vt:lpstr>Georgia</vt:lpstr>
      <vt:lpstr>Times New Roman</vt:lpstr>
      <vt:lpstr>Wingdings</vt:lpstr>
      <vt:lpstr>Office Theme</vt:lpstr>
      <vt:lpstr>NUCES IC Design Template a Concept Proposal</vt:lpstr>
      <vt:lpstr>Outline of Presentation</vt:lpstr>
      <vt:lpstr>Your Presentation</vt:lpstr>
      <vt:lpstr>Microchip#1: 4 Projects</vt:lpstr>
      <vt:lpstr>Microchip#2: 4 Projects</vt:lpstr>
      <vt:lpstr>PowerPoint Presentation</vt:lpstr>
      <vt:lpstr>Estimated Budget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Partnership Day</dc:title>
  <dc:subject/>
  <dc:creator>Zohaib</dc:creator>
  <cp:keywords/>
  <dc:description/>
  <cp:lastModifiedBy>Muhammad Rashad Ramzan</cp:lastModifiedBy>
  <cp:revision>437</cp:revision>
  <cp:lastPrinted>2019-11-26T05:44:54Z</cp:lastPrinted>
  <dcterms:created xsi:type="dcterms:W3CDTF">2018-02-09T10:08:16Z</dcterms:created>
  <dcterms:modified xsi:type="dcterms:W3CDTF">2021-12-06T10:21:05Z</dcterms:modified>
  <cp:category/>
</cp:coreProperties>
</file>