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399288" cy="38496875"/>
  <p:notesSz cx="7010400" cy="9296400"/>
  <p:defaultTextStyle>
    <a:defPPr>
      <a:defRPr lang="ko-KR"/>
    </a:defPPr>
    <a:lvl1pPr marL="0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1pPr>
    <a:lvl2pPr marL="2068877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2pPr>
    <a:lvl3pPr marL="4137770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3pPr>
    <a:lvl4pPr marL="6206650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4pPr>
    <a:lvl5pPr marL="8275533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5pPr>
    <a:lvl6pPr marL="10344413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6pPr>
    <a:lvl7pPr marL="12413302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7pPr>
    <a:lvl8pPr marL="14482182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8pPr>
    <a:lvl9pPr marL="16551066" algn="l" defTabSz="4137770" rtl="0" eaLnBrk="1" latinLnBrk="1" hangingPunct="1">
      <a:defRPr sz="81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26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0000"/>
    <a:srgbClr val="FF7C80"/>
    <a:srgbClr val="CA6A68"/>
    <a:srgbClr val="B0413E"/>
    <a:srgbClr val="003E74"/>
    <a:srgbClr val="10253F"/>
    <a:srgbClr val="FF6C0F"/>
    <a:srgbClr val="B0D246"/>
    <a:srgbClr val="72B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92276" autoAdjust="0"/>
  </p:normalViewPr>
  <p:slideViewPr>
    <p:cSldViewPr>
      <p:cViewPr varScale="1">
        <p:scale>
          <a:sx n="19" d="100"/>
          <a:sy n="19" d="100"/>
        </p:scale>
        <p:origin x="3504" y="114"/>
      </p:cViewPr>
      <p:guideLst>
        <p:guide orient="horz" pos="12126"/>
        <p:guide pos="1020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2FBE7E-231F-444D-AB5E-CE521BE6C45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84400" y="1162050"/>
            <a:ext cx="26416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6C84AF-6B95-4705-B20A-E6D1CFEB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1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1pPr>
    <a:lvl2pPr marL="613050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2pPr>
    <a:lvl3pPr marL="1226110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3pPr>
    <a:lvl4pPr marL="1839161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4pPr>
    <a:lvl5pPr marL="2452214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5pPr>
    <a:lvl6pPr marL="3065268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6pPr>
    <a:lvl7pPr marL="3678325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7pPr>
    <a:lvl8pPr marL="4291375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8pPr>
    <a:lvl9pPr marL="4904429" algn="l" defTabSz="1226110" rtl="0" eaLnBrk="1" latinLnBrk="1" hangingPunct="1">
      <a:defRPr sz="16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84400" y="1162050"/>
            <a:ext cx="2641600" cy="31369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84AF-6B95-4705-B20A-E6D1CFEBB7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9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9959" y="11959010"/>
            <a:ext cx="27539395" cy="8251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59903" y="21814915"/>
            <a:ext cx="22679502" cy="98380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6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1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113534" y="4250726"/>
            <a:ext cx="30138090" cy="905300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99251" y="4250726"/>
            <a:ext cx="89874272" cy="9053003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6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9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325" y="24737827"/>
            <a:ext cx="27539395" cy="7645904"/>
          </a:xfrm>
        </p:spPr>
        <p:txBody>
          <a:bodyPr anchor="t"/>
          <a:lstStyle>
            <a:lvl1pPr algn="l">
              <a:defRPr sz="20571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325" y="16316644"/>
            <a:ext cx="27539395" cy="8421188"/>
          </a:xfrm>
        </p:spPr>
        <p:txBody>
          <a:bodyPr anchor="b"/>
          <a:lstStyle>
            <a:lvl1pPr marL="0" indent="0">
              <a:buNone/>
              <a:defRPr sz="10360">
                <a:solidFill>
                  <a:schemeClr val="tx1">
                    <a:tint val="75000"/>
                  </a:schemeClr>
                </a:solidFill>
              </a:defRPr>
            </a:lvl1pPr>
            <a:lvl2pPr marL="2350893" indent="0">
              <a:buNone/>
              <a:defRPr sz="9287">
                <a:solidFill>
                  <a:schemeClr val="tx1">
                    <a:tint val="75000"/>
                  </a:schemeClr>
                </a:solidFill>
              </a:defRPr>
            </a:lvl2pPr>
            <a:lvl3pPr marL="4701792" indent="0">
              <a:buNone/>
              <a:defRPr sz="8224">
                <a:solidFill>
                  <a:schemeClr val="tx1">
                    <a:tint val="75000"/>
                  </a:schemeClr>
                </a:solidFill>
              </a:defRPr>
            </a:lvl3pPr>
            <a:lvl4pPr marL="7052688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4pPr>
            <a:lvl5pPr marL="9403577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5pPr>
            <a:lvl6pPr marL="11754470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6pPr>
            <a:lvl7pPr marL="14105370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7pPr>
            <a:lvl8pPr marL="16456259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8pPr>
            <a:lvl9pPr marL="18807165" indent="0">
              <a:buNone/>
              <a:defRPr sz="73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7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99261" y="24755657"/>
            <a:ext cx="60006180" cy="70025101"/>
          </a:xfrm>
        </p:spPr>
        <p:txBody>
          <a:bodyPr/>
          <a:lstStyle>
            <a:lvl1pPr>
              <a:defRPr sz="14318"/>
            </a:lvl1pPr>
            <a:lvl2pPr>
              <a:defRPr sz="12344"/>
            </a:lvl2pPr>
            <a:lvl3pPr>
              <a:defRPr sz="10360"/>
            </a:lvl3pPr>
            <a:lvl4pPr>
              <a:defRPr sz="9287"/>
            </a:lvl4pPr>
            <a:lvl5pPr>
              <a:defRPr sz="9287"/>
            </a:lvl5pPr>
            <a:lvl6pPr>
              <a:defRPr sz="9287"/>
            </a:lvl6pPr>
            <a:lvl7pPr>
              <a:defRPr sz="9287"/>
            </a:lvl7pPr>
            <a:lvl8pPr>
              <a:defRPr sz="9287"/>
            </a:lvl8pPr>
            <a:lvl9pPr>
              <a:defRPr sz="928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245432" y="24755657"/>
            <a:ext cx="60006180" cy="70025101"/>
          </a:xfrm>
        </p:spPr>
        <p:txBody>
          <a:bodyPr/>
          <a:lstStyle>
            <a:lvl1pPr>
              <a:defRPr sz="14318"/>
            </a:lvl1pPr>
            <a:lvl2pPr>
              <a:defRPr sz="12344"/>
            </a:lvl2pPr>
            <a:lvl3pPr>
              <a:defRPr sz="10360"/>
            </a:lvl3pPr>
            <a:lvl4pPr>
              <a:defRPr sz="9287"/>
            </a:lvl4pPr>
            <a:lvl5pPr>
              <a:defRPr sz="9287"/>
            </a:lvl5pPr>
            <a:lvl6pPr>
              <a:defRPr sz="9287"/>
            </a:lvl6pPr>
            <a:lvl7pPr>
              <a:defRPr sz="9287"/>
            </a:lvl7pPr>
            <a:lvl8pPr>
              <a:defRPr sz="9287"/>
            </a:lvl8pPr>
            <a:lvl9pPr>
              <a:defRPr sz="928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980" y="1541681"/>
            <a:ext cx="29159359" cy="641614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981" y="8617254"/>
            <a:ext cx="14315311" cy="3591259"/>
          </a:xfrm>
        </p:spPr>
        <p:txBody>
          <a:bodyPr anchor="b"/>
          <a:lstStyle>
            <a:lvl1pPr marL="0" indent="0">
              <a:buNone/>
              <a:defRPr sz="12344" b="1"/>
            </a:lvl1pPr>
            <a:lvl2pPr marL="2350893" indent="0">
              <a:buNone/>
              <a:defRPr sz="10360" b="1"/>
            </a:lvl2pPr>
            <a:lvl3pPr marL="4701792" indent="0">
              <a:buNone/>
              <a:defRPr sz="9287" b="1"/>
            </a:lvl3pPr>
            <a:lvl4pPr marL="7052688" indent="0">
              <a:buNone/>
              <a:defRPr sz="8224" b="1"/>
            </a:lvl4pPr>
            <a:lvl5pPr marL="9403577" indent="0">
              <a:buNone/>
              <a:defRPr sz="8224" b="1"/>
            </a:lvl5pPr>
            <a:lvl6pPr marL="11754470" indent="0">
              <a:buNone/>
              <a:defRPr sz="8224" b="1"/>
            </a:lvl6pPr>
            <a:lvl7pPr marL="14105370" indent="0">
              <a:buNone/>
              <a:defRPr sz="8224" b="1"/>
            </a:lvl7pPr>
            <a:lvl8pPr marL="16456259" indent="0">
              <a:buNone/>
              <a:defRPr sz="8224" b="1"/>
            </a:lvl8pPr>
            <a:lvl9pPr marL="18807165" indent="0">
              <a:buNone/>
              <a:defRPr sz="822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19981" y="12208515"/>
            <a:ext cx="14315311" cy="22180258"/>
          </a:xfrm>
        </p:spPr>
        <p:txBody>
          <a:bodyPr/>
          <a:lstStyle>
            <a:lvl1pPr>
              <a:defRPr sz="12344"/>
            </a:lvl1pPr>
            <a:lvl2pPr>
              <a:defRPr sz="10360"/>
            </a:lvl2pPr>
            <a:lvl3pPr>
              <a:defRPr sz="9287"/>
            </a:lvl3pPr>
            <a:lvl4pPr>
              <a:defRPr sz="8224"/>
            </a:lvl4pPr>
            <a:lvl5pPr>
              <a:defRPr sz="8224"/>
            </a:lvl5pPr>
            <a:lvl6pPr>
              <a:defRPr sz="8224"/>
            </a:lvl6pPr>
            <a:lvl7pPr>
              <a:defRPr sz="8224"/>
            </a:lvl7pPr>
            <a:lvl8pPr>
              <a:defRPr sz="8224"/>
            </a:lvl8pPr>
            <a:lvl9pPr>
              <a:defRPr sz="822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58411" y="8617254"/>
            <a:ext cx="14320933" cy="3591259"/>
          </a:xfrm>
        </p:spPr>
        <p:txBody>
          <a:bodyPr anchor="b"/>
          <a:lstStyle>
            <a:lvl1pPr marL="0" indent="0">
              <a:buNone/>
              <a:defRPr sz="12344" b="1"/>
            </a:lvl1pPr>
            <a:lvl2pPr marL="2350893" indent="0">
              <a:buNone/>
              <a:defRPr sz="10360" b="1"/>
            </a:lvl2pPr>
            <a:lvl3pPr marL="4701792" indent="0">
              <a:buNone/>
              <a:defRPr sz="9287" b="1"/>
            </a:lvl3pPr>
            <a:lvl4pPr marL="7052688" indent="0">
              <a:buNone/>
              <a:defRPr sz="8224" b="1"/>
            </a:lvl4pPr>
            <a:lvl5pPr marL="9403577" indent="0">
              <a:buNone/>
              <a:defRPr sz="8224" b="1"/>
            </a:lvl5pPr>
            <a:lvl6pPr marL="11754470" indent="0">
              <a:buNone/>
              <a:defRPr sz="8224" b="1"/>
            </a:lvl6pPr>
            <a:lvl7pPr marL="14105370" indent="0">
              <a:buNone/>
              <a:defRPr sz="8224" b="1"/>
            </a:lvl7pPr>
            <a:lvl8pPr marL="16456259" indent="0">
              <a:buNone/>
              <a:defRPr sz="8224" b="1"/>
            </a:lvl8pPr>
            <a:lvl9pPr marL="18807165" indent="0">
              <a:buNone/>
              <a:defRPr sz="8224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58411" y="12208515"/>
            <a:ext cx="14320933" cy="22180258"/>
          </a:xfrm>
        </p:spPr>
        <p:txBody>
          <a:bodyPr/>
          <a:lstStyle>
            <a:lvl1pPr>
              <a:defRPr sz="12344"/>
            </a:lvl1pPr>
            <a:lvl2pPr>
              <a:defRPr sz="10360"/>
            </a:lvl2pPr>
            <a:lvl3pPr>
              <a:defRPr sz="9287"/>
            </a:lvl3pPr>
            <a:lvl4pPr>
              <a:defRPr sz="8224"/>
            </a:lvl4pPr>
            <a:lvl5pPr>
              <a:defRPr sz="8224"/>
            </a:lvl5pPr>
            <a:lvl6pPr>
              <a:defRPr sz="8224"/>
            </a:lvl6pPr>
            <a:lvl7pPr>
              <a:defRPr sz="8224"/>
            </a:lvl7pPr>
            <a:lvl8pPr>
              <a:defRPr sz="8224"/>
            </a:lvl8pPr>
            <a:lvl9pPr>
              <a:defRPr sz="822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9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3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1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988" y="1532772"/>
            <a:ext cx="10659140" cy="6523082"/>
          </a:xfrm>
        </p:spPr>
        <p:txBody>
          <a:bodyPr anchor="b"/>
          <a:lstStyle>
            <a:lvl1pPr algn="l">
              <a:defRPr sz="1036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7245" y="1532769"/>
            <a:ext cx="18112100" cy="32856020"/>
          </a:xfrm>
        </p:spPr>
        <p:txBody>
          <a:bodyPr/>
          <a:lstStyle>
            <a:lvl1pPr>
              <a:defRPr sz="16447"/>
            </a:lvl1pPr>
            <a:lvl2pPr>
              <a:defRPr sz="14318"/>
            </a:lvl2pPr>
            <a:lvl3pPr>
              <a:defRPr sz="12344"/>
            </a:lvl3pPr>
            <a:lvl4pPr>
              <a:defRPr sz="10360"/>
            </a:lvl4pPr>
            <a:lvl5pPr>
              <a:defRPr sz="10360"/>
            </a:lvl5pPr>
            <a:lvl6pPr>
              <a:defRPr sz="10360"/>
            </a:lvl6pPr>
            <a:lvl7pPr>
              <a:defRPr sz="10360"/>
            </a:lvl7pPr>
            <a:lvl8pPr>
              <a:defRPr sz="10360"/>
            </a:lvl8pPr>
            <a:lvl9pPr>
              <a:defRPr sz="103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19988" y="8055846"/>
            <a:ext cx="10659140" cy="26332934"/>
          </a:xfrm>
        </p:spPr>
        <p:txBody>
          <a:bodyPr/>
          <a:lstStyle>
            <a:lvl1pPr marL="0" indent="0">
              <a:buNone/>
              <a:defRPr sz="7316"/>
            </a:lvl1pPr>
            <a:lvl2pPr marL="2350893" indent="0">
              <a:buNone/>
              <a:defRPr sz="6250"/>
            </a:lvl2pPr>
            <a:lvl3pPr marL="4701792" indent="0">
              <a:buNone/>
              <a:defRPr sz="5173"/>
            </a:lvl3pPr>
            <a:lvl4pPr marL="7052688" indent="0">
              <a:buNone/>
              <a:defRPr sz="4566"/>
            </a:lvl4pPr>
            <a:lvl5pPr marL="9403577" indent="0">
              <a:buNone/>
              <a:defRPr sz="4566"/>
            </a:lvl5pPr>
            <a:lvl6pPr marL="11754470" indent="0">
              <a:buNone/>
              <a:defRPr sz="4566"/>
            </a:lvl6pPr>
            <a:lvl7pPr marL="14105370" indent="0">
              <a:buNone/>
              <a:defRPr sz="4566"/>
            </a:lvl7pPr>
            <a:lvl8pPr marL="16456259" indent="0">
              <a:buNone/>
              <a:defRPr sz="4566"/>
            </a:lvl8pPr>
            <a:lvl9pPr marL="18807165" indent="0">
              <a:buNone/>
              <a:defRPr sz="45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534" y="26947824"/>
            <a:ext cx="19439573" cy="3181345"/>
          </a:xfrm>
        </p:spPr>
        <p:txBody>
          <a:bodyPr anchor="b"/>
          <a:lstStyle>
            <a:lvl1pPr algn="l">
              <a:defRPr sz="1036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0534" y="3439786"/>
            <a:ext cx="19439573" cy="23098125"/>
          </a:xfrm>
        </p:spPr>
        <p:txBody>
          <a:bodyPr/>
          <a:lstStyle>
            <a:lvl1pPr marL="0" indent="0">
              <a:buNone/>
              <a:defRPr sz="16447"/>
            </a:lvl1pPr>
            <a:lvl2pPr marL="2350893" indent="0">
              <a:buNone/>
              <a:defRPr sz="14318"/>
            </a:lvl2pPr>
            <a:lvl3pPr marL="4701792" indent="0">
              <a:buNone/>
              <a:defRPr sz="12344"/>
            </a:lvl3pPr>
            <a:lvl4pPr marL="7052688" indent="0">
              <a:buNone/>
              <a:defRPr sz="10360"/>
            </a:lvl4pPr>
            <a:lvl5pPr marL="9403577" indent="0">
              <a:buNone/>
              <a:defRPr sz="10360"/>
            </a:lvl5pPr>
            <a:lvl6pPr marL="11754470" indent="0">
              <a:buNone/>
              <a:defRPr sz="10360"/>
            </a:lvl6pPr>
            <a:lvl7pPr marL="14105370" indent="0">
              <a:buNone/>
              <a:defRPr sz="10360"/>
            </a:lvl7pPr>
            <a:lvl8pPr marL="16456259" indent="0">
              <a:buNone/>
              <a:defRPr sz="10360"/>
            </a:lvl8pPr>
            <a:lvl9pPr marL="18807165" indent="0">
              <a:buNone/>
              <a:defRPr sz="1036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0534" y="30129174"/>
            <a:ext cx="19439573" cy="4518038"/>
          </a:xfrm>
        </p:spPr>
        <p:txBody>
          <a:bodyPr/>
          <a:lstStyle>
            <a:lvl1pPr marL="0" indent="0">
              <a:buNone/>
              <a:defRPr sz="7316"/>
            </a:lvl1pPr>
            <a:lvl2pPr marL="2350893" indent="0">
              <a:buNone/>
              <a:defRPr sz="6250"/>
            </a:lvl2pPr>
            <a:lvl3pPr marL="4701792" indent="0">
              <a:buNone/>
              <a:defRPr sz="5173"/>
            </a:lvl3pPr>
            <a:lvl4pPr marL="7052688" indent="0">
              <a:buNone/>
              <a:defRPr sz="4566"/>
            </a:lvl4pPr>
            <a:lvl5pPr marL="9403577" indent="0">
              <a:buNone/>
              <a:defRPr sz="4566"/>
            </a:lvl5pPr>
            <a:lvl6pPr marL="11754470" indent="0">
              <a:buNone/>
              <a:defRPr sz="4566"/>
            </a:lvl6pPr>
            <a:lvl7pPr marL="14105370" indent="0">
              <a:buNone/>
              <a:defRPr sz="4566"/>
            </a:lvl7pPr>
            <a:lvl8pPr marL="16456259" indent="0">
              <a:buNone/>
              <a:defRPr sz="4566"/>
            </a:lvl8pPr>
            <a:lvl9pPr marL="18807165" indent="0">
              <a:buNone/>
              <a:defRPr sz="45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4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19980" y="1541681"/>
            <a:ext cx="29159359" cy="6416149"/>
          </a:xfrm>
          <a:prstGeom prst="rect">
            <a:avLst/>
          </a:prstGeom>
        </p:spPr>
        <p:txBody>
          <a:bodyPr vert="horz" lIns="308585" tIns="154292" rIns="308585" bIns="1542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980" y="8982632"/>
            <a:ext cx="29159359" cy="25406157"/>
          </a:xfrm>
          <a:prstGeom prst="rect">
            <a:avLst/>
          </a:prstGeom>
        </p:spPr>
        <p:txBody>
          <a:bodyPr vert="horz" lIns="308585" tIns="154292" rIns="308585" bIns="154292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19968" y="35680922"/>
            <a:ext cx="7559834" cy="2049602"/>
          </a:xfrm>
          <a:prstGeom prst="rect">
            <a:avLst/>
          </a:prstGeom>
        </p:spPr>
        <p:txBody>
          <a:bodyPr vert="horz" lIns="308585" tIns="154292" rIns="308585" bIns="154292" rtlCol="0" anchor="ctr"/>
          <a:lstStyle>
            <a:lvl1pPr algn="l">
              <a:defRPr sz="6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6477-DFD8-4808-8861-ACBABC996BD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69769" y="35680922"/>
            <a:ext cx="10259775" cy="2049602"/>
          </a:xfrm>
          <a:prstGeom prst="rect">
            <a:avLst/>
          </a:prstGeom>
        </p:spPr>
        <p:txBody>
          <a:bodyPr vert="horz" lIns="308585" tIns="154292" rIns="308585" bIns="154292" rtlCol="0" anchor="ctr"/>
          <a:lstStyle>
            <a:lvl1pPr algn="ctr">
              <a:defRPr sz="6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19500" y="35680922"/>
            <a:ext cx="7559834" cy="2049602"/>
          </a:xfrm>
          <a:prstGeom prst="rect">
            <a:avLst/>
          </a:prstGeom>
        </p:spPr>
        <p:txBody>
          <a:bodyPr vert="horz" lIns="308585" tIns="154292" rIns="308585" bIns="154292" rtlCol="0" anchor="ctr"/>
          <a:lstStyle>
            <a:lvl1pPr algn="r">
              <a:defRPr sz="6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701792" rtl="0" eaLnBrk="1" latinLnBrk="1" hangingPunct="1">
        <a:spcBef>
          <a:spcPct val="0"/>
        </a:spcBef>
        <a:buNone/>
        <a:defRPr sz="2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73" indent="-1763173" algn="l" defTabSz="4701792" rtl="0" eaLnBrk="1" latinLnBrk="1" hangingPunct="1">
        <a:spcBef>
          <a:spcPct val="20000"/>
        </a:spcBef>
        <a:buFont typeface="Arial" pitchFamily="34" charset="0"/>
        <a:buChar char="•"/>
        <a:defRPr sz="16447" kern="1200">
          <a:solidFill>
            <a:schemeClr val="tx1"/>
          </a:solidFill>
          <a:latin typeface="+mn-lt"/>
          <a:ea typeface="+mn-ea"/>
          <a:cs typeface="+mn-cs"/>
        </a:defRPr>
      </a:lvl1pPr>
      <a:lvl2pPr marL="3820207" indent="-1469305" algn="l" defTabSz="4701792" rtl="0" eaLnBrk="1" latinLnBrk="1" hangingPunct="1">
        <a:spcBef>
          <a:spcPct val="20000"/>
        </a:spcBef>
        <a:buFont typeface="Arial" pitchFamily="34" charset="0"/>
        <a:buChar char="–"/>
        <a:defRPr sz="14318" kern="1200">
          <a:solidFill>
            <a:schemeClr val="tx1"/>
          </a:solidFill>
          <a:latin typeface="+mn-lt"/>
          <a:ea typeface="+mn-ea"/>
          <a:cs typeface="+mn-cs"/>
        </a:defRPr>
      </a:lvl2pPr>
      <a:lvl3pPr marL="5877235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2344" kern="1200">
          <a:solidFill>
            <a:schemeClr val="tx1"/>
          </a:solidFill>
          <a:latin typeface="+mn-lt"/>
          <a:ea typeface="+mn-ea"/>
          <a:cs typeface="+mn-cs"/>
        </a:defRPr>
      </a:lvl3pPr>
      <a:lvl4pPr marL="8228131" indent="-1175443" algn="l" defTabSz="4701792" rtl="0" eaLnBrk="1" latinLnBrk="1" hangingPunct="1">
        <a:spcBef>
          <a:spcPct val="20000"/>
        </a:spcBef>
        <a:buFont typeface="Arial" pitchFamily="34" charset="0"/>
        <a:buChar char="–"/>
        <a:defRPr sz="1036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027" indent="-1175443" algn="l" defTabSz="4701792" rtl="0" eaLnBrk="1" latinLnBrk="1" hangingPunct="1">
        <a:spcBef>
          <a:spcPct val="20000"/>
        </a:spcBef>
        <a:buFont typeface="Arial" pitchFamily="34" charset="0"/>
        <a:buChar char="»"/>
        <a:defRPr sz="10360" kern="1200">
          <a:solidFill>
            <a:schemeClr val="tx1"/>
          </a:solidFill>
          <a:latin typeface="+mn-lt"/>
          <a:ea typeface="+mn-ea"/>
          <a:cs typeface="+mn-cs"/>
        </a:defRPr>
      </a:lvl5pPr>
      <a:lvl6pPr marL="12929920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0360" kern="1200">
          <a:solidFill>
            <a:schemeClr val="tx1"/>
          </a:solidFill>
          <a:latin typeface="+mn-lt"/>
          <a:ea typeface="+mn-ea"/>
          <a:cs typeface="+mn-cs"/>
        </a:defRPr>
      </a:lvl6pPr>
      <a:lvl7pPr marL="15280819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036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709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036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598" indent="-1175443" algn="l" defTabSz="4701792" rtl="0" eaLnBrk="1" latinLnBrk="1" hangingPunct="1">
        <a:spcBef>
          <a:spcPct val="20000"/>
        </a:spcBef>
        <a:buFont typeface="Arial" pitchFamily="34" charset="0"/>
        <a:buChar char="•"/>
        <a:defRPr sz="10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1pPr>
      <a:lvl2pPr marL="2350893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2pPr>
      <a:lvl3pPr marL="4701792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3pPr>
      <a:lvl4pPr marL="7052688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4pPr>
      <a:lvl5pPr marL="9403577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5pPr>
      <a:lvl6pPr marL="11754470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6pPr>
      <a:lvl7pPr marL="14105370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7pPr>
      <a:lvl8pPr marL="16456259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8pPr>
      <a:lvl9pPr marL="18807165" algn="l" defTabSz="4701792" rtl="0" eaLnBrk="1" latinLnBrk="1" hangingPunct="1">
        <a:defRPr sz="9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dmissions.nu.edu.pk/" TargetMode="External"/><Relationship Id="rId13" Type="http://schemas.openxmlformats.org/officeDocument/2006/relationships/hyperlink" Target="mailto:hassan.saif@nu.edu.pk" TargetMode="External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hyperlink" Target="http://isb.nu.edu.pk/rfcs2/" TargetMode="Externa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s://gsme.com/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4.emf"/><Relationship Id="rId19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hyperlink" Target="https://www.nu.edu.pk/" TargetMode="External"/><Relationship Id="rId14" Type="http://schemas.openxmlformats.org/officeDocument/2006/relationships/hyperlink" Target="mailto:Hamza.atiq@nu.edu.p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Abstract Electronics Blue Background With Circuit Board Texture Clipart  Imag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96" r="5281" b="6719"/>
          <a:stretch/>
        </p:blipFill>
        <p:spPr bwMode="auto">
          <a:xfrm>
            <a:off x="24787" y="31602887"/>
            <a:ext cx="32304655" cy="61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직사각형 109"/>
          <p:cNvSpPr/>
          <p:nvPr/>
        </p:nvSpPr>
        <p:spPr>
          <a:xfrm>
            <a:off x="12046382" y="26554230"/>
            <a:ext cx="4111637" cy="1641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28" name="TextBox 20"/>
          <p:cNvSpPr txBox="1">
            <a:spLocks noChangeArrowheads="1"/>
          </p:cNvSpPr>
          <p:nvPr/>
        </p:nvSpPr>
        <p:spPr bwMode="auto">
          <a:xfrm>
            <a:off x="12069171" y="26576959"/>
            <a:ext cx="4158722" cy="213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725" dirty="0">
                <a:cs typeface="Arial" panose="020B0604020202020204" pitchFamily="34" charset="0"/>
              </a:rPr>
              <a:t>Engr. Ali </a:t>
            </a:r>
            <a:r>
              <a:rPr lang="en-US" sz="3725" dirty="0" err="1">
                <a:cs typeface="Arial" panose="020B0604020202020204" pitchFamily="34" charset="0"/>
              </a:rPr>
              <a:t>Sabir</a:t>
            </a:r>
            <a:r>
              <a:rPr lang="en-US" sz="3725" dirty="0">
                <a:cs typeface="Arial" panose="020B0604020202020204" pitchFamily="34" charset="0"/>
              </a:rPr>
              <a:t>      </a:t>
            </a:r>
            <a:r>
              <a:rPr lang="en-US" sz="2801" dirty="0">
                <a:cs typeface="Arial" panose="020B0604020202020204" pitchFamily="34" charset="0"/>
              </a:rPr>
              <a:t> Lab Engineer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FAST,  NUCES, ISB.  </a:t>
            </a:r>
          </a:p>
          <a:p>
            <a:pPr marL="0" indent="0">
              <a:buNone/>
            </a:pPr>
            <a:endParaRPr lang="en-US" sz="2801" dirty="0">
              <a:cs typeface="Arial" panose="020B0604020202020204" pitchFamily="34" charset="0"/>
            </a:endParaRPr>
          </a:p>
        </p:txBody>
      </p:sp>
      <p:sp>
        <p:nvSpPr>
          <p:cNvPr id="93" name="직사각형 109"/>
          <p:cNvSpPr/>
          <p:nvPr/>
        </p:nvSpPr>
        <p:spPr>
          <a:xfrm>
            <a:off x="24257121" y="24407866"/>
            <a:ext cx="8000313" cy="37542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65" name="직사각형 109"/>
          <p:cNvSpPr/>
          <p:nvPr/>
        </p:nvSpPr>
        <p:spPr>
          <a:xfrm>
            <a:off x="236973" y="24384598"/>
            <a:ext cx="6491642" cy="3770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64" name="직사각형 109"/>
          <p:cNvSpPr/>
          <p:nvPr/>
        </p:nvSpPr>
        <p:spPr>
          <a:xfrm>
            <a:off x="6880415" y="24382360"/>
            <a:ext cx="5021755" cy="3772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2058557" y="24382361"/>
            <a:ext cx="4086302" cy="2045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8220" y="11386779"/>
            <a:ext cx="15947423" cy="600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sp>
        <p:nvSpPr>
          <p:cNvPr id="108" name="직사각형 107"/>
          <p:cNvSpPr/>
          <p:nvPr/>
        </p:nvSpPr>
        <p:spPr>
          <a:xfrm>
            <a:off x="285880" y="11389958"/>
            <a:ext cx="15587652" cy="669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5385" indent="-43538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Tuition Fee sponsored by GS Micro </a:t>
            </a:r>
            <a:r>
              <a:rPr lang="en-US" altLang="ko-K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 (GSME), 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Silicon 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Valley Company. ( 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https://gsme.com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435385" indent="-43538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GSME 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 to hire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all graduates after completion of first two           semester of course work. </a:t>
            </a:r>
          </a:p>
          <a:p>
            <a:pPr marL="435385" indent="-43538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First and most established MS IC design program in Pakistan with international recognition and having 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licensed Cadence tools suite (worth: US$ 35000/-) and </a:t>
            </a:r>
            <a:r>
              <a:rPr lang="en-US" altLang="ko-KR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28nm, 65nm, and  130nm TSMC PDKS.</a:t>
            </a:r>
            <a:endParaRPr lang="en-US" sz="339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5385" indent="-43538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39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1880" y="8145583"/>
            <a:ext cx="15947828" cy="1987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2399288" cy="4332343"/>
          </a:xfrm>
          <a:prstGeom prst="rect">
            <a:avLst/>
          </a:prstGeom>
          <a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5"/>
          </a:p>
        </p:txBody>
      </p:sp>
      <p:sp>
        <p:nvSpPr>
          <p:cNvPr id="7" name="직사각형 6"/>
          <p:cNvSpPr/>
          <p:nvPr/>
        </p:nvSpPr>
        <p:spPr>
          <a:xfrm>
            <a:off x="7298934" y="620421"/>
            <a:ext cx="18518579" cy="3611665"/>
          </a:xfrm>
          <a:prstGeom prst="rect">
            <a:avLst/>
          </a:prstGeom>
        </p:spPr>
        <p:txBody>
          <a:bodyPr wrap="square" lIns="132675" tIns="66343" rIns="132675" bIns="66343">
            <a:spAutoFit/>
          </a:bodyPr>
          <a:lstStyle/>
          <a:p>
            <a:pPr algn="ctr"/>
            <a:r>
              <a:rPr lang="en-US" sz="8801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ADMISSIONS OPEN FALL 2022</a:t>
            </a:r>
          </a:p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MS Electrical Engineering Specialization</a:t>
            </a:r>
          </a:p>
          <a:p>
            <a:pPr algn="ctr"/>
            <a:r>
              <a:rPr lang="en-US" sz="7198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rial" panose="020B0604020202020204" pitchFamily="34" charset="0"/>
              </a:rPr>
              <a:t>in Integrated Circuits (IC) &amp; Systems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-218180" y="7039840"/>
            <a:ext cx="16633859" cy="1025031"/>
            <a:chOff x="59946" y="3431358"/>
            <a:chExt cx="9296400" cy="672726"/>
          </a:xfrm>
        </p:grpSpPr>
        <p:sp>
          <p:nvSpPr>
            <p:cNvPr id="24" name="직사각형 23"/>
            <p:cNvSpPr/>
            <p:nvPr/>
          </p:nvSpPr>
          <p:spPr>
            <a:xfrm>
              <a:off x="244397" y="3444124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25" name="Rectangle 2"/>
            <p:cNvSpPr txBox="1">
              <a:spLocks noChangeArrowheads="1"/>
            </p:cNvSpPr>
            <p:nvPr/>
          </p:nvSpPr>
          <p:spPr>
            <a:xfrm>
              <a:off x="59946" y="3431358"/>
              <a:ext cx="9296400" cy="6727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WHY INTEGRATED CIRCUITS (ICs) DESIGN ?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-218180" y="10270931"/>
            <a:ext cx="16648626" cy="1025031"/>
            <a:chOff x="59946" y="3431357"/>
            <a:chExt cx="9296400" cy="672726"/>
          </a:xfrm>
        </p:grpSpPr>
        <p:sp>
          <p:nvSpPr>
            <p:cNvPr id="44" name="직사각형 43"/>
            <p:cNvSpPr/>
            <p:nvPr/>
          </p:nvSpPr>
          <p:spPr>
            <a:xfrm>
              <a:off x="244397" y="3444120"/>
              <a:ext cx="8925925" cy="647193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45" name="Rectangle 2"/>
            <p:cNvSpPr txBox="1">
              <a:spLocks noChangeArrowheads="1"/>
            </p:cNvSpPr>
            <p:nvPr/>
          </p:nvSpPr>
          <p:spPr>
            <a:xfrm>
              <a:off x="59946" y="3431357"/>
              <a:ext cx="9296400" cy="6727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WHY from FAST NUCES ?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41881" y="8225692"/>
            <a:ext cx="15739061" cy="312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3398" dirty="0"/>
              <a:t>High demand for skilled IC designers in global 500 Billion $ industry</a:t>
            </a:r>
          </a:p>
          <a:p>
            <a:pPr algn="just"/>
            <a:r>
              <a:rPr lang="en-US" sz="3398" dirty="0"/>
              <a:t>Recent IC design center established in the Public Sector Organizations.</a:t>
            </a:r>
          </a:p>
          <a:p>
            <a:pPr algn="just"/>
            <a:r>
              <a:rPr lang="en-US" sz="3398" dirty="0"/>
              <a:t>More than </a:t>
            </a:r>
            <a:r>
              <a:rPr lang="en-US" sz="3398" dirty="0">
                <a:solidFill>
                  <a:srgbClr val="C00000"/>
                </a:solidFill>
              </a:rPr>
              <a:t>six</a:t>
            </a:r>
            <a:r>
              <a:rPr lang="en-US" sz="3398" dirty="0">
                <a:solidFill>
                  <a:srgbClr val="FF0000"/>
                </a:solidFill>
              </a:rPr>
              <a:t> </a:t>
            </a:r>
            <a:r>
              <a:rPr lang="en-US" sz="3398" dirty="0"/>
              <a:t>IC startups in Pakistan over the last two years. </a:t>
            </a:r>
          </a:p>
          <a:p>
            <a:pPr algn="just"/>
            <a:endParaRPr lang="en-US" sz="3398" dirty="0"/>
          </a:p>
          <a:p>
            <a:pPr algn="just"/>
            <a:endParaRPr lang="en-US" sz="3398" dirty="0"/>
          </a:p>
        </p:txBody>
      </p:sp>
      <p:sp>
        <p:nvSpPr>
          <p:cNvPr id="140" name="직사각형 139"/>
          <p:cNvSpPr/>
          <p:nvPr/>
        </p:nvSpPr>
        <p:spPr>
          <a:xfrm>
            <a:off x="16350769" y="8149231"/>
            <a:ext cx="15844025" cy="659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16029867" y="6993455"/>
            <a:ext cx="16587607" cy="1098563"/>
            <a:chOff x="75370" y="3288768"/>
            <a:chExt cx="9296400" cy="738060"/>
          </a:xfrm>
        </p:grpSpPr>
        <p:sp>
          <p:nvSpPr>
            <p:cNvPr id="173" name="직사각형 172"/>
            <p:cNvSpPr/>
            <p:nvPr/>
          </p:nvSpPr>
          <p:spPr>
            <a:xfrm>
              <a:off x="244397" y="3336841"/>
              <a:ext cx="8925925" cy="647195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174" name="Rectangle 2"/>
            <p:cNvSpPr txBox="1">
              <a:spLocks noChangeArrowheads="1"/>
            </p:cNvSpPr>
            <p:nvPr/>
          </p:nvSpPr>
          <p:spPr>
            <a:xfrm>
              <a:off x="75370" y="3288768"/>
              <a:ext cx="9296400" cy="738060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PROGRAM AND COURSES OUTLINE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-137055" y="23243742"/>
            <a:ext cx="16624731" cy="1041264"/>
            <a:chOff x="59946" y="3431358"/>
            <a:chExt cx="9296400" cy="672726"/>
          </a:xfrm>
        </p:grpSpPr>
        <p:sp>
          <p:nvSpPr>
            <p:cNvPr id="107" name="직사각형 106"/>
            <p:cNvSpPr/>
            <p:nvPr/>
          </p:nvSpPr>
          <p:spPr>
            <a:xfrm>
              <a:off x="244397" y="3444124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109" name="Rectangle 2"/>
            <p:cNvSpPr txBox="1">
              <a:spLocks noChangeArrowheads="1"/>
            </p:cNvSpPr>
            <p:nvPr/>
          </p:nvSpPr>
          <p:spPr>
            <a:xfrm>
              <a:off x="59946" y="3431358"/>
              <a:ext cx="9296400" cy="6727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Teaching  and Technical Staff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6055643" y="28272137"/>
            <a:ext cx="16561831" cy="870737"/>
            <a:chOff x="59946" y="3386827"/>
            <a:chExt cx="9296400" cy="647195"/>
          </a:xfrm>
        </p:grpSpPr>
        <p:sp>
          <p:nvSpPr>
            <p:cNvPr id="134" name="직사각형 133"/>
            <p:cNvSpPr/>
            <p:nvPr/>
          </p:nvSpPr>
          <p:spPr>
            <a:xfrm>
              <a:off x="244397" y="3386828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135" name="Rectangle 2"/>
            <p:cNvSpPr txBox="1">
              <a:spLocks noChangeArrowheads="1"/>
            </p:cNvSpPr>
            <p:nvPr/>
          </p:nvSpPr>
          <p:spPr>
            <a:xfrm>
              <a:off x="59946" y="3386827"/>
              <a:ext cx="9296400" cy="646269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HOW TO APPLY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16415685" y="29214734"/>
            <a:ext cx="15866075" cy="2230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grpSp>
        <p:nvGrpSpPr>
          <p:cNvPr id="54" name="그룹 89"/>
          <p:cNvGrpSpPr/>
          <p:nvPr/>
        </p:nvGrpSpPr>
        <p:grpSpPr>
          <a:xfrm>
            <a:off x="74443" y="17443283"/>
            <a:ext cx="16485252" cy="1071446"/>
            <a:chOff x="59946" y="3431358"/>
            <a:chExt cx="9296400" cy="695485"/>
          </a:xfrm>
        </p:grpSpPr>
        <p:sp>
          <p:nvSpPr>
            <p:cNvPr id="55" name="직사각형 90"/>
            <p:cNvSpPr/>
            <p:nvPr/>
          </p:nvSpPr>
          <p:spPr>
            <a:xfrm>
              <a:off x="78987" y="3479649"/>
              <a:ext cx="9051331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 dirty="0"/>
            </a:p>
          </p:txBody>
        </p:sp>
        <p:sp>
          <p:nvSpPr>
            <p:cNvPr id="56" name="Rectangle 2"/>
            <p:cNvSpPr txBox="1">
              <a:spLocks noChangeArrowheads="1"/>
            </p:cNvSpPr>
            <p:nvPr/>
          </p:nvSpPr>
          <p:spPr>
            <a:xfrm>
              <a:off x="59946" y="3431358"/>
              <a:ext cx="9296400" cy="6727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Feedback from Alumni and Industry</a:t>
              </a:r>
            </a:p>
          </p:txBody>
        </p:sp>
      </p:grpSp>
      <p:sp>
        <p:nvSpPr>
          <p:cNvPr id="57" name="직사각형 94"/>
          <p:cNvSpPr/>
          <p:nvPr/>
        </p:nvSpPr>
        <p:spPr>
          <a:xfrm>
            <a:off x="152428" y="18623774"/>
            <a:ext cx="15956463" cy="445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29" dirty="0"/>
              <a:t>Output tapped from each SC stage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8" y="1549051"/>
            <a:ext cx="184743" cy="1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6" tIns="45718" rIns="9144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176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35" y="1701457"/>
            <a:ext cx="184743" cy="1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6" tIns="45718" rIns="9144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176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304830" y="1853857"/>
            <a:ext cx="184743" cy="1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6" tIns="45718" rIns="9144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176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8" y="1549051"/>
            <a:ext cx="184743" cy="1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6" tIns="45718" rIns="9144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176"/>
          </a:p>
        </p:txBody>
      </p:sp>
      <p:sp>
        <p:nvSpPr>
          <p:cNvPr id="143" name="TextBox 20"/>
          <p:cNvSpPr txBox="1">
            <a:spLocks noChangeArrowheads="1"/>
          </p:cNvSpPr>
          <p:nvPr/>
        </p:nvSpPr>
        <p:spPr bwMode="auto">
          <a:xfrm>
            <a:off x="489572" y="24491399"/>
            <a:ext cx="6323275" cy="35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725" dirty="0">
                <a:cs typeface="Arial" panose="020B0604020202020204" pitchFamily="34" charset="0"/>
              </a:rPr>
              <a:t>Prof. Dr. </a:t>
            </a:r>
            <a:r>
              <a:rPr lang="en-US" sz="3725" dirty="0" err="1">
                <a:cs typeface="Arial" panose="020B0604020202020204" pitchFamily="34" charset="0"/>
              </a:rPr>
              <a:t>Rashad</a:t>
            </a:r>
            <a:r>
              <a:rPr lang="en-US" sz="3725" dirty="0">
                <a:cs typeface="Arial" panose="020B0604020202020204" pitchFamily="34" charset="0"/>
              </a:rPr>
              <a:t> </a:t>
            </a:r>
            <a:r>
              <a:rPr lang="en-US" sz="3725" dirty="0" err="1">
                <a:cs typeface="Arial" panose="020B0604020202020204" pitchFamily="34" charset="0"/>
              </a:rPr>
              <a:t>Ramzan</a:t>
            </a:r>
            <a:endParaRPr lang="en-US" sz="3725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M.S. Royal Institute of Technology       Stockholm, Germany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Ph.D. Linkoping University, Sweden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Professor at Department  of                 Electrical Engineering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FAST, NUCES, ISB.</a:t>
            </a:r>
          </a:p>
        </p:txBody>
      </p:sp>
      <p:sp>
        <p:nvSpPr>
          <p:cNvPr id="144" name="TextBox 20"/>
          <p:cNvSpPr txBox="1">
            <a:spLocks noChangeArrowheads="1"/>
          </p:cNvSpPr>
          <p:nvPr/>
        </p:nvSpPr>
        <p:spPr bwMode="auto">
          <a:xfrm>
            <a:off x="6975678" y="24491399"/>
            <a:ext cx="5021755" cy="402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725" dirty="0">
                <a:cs typeface="Arial" panose="020B0604020202020204" pitchFamily="34" charset="0"/>
              </a:rPr>
              <a:t>Dr. Hassan </a:t>
            </a:r>
            <a:r>
              <a:rPr lang="en-US" sz="3725" dirty="0" err="1">
                <a:cs typeface="Arial" panose="020B0604020202020204" pitchFamily="34" charset="0"/>
              </a:rPr>
              <a:t>Saif</a:t>
            </a:r>
            <a:endParaRPr lang="en-US" sz="3725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M.S. &amp; Ph.D. </a:t>
            </a:r>
            <a:r>
              <a:rPr lang="en-US" sz="2801" dirty="0" err="1">
                <a:cs typeface="Arial" panose="020B0604020202020204" pitchFamily="34" charset="0"/>
              </a:rPr>
              <a:t>Sungkyunkwan</a:t>
            </a:r>
            <a:r>
              <a:rPr lang="en-US" sz="2801" dirty="0">
                <a:cs typeface="Arial" panose="020B0604020202020204" pitchFamily="34" charset="0"/>
              </a:rPr>
              <a:t>                                        University, South Korea.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Asst. Professor at</a:t>
            </a:r>
          </a:p>
          <a:p>
            <a:pPr marL="0" indent="0">
              <a:buNone/>
            </a:pPr>
            <a:r>
              <a:rPr lang="en-US" sz="2801" dirty="0">
                <a:cs typeface="Arial" panose="020B0604020202020204" pitchFamily="34" charset="0"/>
              </a:rPr>
              <a:t>Department  of Electrical          Engineering                               FAST, NUCES, ISB.</a:t>
            </a:r>
          </a:p>
          <a:p>
            <a:pPr marL="0" indent="0">
              <a:buNone/>
            </a:pPr>
            <a:endParaRPr lang="en-US" sz="2801" dirty="0">
              <a:cs typeface="Arial" panose="020B0604020202020204" pitchFamily="34" charset="0"/>
            </a:endParaRPr>
          </a:p>
        </p:txBody>
      </p:sp>
      <p:sp>
        <p:nvSpPr>
          <p:cNvPr id="147" name="직사각형 107"/>
          <p:cNvSpPr/>
          <p:nvPr/>
        </p:nvSpPr>
        <p:spPr>
          <a:xfrm>
            <a:off x="16775642" y="29406128"/>
            <a:ext cx="145352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5385" indent="-435385">
              <a:buFont typeface="Arial" panose="020B0604020202020204" pitchFamily="34" charset="0"/>
              <a:buChar char="•"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Apply Online at  </a:t>
            </a:r>
          </a:p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http://admissions.nu.edu.pk/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,visit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https://www.nu.edu.pk</a:t>
            </a:r>
            <a:endParaRPr lang="en-US" altLang="ko-K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20"/>
          <p:cNvSpPr txBox="1">
            <a:spLocks noChangeArrowheads="1"/>
          </p:cNvSpPr>
          <p:nvPr/>
        </p:nvSpPr>
        <p:spPr bwMode="auto">
          <a:xfrm>
            <a:off x="12080937" y="24419385"/>
            <a:ext cx="4204510" cy="247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725" dirty="0">
                <a:cs typeface="Arial" panose="020B0604020202020204" pitchFamily="34" charset="0"/>
              </a:rPr>
              <a:t>Engr. Hamza </a:t>
            </a:r>
            <a:r>
              <a:rPr lang="en-US" sz="3725" dirty="0" err="1">
                <a:cs typeface="Arial" panose="020B0604020202020204" pitchFamily="34" charset="0"/>
              </a:rPr>
              <a:t>Atiq</a:t>
            </a:r>
            <a:r>
              <a:rPr lang="en-US" sz="2801" dirty="0" err="1">
                <a:cs typeface="Arial" panose="020B0604020202020204" pitchFamily="34" charset="0"/>
              </a:rPr>
              <a:t>MS</a:t>
            </a:r>
            <a:r>
              <a:rPr lang="en-US" sz="2801" dirty="0">
                <a:cs typeface="Arial" panose="020B0604020202020204" pitchFamily="34" charset="0"/>
              </a:rPr>
              <a:t> (IC Design ),   </a:t>
            </a:r>
            <a:br>
              <a:rPr lang="en-US" sz="2801" dirty="0">
                <a:cs typeface="Arial" panose="020B0604020202020204" pitchFamily="34" charset="0"/>
              </a:rPr>
            </a:br>
            <a:r>
              <a:rPr lang="en-US" sz="2801" dirty="0">
                <a:cs typeface="Arial" panose="020B0604020202020204" pitchFamily="34" charset="0"/>
              </a:rPr>
              <a:t>Design Engineer                      FAST,  NUCES, ISB.  </a:t>
            </a:r>
          </a:p>
          <a:p>
            <a:pPr marL="0" indent="0">
              <a:buNone/>
            </a:pPr>
            <a:endParaRPr lang="en-US" sz="2801" dirty="0">
              <a:cs typeface="Arial" panose="020B060402020202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BE52C7A0-A469-41B0-AC82-CDB1123EC33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5555"/>
          <a:stretch/>
        </p:blipFill>
        <p:spPr>
          <a:xfrm>
            <a:off x="25464892" y="-337739"/>
            <a:ext cx="6816862" cy="6107052"/>
          </a:xfrm>
          <a:prstGeom prst="rect">
            <a:avLst/>
          </a:prstGeom>
        </p:spPr>
      </p:pic>
      <p:pic>
        <p:nvPicPr>
          <p:cNvPr id="153" name="Picture 2" descr="D:\HS FAST Data\Fast Brochure\Figs\FAST_NU_LOGO_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9" y="1027475"/>
            <a:ext cx="7736567" cy="29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24138" y="4456471"/>
            <a:ext cx="20456688" cy="120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594"/>
              </a:spcAft>
            </a:pPr>
            <a:r>
              <a:rPr lang="en-US" sz="7198" b="1" dirty="0">
                <a:solidFill>
                  <a:srgbClr val="0033CC"/>
                </a:solidFill>
                <a:latin typeface="Baskerville Old Face" panose="02020602080505020303" pitchFamily="18" charset="0"/>
              </a:rPr>
              <a:t>“A Training from Idea to Product Design”</a:t>
            </a:r>
            <a:endParaRPr lang="en-US" sz="4397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156" y="5635567"/>
            <a:ext cx="32124410" cy="1200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1" b="1" i="1" kern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Department  of Electrical Engineering at FAST-NUCES ISB offers an MS program with expertise in Integrated Circuits and Systems .Pioneer and                    most mature IC Design MS program in Pakistan, student will do the real-world tape out from project conception to the working silicon microchip.</a:t>
            </a:r>
          </a:p>
        </p:txBody>
      </p:sp>
      <p:sp>
        <p:nvSpPr>
          <p:cNvPr id="161" name="Rectangle 2"/>
          <p:cNvSpPr txBox="1">
            <a:spLocks noChangeArrowheads="1"/>
          </p:cNvSpPr>
          <p:nvPr/>
        </p:nvSpPr>
        <p:spPr>
          <a:xfrm>
            <a:off x="7893318" y="17469218"/>
            <a:ext cx="8389756" cy="916849"/>
          </a:xfrm>
          <a:prstGeom prst="rect">
            <a:avLst/>
          </a:prstGeom>
        </p:spPr>
        <p:txBody>
          <a:bodyPr vert="horz" lIns="470190" tIns="235095" rIns="470190" bIns="235095" rtlCol="0" anchor="ctr">
            <a:noAutofit/>
          </a:bodyPr>
          <a:lstStyle>
            <a:lvl1pPr algn="ctr" defTabSz="3240359" rtl="0" eaLnBrk="1" latinLnBrk="1" hangingPunct="1">
              <a:spcBef>
                <a:spcPct val="0"/>
              </a:spcBef>
              <a:buNone/>
              <a:defRPr sz="1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326806" latinLnBrk="0">
              <a:spcBef>
                <a:spcPts val="0"/>
              </a:spcBef>
              <a:defRPr/>
            </a:pPr>
            <a:endParaRPr lang="en-US" altLang="zh-TW" sz="5173" b="1" kern="0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grpSp>
        <p:nvGrpSpPr>
          <p:cNvPr id="166" name="그룹 132"/>
          <p:cNvGrpSpPr/>
          <p:nvPr/>
        </p:nvGrpSpPr>
        <p:grpSpPr>
          <a:xfrm>
            <a:off x="-137055" y="28283412"/>
            <a:ext cx="16731066" cy="872529"/>
            <a:chOff x="59946" y="3448514"/>
            <a:chExt cx="9296400" cy="647195"/>
          </a:xfrm>
        </p:grpSpPr>
        <p:sp>
          <p:nvSpPr>
            <p:cNvPr id="167" name="직사각형 133"/>
            <p:cNvSpPr/>
            <p:nvPr/>
          </p:nvSpPr>
          <p:spPr>
            <a:xfrm>
              <a:off x="244397" y="3448514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168" name="Rectangle 2"/>
            <p:cNvSpPr txBox="1">
              <a:spLocks noChangeArrowheads="1"/>
            </p:cNvSpPr>
            <p:nvPr/>
          </p:nvSpPr>
          <p:spPr>
            <a:xfrm>
              <a:off x="59946" y="3449440"/>
              <a:ext cx="9296400" cy="646269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806" latinLnBrk="0">
                <a:spcBef>
                  <a:spcPts val="0"/>
                </a:spcBef>
                <a:defRPr/>
              </a:pPr>
              <a:r>
                <a:rPr lang="en-US" altLang="zh-TW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PROGRAM DETAILS</a:t>
              </a:r>
              <a:endParaRPr lang="en-US" altLang="zh-TW" sz="6395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169" name="직사각형 135"/>
          <p:cNvSpPr/>
          <p:nvPr/>
        </p:nvSpPr>
        <p:spPr>
          <a:xfrm>
            <a:off x="237519" y="29233033"/>
            <a:ext cx="15939085" cy="2203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sp>
        <p:nvSpPr>
          <p:cNvPr id="170" name="직사각형 107"/>
          <p:cNvSpPr/>
          <p:nvPr/>
        </p:nvSpPr>
        <p:spPr>
          <a:xfrm>
            <a:off x="309087" y="29358954"/>
            <a:ext cx="15939513" cy="230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5385" indent="-435385">
              <a:buFont typeface="Arial" panose="020B0604020202020204" pitchFamily="34" charset="0"/>
              <a:buChar char="•"/>
            </a:pP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rPr>
              <a:t>For  more details about MS IC design and our research group please visit  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http://isb.nu.edu.pk/rfcs2/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rPr>
              <a:t>    Info: 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hassan.saif@nu.edu.pk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altLang="ko-KR" sz="3601" b="1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Hamza.atiq@nu.edu.pk</a:t>
            </a:r>
            <a:endParaRPr lang="en-US" altLang="ko-KR" sz="3601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360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직사각형 59"/>
          <p:cNvSpPr/>
          <p:nvPr/>
        </p:nvSpPr>
        <p:spPr>
          <a:xfrm>
            <a:off x="16350763" y="16019539"/>
            <a:ext cx="15828890" cy="7062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287"/>
          </a:p>
        </p:txBody>
      </p:sp>
      <p:grpSp>
        <p:nvGrpSpPr>
          <p:cNvPr id="70" name="그룹 105"/>
          <p:cNvGrpSpPr/>
          <p:nvPr/>
        </p:nvGrpSpPr>
        <p:grpSpPr>
          <a:xfrm>
            <a:off x="15970366" y="14913634"/>
            <a:ext cx="16573502" cy="996548"/>
            <a:chOff x="59946" y="3400852"/>
            <a:chExt cx="9296400" cy="647645"/>
          </a:xfrm>
        </p:grpSpPr>
        <p:sp>
          <p:nvSpPr>
            <p:cNvPr id="71" name="직사각형 106"/>
            <p:cNvSpPr/>
            <p:nvPr/>
          </p:nvSpPr>
          <p:spPr>
            <a:xfrm>
              <a:off x="244397" y="3401303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5"/>
            </a:p>
          </p:txBody>
        </p:sp>
        <p:sp>
          <p:nvSpPr>
            <p:cNvPr id="72" name="Rectangle 2"/>
            <p:cNvSpPr txBox="1">
              <a:spLocks noChangeArrowheads="1"/>
            </p:cNvSpPr>
            <p:nvPr/>
          </p:nvSpPr>
          <p:spPr>
            <a:xfrm>
              <a:off x="59946" y="3400852"/>
              <a:ext cx="9296400" cy="608026"/>
            </a:xfrm>
            <a:prstGeom prst="rect">
              <a:avLst/>
            </a:prstGeom>
          </p:spPr>
          <p:txBody>
            <a:bodyPr vert="horz" lIns="470190" tIns="235095" rIns="470190" bIns="235095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173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12 Tapeout Projects (Session-2021)</a:t>
              </a:r>
            </a:p>
          </p:txBody>
        </p:sp>
      </p:grp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6295366" y="16246209"/>
            <a:ext cx="16457516" cy="350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82905" indent="0">
              <a:buNone/>
            </a:pPr>
            <a:r>
              <a:rPr lang="en-US" sz="3199" dirty="0">
                <a:solidFill>
                  <a:srgbClr val="C00000"/>
                </a:solidFill>
              </a:rPr>
              <a:t>LNA, Approximate ALU, Phase Shifter, Turboelectric Energy Harvester and more</a:t>
            </a:r>
          </a:p>
          <a:p>
            <a:pPr marL="182905" indent="0">
              <a:buNone/>
            </a:pPr>
            <a:endParaRPr lang="en-US" sz="3199" dirty="0"/>
          </a:p>
          <a:p>
            <a:pPr marL="182905" indent="0">
              <a:buNone/>
            </a:pPr>
            <a:endParaRPr lang="en-US" sz="3199" dirty="0"/>
          </a:p>
          <a:p>
            <a:pPr marL="182905" indent="0">
              <a:buNone/>
            </a:pPr>
            <a:endParaRPr lang="en-US" sz="1799" dirty="0"/>
          </a:p>
          <a:p>
            <a:pPr marL="457194" lvl="1" indent="0">
              <a:buNone/>
            </a:pPr>
            <a:endParaRPr lang="en-US" sz="1799" dirty="0"/>
          </a:p>
          <a:p>
            <a:pPr lvl="1"/>
            <a:endParaRPr lang="en-US" sz="1799" dirty="0"/>
          </a:p>
          <a:p>
            <a:pPr lvl="1"/>
            <a:endParaRPr lang="en-US" sz="1998" dirty="0"/>
          </a:p>
          <a:p>
            <a:pPr lvl="1"/>
            <a:endParaRPr lang="en-US" sz="1998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888" y="32074887"/>
            <a:ext cx="19120820" cy="1862048"/>
          </a:xfrm>
          <a:prstGeom prst="rect">
            <a:avLst/>
          </a:prstGeom>
          <a:noFill/>
          <a:effectLst>
            <a:outerShdw blurRad="11557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Sponsored By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965228" y="18027225"/>
            <a:ext cx="5364210" cy="5089075"/>
          </a:xfrm>
          <a:prstGeom prst="rect">
            <a:avLst/>
          </a:prstGeom>
        </p:spPr>
      </p:pic>
      <p:sp>
        <p:nvSpPr>
          <p:cNvPr id="96" name="TextBox 20"/>
          <p:cNvSpPr txBox="1">
            <a:spLocks noChangeArrowheads="1"/>
          </p:cNvSpPr>
          <p:nvPr/>
        </p:nvSpPr>
        <p:spPr bwMode="auto">
          <a:xfrm>
            <a:off x="18196425" y="16743907"/>
            <a:ext cx="114509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600" dirty="0">
                <a:cs typeface="Arial" panose="020B0604020202020204" pitchFamily="34" charset="0"/>
              </a:rPr>
              <a:t>TSMC 65nm Tapeouts Sept,2021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97" name="TextBox 20"/>
          <p:cNvSpPr txBox="1">
            <a:spLocks noChangeArrowheads="1"/>
          </p:cNvSpPr>
          <p:nvPr/>
        </p:nvSpPr>
        <p:spPr bwMode="auto">
          <a:xfrm>
            <a:off x="27316686" y="16747570"/>
            <a:ext cx="4862971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spcBef>
                <a:spcPct val="20000"/>
              </a:spcBef>
              <a:buNone/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/>
              <a:t>PICO 130nm </a:t>
            </a:r>
          </a:p>
          <a:p>
            <a:pPr algn="ctr"/>
            <a:r>
              <a:rPr lang="en-US" dirty="0"/>
              <a:t>Tapeout Nov, 2021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941223" y="17442146"/>
            <a:ext cx="6287722" cy="6387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180762" y="17575813"/>
            <a:ext cx="6471832" cy="6283787"/>
          </a:xfrm>
          <a:prstGeom prst="rect">
            <a:avLst/>
          </a:prstGeom>
        </p:spPr>
      </p:pic>
      <p:sp>
        <p:nvSpPr>
          <p:cNvPr id="89" name="TextBox 20"/>
          <p:cNvSpPr txBox="1">
            <a:spLocks noChangeArrowheads="1"/>
          </p:cNvSpPr>
          <p:nvPr/>
        </p:nvSpPr>
        <p:spPr bwMode="auto">
          <a:xfrm>
            <a:off x="236978" y="18641390"/>
            <a:ext cx="15871913" cy="491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199" dirty="0"/>
              <a:t>The courses were specifically designed to provide the students with a strong   knowledge of electronics and IC design skills. </a:t>
            </a:r>
            <a:r>
              <a:rPr lang="en-US" sz="3199" dirty="0">
                <a:solidFill>
                  <a:srgbClr val="C00000"/>
                </a:solidFill>
              </a:rPr>
              <a:t>(Dr. Nasir, </a:t>
            </a:r>
            <a:r>
              <a:rPr lang="en-US" sz="3199" dirty="0" err="1">
                <a:solidFill>
                  <a:srgbClr val="C00000"/>
                </a:solidFill>
              </a:rPr>
              <a:t>Sr</a:t>
            </a:r>
            <a:r>
              <a:rPr lang="en-US" sz="3199" dirty="0">
                <a:solidFill>
                  <a:srgbClr val="C00000"/>
                </a:solidFill>
              </a:rPr>
              <a:t> Director, NECOP)</a:t>
            </a:r>
          </a:p>
          <a:p>
            <a:r>
              <a:rPr lang="en-US" sz="3199" dirty="0"/>
              <a:t>This program is perfect for Engineers seeking in-depth training from concept    to tape-out in analog and digital IC design. </a:t>
            </a:r>
            <a:r>
              <a:rPr lang="en-US" sz="3199" dirty="0">
                <a:solidFill>
                  <a:srgbClr val="C00000"/>
                </a:solidFill>
              </a:rPr>
              <a:t>(</a:t>
            </a:r>
            <a:r>
              <a:rPr lang="sv-SE" sz="3199" dirty="0">
                <a:solidFill>
                  <a:srgbClr val="C00000"/>
                </a:solidFill>
              </a:rPr>
              <a:t>Aziz ur Rehman GM, NECOP)</a:t>
            </a:r>
            <a:endParaRPr lang="en-US" sz="3199" dirty="0">
              <a:solidFill>
                <a:srgbClr val="C00000"/>
              </a:solidFill>
            </a:endParaRPr>
          </a:p>
          <a:p>
            <a:r>
              <a:rPr lang="en-US" sz="3199" dirty="0"/>
              <a:t>One thing I must say! After working with the faculty, if you put your whole         effort too, you will be a practical Chip designer.</a:t>
            </a:r>
            <a:r>
              <a:rPr lang="en-US" sz="3199" dirty="0">
                <a:solidFill>
                  <a:srgbClr val="C00000"/>
                </a:solidFill>
              </a:rPr>
              <a:t> (</a:t>
            </a:r>
            <a:r>
              <a:rPr lang="sv-SE" sz="3199" dirty="0">
                <a:solidFill>
                  <a:srgbClr val="C00000"/>
                </a:solidFill>
              </a:rPr>
              <a:t>Hamza Saleem, MS IC)</a:t>
            </a:r>
            <a:endParaRPr lang="en-US" sz="3199" dirty="0"/>
          </a:p>
          <a:p>
            <a:r>
              <a:rPr lang="en-US" sz="3199" dirty="0"/>
              <a:t>The program offered me a variety of skills including design, plan, management, economy, and art of designing practical Integrated circuits,</a:t>
            </a:r>
            <a:r>
              <a:rPr lang="en-US" sz="3199" dirty="0">
                <a:solidFill>
                  <a:srgbClr val="C00000"/>
                </a:solidFill>
              </a:rPr>
              <a:t> (</a:t>
            </a:r>
            <a:r>
              <a:rPr lang="sv-SE" sz="3199" dirty="0">
                <a:solidFill>
                  <a:srgbClr val="C00000"/>
                </a:solidFill>
              </a:rPr>
              <a:t>M Usman, MS IC)</a:t>
            </a:r>
            <a:endParaRPr lang="en-US" sz="3199" dirty="0"/>
          </a:p>
          <a:p>
            <a:endParaRPr lang="en-US" sz="3199" dirty="0"/>
          </a:p>
        </p:txBody>
      </p:sp>
      <p:grpSp>
        <p:nvGrpSpPr>
          <p:cNvPr id="85" name="그룹 89"/>
          <p:cNvGrpSpPr/>
          <p:nvPr/>
        </p:nvGrpSpPr>
        <p:grpSpPr>
          <a:xfrm>
            <a:off x="24083701" y="23256724"/>
            <a:ext cx="8389757" cy="1018653"/>
            <a:chOff x="-12316" y="3342068"/>
            <a:chExt cx="9296400" cy="803039"/>
          </a:xfrm>
        </p:grpSpPr>
        <p:sp>
          <p:nvSpPr>
            <p:cNvPr id="86" name="직사각형 90"/>
            <p:cNvSpPr/>
            <p:nvPr/>
          </p:nvSpPr>
          <p:spPr>
            <a:xfrm>
              <a:off x="147253" y="3342068"/>
              <a:ext cx="8925925" cy="803039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8" dirty="0"/>
            </a:p>
          </p:txBody>
        </p:sp>
        <p:sp>
          <p:nvSpPr>
            <p:cNvPr id="88" name="Rectangle 2"/>
            <p:cNvSpPr txBox="1">
              <a:spLocks noChangeArrowheads="1"/>
            </p:cNvSpPr>
            <p:nvPr/>
          </p:nvSpPr>
          <p:spPr>
            <a:xfrm>
              <a:off x="-12316" y="3407143"/>
              <a:ext cx="9296400" cy="625568"/>
            </a:xfrm>
            <a:prstGeom prst="rect">
              <a:avLst/>
            </a:prstGeom>
          </p:spPr>
          <p:txBody>
            <a:bodyPr vert="horz" lIns="470189" tIns="235096" rIns="470189" bIns="235096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625" latinLnBrk="0">
                <a:spcBef>
                  <a:spcPts val="0"/>
                </a:spcBef>
                <a:defRPr/>
              </a:pPr>
              <a:r>
                <a:rPr lang="en-US" altLang="zh-TW" sz="5174" b="1" kern="0" dirty="0">
                  <a:solidFill>
                    <a:srgbClr val="FFFF00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Scholarships Criteria</a:t>
              </a:r>
            </a:p>
          </p:txBody>
        </p:sp>
      </p:grp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24327298" y="24526001"/>
            <a:ext cx="7842994" cy="308975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398" dirty="0">
                <a:solidFill>
                  <a:srgbClr val="C00000"/>
                </a:solidFill>
                <a:cs typeface="Arial" panose="020B0604020202020204" pitchFamily="34" charset="0"/>
              </a:rPr>
              <a:t>Selection Procedure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33CC"/>
                </a:solidFill>
                <a:cs typeface="Arial" panose="020B0604020202020204" pitchFamily="34" charset="0"/>
              </a:rPr>
              <a:t>Step1: </a:t>
            </a:r>
            <a:r>
              <a:rPr lang="en-US" dirty="0">
                <a:cs typeface="Arial" panose="020B0604020202020204" pitchFamily="34" charset="0"/>
              </a:rPr>
              <a:t>NUCES MS EE Admission Test     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           GAT or GRE.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33CC"/>
                </a:solidFill>
                <a:cs typeface="Arial" panose="020B0604020202020204" pitchFamily="34" charset="0"/>
              </a:rPr>
              <a:t>Step2: </a:t>
            </a:r>
            <a:r>
              <a:rPr lang="en-US" dirty="0">
                <a:cs typeface="Arial" panose="020B0604020202020204" pitchFamily="34" charset="0"/>
              </a:rPr>
              <a:t>NUCES, Islamabad IC Design </a:t>
            </a:r>
          </a:p>
          <a:p>
            <a:pPr marL="457200" lvl="1" indent="0">
              <a:buNone/>
            </a:pPr>
            <a:r>
              <a:rPr lang="en-US" sz="3200" dirty="0">
                <a:cs typeface="Arial" panose="020B0604020202020204" pitchFamily="34" charset="0"/>
              </a:rPr>
              <a:t>         Lab Test/Interview</a:t>
            </a:r>
          </a:p>
        </p:txBody>
      </p:sp>
      <p:grpSp>
        <p:nvGrpSpPr>
          <p:cNvPr id="94" name="그룹 89"/>
          <p:cNvGrpSpPr/>
          <p:nvPr/>
        </p:nvGrpSpPr>
        <p:grpSpPr>
          <a:xfrm>
            <a:off x="16133784" y="23248938"/>
            <a:ext cx="8130756" cy="1016315"/>
            <a:chOff x="59946" y="3431358"/>
            <a:chExt cx="9296400" cy="672726"/>
          </a:xfrm>
        </p:grpSpPr>
        <p:sp>
          <p:nvSpPr>
            <p:cNvPr id="95" name="직사각형 90"/>
            <p:cNvSpPr/>
            <p:nvPr/>
          </p:nvSpPr>
          <p:spPr>
            <a:xfrm>
              <a:off x="244397" y="3444124"/>
              <a:ext cx="8925925" cy="647194"/>
            </a:xfrm>
            <a:prstGeom prst="rect">
              <a:avLst/>
            </a:prstGeom>
            <a:solidFill>
              <a:srgbClr val="003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8" dirty="0"/>
            </a:p>
          </p:txBody>
        </p:sp>
        <p:sp>
          <p:nvSpPr>
            <p:cNvPr id="98" name="Rectangle 2"/>
            <p:cNvSpPr txBox="1">
              <a:spLocks noChangeArrowheads="1"/>
            </p:cNvSpPr>
            <p:nvPr/>
          </p:nvSpPr>
          <p:spPr>
            <a:xfrm>
              <a:off x="59946" y="3431358"/>
              <a:ext cx="9296400" cy="672726"/>
            </a:xfrm>
            <a:prstGeom prst="rect">
              <a:avLst/>
            </a:prstGeom>
          </p:spPr>
          <p:txBody>
            <a:bodyPr vert="horz" lIns="470189" tIns="235096" rIns="470189" bIns="235096" rtlCol="0" anchor="ctr">
              <a:noAutofit/>
            </a:bodyPr>
            <a:lstStyle>
              <a:lvl1pPr algn="ctr" defTabSz="3240359" rtl="0" eaLnBrk="1" latinLnBrk="1" hangingPunct="1">
                <a:spcBef>
                  <a:spcPct val="0"/>
                </a:spcBef>
                <a:buNone/>
                <a:defRPr sz="1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326625" latinLnBrk="0">
                <a:spcBef>
                  <a:spcPts val="0"/>
                </a:spcBef>
                <a:defRPr/>
              </a:pPr>
              <a:r>
                <a:rPr lang="en-US" altLang="zh-TW" sz="5174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ELIGIBILTY</a:t>
              </a:r>
            </a:p>
          </p:txBody>
        </p:sp>
      </p:grpSp>
      <p:sp>
        <p:nvSpPr>
          <p:cNvPr id="99" name="직사각형 94"/>
          <p:cNvSpPr/>
          <p:nvPr/>
        </p:nvSpPr>
        <p:spPr>
          <a:xfrm>
            <a:off x="16368958" y="24451440"/>
            <a:ext cx="7689078" cy="3710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4292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85842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28764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7168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14606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25752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448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343371" algn="l" defTabSz="3085842" rtl="0" eaLnBrk="1" latinLnBrk="1" hangingPunct="1">
              <a:defRPr sz="6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132" dirty="0"/>
              <a:t>Output tapped from each SC stage</a:t>
            </a:r>
          </a:p>
        </p:txBody>
      </p:sp>
      <p:sp>
        <p:nvSpPr>
          <p:cNvPr id="100" name="TextBox 20"/>
          <p:cNvSpPr txBox="1">
            <a:spLocks noChangeArrowheads="1"/>
          </p:cNvSpPr>
          <p:nvPr/>
        </p:nvSpPr>
        <p:spPr bwMode="auto">
          <a:xfrm>
            <a:off x="16487676" y="24496637"/>
            <a:ext cx="7662406" cy="36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398" dirty="0">
                <a:cs typeface="Arial" panose="020B0604020202020204" pitchFamily="34" charset="0"/>
              </a:rPr>
              <a:t>Bachelor from PEC recognized      University in</a:t>
            </a:r>
            <a:r>
              <a:rPr lang="en-US" sz="3398" dirty="0">
                <a:solidFill>
                  <a:srgbClr val="C00000"/>
                </a:solidFill>
                <a:cs typeface="Arial" panose="020B0604020202020204" pitchFamily="34" charset="0"/>
              </a:rPr>
              <a:t>: (Min CGPA=2.0)</a:t>
            </a:r>
          </a:p>
          <a:p>
            <a:pPr lvl="1"/>
            <a:r>
              <a:rPr lang="en-US" sz="3398" dirty="0">
                <a:cs typeface="Arial" panose="020B0604020202020204" pitchFamily="34" charset="0"/>
              </a:rPr>
              <a:t>Electrical Engineering</a:t>
            </a:r>
          </a:p>
          <a:p>
            <a:pPr lvl="1"/>
            <a:r>
              <a:rPr lang="en-US" sz="3398" dirty="0">
                <a:cs typeface="Arial" panose="020B0604020202020204" pitchFamily="34" charset="0"/>
              </a:rPr>
              <a:t>Electronics Engineering</a:t>
            </a:r>
          </a:p>
          <a:p>
            <a:pPr lvl="1"/>
            <a:r>
              <a:rPr lang="en-US" sz="3398" dirty="0">
                <a:cs typeface="Arial" panose="020B0604020202020204" pitchFamily="34" charset="0"/>
              </a:rPr>
              <a:t>Telecommunication Engineering</a:t>
            </a:r>
          </a:p>
          <a:p>
            <a:pPr lvl="1"/>
            <a:r>
              <a:rPr lang="en-US" sz="3398" dirty="0">
                <a:cs typeface="Arial" panose="020B0604020202020204" pitchFamily="34" charset="0"/>
              </a:rPr>
              <a:t>Computer Engineering</a:t>
            </a:r>
          </a:p>
        </p:txBody>
      </p:sp>
      <p:sp>
        <p:nvSpPr>
          <p:cNvPr id="113" name="TextBox 20"/>
          <p:cNvSpPr txBox="1">
            <a:spLocks noChangeArrowheads="1"/>
          </p:cNvSpPr>
          <p:nvPr/>
        </p:nvSpPr>
        <p:spPr bwMode="auto">
          <a:xfrm>
            <a:off x="18098733" y="17391003"/>
            <a:ext cx="2418450" cy="67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Kamal-1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5" name="TextBox 20"/>
          <p:cNvSpPr txBox="1">
            <a:spLocks noChangeArrowheads="1"/>
          </p:cNvSpPr>
          <p:nvPr/>
        </p:nvSpPr>
        <p:spPr bwMode="auto">
          <a:xfrm>
            <a:off x="23438571" y="17453688"/>
            <a:ext cx="2418450" cy="67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Kamal-2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280830" y="31858866"/>
            <a:ext cx="4870445" cy="54014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567797" y="8224507"/>
            <a:ext cx="12847808" cy="64306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2894" y="33682799"/>
            <a:ext cx="15636799" cy="37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17895</TotalTime>
  <Words>581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Baskerville Old Face</vt:lpstr>
      <vt:lpstr>Bookman Old Style</vt:lpstr>
      <vt:lpstr>PMingLiU</vt:lpstr>
      <vt:lpstr>Times New Roman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Woojae Lee</dc:creator>
  <cp:lastModifiedBy>Windows User</cp:lastModifiedBy>
  <cp:revision>550</cp:revision>
  <cp:lastPrinted>2022-05-31T05:53:01Z</cp:lastPrinted>
  <dcterms:created xsi:type="dcterms:W3CDTF">2013-01-07T15:13:22Z</dcterms:created>
  <dcterms:modified xsi:type="dcterms:W3CDTF">2022-06-10T09:27:11Z</dcterms:modified>
</cp:coreProperties>
</file>