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37947600"/>
  <p:notesSz cx="6858000" cy="9144000"/>
  <p:defaultTextStyle>
    <a:defPPr>
      <a:defRPr lang="ko-KR"/>
    </a:defPPr>
    <a:lvl1pPr marL="0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1pPr>
    <a:lvl2pPr marL="2069435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2pPr>
    <a:lvl3pPr marL="4138874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3pPr>
    <a:lvl4pPr marL="6208309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4pPr>
    <a:lvl5pPr marL="8277748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5pPr>
    <a:lvl6pPr marL="10347180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6pPr>
    <a:lvl7pPr marL="12416622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7pPr>
    <a:lvl8pPr marL="14486054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8pPr>
    <a:lvl9pPr marL="16555493" algn="l" defTabSz="4138874" rtl="0" eaLnBrk="1" latinLnBrk="1" hangingPunct="1">
      <a:defRPr sz="81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3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6A68"/>
    <a:srgbClr val="B0413E"/>
    <a:srgbClr val="003E74"/>
    <a:srgbClr val="10253F"/>
    <a:srgbClr val="FF6C0F"/>
    <a:srgbClr val="B0D246"/>
    <a:srgbClr val="72B844"/>
    <a:srgbClr val="8DC63F"/>
    <a:srgbClr val="76B943"/>
    <a:srgbClr val="C9D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5" autoAdjust="0"/>
    <p:restoredTop sz="92676" autoAdjust="0"/>
  </p:normalViewPr>
  <p:slideViewPr>
    <p:cSldViewPr>
      <p:cViewPr varScale="1">
        <p:scale>
          <a:sx n="20" d="100"/>
          <a:sy n="20" d="100"/>
        </p:scale>
        <p:origin x="3066" y="150"/>
      </p:cViewPr>
      <p:guideLst>
        <p:guide orient="horz" pos="11953"/>
        <p:guide pos="1020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FBE7E-231F-444D-AB5E-CE521BE6C45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1143000"/>
            <a:ext cx="2632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84AF-6B95-4705-B20A-E6D1CFEB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1pPr>
    <a:lvl2pPr marL="613216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2pPr>
    <a:lvl3pPr marL="1226436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3pPr>
    <a:lvl4pPr marL="1839653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4pPr>
    <a:lvl5pPr marL="2452869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5pPr>
    <a:lvl6pPr marL="3066089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6pPr>
    <a:lvl7pPr marL="3679306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7pPr>
    <a:lvl8pPr marL="4292522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8pPr>
    <a:lvl9pPr marL="4905742" algn="l" defTabSz="1226436" rtl="0" eaLnBrk="1" latinLnBrk="1" hangingPunct="1">
      <a:defRPr sz="1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12963" y="1143000"/>
            <a:ext cx="26320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84AF-6B95-4705-B20A-E6D1CFEBB7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954" y="11788371"/>
            <a:ext cx="27539397" cy="81341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59901" y="21503650"/>
            <a:ext cx="22679503" cy="96977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4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113525" y="4190068"/>
            <a:ext cx="30138089" cy="8923834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99250" y="4190068"/>
            <a:ext cx="89874274" cy="892383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6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9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327" y="24384862"/>
            <a:ext cx="27539397" cy="7536813"/>
          </a:xfrm>
        </p:spPr>
        <p:txBody>
          <a:bodyPr anchor="t"/>
          <a:lstStyle>
            <a:lvl1pPr algn="l">
              <a:defRPr sz="20569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327" y="16083831"/>
            <a:ext cx="27539397" cy="8301036"/>
          </a:xfrm>
        </p:spPr>
        <p:txBody>
          <a:bodyPr anchor="b"/>
          <a:lstStyle>
            <a:lvl1pPr marL="0" indent="0">
              <a:buNone/>
              <a:defRPr sz="10361">
                <a:solidFill>
                  <a:schemeClr val="tx1">
                    <a:tint val="75000"/>
                  </a:schemeClr>
                </a:solidFill>
              </a:defRPr>
            </a:lvl1pPr>
            <a:lvl2pPr marL="2350581" indent="0">
              <a:buNone/>
              <a:defRPr sz="9289">
                <a:solidFill>
                  <a:schemeClr val="tx1">
                    <a:tint val="75000"/>
                  </a:schemeClr>
                </a:solidFill>
              </a:defRPr>
            </a:lvl2pPr>
            <a:lvl3pPr marL="4701166" indent="0">
              <a:buNone/>
              <a:defRPr sz="8226">
                <a:solidFill>
                  <a:schemeClr val="tx1">
                    <a:tint val="75000"/>
                  </a:schemeClr>
                </a:solidFill>
              </a:defRPr>
            </a:lvl3pPr>
            <a:lvl4pPr marL="7051746" indent="0">
              <a:buNone/>
              <a:defRPr sz="7315">
                <a:solidFill>
                  <a:schemeClr val="tx1">
                    <a:tint val="75000"/>
                  </a:schemeClr>
                </a:solidFill>
              </a:defRPr>
            </a:lvl4pPr>
            <a:lvl5pPr marL="9402330" indent="0">
              <a:buNone/>
              <a:defRPr sz="7315">
                <a:solidFill>
                  <a:schemeClr val="tx1">
                    <a:tint val="75000"/>
                  </a:schemeClr>
                </a:solidFill>
              </a:defRPr>
            </a:lvl5pPr>
            <a:lvl6pPr marL="11752910" indent="0">
              <a:buNone/>
              <a:defRPr sz="7315">
                <a:solidFill>
                  <a:schemeClr val="tx1">
                    <a:tint val="75000"/>
                  </a:schemeClr>
                </a:solidFill>
              </a:defRPr>
            </a:lvl6pPr>
            <a:lvl7pPr marL="14103497" indent="0">
              <a:buNone/>
              <a:defRPr sz="7315">
                <a:solidFill>
                  <a:schemeClr val="tx1">
                    <a:tint val="75000"/>
                  </a:schemeClr>
                </a:solidFill>
              </a:defRPr>
            </a:lvl7pPr>
            <a:lvl8pPr marL="16454072" indent="0">
              <a:buNone/>
              <a:defRPr sz="7315">
                <a:solidFill>
                  <a:schemeClr val="tx1">
                    <a:tint val="75000"/>
                  </a:schemeClr>
                </a:solidFill>
              </a:defRPr>
            </a:lvl8pPr>
            <a:lvl9pPr marL="18804660" indent="0">
              <a:buNone/>
              <a:defRPr sz="7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7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99255" y="24402440"/>
            <a:ext cx="60006181" cy="69025981"/>
          </a:xfrm>
        </p:spPr>
        <p:txBody>
          <a:bodyPr/>
          <a:lstStyle>
            <a:lvl1pPr>
              <a:defRPr sz="14319"/>
            </a:lvl1pPr>
            <a:lvl2pPr>
              <a:defRPr sz="12341"/>
            </a:lvl2pPr>
            <a:lvl3pPr>
              <a:defRPr sz="10361"/>
            </a:lvl3pPr>
            <a:lvl4pPr>
              <a:defRPr sz="9289"/>
            </a:lvl4pPr>
            <a:lvl5pPr>
              <a:defRPr sz="9289"/>
            </a:lvl5pPr>
            <a:lvl6pPr>
              <a:defRPr sz="9289"/>
            </a:lvl6pPr>
            <a:lvl7pPr>
              <a:defRPr sz="9289"/>
            </a:lvl7pPr>
            <a:lvl8pPr>
              <a:defRPr sz="9289"/>
            </a:lvl8pPr>
            <a:lvl9pPr>
              <a:defRPr sz="92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245424" y="24402440"/>
            <a:ext cx="60006181" cy="69025981"/>
          </a:xfrm>
        </p:spPr>
        <p:txBody>
          <a:bodyPr/>
          <a:lstStyle>
            <a:lvl1pPr>
              <a:defRPr sz="14319"/>
            </a:lvl1pPr>
            <a:lvl2pPr>
              <a:defRPr sz="12341"/>
            </a:lvl2pPr>
            <a:lvl3pPr>
              <a:defRPr sz="10361"/>
            </a:lvl3pPr>
            <a:lvl4pPr>
              <a:defRPr sz="9289"/>
            </a:lvl4pPr>
            <a:lvl5pPr>
              <a:defRPr sz="9289"/>
            </a:lvl5pPr>
            <a:lvl6pPr>
              <a:defRPr sz="9289"/>
            </a:lvl6pPr>
            <a:lvl7pPr>
              <a:defRPr sz="9289"/>
            </a:lvl7pPr>
            <a:lvl8pPr>
              <a:defRPr sz="9289"/>
            </a:lvl8pPr>
            <a:lvl9pPr>
              <a:defRPr sz="92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976" y="1519677"/>
            <a:ext cx="29159361" cy="632460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965" y="8494295"/>
            <a:ext cx="14315314" cy="3540018"/>
          </a:xfrm>
        </p:spPr>
        <p:txBody>
          <a:bodyPr anchor="b"/>
          <a:lstStyle>
            <a:lvl1pPr marL="0" indent="0">
              <a:buNone/>
              <a:defRPr sz="12341" b="1"/>
            </a:lvl1pPr>
            <a:lvl2pPr marL="2350581" indent="0">
              <a:buNone/>
              <a:defRPr sz="10361" b="1"/>
            </a:lvl2pPr>
            <a:lvl3pPr marL="4701166" indent="0">
              <a:buNone/>
              <a:defRPr sz="9289" b="1"/>
            </a:lvl3pPr>
            <a:lvl4pPr marL="7051746" indent="0">
              <a:buNone/>
              <a:defRPr sz="8226" b="1"/>
            </a:lvl4pPr>
            <a:lvl5pPr marL="9402330" indent="0">
              <a:buNone/>
              <a:defRPr sz="8226" b="1"/>
            </a:lvl5pPr>
            <a:lvl6pPr marL="11752910" indent="0">
              <a:buNone/>
              <a:defRPr sz="8226" b="1"/>
            </a:lvl6pPr>
            <a:lvl7pPr marL="14103497" indent="0">
              <a:buNone/>
              <a:defRPr sz="8226" b="1"/>
            </a:lvl7pPr>
            <a:lvl8pPr marL="16454072" indent="0">
              <a:buNone/>
              <a:defRPr sz="8226" b="1"/>
            </a:lvl8pPr>
            <a:lvl9pPr marL="18804660" indent="0">
              <a:buNone/>
              <a:defRPr sz="822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19965" y="12034322"/>
            <a:ext cx="14315314" cy="21863788"/>
          </a:xfrm>
        </p:spPr>
        <p:txBody>
          <a:bodyPr/>
          <a:lstStyle>
            <a:lvl1pPr>
              <a:defRPr sz="12341"/>
            </a:lvl1pPr>
            <a:lvl2pPr>
              <a:defRPr sz="10361"/>
            </a:lvl2pPr>
            <a:lvl3pPr>
              <a:defRPr sz="9289"/>
            </a:lvl3pPr>
            <a:lvl4pPr>
              <a:defRPr sz="8226"/>
            </a:lvl4pPr>
            <a:lvl5pPr>
              <a:defRPr sz="8226"/>
            </a:lvl5pPr>
            <a:lvl6pPr>
              <a:defRPr sz="8226"/>
            </a:lvl6pPr>
            <a:lvl7pPr>
              <a:defRPr sz="8226"/>
            </a:lvl7pPr>
            <a:lvl8pPr>
              <a:defRPr sz="8226"/>
            </a:lvl8pPr>
            <a:lvl9pPr>
              <a:defRPr sz="822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8394" y="8494295"/>
            <a:ext cx="14320936" cy="3540018"/>
          </a:xfrm>
        </p:spPr>
        <p:txBody>
          <a:bodyPr anchor="b"/>
          <a:lstStyle>
            <a:lvl1pPr marL="0" indent="0">
              <a:buNone/>
              <a:defRPr sz="12341" b="1"/>
            </a:lvl1pPr>
            <a:lvl2pPr marL="2350581" indent="0">
              <a:buNone/>
              <a:defRPr sz="10361" b="1"/>
            </a:lvl2pPr>
            <a:lvl3pPr marL="4701166" indent="0">
              <a:buNone/>
              <a:defRPr sz="9289" b="1"/>
            </a:lvl3pPr>
            <a:lvl4pPr marL="7051746" indent="0">
              <a:buNone/>
              <a:defRPr sz="8226" b="1"/>
            </a:lvl4pPr>
            <a:lvl5pPr marL="9402330" indent="0">
              <a:buNone/>
              <a:defRPr sz="8226" b="1"/>
            </a:lvl5pPr>
            <a:lvl6pPr marL="11752910" indent="0">
              <a:buNone/>
              <a:defRPr sz="8226" b="1"/>
            </a:lvl6pPr>
            <a:lvl7pPr marL="14103497" indent="0">
              <a:buNone/>
              <a:defRPr sz="8226" b="1"/>
            </a:lvl7pPr>
            <a:lvl8pPr marL="16454072" indent="0">
              <a:buNone/>
              <a:defRPr sz="8226" b="1"/>
            </a:lvl8pPr>
            <a:lvl9pPr marL="18804660" indent="0">
              <a:buNone/>
              <a:defRPr sz="822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58394" y="12034322"/>
            <a:ext cx="14320936" cy="21863788"/>
          </a:xfrm>
        </p:spPr>
        <p:txBody>
          <a:bodyPr/>
          <a:lstStyle>
            <a:lvl1pPr>
              <a:defRPr sz="12341"/>
            </a:lvl1pPr>
            <a:lvl2pPr>
              <a:defRPr sz="10361"/>
            </a:lvl2pPr>
            <a:lvl3pPr>
              <a:defRPr sz="9289"/>
            </a:lvl3pPr>
            <a:lvl4pPr>
              <a:defRPr sz="8226"/>
            </a:lvl4pPr>
            <a:lvl5pPr>
              <a:defRPr sz="8226"/>
            </a:lvl5pPr>
            <a:lvl6pPr>
              <a:defRPr sz="8226"/>
            </a:lvl6pPr>
            <a:lvl7pPr>
              <a:defRPr sz="8226"/>
            </a:lvl7pPr>
            <a:lvl8pPr>
              <a:defRPr sz="8226"/>
            </a:lvl8pPr>
            <a:lvl9pPr>
              <a:defRPr sz="822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1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988" y="1510893"/>
            <a:ext cx="10659141" cy="6430013"/>
          </a:xfrm>
        </p:spPr>
        <p:txBody>
          <a:bodyPr anchor="b"/>
          <a:lstStyle>
            <a:lvl1pPr algn="l">
              <a:defRPr sz="10361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7242" y="1510895"/>
            <a:ext cx="18112100" cy="32387228"/>
          </a:xfrm>
        </p:spPr>
        <p:txBody>
          <a:bodyPr/>
          <a:lstStyle>
            <a:lvl1pPr>
              <a:defRPr sz="16450"/>
            </a:lvl1pPr>
            <a:lvl2pPr>
              <a:defRPr sz="14319"/>
            </a:lvl2pPr>
            <a:lvl3pPr>
              <a:defRPr sz="12341"/>
            </a:lvl3pPr>
            <a:lvl4pPr>
              <a:defRPr sz="10361"/>
            </a:lvl4pPr>
            <a:lvl5pPr>
              <a:defRPr sz="10361"/>
            </a:lvl5pPr>
            <a:lvl6pPr>
              <a:defRPr sz="10361"/>
            </a:lvl6pPr>
            <a:lvl7pPr>
              <a:defRPr sz="10361"/>
            </a:lvl7pPr>
            <a:lvl8pPr>
              <a:defRPr sz="10361"/>
            </a:lvl8pPr>
            <a:lvl9pPr>
              <a:defRPr sz="1036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988" y="7940901"/>
            <a:ext cx="10659141" cy="25957217"/>
          </a:xfrm>
        </p:spPr>
        <p:txBody>
          <a:bodyPr/>
          <a:lstStyle>
            <a:lvl1pPr marL="0" indent="0">
              <a:buNone/>
              <a:defRPr sz="7315"/>
            </a:lvl1pPr>
            <a:lvl2pPr marL="2350581" indent="0">
              <a:buNone/>
              <a:defRPr sz="6249"/>
            </a:lvl2pPr>
            <a:lvl3pPr marL="4701166" indent="0">
              <a:buNone/>
              <a:defRPr sz="5174"/>
            </a:lvl3pPr>
            <a:lvl4pPr marL="7051746" indent="0">
              <a:buNone/>
              <a:defRPr sz="4570"/>
            </a:lvl4pPr>
            <a:lvl5pPr marL="9402330" indent="0">
              <a:buNone/>
              <a:defRPr sz="4570"/>
            </a:lvl5pPr>
            <a:lvl6pPr marL="11752910" indent="0">
              <a:buNone/>
              <a:defRPr sz="4570"/>
            </a:lvl6pPr>
            <a:lvl7pPr marL="14103497" indent="0">
              <a:buNone/>
              <a:defRPr sz="4570"/>
            </a:lvl7pPr>
            <a:lvl8pPr marL="16454072" indent="0">
              <a:buNone/>
              <a:defRPr sz="4570"/>
            </a:lvl8pPr>
            <a:lvl9pPr marL="18804660" indent="0">
              <a:buNone/>
              <a:defRPr sz="457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524" y="26563331"/>
            <a:ext cx="19439573" cy="3135951"/>
          </a:xfrm>
        </p:spPr>
        <p:txBody>
          <a:bodyPr anchor="b"/>
          <a:lstStyle>
            <a:lvl1pPr algn="l">
              <a:defRPr sz="10361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0524" y="3390707"/>
            <a:ext cx="19439573" cy="22768560"/>
          </a:xfrm>
        </p:spPr>
        <p:txBody>
          <a:bodyPr/>
          <a:lstStyle>
            <a:lvl1pPr marL="0" indent="0">
              <a:buNone/>
              <a:defRPr sz="16450"/>
            </a:lvl1pPr>
            <a:lvl2pPr marL="2350581" indent="0">
              <a:buNone/>
              <a:defRPr sz="14319"/>
            </a:lvl2pPr>
            <a:lvl3pPr marL="4701166" indent="0">
              <a:buNone/>
              <a:defRPr sz="12341"/>
            </a:lvl3pPr>
            <a:lvl4pPr marL="7051746" indent="0">
              <a:buNone/>
              <a:defRPr sz="10361"/>
            </a:lvl4pPr>
            <a:lvl5pPr marL="9402330" indent="0">
              <a:buNone/>
              <a:defRPr sz="10361"/>
            </a:lvl5pPr>
            <a:lvl6pPr marL="11752910" indent="0">
              <a:buNone/>
              <a:defRPr sz="10361"/>
            </a:lvl6pPr>
            <a:lvl7pPr marL="14103497" indent="0">
              <a:buNone/>
              <a:defRPr sz="10361"/>
            </a:lvl7pPr>
            <a:lvl8pPr marL="16454072" indent="0">
              <a:buNone/>
              <a:defRPr sz="10361"/>
            </a:lvl8pPr>
            <a:lvl9pPr marL="18804660" indent="0">
              <a:buNone/>
              <a:defRPr sz="10361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0524" y="29699290"/>
            <a:ext cx="19439573" cy="4453570"/>
          </a:xfrm>
        </p:spPr>
        <p:txBody>
          <a:bodyPr/>
          <a:lstStyle>
            <a:lvl1pPr marL="0" indent="0">
              <a:buNone/>
              <a:defRPr sz="7315"/>
            </a:lvl1pPr>
            <a:lvl2pPr marL="2350581" indent="0">
              <a:buNone/>
              <a:defRPr sz="6249"/>
            </a:lvl2pPr>
            <a:lvl3pPr marL="4701166" indent="0">
              <a:buNone/>
              <a:defRPr sz="5174"/>
            </a:lvl3pPr>
            <a:lvl4pPr marL="7051746" indent="0">
              <a:buNone/>
              <a:defRPr sz="4570"/>
            </a:lvl4pPr>
            <a:lvl5pPr marL="9402330" indent="0">
              <a:buNone/>
              <a:defRPr sz="4570"/>
            </a:lvl5pPr>
            <a:lvl6pPr marL="11752910" indent="0">
              <a:buNone/>
              <a:defRPr sz="4570"/>
            </a:lvl6pPr>
            <a:lvl7pPr marL="14103497" indent="0">
              <a:buNone/>
              <a:defRPr sz="4570"/>
            </a:lvl7pPr>
            <a:lvl8pPr marL="16454072" indent="0">
              <a:buNone/>
              <a:defRPr sz="4570"/>
            </a:lvl8pPr>
            <a:lvl9pPr marL="18804660" indent="0">
              <a:buNone/>
              <a:defRPr sz="457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19976" y="1519677"/>
            <a:ext cx="29159361" cy="6324602"/>
          </a:xfrm>
          <a:prstGeom prst="rect">
            <a:avLst/>
          </a:prstGeom>
        </p:spPr>
        <p:txBody>
          <a:bodyPr vert="horz" lIns="308585" tIns="154292" rIns="308585" bIns="1542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976" y="8854463"/>
            <a:ext cx="29159361" cy="25043662"/>
          </a:xfrm>
          <a:prstGeom prst="rect">
            <a:avLst/>
          </a:prstGeom>
        </p:spPr>
        <p:txBody>
          <a:bodyPr vert="horz" lIns="308585" tIns="154292" rIns="308585" bIns="154292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19970" y="35171818"/>
            <a:ext cx="7559836" cy="2020358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l">
              <a:defRPr sz="6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6477-DFD8-4808-8861-ACBABC996BD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69765" y="35171818"/>
            <a:ext cx="10259775" cy="2020358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ctr">
              <a:defRPr sz="6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19496" y="35171818"/>
            <a:ext cx="7559836" cy="2020358"/>
          </a:xfrm>
          <a:prstGeom prst="rect">
            <a:avLst/>
          </a:prstGeom>
        </p:spPr>
        <p:txBody>
          <a:bodyPr vert="horz" lIns="308585" tIns="154292" rIns="308585" bIns="154292" rtlCol="0" anchor="ctr"/>
          <a:lstStyle>
            <a:lvl1pPr algn="r">
              <a:defRPr sz="6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1F5C-93E5-4A2D-A564-A05928699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1166" rtl="0" eaLnBrk="1" latinLnBrk="1" hangingPunct="1">
        <a:spcBef>
          <a:spcPct val="0"/>
        </a:spcBef>
        <a:buNone/>
        <a:defRPr sz="226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938" indent="-1762938" algn="l" defTabSz="4701166" rtl="0" eaLnBrk="1" latinLnBrk="1" hangingPunct="1">
        <a:spcBef>
          <a:spcPct val="20000"/>
        </a:spcBef>
        <a:buFont typeface="Arial" pitchFamily="34" charset="0"/>
        <a:buChar char="•"/>
        <a:defRPr sz="16450" kern="1200">
          <a:solidFill>
            <a:schemeClr val="tx1"/>
          </a:solidFill>
          <a:latin typeface="+mn-lt"/>
          <a:ea typeface="+mn-ea"/>
          <a:cs typeface="+mn-cs"/>
        </a:defRPr>
      </a:lvl1pPr>
      <a:lvl2pPr marL="3819696" indent="-1469109" algn="l" defTabSz="4701166" rtl="0" eaLnBrk="1" latinLnBrk="1" hangingPunct="1">
        <a:spcBef>
          <a:spcPct val="20000"/>
        </a:spcBef>
        <a:buFont typeface="Arial" pitchFamily="34" charset="0"/>
        <a:buChar char="–"/>
        <a:defRPr sz="14319" kern="1200">
          <a:solidFill>
            <a:schemeClr val="tx1"/>
          </a:solidFill>
          <a:latin typeface="+mn-lt"/>
          <a:ea typeface="+mn-ea"/>
          <a:cs typeface="+mn-cs"/>
        </a:defRPr>
      </a:lvl2pPr>
      <a:lvl3pPr marL="5876454" indent="-1175292" algn="l" defTabSz="4701166" rtl="0" eaLnBrk="1" latinLnBrk="1" hangingPunct="1">
        <a:spcBef>
          <a:spcPct val="20000"/>
        </a:spcBef>
        <a:buFont typeface="Arial" pitchFamily="34" charset="0"/>
        <a:buChar char="•"/>
        <a:defRPr sz="12341" kern="1200">
          <a:solidFill>
            <a:schemeClr val="tx1"/>
          </a:solidFill>
          <a:latin typeface="+mn-lt"/>
          <a:ea typeface="+mn-ea"/>
          <a:cs typeface="+mn-cs"/>
        </a:defRPr>
      </a:lvl3pPr>
      <a:lvl4pPr marL="8227039" indent="-1175292" algn="l" defTabSz="4701166" rtl="0" eaLnBrk="1" latinLnBrk="1" hangingPunct="1">
        <a:spcBef>
          <a:spcPct val="20000"/>
        </a:spcBef>
        <a:buFont typeface="Arial" pitchFamily="34" charset="0"/>
        <a:buChar char="–"/>
        <a:defRPr sz="10361" kern="1200">
          <a:solidFill>
            <a:schemeClr val="tx1"/>
          </a:solidFill>
          <a:latin typeface="+mn-lt"/>
          <a:ea typeface="+mn-ea"/>
          <a:cs typeface="+mn-cs"/>
        </a:defRPr>
      </a:lvl4pPr>
      <a:lvl5pPr marL="10577621" indent="-1175292" algn="l" defTabSz="4701166" rtl="0" eaLnBrk="1" latinLnBrk="1" hangingPunct="1">
        <a:spcBef>
          <a:spcPct val="20000"/>
        </a:spcBef>
        <a:buFont typeface="Arial" pitchFamily="34" charset="0"/>
        <a:buChar char="»"/>
        <a:defRPr sz="10361" kern="1200">
          <a:solidFill>
            <a:schemeClr val="tx1"/>
          </a:solidFill>
          <a:latin typeface="+mn-lt"/>
          <a:ea typeface="+mn-ea"/>
          <a:cs typeface="+mn-cs"/>
        </a:defRPr>
      </a:lvl5pPr>
      <a:lvl6pPr marL="12928199" indent="-1175292" algn="l" defTabSz="4701166" rtl="0" eaLnBrk="1" latinLnBrk="1" hangingPunct="1">
        <a:spcBef>
          <a:spcPct val="20000"/>
        </a:spcBef>
        <a:buFont typeface="Arial" pitchFamily="34" charset="0"/>
        <a:buChar char="•"/>
        <a:defRPr sz="10361" kern="1200">
          <a:solidFill>
            <a:schemeClr val="tx1"/>
          </a:solidFill>
          <a:latin typeface="+mn-lt"/>
          <a:ea typeface="+mn-ea"/>
          <a:cs typeface="+mn-cs"/>
        </a:defRPr>
      </a:lvl6pPr>
      <a:lvl7pPr marL="15278789" indent="-1175292" algn="l" defTabSz="4701166" rtl="0" eaLnBrk="1" latinLnBrk="1" hangingPunct="1">
        <a:spcBef>
          <a:spcPct val="20000"/>
        </a:spcBef>
        <a:buFont typeface="Arial" pitchFamily="34" charset="0"/>
        <a:buChar char="•"/>
        <a:defRPr sz="10361" kern="1200">
          <a:solidFill>
            <a:schemeClr val="tx1"/>
          </a:solidFill>
          <a:latin typeface="+mn-lt"/>
          <a:ea typeface="+mn-ea"/>
          <a:cs typeface="+mn-cs"/>
        </a:defRPr>
      </a:lvl7pPr>
      <a:lvl8pPr marL="17629366" indent="-1175292" algn="l" defTabSz="4701166" rtl="0" eaLnBrk="1" latinLnBrk="1" hangingPunct="1">
        <a:spcBef>
          <a:spcPct val="20000"/>
        </a:spcBef>
        <a:buFont typeface="Arial" pitchFamily="34" charset="0"/>
        <a:buChar char="•"/>
        <a:defRPr sz="10361" kern="1200">
          <a:solidFill>
            <a:schemeClr val="tx1"/>
          </a:solidFill>
          <a:latin typeface="+mn-lt"/>
          <a:ea typeface="+mn-ea"/>
          <a:cs typeface="+mn-cs"/>
        </a:defRPr>
      </a:lvl8pPr>
      <a:lvl9pPr marL="19979945" indent="-1175292" algn="l" defTabSz="4701166" rtl="0" eaLnBrk="1" latinLnBrk="1" hangingPunct="1">
        <a:spcBef>
          <a:spcPct val="20000"/>
        </a:spcBef>
        <a:buFont typeface="Arial" pitchFamily="34" charset="0"/>
        <a:buChar char="•"/>
        <a:defRPr sz="10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1pPr>
      <a:lvl2pPr marL="2350581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2pPr>
      <a:lvl3pPr marL="4701166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3pPr>
      <a:lvl4pPr marL="7051746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4pPr>
      <a:lvl5pPr marL="9402330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5pPr>
      <a:lvl6pPr marL="11752910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6pPr>
      <a:lvl7pPr marL="14103497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7pPr>
      <a:lvl8pPr marL="16454072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8pPr>
      <a:lvl9pPr marL="18804660" algn="l" defTabSz="4701166" rtl="0" eaLnBrk="1" latinLnBrk="1" hangingPunct="1">
        <a:defRPr sz="92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dmissions.nu.edu.pk/" TargetMode="External"/><Relationship Id="rId13" Type="http://schemas.openxmlformats.org/officeDocument/2006/relationships/hyperlink" Target="mailto:hassan.saif@nu.edu.p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hyperlink" Target="http://isb.nu.edu.pk/rfcs2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sb.nu.edu.pk/rfcs2/team_files/Hassan%20Saif%20FAST%20Lab%20CV.pdf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isb.nu.edu.pk/rfcs2/team_files/CV_Rashad_06_Dec_2020.pdf" TargetMode="External"/><Relationship Id="rId15" Type="http://schemas.openxmlformats.org/officeDocument/2006/relationships/image" Target="../media/image5.emf"/><Relationship Id="rId10" Type="http://schemas.openxmlformats.org/officeDocument/2006/relationships/image" Target="../media/image3.emf"/><Relationship Id="rId4" Type="http://schemas.microsoft.com/office/2007/relationships/hdphoto" Target="../media/hdphoto1.wdp"/><Relationship Id="rId9" Type="http://schemas.openxmlformats.org/officeDocument/2006/relationships/hyperlink" Target="https://www.nu.edu.pk/" TargetMode="External"/><Relationship Id="rId14" Type="http://schemas.openxmlformats.org/officeDocument/2006/relationships/hyperlink" Target="mailto:Hamza.atiq@nu.edu.p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90182" y="-1116432"/>
            <a:ext cx="32986764" cy="38884328"/>
            <a:chOff x="-290182" y="-1116432"/>
            <a:chExt cx="32986764" cy="38884328"/>
          </a:xfrm>
        </p:grpSpPr>
        <p:pic>
          <p:nvPicPr>
            <p:cNvPr id="1026" name="Picture 2" descr="Photonic Integrated Circuits 1 | edX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33000"/>
                      </a14:imgEffect>
                      <a14:imgEffect>
                        <a14:brightnessContrast bright="-2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46" b="14527"/>
            <a:stretch/>
          </p:blipFill>
          <p:spPr bwMode="auto">
            <a:xfrm>
              <a:off x="212066" y="30855127"/>
              <a:ext cx="32024074" cy="6912769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직사각형 109"/>
            <p:cNvSpPr/>
            <p:nvPr/>
          </p:nvSpPr>
          <p:spPr>
            <a:xfrm>
              <a:off x="28145809" y="26188770"/>
              <a:ext cx="4111637" cy="1892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sp>
          <p:nvSpPr>
            <p:cNvPr id="165" name="직사각형 109"/>
            <p:cNvSpPr/>
            <p:nvPr/>
          </p:nvSpPr>
          <p:spPr>
            <a:xfrm>
              <a:off x="16343662" y="24097415"/>
              <a:ext cx="6396488" cy="3983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sp>
          <p:nvSpPr>
            <p:cNvPr id="164" name="직사각형 109"/>
            <p:cNvSpPr/>
            <p:nvPr/>
          </p:nvSpPr>
          <p:spPr>
            <a:xfrm>
              <a:off x="22963951" y="24144866"/>
              <a:ext cx="5021752" cy="3936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sp>
          <p:nvSpPr>
            <p:cNvPr id="163" name="직사각형 94"/>
            <p:cNvSpPr/>
            <p:nvPr/>
          </p:nvSpPr>
          <p:spPr>
            <a:xfrm>
              <a:off x="8025925" y="24315107"/>
              <a:ext cx="8082355" cy="3383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8142106" y="24144870"/>
              <a:ext cx="4086303" cy="1912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08209" y="12781128"/>
              <a:ext cx="15947424" cy="10154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289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1154" y="12741317"/>
              <a:ext cx="15797568" cy="14211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Pioneer of IC design program in Pakistan.</a:t>
              </a:r>
            </a:p>
            <a:p>
              <a:pPr marL="457186" indent="-457186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Established </a:t>
              </a:r>
              <a:r>
                <a:rPr lang="en-US" altLang="ko-KR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collaboration with</a:t>
              </a: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and private industrial </a:t>
              </a: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partners.</a:t>
              </a: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 fully industrial funded MS </a:t>
              </a: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students already enrolled in Spring-2020      </a:t>
              </a:r>
              <a:r>
                <a:rPr lang="en-US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 tape-out 8 group projects </a:t>
              </a: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on two </a:t>
              </a:r>
              <a:r>
                <a:rPr lang="en-US" sz="3398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ICs </a:t>
              </a: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in Spring-2021.</a:t>
              </a: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An established </a:t>
              </a:r>
              <a:r>
                <a:rPr lang="en-US" altLang="ko-KR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theoretical and experimental </a:t>
              </a: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program with a hands on experience of </a:t>
              </a:r>
              <a:r>
                <a:rPr lang="en-US" altLang="ko-KR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conceptualization to end product IC design process</a:t>
              </a: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Fully developed ICD lab with four full time faculty members with degrees  in IC design and cumulative </a:t>
              </a:r>
              <a:r>
                <a:rPr lang="en-US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 of over a dozen IC tapeouts</a:t>
              </a: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An opportunity to learn modern </a:t>
              </a:r>
              <a:r>
                <a:rPr lang="en-US" altLang="ko-KR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 design technique from experts</a:t>
              </a: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Introduction and experience design experience on licensed Cadence tools suite (Worth: US$ 35000/-) and advanced </a:t>
              </a:r>
              <a:r>
                <a:rPr lang="en-US" altLang="ko-KR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65nm, 130nm, and 180nm </a:t>
              </a:r>
              <a:r>
                <a:rPr lang="en-US" altLang="ko-KR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process development kits (PDKs).</a:t>
              </a:r>
              <a:endParaRPr lang="en-US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Bright prospect of </a:t>
              </a:r>
              <a:r>
                <a:rPr lang="en-US" sz="3398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placement in public and private organizations</a:t>
              </a:r>
              <a:r>
                <a:rPr lang="en-US" sz="3398" b="1" dirty="0">
                  <a:latin typeface="Arial" panose="020B0604020202020204" pitchFamily="34" charset="0"/>
                  <a:cs typeface="Arial" panose="020B0604020202020204" pitchFamily="34" charset="0"/>
                </a:rPr>
                <a:t> after MS completion.</a:t>
              </a:r>
              <a:endParaRPr lang="en-US" altLang="ko-KR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35327" indent="-435327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3398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41873" y="8176147"/>
              <a:ext cx="15947829" cy="3345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289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181793"/>
              <a:ext cx="32399288" cy="3763150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8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98925" y="107704"/>
              <a:ext cx="18518578" cy="3704765"/>
            </a:xfrm>
            <a:prstGeom prst="rect">
              <a:avLst/>
            </a:prstGeom>
          </p:spPr>
          <p:txBody>
            <a:bodyPr wrap="square" lIns="132679" tIns="66342" rIns="132679" bIns="66342">
              <a:spAutoFit/>
            </a:bodyPr>
            <a:lstStyle/>
            <a:p>
              <a:pPr algn="ctr"/>
              <a:r>
                <a:rPr lang="en-US" sz="8802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ADMISSIONS Fall 2021</a:t>
              </a:r>
              <a:endParaRPr lang="en-US" sz="8802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7201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Year </a:t>
              </a:r>
              <a:r>
                <a:rPr lang="en-US" sz="7201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 </a:t>
              </a:r>
              <a:r>
                <a:rPr lang="en-US" sz="7201" b="1" dirty="0">
                  <a:latin typeface="Arial" panose="020B0604020202020204" pitchFamily="34" charset="0"/>
                  <a:cs typeface="Arial" panose="020B0604020202020204" pitchFamily="34" charset="0"/>
                </a:rPr>
                <a:t>Electrical Engineering in</a:t>
              </a:r>
            </a:p>
            <a:p>
              <a:pPr algn="ctr"/>
              <a:r>
                <a:rPr lang="en-US" sz="7201" b="1" dirty="0">
                  <a:latin typeface="Arial" panose="020B0604020202020204" pitchFamily="34" charset="0"/>
                  <a:cs typeface="Arial" panose="020B0604020202020204" pitchFamily="34" charset="0"/>
                </a:rPr>
                <a:t>Integrated Circuits (IC) and Systems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290182" y="7000975"/>
              <a:ext cx="16705861" cy="1025031"/>
              <a:chOff x="59946" y="3431358"/>
              <a:chExt cx="9296400" cy="6727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44397" y="3444124"/>
                <a:ext cx="8925925" cy="647194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25" name="Rectangle 2"/>
              <p:cNvSpPr txBox="1">
                <a:spLocks noChangeArrowheads="1"/>
              </p:cNvSpPr>
              <p:nvPr/>
            </p:nvSpPr>
            <p:spPr>
              <a:xfrm>
                <a:off x="59946" y="3431358"/>
                <a:ext cx="9296400" cy="672726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WHY INTEGRATED CIRCUITS (ICs) DESIGN ?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-246609" y="11628989"/>
              <a:ext cx="16733571" cy="1025031"/>
              <a:chOff x="59946" y="3431358"/>
              <a:chExt cx="9296400" cy="67272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397" y="3444120"/>
                <a:ext cx="8925925" cy="647193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45" name="Rectangle 2"/>
              <p:cNvSpPr txBox="1">
                <a:spLocks noChangeArrowheads="1"/>
              </p:cNvSpPr>
              <p:nvPr/>
            </p:nvSpPr>
            <p:spPr>
              <a:xfrm>
                <a:off x="59946" y="3431358"/>
                <a:ext cx="9296400" cy="672726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WHY from FAST NUCES ?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TextBox 20"/>
            <p:cNvSpPr txBox="1">
              <a:spLocks noChangeArrowheads="1"/>
            </p:cNvSpPr>
            <p:nvPr/>
          </p:nvSpPr>
          <p:spPr bwMode="auto">
            <a:xfrm>
              <a:off x="141871" y="8186825"/>
              <a:ext cx="15739062" cy="438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sz="3398" dirty="0"/>
                <a:t>Pivotal in 21</a:t>
              </a:r>
              <a:r>
                <a:rPr lang="en-US" sz="3398" baseline="30000" dirty="0"/>
                <a:t>st</a:t>
              </a:r>
              <a:r>
                <a:rPr lang="en-US" sz="3398" dirty="0"/>
                <a:t> century technology trends; e.g. </a:t>
              </a:r>
              <a:r>
                <a:rPr lang="en-US" sz="3398" dirty="0" smtClean="0"/>
                <a:t>5G, AI</a:t>
              </a:r>
              <a:r>
                <a:rPr lang="en-US" sz="3398" dirty="0"/>
                <a:t>, and </a:t>
              </a:r>
              <a:r>
                <a:rPr lang="en-US" sz="3398" dirty="0"/>
                <a:t>IoT</a:t>
              </a:r>
              <a:r>
                <a:rPr lang="en-US" sz="3398" dirty="0"/>
                <a:t> systems.</a:t>
              </a:r>
            </a:p>
            <a:p>
              <a:pPr algn="just"/>
              <a:r>
                <a:rPr lang="en-US" sz="3398" dirty="0"/>
                <a:t>High </a:t>
              </a:r>
              <a:r>
                <a:rPr lang="en-US" sz="3398" dirty="0" smtClean="0"/>
                <a:t>demand for skilled IC designers in global &gt; 360 Billion $ industry.</a:t>
              </a:r>
              <a:endParaRPr lang="en-US" sz="3398" dirty="0"/>
            </a:p>
            <a:p>
              <a:pPr algn="just"/>
              <a:r>
                <a:rPr lang="en-US" sz="3398" dirty="0"/>
                <a:t>More than four IC Design Startups in Pakistan. </a:t>
              </a:r>
              <a:r>
                <a:rPr lang="en-US" sz="3398" dirty="0" smtClean="0"/>
                <a:t> </a:t>
              </a:r>
              <a:endParaRPr lang="en-US" sz="3398" dirty="0"/>
            </a:p>
            <a:p>
              <a:pPr algn="just"/>
              <a:r>
                <a:rPr lang="en-US" sz="3398" dirty="0"/>
                <a:t>Recent IC design center established in the Public Sector Organizations.</a:t>
              </a:r>
            </a:p>
            <a:p>
              <a:pPr algn="just"/>
              <a:r>
                <a:rPr lang="en-US" sz="3398" dirty="0"/>
                <a:t>Huge demand of skilled IC designers in China and Far East.</a:t>
              </a:r>
            </a:p>
            <a:p>
              <a:pPr marL="0" indent="0" algn="just">
                <a:buNone/>
              </a:pPr>
              <a:endParaRPr lang="en-US" sz="3398" dirty="0"/>
            </a:p>
            <a:p>
              <a:pPr algn="just"/>
              <a:endParaRPr lang="en-US" sz="3398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6350760" y="8110362"/>
              <a:ext cx="15844026" cy="5932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15990720" y="6928574"/>
              <a:ext cx="16705862" cy="1124579"/>
              <a:chOff x="75370" y="3288768"/>
              <a:chExt cx="9296400" cy="738060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244397" y="3336841"/>
                <a:ext cx="8925925" cy="647195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174" name="Rectangle 2"/>
              <p:cNvSpPr txBox="1">
                <a:spLocks noChangeArrowheads="1"/>
              </p:cNvSpPr>
              <p:nvPr/>
            </p:nvSpPr>
            <p:spPr>
              <a:xfrm>
                <a:off x="75370" y="3288768"/>
                <a:ext cx="9296400" cy="738060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PROGRAM AND COURSES OUTLINE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5997716" y="23006257"/>
              <a:ext cx="16573501" cy="1041267"/>
              <a:chOff x="59946" y="3431358"/>
              <a:chExt cx="9296400" cy="672726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44397" y="3444124"/>
                <a:ext cx="8925925" cy="647194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109" name="Rectangle 2"/>
              <p:cNvSpPr txBox="1">
                <a:spLocks noChangeArrowheads="1"/>
              </p:cNvSpPr>
              <p:nvPr/>
            </p:nvSpPr>
            <p:spPr>
              <a:xfrm>
                <a:off x="59946" y="3431358"/>
                <a:ext cx="9296400" cy="672726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Teaching  and Technical Staff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15977705" y="28191356"/>
              <a:ext cx="16593525" cy="870737"/>
              <a:chOff x="59946" y="3386827"/>
              <a:chExt cx="9296400" cy="647195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244397" y="3386828"/>
                <a:ext cx="8925925" cy="647194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135" name="Rectangle 2"/>
              <p:cNvSpPr txBox="1">
                <a:spLocks noChangeArrowheads="1"/>
              </p:cNvSpPr>
              <p:nvPr/>
            </p:nvSpPr>
            <p:spPr>
              <a:xfrm>
                <a:off x="59946" y="3386827"/>
                <a:ext cx="9296400" cy="646269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HOW TO APPLY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16415673" y="29126928"/>
              <a:ext cx="15812724" cy="1510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289"/>
            </a:p>
          </p:txBody>
        </p:sp>
        <p:grpSp>
          <p:nvGrpSpPr>
            <p:cNvPr id="54" name="그룹 89"/>
            <p:cNvGrpSpPr/>
            <p:nvPr/>
          </p:nvGrpSpPr>
          <p:grpSpPr>
            <a:xfrm>
              <a:off x="-71614" y="23006258"/>
              <a:ext cx="8130756" cy="1253875"/>
              <a:chOff x="59946" y="3431358"/>
              <a:chExt cx="9296400" cy="672726"/>
            </a:xfrm>
          </p:grpSpPr>
          <p:sp>
            <p:nvSpPr>
              <p:cNvPr id="55" name="직사각형 90"/>
              <p:cNvSpPr/>
              <p:nvPr/>
            </p:nvSpPr>
            <p:spPr>
              <a:xfrm>
                <a:off x="244397" y="3444124"/>
                <a:ext cx="8925925" cy="647194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 dirty="0"/>
              </a:p>
            </p:txBody>
          </p:sp>
          <p:sp>
            <p:nvSpPr>
              <p:cNvPr id="56" name="Rectangle 2"/>
              <p:cNvSpPr txBox="1">
                <a:spLocks noChangeArrowheads="1"/>
              </p:cNvSpPr>
              <p:nvPr/>
            </p:nvSpPr>
            <p:spPr>
              <a:xfrm>
                <a:off x="59946" y="3431358"/>
                <a:ext cx="9296400" cy="672726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ELIGIBILTY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직사각형 94"/>
            <p:cNvSpPr/>
            <p:nvPr/>
          </p:nvSpPr>
          <p:spPr>
            <a:xfrm>
              <a:off x="78134" y="24333407"/>
              <a:ext cx="7815163" cy="3383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altLang="ko-KR" sz="2132" dirty="0"/>
                <a:t>Output tapped from each SC stage</a:t>
              </a: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" y="964060"/>
              <a:ext cx="184735" cy="135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2" tIns="45717" rIns="91442" bIns="45717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8179" dirty="0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52418" y="1116464"/>
              <a:ext cx="184735" cy="135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2" tIns="45717" rIns="91442" bIns="45717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8179" dirty="0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04817" y="1268864"/>
              <a:ext cx="184735" cy="135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2" tIns="45717" rIns="91442" bIns="45717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8179" dirty="0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6" y="964060"/>
              <a:ext cx="184735" cy="1351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2" tIns="45717" rIns="91442" bIns="45717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8179" dirty="0"/>
            </a:p>
          </p:txBody>
        </p:sp>
        <p:sp>
          <p:nvSpPr>
            <p:cNvPr id="130" name="TextBox 20"/>
            <p:cNvSpPr txBox="1">
              <a:spLocks noChangeArrowheads="1"/>
            </p:cNvSpPr>
            <p:nvPr/>
          </p:nvSpPr>
          <p:spPr bwMode="auto">
            <a:xfrm>
              <a:off x="131165" y="24533089"/>
              <a:ext cx="7662406" cy="3125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3398" dirty="0">
                  <a:cs typeface="Arial" panose="020B0604020202020204" pitchFamily="34" charset="0"/>
                </a:rPr>
                <a:t>Bachelor </a:t>
              </a:r>
              <a:r>
                <a:rPr lang="en-US" sz="3398" dirty="0" smtClean="0">
                  <a:cs typeface="Arial" panose="020B0604020202020204" pitchFamily="34" charset="0"/>
                </a:rPr>
                <a:t>in </a:t>
              </a:r>
            </a:p>
            <a:p>
              <a:pPr lvl="1"/>
              <a:r>
                <a:rPr lang="en-US" sz="3398" dirty="0" smtClean="0">
                  <a:cs typeface="Arial" panose="020B0604020202020204" pitchFamily="34" charset="0"/>
                </a:rPr>
                <a:t>Elect./ Electronics Engineering</a:t>
              </a:r>
            </a:p>
            <a:p>
              <a:pPr lvl="1"/>
              <a:r>
                <a:rPr lang="en-US" sz="3398" dirty="0" smtClean="0">
                  <a:cs typeface="Arial" panose="020B0604020202020204" pitchFamily="34" charset="0"/>
                </a:rPr>
                <a:t>Computer Engineering</a:t>
              </a:r>
            </a:p>
            <a:p>
              <a:pPr lvl="1"/>
              <a:r>
                <a:rPr lang="en-US" sz="3398" dirty="0" smtClean="0">
                  <a:cs typeface="Arial" panose="020B0604020202020204" pitchFamily="34" charset="0"/>
                </a:rPr>
                <a:t>Telecommunication Engineering</a:t>
              </a:r>
            </a:p>
            <a:p>
              <a:pPr lvl="1"/>
              <a:r>
                <a:rPr lang="en-US" sz="3398" dirty="0" smtClean="0">
                  <a:cs typeface="Arial" panose="020B0604020202020204" pitchFamily="34" charset="0"/>
                </a:rPr>
                <a:t>Mechatronics Engineering </a:t>
              </a:r>
              <a:endParaRPr lang="en-US" sz="3398" dirty="0">
                <a:cs typeface="Arial" panose="020B0604020202020204" pitchFamily="34" charset="0"/>
              </a:endParaRPr>
            </a:p>
          </p:txBody>
        </p:sp>
        <p:sp>
          <p:nvSpPr>
            <p:cNvPr id="143" name="TextBox 20"/>
            <p:cNvSpPr txBox="1">
              <a:spLocks noChangeArrowheads="1"/>
            </p:cNvSpPr>
            <p:nvPr/>
          </p:nvSpPr>
          <p:spPr bwMode="auto">
            <a:xfrm>
              <a:off x="16415681" y="24244569"/>
              <a:ext cx="6402277" cy="316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3728" dirty="0">
                  <a:cs typeface="Arial" panose="020B0604020202020204" pitchFamily="34" charset="0"/>
                </a:rPr>
                <a:t>Prof. Dr. Rashad Ramzan</a:t>
              </a:r>
            </a:p>
            <a:p>
              <a:pPr marL="0" indent="0">
                <a:buNone/>
              </a:pPr>
              <a:r>
                <a:rPr lang="en-US" sz="2800" dirty="0" smtClean="0">
                  <a:cs typeface="Arial" panose="020B0604020202020204" pitchFamily="34" charset="0"/>
                </a:rPr>
                <a:t>Professor &amp; Director </a:t>
              </a:r>
              <a:r>
                <a:rPr lang="en-US" sz="2800" dirty="0" err="1" smtClean="0">
                  <a:cs typeface="Arial" panose="020B0604020202020204" pitchFamily="34" charset="0"/>
                </a:rPr>
                <a:t>RFCS</a:t>
              </a:r>
              <a:r>
                <a:rPr lang="en-US" sz="2800" baseline="30000" dirty="0" err="1" smtClean="0">
                  <a:cs typeface="Arial" panose="020B0604020202020204" pitchFamily="34" charset="0"/>
                </a:rPr>
                <a:t>2</a:t>
              </a:r>
              <a:r>
                <a:rPr lang="en-US" sz="2800" dirty="0" smtClean="0">
                  <a:cs typeface="Arial" panose="020B0604020202020204" pitchFamily="34" charset="0"/>
                </a:rPr>
                <a:t> Lab</a:t>
              </a:r>
              <a:endParaRPr lang="en-US" sz="2800" dirty="0" smtClean="0"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2800" dirty="0" smtClean="0">
                  <a:cs typeface="Arial" panose="020B0604020202020204" pitchFamily="34" charset="0"/>
                </a:rPr>
                <a:t>FAST</a:t>
              </a:r>
              <a:r>
                <a:rPr lang="en-US" sz="2800" dirty="0">
                  <a:cs typeface="Arial" panose="020B0604020202020204" pitchFamily="34" charset="0"/>
                </a:rPr>
                <a:t>, NUCES, </a:t>
              </a:r>
              <a:r>
                <a:rPr lang="en-US" sz="2800" dirty="0" err="1">
                  <a:cs typeface="Arial" panose="020B0604020202020204" pitchFamily="34" charset="0"/>
                </a:rPr>
                <a:t>ISB</a:t>
              </a:r>
              <a:r>
                <a:rPr lang="en-US" sz="2800" dirty="0" smtClean="0">
                  <a:cs typeface="Arial" panose="020B0604020202020204" pitchFamily="34" charset="0"/>
                </a:rPr>
                <a:t>.</a:t>
              </a:r>
            </a:p>
            <a:p>
              <a:pPr marL="0" indent="0">
                <a:buNone/>
              </a:pPr>
              <a:endParaRPr lang="en-US" sz="2800" dirty="0" smtClean="0"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2800" dirty="0">
                  <a:cs typeface="Arial" panose="020B0604020202020204" pitchFamily="34" charset="0"/>
                  <a:hlinkClick r:id="rId5"/>
                </a:rPr>
                <a:t>http://</a:t>
              </a:r>
              <a:r>
                <a:rPr lang="en-US" sz="2800" dirty="0" smtClean="0">
                  <a:cs typeface="Arial" panose="020B0604020202020204" pitchFamily="34" charset="0"/>
                  <a:hlinkClick r:id="rId5"/>
                </a:rPr>
                <a:t>isb.nu.edu.pk/rfcs2/team_files/CV_Rashad_06_Dec_2020.pdf</a:t>
              </a:r>
              <a:r>
                <a:rPr lang="en-US" sz="2800" dirty="0" smtClean="0">
                  <a:cs typeface="Arial" panose="020B0604020202020204" pitchFamily="34" charset="0"/>
                </a:rPr>
                <a:t> </a:t>
              </a:r>
              <a:endParaRPr lang="en-US" sz="2800" dirty="0">
                <a:cs typeface="Arial" panose="020B0604020202020204" pitchFamily="34" charset="0"/>
              </a:endParaRPr>
            </a:p>
          </p:txBody>
        </p:sp>
        <p:sp>
          <p:nvSpPr>
            <p:cNvPr id="144" name="TextBox 20"/>
            <p:cNvSpPr txBox="1">
              <a:spLocks noChangeArrowheads="1"/>
            </p:cNvSpPr>
            <p:nvPr/>
          </p:nvSpPr>
          <p:spPr bwMode="auto">
            <a:xfrm>
              <a:off x="23040408" y="24286723"/>
              <a:ext cx="5021752" cy="3078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3728" dirty="0">
                  <a:cs typeface="Arial" panose="020B0604020202020204" pitchFamily="34" charset="0"/>
                </a:rPr>
                <a:t>Dr. Hassan </a:t>
              </a:r>
              <a:r>
                <a:rPr lang="en-US" sz="3728" dirty="0">
                  <a:cs typeface="Arial" panose="020B0604020202020204" pitchFamily="34" charset="0"/>
                </a:rPr>
                <a:t>Saif</a:t>
              </a:r>
              <a:endParaRPr lang="en-US" sz="3728" dirty="0"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2800" dirty="0" smtClean="0">
                  <a:cs typeface="Arial" panose="020B0604020202020204" pitchFamily="34" charset="0"/>
                </a:rPr>
                <a:t>Asst</a:t>
              </a:r>
              <a:r>
                <a:rPr lang="en-US" sz="2800" dirty="0">
                  <a:cs typeface="Arial" panose="020B0604020202020204" pitchFamily="34" charset="0"/>
                </a:rPr>
                <a:t>. Professor at</a:t>
              </a:r>
            </a:p>
            <a:p>
              <a:pPr marL="0" indent="0">
                <a:buNone/>
              </a:pPr>
              <a:r>
                <a:rPr lang="en-US" sz="2800" dirty="0" smtClean="0">
                  <a:cs typeface="Arial" panose="020B0604020202020204" pitchFamily="34" charset="0"/>
                </a:rPr>
                <a:t>FAST</a:t>
              </a:r>
              <a:r>
                <a:rPr lang="en-US" sz="2800" dirty="0">
                  <a:cs typeface="Arial" panose="020B0604020202020204" pitchFamily="34" charset="0"/>
                </a:rPr>
                <a:t>, NUCES, </a:t>
              </a:r>
              <a:r>
                <a:rPr lang="en-US" sz="2800" dirty="0" err="1">
                  <a:cs typeface="Arial" panose="020B0604020202020204" pitchFamily="34" charset="0"/>
                </a:rPr>
                <a:t>ISB</a:t>
              </a:r>
              <a:r>
                <a:rPr lang="en-US" sz="2800" dirty="0" smtClean="0">
                  <a:cs typeface="Arial" panose="020B0604020202020204" pitchFamily="34" charset="0"/>
                </a:rPr>
                <a:t>.</a:t>
              </a:r>
            </a:p>
            <a:p>
              <a:pPr marL="0" indent="0">
                <a:buNone/>
              </a:pPr>
              <a:r>
                <a:rPr lang="en-US" sz="2800" dirty="0">
                  <a:cs typeface="Arial" panose="020B0604020202020204" pitchFamily="34" charset="0"/>
                  <a:hlinkClick r:id="rId6"/>
                </a:rPr>
                <a:t>http://</a:t>
              </a:r>
              <a:r>
                <a:rPr lang="en-US" sz="2800" dirty="0" smtClean="0">
                  <a:cs typeface="Arial" panose="020B0604020202020204" pitchFamily="34" charset="0"/>
                  <a:hlinkClick r:id="rId6"/>
                </a:rPr>
                <a:t>isb.nu.edu.pk/rfcs2/team_files/Hassan%20Saif%20FAST%20Lab%20CV.pdf</a:t>
              </a:r>
              <a:r>
                <a:rPr lang="en-US" sz="2800" dirty="0" smtClean="0">
                  <a:cs typeface="Arial" panose="020B0604020202020204" pitchFamily="34" charset="0"/>
                </a:rPr>
                <a:t> </a:t>
              </a:r>
              <a:endParaRPr lang="en-US" sz="2800" dirty="0">
                <a:cs typeface="Arial" panose="020B0604020202020204" pitchFamily="34" charset="0"/>
              </a:endParaRPr>
            </a:p>
          </p:txBody>
        </p:sp>
        <p:pic>
          <p:nvPicPr>
            <p:cNvPr id="1059" name="Picture 35" descr="D:\Hassan PHD Files\Dropbox Data\Hassan ICAS_dropbox_Data\Hassan Saif\SRP\FAST_NU_LOGO_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4883" y="31171415"/>
              <a:ext cx="12381358" cy="3572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직사각형 107"/>
            <p:cNvSpPr/>
            <p:nvPr/>
          </p:nvSpPr>
          <p:spPr>
            <a:xfrm>
              <a:off x="16559693" y="29356470"/>
              <a:ext cx="15939514" cy="1200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35327" indent="-435327">
                <a:buFont typeface="Arial" panose="020B0604020202020204" pitchFamily="34" charset="0"/>
                <a:buChar char="•"/>
              </a:pPr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</a:rPr>
                <a:t>Apply Online at  </a:t>
              </a:r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  <a:hlinkClick r:id="rId8"/>
                </a:rPr>
                <a:t>http://admissions.nu.edu.pk/</a:t>
              </a:r>
              <a:endPara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</a:rPr>
                <a:t>    or visit                </a:t>
              </a:r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  <a:hlinkClick r:id="rId9"/>
                </a:rPr>
                <a:t>https://www.nu.edu.pk</a:t>
              </a:r>
              <a:endPara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20"/>
            <p:cNvSpPr txBox="1">
              <a:spLocks noChangeArrowheads="1"/>
            </p:cNvSpPr>
            <p:nvPr/>
          </p:nvSpPr>
          <p:spPr bwMode="auto">
            <a:xfrm>
              <a:off x="28194797" y="26147129"/>
              <a:ext cx="4204511" cy="256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3728" dirty="0">
                  <a:cs typeface="Arial" panose="020B0604020202020204" pitchFamily="34" charset="0"/>
                </a:rPr>
                <a:t>Engr.Hamza</a:t>
              </a:r>
              <a:r>
                <a:rPr lang="en-US" sz="3728" dirty="0">
                  <a:cs typeface="Arial" panose="020B0604020202020204" pitchFamily="34" charset="0"/>
                </a:rPr>
                <a:t> </a:t>
              </a:r>
              <a:r>
                <a:rPr lang="en-US" sz="3728" dirty="0" smtClean="0">
                  <a:cs typeface="Arial" panose="020B0604020202020204" pitchFamily="34" charset="0"/>
                </a:rPr>
                <a:t>Atiq</a:t>
              </a:r>
              <a:r>
                <a:rPr lang="en-US" sz="2800" dirty="0">
                  <a:cs typeface="Arial" panose="020B0604020202020204" pitchFamily="34" charset="0"/>
                </a:rPr>
                <a:t> Design Engineer </a:t>
              </a:r>
              <a:endParaRPr lang="en-US" sz="2800" dirty="0" smtClean="0"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2800" dirty="0" smtClean="0">
                  <a:cs typeface="Arial" panose="020B0604020202020204" pitchFamily="34" charset="0"/>
                </a:rPr>
                <a:t>MS EE (IC </a:t>
              </a:r>
              <a:r>
                <a:rPr lang="en-US" sz="2800" dirty="0">
                  <a:cs typeface="Arial" panose="020B0604020202020204" pitchFamily="34" charset="0"/>
                </a:rPr>
                <a:t>Design </a:t>
              </a:r>
              <a:r>
                <a:rPr lang="en-US" sz="2800" dirty="0" smtClean="0">
                  <a:cs typeface="Arial" panose="020B0604020202020204" pitchFamily="34" charset="0"/>
                </a:rPr>
                <a:t>)   </a:t>
              </a:r>
              <a:br>
                <a:rPr lang="en-US" sz="2800" dirty="0" smtClean="0">
                  <a:cs typeface="Arial" panose="020B0604020202020204" pitchFamily="34" charset="0"/>
                </a:rPr>
              </a:br>
              <a:r>
                <a:rPr lang="en-US" sz="2800" dirty="0" smtClean="0">
                  <a:cs typeface="Arial" panose="020B0604020202020204" pitchFamily="34" charset="0"/>
                </a:rPr>
                <a:t>FAST</a:t>
              </a:r>
              <a:r>
                <a:rPr lang="en-US" sz="2800" dirty="0">
                  <a:cs typeface="Arial" panose="020B0604020202020204" pitchFamily="34" charset="0"/>
                </a:rPr>
                <a:t>,  NUCES, ISB.  </a:t>
              </a:r>
            </a:p>
            <a:p>
              <a:pPr marL="0" indent="0">
                <a:buNone/>
              </a:pPr>
              <a:endParaRPr lang="en-US" sz="2800" dirty="0">
                <a:cs typeface="Arial" panose="020B0604020202020204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BE52C7A0-A469-41B0-AC82-CDB1123EC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15555"/>
            <a:stretch/>
          </p:blipFill>
          <p:spPr>
            <a:xfrm>
              <a:off x="25037779" y="-1116432"/>
              <a:ext cx="7435674" cy="6661434"/>
            </a:xfrm>
            <a:prstGeom prst="rect">
              <a:avLst/>
            </a:prstGeom>
          </p:spPr>
        </p:pic>
        <p:pic>
          <p:nvPicPr>
            <p:cNvPr id="153" name="Picture 2" descr="D:\HS FAST Data\Fast Brochure\Figs\FAST_NU_LOGO_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4" y="442736"/>
              <a:ext cx="8672218" cy="324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24135" y="3852125"/>
              <a:ext cx="20456689" cy="1108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597"/>
                </a:spcAft>
              </a:pPr>
              <a:r>
                <a:rPr lang="en-US" sz="6601" b="1" dirty="0">
                  <a:solidFill>
                    <a:srgbClr val="C10000"/>
                  </a:solidFill>
                  <a:latin typeface="Baskerville Old Face" panose="02020602080505020303" pitchFamily="18" charset="0"/>
                </a:rPr>
                <a:t>“A training from Idea to Product Design”</a:t>
              </a:r>
              <a:endParaRPr lang="en-US" sz="4398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146" y="4958211"/>
              <a:ext cx="32216693" cy="1754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601" b="1" i="1" kern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Department  of Electrical Engineering at FAST-NUCES offers a MS program with expertise in Integrated Circuits and Systems . This is a first and </a:t>
              </a:r>
              <a:endParaRPr lang="en-US" sz="3601" b="1" i="1" kern="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  <a:p>
              <a:pPr algn="just"/>
              <a:r>
                <a:rPr lang="en-US" sz="3601" b="1" i="1" kern="0" dirty="0" smtClean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most </a:t>
              </a:r>
              <a:r>
                <a:rPr lang="en-US" sz="3601" b="1" i="1" kern="0" dirty="0"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rPr>
                <a:t>mature MS IC design program in Pakistan, each student in this program will do the real-world tape out from project conception to the working  silicon microchip under the guidance of faculty supervisor from university and industry experts</a:t>
              </a:r>
            </a:p>
          </p:txBody>
        </p:sp>
        <p:grpSp>
          <p:nvGrpSpPr>
            <p:cNvPr id="159" name="그룹 89"/>
            <p:cNvGrpSpPr/>
            <p:nvPr/>
          </p:nvGrpSpPr>
          <p:grpSpPr>
            <a:xfrm>
              <a:off x="7893307" y="23035995"/>
              <a:ext cx="8389757" cy="1194380"/>
              <a:chOff x="-12316" y="3353364"/>
              <a:chExt cx="9296400" cy="803039"/>
            </a:xfrm>
          </p:grpSpPr>
          <p:sp>
            <p:nvSpPr>
              <p:cNvPr id="160" name="직사각형 90"/>
              <p:cNvSpPr/>
              <p:nvPr/>
            </p:nvSpPr>
            <p:spPr>
              <a:xfrm>
                <a:off x="147253" y="3353364"/>
                <a:ext cx="8925925" cy="803039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 dirty="0"/>
              </a:p>
            </p:txBody>
          </p:sp>
          <p:sp>
            <p:nvSpPr>
              <p:cNvPr id="161" name="Rectangle 2"/>
              <p:cNvSpPr txBox="1">
                <a:spLocks noChangeArrowheads="1"/>
              </p:cNvSpPr>
              <p:nvPr/>
            </p:nvSpPr>
            <p:spPr>
              <a:xfrm>
                <a:off x="-12316" y="3430409"/>
                <a:ext cx="9296400" cy="672726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Fellowships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2" name="TextBox 20"/>
            <p:cNvSpPr txBox="1">
              <a:spLocks noChangeArrowheads="1"/>
            </p:cNvSpPr>
            <p:nvPr/>
          </p:nvSpPr>
          <p:spPr bwMode="auto">
            <a:xfrm>
              <a:off x="8140067" y="24503337"/>
              <a:ext cx="8131585" cy="406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buNone/>
              </a:pPr>
              <a: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Multiple Fellowships Available with</a:t>
              </a:r>
              <a:b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Full </a:t>
              </a:r>
              <a: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or </a:t>
              </a:r>
              <a: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Partial </a:t>
              </a:r>
              <a: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Tuition Fee </a:t>
              </a:r>
              <a: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Wavier for </a:t>
              </a:r>
              <a:br>
                <a:rPr lang="en-US" sz="3398" dirty="0" smtClean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en-US" sz="3398" dirty="0" smtClean="0">
                  <a:cs typeface="Arial" panose="020B0604020202020204" pitchFamily="34" charset="0"/>
                </a:rPr>
                <a:t>Excellent performance or</a:t>
              </a:r>
              <a:r>
                <a:rPr lang="en-US" sz="3398" dirty="0" smtClean="0">
                  <a:cs typeface="Arial" panose="020B0604020202020204" pitchFamily="34" charset="0"/>
                </a:rPr>
                <a:t> </a:t>
              </a:r>
              <a:r>
                <a:rPr lang="en-US" sz="3398" dirty="0" smtClean="0">
                  <a:cs typeface="Arial" panose="020B0604020202020204" pitchFamily="34" charset="0"/>
                </a:rPr>
                <a:t>Financial </a:t>
              </a:r>
              <a:br>
                <a:rPr lang="en-US" sz="3398" dirty="0" smtClean="0">
                  <a:cs typeface="Arial" panose="020B0604020202020204" pitchFamily="34" charset="0"/>
                </a:rPr>
              </a:br>
              <a:r>
                <a:rPr lang="en-US" sz="3398" dirty="0" smtClean="0">
                  <a:cs typeface="Arial" panose="020B0604020202020204" pitchFamily="34" charset="0"/>
                </a:rPr>
                <a:t>Needs </a:t>
              </a:r>
              <a:endParaRPr lang="en-US" sz="3398" dirty="0">
                <a:cs typeface="Arial" panose="020B0604020202020204" pitchFamily="34" charset="0"/>
              </a:endParaRPr>
            </a:p>
            <a:p>
              <a:pPr marL="0" lvl="1" indent="0">
                <a:buNone/>
              </a:pPr>
              <a:r>
                <a:rPr lang="en-US" sz="3398" dirty="0" smtClean="0">
                  <a:cs typeface="Arial" panose="020B0604020202020204" pitchFamily="34" charset="0"/>
                </a:rPr>
                <a:t>Tuition fee </a:t>
              </a:r>
              <a:r>
                <a:rPr lang="en-US" sz="3398" dirty="0" err="1" smtClean="0">
                  <a:cs typeface="Arial" panose="020B0604020202020204" pitchFamily="34" charset="0"/>
                </a:rPr>
                <a:t>250K</a:t>
              </a:r>
              <a:r>
                <a:rPr lang="en-US" sz="3398" dirty="0" smtClean="0">
                  <a:cs typeface="Arial" panose="020B0604020202020204" pitchFamily="34" charset="0"/>
                </a:rPr>
                <a:t> </a:t>
              </a:r>
              <a:r>
                <a:rPr lang="en-US" sz="3398" dirty="0" err="1" smtClean="0">
                  <a:cs typeface="Arial" panose="020B0604020202020204" pitchFamily="34" charset="0"/>
                </a:rPr>
                <a:t>Rs</a:t>
              </a:r>
              <a:r>
                <a:rPr lang="en-US" sz="3398" dirty="0" smtClean="0">
                  <a:cs typeface="Arial" panose="020B0604020202020204" pitchFamily="34" charset="0"/>
                </a:rPr>
                <a:t>/ 2-Years (</a:t>
              </a:r>
              <a:r>
                <a:rPr lang="en-US" sz="3398" dirty="0">
                  <a:cs typeface="Arial" panose="020B0604020202020204" pitchFamily="34" charset="0"/>
                </a:rPr>
                <a:t>Approx</a:t>
              </a:r>
              <a:r>
                <a:rPr lang="en-US" sz="3398" dirty="0" smtClean="0">
                  <a:cs typeface="Arial" panose="020B0604020202020204" pitchFamily="34" charset="0"/>
                </a:rPr>
                <a:t>.)</a:t>
              </a:r>
              <a:endParaRPr lang="en-US" sz="3398" dirty="0" smtClean="0">
                <a:cs typeface="Arial" panose="020B0604020202020204" pitchFamily="34" charset="0"/>
              </a:endParaRPr>
            </a:p>
            <a:p>
              <a:pPr lvl="1"/>
              <a:endParaRPr lang="en-US" sz="3398" dirty="0" smtClean="0">
                <a:cs typeface="Arial" panose="020B0604020202020204" pitchFamily="34" charset="0"/>
              </a:endParaRPr>
            </a:p>
            <a:p>
              <a:pPr marL="231744" lvl="1" indent="-226977">
                <a:buNone/>
              </a:pPr>
              <a:endParaRPr lang="en-US" sz="3398" dirty="0">
                <a:cs typeface="Arial" panose="020B0604020202020204" pitchFamily="34" charset="0"/>
              </a:endParaRPr>
            </a:p>
          </p:txBody>
        </p:sp>
        <p:grpSp>
          <p:nvGrpSpPr>
            <p:cNvPr id="166" name="그룹 132"/>
            <p:cNvGrpSpPr/>
            <p:nvPr/>
          </p:nvGrpSpPr>
          <p:grpSpPr>
            <a:xfrm>
              <a:off x="-258000" y="27793345"/>
              <a:ext cx="16731066" cy="986126"/>
              <a:chOff x="59946" y="3448514"/>
              <a:chExt cx="9296400" cy="647195"/>
            </a:xfrm>
          </p:grpSpPr>
          <p:sp>
            <p:nvSpPr>
              <p:cNvPr id="167" name="직사각형 133"/>
              <p:cNvSpPr/>
              <p:nvPr/>
            </p:nvSpPr>
            <p:spPr>
              <a:xfrm>
                <a:off x="244397" y="3448514"/>
                <a:ext cx="8925925" cy="647194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168" name="Rectangle 2"/>
              <p:cNvSpPr txBox="1">
                <a:spLocks noChangeArrowheads="1"/>
              </p:cNvSpPr>
              <p:nvPr/>
            </p:nvSpPr>
            <p:spPr>
              <a:xfrm>
                <a:off x="59946" y="3449440"/>
                <a:ext cx="9296400" cy="646269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1326625" latinLnBrk="0">
                  <a:spcBef>
                    <a:spcPts val="0"/>
                  </a:spcBef>
                  <a:defRPr/>
                </a:pPr>
                <a:r>
                  <a:rPr lang="en-US" altLang="zh-TW" sz="5174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PROGRAM DETAILS</a:t>
                </a:r>
                <a:endParaRPr lang="en-US" altLang="zh-TW" sz="6398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9" name="직사각형 135"/>
            <p:cNvSpPr/>
            <p:nvPr/>
          </p:nvSpPr>
          <p:spPr>
            <a:xfrm>
              <a:off x="116558" y="28873471"/>
              <a:ext cx="15939083" cy="1837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289"/>
            </a:p>
          </p:txBody>
        </p:sp>
        <p:sp>
          <p:nvSpPr>
            <p:cNvPr id="170" name="직사각형 107"/>
            <p:cNvSpPr/>
            <p:nvPr/>
          </p:nvSpPr>
          <p:spPr>
            <a:xfrm>
              <a:off x="188130" y="28956393"/>
              <a:ext cx="15939514" cy="1754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35327" indent="-435327">
                <a:buFont typeface="Arial" panose="020B0604020202020204" pitchFamily="34" charset="0"/>
                <a:buChar char="•"/>
              </a:pPr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</a:rPr>
                <a:t>For  more details about MS IC design and our research group please visit  </a:t>
              </a:r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  <a:hlinkClick r:id="rId12"/>
                </a:rPr>
                <a:t>http://isb.nu.edu.pk/rfcs2/</a:t>
              </a:r>
              <a:r>
                <a:rPr lang="en-US" altLang="ko-KR" sz="3601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3601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35327" indent="-435327">
                <a:buFont typeface="Arial" panose="020B0604020202020204" pitchFamily="34" charset="0"/>
                <a:buChar char="•"/>
              </a:pPr>
              <a:r>
                <a:rPr lang="en-US" altLang="ko-KR" sz="3601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Contact: </a:t>
              </a:r>
              <a:r>
                <a:rPr lang="en-US" altLang="ko-KR" sz="3601" b="1" dirty="0" smtClean="0">
                  <a:latin typeface="Arial" panose="020B0604020202020204" pitchFamily="34" charset="0"/>
                  <a:cs typeface="Arial" panose="020B0604020202020204" pitchFamily="34" charset="0"/>
                  <a:hlinkClick r:id="rId13"/>
                </a:rPr>
                <a:t>hassan.saif@nu.edu.pk</a:t>
              </a:r>
              <a:r>
                <a:rPr lang="en-US" altLang="ko-KR" sz="3601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, </a:t>
              </a:r>
              <a:r>
                <a:rPr lang="en-US" altLang="ko-KR" sz="3601" b="1" dirty="0" smtClean="0">
                  <a:latin typeface="Arial" panose="020B0604020202020204" pitchFamily="34" charset="0"/>
                  <a:cs typeface="Arial" panose="020B0604020202020204" pitchFamily="34" charset="0"/>
                  <a:hlinkClick r:id="rId14"/>
                </a:rPr>
                <a:t>hamza.atiq@nu.edu.pk</a:t>
              </a:r>
              <a:r>
                <a:rPr lang="en-US" altLang="ko-KR" sz="3601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3601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b="24754"/>
            <a:stretch/>
          </p:blipFill>
          <p:spPr>
            <a:xfrm>
              <a:off x="16673965" y="7956586"/>
              <a:ext cx="15347422" cy="6105575"/>
            </a:xfrm>
            <a:prstGeom prst="rect">
              <a:avLst/>
            </a:prstGeom>
          </p:spPr>
        </p:pic>
        <p:sp>
          <p:nvSpPr>
            <p:cNvPr id="102" name="직사각형 59"/>
            <p:cNvSpPr/>
            <p:nvPr/>
          </p:nvSpPr>
          <p:spPr>
            <a:xfrm>
              <a:off x="16350759" y="15229382"/>
              <a:ext cx="15828890" cy="7671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4292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85842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628764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7168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714606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25752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800448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343371" algn="l" defTabSz="3085842" rtl="0" eaLnBrk="1" latinLnBrk="1" hangingPunct="1">
                <a:defRPr sz="6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289"/>
            </a:p>
          </p:txBody>
        </p:sp>
        <p:sp>
          <p:nvSpPr>
            <p:cNvPr id="128" name="TextBox 20"/>
            <p:cNvSpPr txBox="1">
              <a:spLocks noChangeArrowheads="1"/>
            </p:cNvSpPr>
            <p:nvPr/>
          </p:nvSpPr>
          <p:spPr bwMode="auto">
            <a:xfrm>
              <a:off x="28170484" y="24110395"/>
              <a:ext cx="4158721" cy="256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3728" dirty="0">
                  <a:cs typeface="Arial" panose="020B0604020202020204" pitchFamily="34" charset="0"/>
                </a:rPr>
                <a:t>Engr.Sidra</a:t>
              </a:r>
              <a:r>
                <a:rPr lang="en-US" sz="3728" dirty="0">
                  <a:cs typeface="Arial" panose="020B0604020202020204" pitchFamily="34" charset="0"/>
                </a:rPr>
                <a:t> Saeed      </a:t>
              </a:r>
              <a:r>
                <a:rPr lang="en-US" sz="2800" dirty="0">
                  <a:cs typeface="Arial" panose="020B0604020202020204" pitchFamily="34" charset="0"/>
                </a:rPr>
                <a:t> </a:t>
              </a:r>
              <a:r>
                <a:rPr lang="en-US" sz="2800" dirty="0" smtClean="0">
                  <a:cs typeface="Arial" panose="020B0604020202020204" pitchFamily="34" charset="0"/>
                </a:rPr>
                <a:t>Design Engineer</a:t>
              </a:r>
            </a:p>
            <a:p>
              <a:pPr marL="0" indent="0">
                <a:buNone/>
              </a:pPr>
              <a:r>
                <a:rPr lang="en-US" sz="2800" dirty="0" smtClean="0">
                  <a:cs typeface="Arial" panose="020B0604020202020204" pitchFamily="34" charset="0"/>
                </a:rPr>
                <a:t>MS EE (IC Design)                           FAST</a:t>
              </a:r>
              <a:r>
                <a:rPr lang="en-US" sz="2800" dirty="0">
                  <a:cs typeface="Arial" panose="020B0604020202020204" pitchFamily="34" charset="0"/>
                </a:rPr>
                <a:t>,  NUCES, ISB.  </a:t>
              </a:r>
            </a:p>
            <a:p>
              <a:pPr marL="0" indent="0">
                <a:buNone/>
              </a:pPr>
              <a:endParaRPr lang="en-US" sz="2800" dirty="0">
                <a:cs typeface="Arial" panose="020B0604020202020204" pitchFamily="34" charset="0"/>
              </a:endParaRPr>
            </a:p>
          </p:txBody>
        </p:sp>
        <p:grpSp>
          <p:nvGrpSpPr>
            <p:cNvPr id="70" name="그룹 105"/>
            <p:cNvGrpSpPr/>
            <p:nvPr/>
          </p:nvGrpSpPr>
          <p:grpSpPr>
            <a:xfrm>
              <a:off x="15997716" y="14134813"/>
              <a:ext cx="16573501" cy="1022571"/>
              <a:chOff x="59946" y="3400852"/>
              <a:chExt cx="9296400" cy="664558"/>
            </a:xfrm>
          </p:grpSpPr>
          <p:sp>
            <p:nvSpPr>
              <p:cNvPr id="71" name="직사각형 106"/>
              <p:cNvSpPr/>
              <p:nvPr/>
            </p:nvSpPr>
            <p:spPr>
              <a:xfrm>
                <a:off x="244397" y="3418216"/>
                <a:ext cx="8925925" cy="647194"/>
              </a:xfrm>
              <a:prstGeom prst="rect">
                <a:avLst/>
              </a:prstGeom>
              <a:solidFill>
                <a:srgbClr val="003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468"/>
              </a:p>
            </p:txBody>
          </p:sp>
          <p:sp>
            <p:nvSpPr>
              <p:cNvPr id="72" name="Rectangle 2"/>
              <p:cNvSpPr txBox="1">
                <a:spLocks noChangeArrowheads="1"/>
              </p:cNvSpPr>
              <p:nvPr/>
            </p:nvSpPr>
            <p:spPr>
              <a:xfrm>
                <a:off x="59946" y="3400852"/>
                <a:ext cx="9296400" cy="608026"/>
              </a:xfrm>
              <a:prstGeom prst="rect">
                <a:avLst/>
              </a:prstGeom>
            </p:spPr>
            <p:txBody>
              <a:bodyPr vert="horz" lIns="470189" tIns="235096" rIns="470189" bIns="235096" rtlCol="0" anchor="ctr">
                <a:noAutofit/>
              </a:bodyPr>
              <a:lstStyle>
                <a:lvl1pPr algn="ctr" defTabSz="3240359" rtl="0" eaLnBrk="1" latinLnBrk="1" hangingPunct="1">
                  <a:spcBef>
                    <a:spcPct val="0"/>
                  </a:spcBef>
                  <a:buNone/>
                  <a:defRPr sz="1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5174" b="1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Tapeout Projects (Session-2020)</a:t>
                </a:r>
                <a:endParaRPr lang="en-US" sz="5174" b="1" kern="0" dirty="0">
                  <a:solidFill>
                    <a:schemeClr val="bg1"/>
                  </a:solidFill>
                  <a:latin typeface="Arial" panose="020B0604020202020204" pitchFamily="34" charset="0"/>
                  <a:ea typeface="PMingLiU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TextBox 20"/>
            <p:cNvSpPr txBox="1">
              <a:spLocks noChangeArrowheads="1"/>
            </p:cNvSpPr>
            <p:nvPr/>
          </p:nvSpPr>
          <p:spPr bwMode="auto">
            <a:xfrm>
              <a:off x="16411912" y="15608291"/>
              <a:ext cx="11319876" cy="843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182880" indent="0">
                <a:buNone/>
              </a:pPr>
              <a:r>
                <a:rPr lang="en-US" sz="3600" dirty="0" smtClean="0">
                  <a:solidFill>
                    <a:srgbClr val="C00000"/>
                  </a:solidFill>
                </a:rPr>
                <a:t>Gp</a:t>
              </a:r>
              <a:r>
                <a:rPr lang="en-US" sz="3600" dirty="0" smtClean="0">
                  <a:solidFill>
                    <a:srgbClr val="C00000"/>
                  </a:solidFill>
                </a:rPr>
                <a:t>-1</a:t>
              </a:r>
              <a:r>
                <a:rPr lang="en-US" sz="3600" dirty="0">
                  <a:solidFill>
                    <a:srgbClr val="C00000"/>
                  </a:solidFill>
                </a:rPr>
                <a:t>: </a:t>
              </a:r>
              <a:r>
                <a:rPr lang="en-US" sz="3600" dirty="0" smtClean="0"/>
                <a:t>Logic </a:t>
              </a:r>
              <a:r>
                <a:rPr lang="en-US" sz="3600" dirty="0"/>
                <a:t>Family </a:t>
              </a:r>
              <a:r>
                <a:rPr lang="en-US" sz="3600" dirty="0" smtClean="0"/>
                <a:t>for </a:t>
              </a:r>
              <a:r>
                <a:rPr lang="en-US" sz="3600" dirty="0"/>
                <a:t>Self-Powered </a:t>
              </a:r>
              <a:r>
                <a:rPr lang="en-US" sz="3600" dirty="0" smtClean="0"/>
                <a:t>ASICs</a:t>
              </a:r>
              <a:endParaRPr lang="en-US" sz="3600" dirty="0"/>
            </a:p>
            <a:p>
              <a:pPr marL="182880" indent="0">
                <a:buNone/>
              </a:pPr>
              <a:r>
                <a:rPr lang="en-US" sz="3600" dirty="0">
                  <a:solidFill>
                    <a:srgbClr val="C00000"/>
                  </a:solidFill>
                </a:rPr>
                <a:t>Gp-2: </a:t>
              </a:r>
              <a:r>
                <a:rPr lang="en-US" sz="3600" dirty="0"/>
                <a:t>Fault Tolerant CLB Design </a:t>
              </a:r>
              <a:endParaRPr lang="en-US" sz="3600" dirty="0" smtClean="0"/>
            </a:p>
            <a:p>
              <a:pPr marL="182880" indent="0">
                <a:buNone/>
              </a:pPr>
              <a:r>
                <a:rPr lang="en-US" sz="3600" dirty="0" smtClean="0">
                  <a:solidFill>
                    <a:srgbClr val="C00000"/>
                  </a:solidFill>
                </a:rPr>
                <a:t>Gp</a:t>
              </a:r>
              <a:r>
                <a:rPr lang="en-US" sz="3600" dirty="0" smtClean="0">
                  <a:solidFill>
                    <a:srgbClr val="C00000"/>
                  </a:solidFill>
                </a:rPr>
                <a:t>-3</a:t>
              </a:r>
              <a:r>
                <a:rPr lang="en-US" sz="3600" dirty="0">
                  <a:solidFill>
                    <a:srgbClr val="C00000"/>
                  </a:solidFill>
                </a:rPr>
                <a:t>: </a:t>
              </a:r>
              <a:r>
                <a:rPr lang="en-US" sz="3600" dirty="0"/>
                <a:t>28-32 GHz LNA for 5G NR applications </a:t>
              </a:r>
            </a:p>
            <a:p>
              <a:pPr marL="182880" indent="0">
                <a:buNone/>
              </a:pPr>
              <a:r>
                <a:rPr lang="en-US" sz="3600" dirty="0">
                  <a:solidFill>
                    <a:srgbClr val="C00000"/>
                  </a:solidFill>
                </a:rPr>
                <a:t>Gp-4: </a:t>
              </a:r>
              <a:r>
                <a:rPr lang="en-US" sz="3600" dirty="0"/>
                <a:t>mm Wave Phase Shifter for </a:t>
              </a:r>
              <a:r>
                <a:rPr lang="en-US" sz="3600" dirty="0" smtClean="0"/>
                <a:t>massive </a:t>
              </a:r>
              <a:r>
                <a:rPr lang="en-US" sz="3600" dirty="0" smtClean="0"/>
                <a:t>MIMO</a:t>
              </a:r>
              <a:r>
                <a:rPr lang="en-US" sz="3600" dirty="0" smtClean="0"/>
                <a:t> </a:t>
              </a:r>
              <a:br>
                <a:rPr lang="en-US" sz="3600" dirty="0" smtClean="0"/>
              </a:br>
              <a:r>
                <a:rPr lang="en-US" sz="3600" dirty="0" smtClean="0"/>
                <a:t>          application </a:t>
              </a:r>
              <a:endParaRPr lang="en-US" sz="3600" dirty="0"/>
            </a:p>
            <a:p>
              <a:pPr marL="182880" indent="0">
                <a:buNone/>
              </a:pPr>
              <a:r>
                <a:rPr lang="en-US" sz="3600" dirty="0">
                  <a:solidFill>
                    <a:srgbClr val="C00000"/>
                  </a:solidFill>
                </a:rPr>
                <a:t>Gp-5: </a:t>
              </a:r>
              <a:r>
                <a:rPr lang="en-US" sz="3600" dirty="0"/>
                <a:t>MMIMO Channel Estimation with </a:t>
              </a:r>
              <a:r>
                <a:rPr lang="el-GR" sz="3600" dirty="0" smtClean="0">
                  <a:cs typeface="Arial" panose="020B0604020202020204" pitchFamily="34" charset="0"/>
                </a:rPr>
                <a:t>Σ</a:t>
              </a:r>
              <a:r>
                <a:rPr lang="el-GR" sz="3600" dirty="0" smtClean="0"/>
                <a:t>Δ</a:t>
              </a:r>
              <a:r>
                <a:rPr lang="en-US" sz="3600" dirty="0" smtClean="0"/>
                <a:t> </a:t>
              </a:r>
              <a:r>
                <a:rPr lang="en-US" sz="3600" dirty="0"/>
                <a:t>ADC                         </a:t>
              </a:r>
            </a:p>
            <a:p>
              <a:pPr marL="182880" indent="0">
                <a:buNone/>
              </a:pPr>
              <a:r>
                <a:rPr lang="en-US" sz="3600" dirty="0">
                  <a:solidFill>
                    <a:srgbClr val="C00000"/>
                  </a:solidFill>
                </a:rPr>
                <a:t>Gp-6: </a:t>
              </a:r>
              <a:r>
                <a:rPr lang="en-US" sz="3600" dirty="0"/>
                <a:t>Capacitor Less High Efficiency </a:t>
              </a:r>
              <a:r>
                <a:rPr lang="en-US" sz="3600" dirty="0" smtClean="0"/>
                <a:t>Triboelectric</a:t>
              </a:r>
              <a:br>
                <a:rPr lang="en-US" sz="3600" dirty="0" smtClean="0"/>
              </a:br>
              <a:r>
                <a:rPr lang="en-US" sz="3600" dirty="0" smtClean="0"/>
                <a:t>          </a:t>
              </a:r>
              <a:r>
                <a:rPr lang="en-US" sz="3600" dirty="0"/>
                <a:t>Energy </a:t>
              </a:r>
              <a:r>
                <a:rPr lang="en-US" sz="3600" dirty="0" smtClean="0"/>
                <a:t>Harvester</a:t>
              </a:r>
              <a:endParaRPr lang="en-US" sz="3600" dirty="0"/>
            </a:p>
            <a:p>
              <a:pPr marL="182880" indent="0">
                <a:buNone/>
              </a:pPr>
              <a:r>
                <a:rPr lang="en-US" sz="3600" dirty="0">
                  <a:solidFill>
                    <a:srgbClr val="C00000"/>
                  </a:solidFill>
                </a:rPr>
                <a:t>Gp-7: </a:t>
              </a:r>
              <a:r>
                <a:rPr lang="en-US" sz="3600" dirty="0"/>
                <a:t>ASIC Implementation of </a:t>
              </a:r>
              <a:r>
                <a:rPr lang="en-US" sz="3600" dirty="0" smtClean="0"/>
                <a:t>ALU</a:t>
              </a:r>
              <a:r>
                <a:rPr lang="en-US" sz="3600" dirty="0" smtClean="0"/>
                <a:t> based </a:t>
              </a:r>
              <a:br>
                <a:rPr lang="en-US" sz="3600" dirty="0" smtClean="0"/>
              </a:br>
              <a:r>
                <a:rPr lang="en-US" sz="3600" dirty="0" smtClean="0"/>
                <a:t>          Approximate Computing</a:t>
              </a:r>
              <a:endParaRPr lang="en-US" sz="3600" dirty="0"/>
            </a:p>
            <a:p>
              <a:pPr marL="182880" indent="0">
                <a:buNone/>
              </a:pPr>
              <a:r>
                <a:rPr lang="en-US" sz="3600" dirty="0">
                  <a:solidFill>
                    <a:srgbClr val="C00000"/>
                  </a:solidFill>
                </a:rPr>
                <a:t>Gp-8: </a:t>
              </a:r>
              <a:r>
                <a:rPr lang="en-US" sz="3600" dirty="0" smtClean="0"/>
                <a:t>True </a:t>
              </a:r>
              <a:r>
                <a:rPr lang="en-US" sz="3600" dirty="0"/>
                <a:t>Random Number Generator for </a:t>
              </a:r>
              <a:r>
                <a:rPr lang="en-US" sz="3600" dirty="0" smtClean="0"/>
                <a:t>5G</a:t>
              </a:r>
              <a:r>
                <a:rPr lang="en-US" sz="3600" dirty="0" smtClean="0"/>
                <a:t> NR</a:t>
              </a:r>
              <a:endParaRPr lang="en-US" sz="2000" dirty="0"/>
            </a:p>
            <a:p>
              <a:pPr marL="457135" lvl="1" indent="0">
                <a:buNone/>
              </a:pPr>
              <a:endParaRPr lang="en-US" sz="2000" dirty="0"/>
            </a:p>
            <a:p>
              <a:pPr lvl="1"/>
              <a:endParaRPr lang="en-US" sz="2000" dirty="0"/>
            </a:p>
            <a:p>
              <a:pPr lvl="1"/>
              <a:endParaRPr lang="en-US" sz="2000" dirty="0"/>
            </a:p>
            <a:p>
              <a:pPr lvl="1"/>
              <a:endParaRPr 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051170" y="34802358"/>
              <a:ext cx="21014086" cy="1861920"/>
            </a:xfrm>
            <a:prstGeom prst="rect">
              <a:avLst/>
            </a:prstGeom>
            <a:noFill/>
            <a:effectLst>
              <a:outerShdw blurRad="1155700" dist="50800" dir="5400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1499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School of Electrical Engineering</a:t>
              </a:r>
            </a:p>
          </p:txBody>
        </p:sp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8312" y="15651365"/>
              <a:ext cx="4086225" cy="34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27850849" y="15643062"/>
              <a:ext cx="4121150" cy="3487738"/>
            </a:xfrm>
            <a:prstGeom prst="rect">
              <a:avLst/>
            </a:prstGeom>
            <a:noFill/>
            <a:ln w="36513" cap="flat">
              <a:solidFill>
                <a:srgbClr val="9933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81164" y="15989012"/>
              <a:ext cx="1368152" cy="13229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8585020" y="16010909"/>
              <a:ext cx="1236614" cy="14252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8597280" y="17477822"/>
              <a:ext cx="1355892" cy="1279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0012702" y="17376774"/>
              <a:ext cx="1236614" cy="13810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7" name="Picture 1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0849" y="19312658"/>
              <a:ext cx="4086225" cy="34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27833386" y="19304355"/>
              <a:ext cx="4121150" cy="3487738"/>
            </a:xfrm>
            <a:prstGeom prst="rect">
              <a:avLst/>
            </a:prstGeom>
            <a:noFill/>
            <a:ln w="36513" cap="flat">
              <a:solidFill>
                <a:srgbClr val="9933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9863701" y="19650305"/>
              <a:ext cx="1368152" cy="13229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8567557" y="19672202"/>
              <a:ext cx="1236614" cy="14252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579817" y="21139115"/>
              <a:ext cx="1355892" cy="1279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995239" y="21038067"/>
              <a:ext cx="1236614" cy="13810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608397" y="16296000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8617203" y="17580218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9974034" y="16251802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9967147" y="17566566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9964306" y="19886915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8634666" y="21258779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Gp-7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8587449" y="20019125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037307" y="21280882"/>
              <a:ext cx="12811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Gp-8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3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15673</TotalTime>
  <Words>529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PMingLiU</vt:lpstr>
      <vt:lpstr>Arial</vt:lpstr>
      <vt:lpstr>Baskerville Old Face</vt:lpstr>
      <vt:lpstr>Times New Roman</vt:lpstr>
      <vt:lpstr>Office 테마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Woojae Lee</dc:creator>
  <cp:lastModifiedBy>Muhammad Rashad Ramzan</cp:lastModifiedBy>
  <cp:revision>443</cp:revision>
  <dcterms:created xsi:type="dcterms:W3CDTF">2013-01-07T15:13:22Z</dcterms:created>
  <dcterms:modified xsi:type="dcterms:W3CDTF">2021-06-01T12:32:55Z</dcterms:modified>
</cp:coreProperties>
</file>