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400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E60000"/>
    <a:srgbClr val="EA0000"/>
    <a:srgbClr val="FF3B3B"/>
    <a:srgbClr val="215381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862" y="102"/>
      </p:cViewPr>
      <p:guideLst>
        <p:guide orient="horz" pos="2304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97189"/>
            <a:ext cx="5440680" cy="254677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842174"/>
            <a:ext cx="4800600" cy="176614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8" indent="0" algn="ctr">
              <a:buNone/>
              <a:defRPr sz="1400"/>
            </a:lvl2pPr>
            <a:lvl3pPr marL="640096" indent="0" algn="ctr">
              <a:buNone/>
              <a:defRPr sz="1260"/>
            </a:lvl3pPr>
            <a:lvl4pPr marL="960144" indent="0" algn="ctr">
              <a:buNone/>
              <a:defRPr sz="1120"/>
            </a:lvl4pPr>
            <a:lvl5pPr marL="1280192" indent="0" algn="ctr">
              <a:buNone/>
              <a:defRPr sz="1120"/>
            </a:lvl5pPr>
            <a:lvl6pPr marL="1600240" indent="0" algn="ctr">
              <a:buNone/>
              <a:defRPr sz="1120"/>
            </a:lvl6pPr>
            <a:lvl7pPr marL="1920288" indent="0" algn="ctr">
              <a:buNone/>
              <a:defRPr sz="1120"/>
            </a:lvl7pPr>
            <a:lvl8pPr marL="2240336" indent="0" algn="ctr">
              <a:buNone/>
              <a:defRPr sz="1120"/>
            </a:lvl8pPr>
            <a:lvl9pPr marL="2560384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6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7" y="389467"/>
            <a:ext cx="1380173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89467"/>
            <a:ext cx="4060508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823724"/>
            <a:ext cx="5520690" cy="304291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895429"/>
            <a:ext cx="5520690" cy="16001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9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44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9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88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336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84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947335"/>
            <a:ext cx="272034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947335"/>
            <a:ext cx="272034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9468"/>
            <a:ext cx="552069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793243"/>
            <a:ext cx="2707838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8" indent="0">
              <a:buNone/>
              <a:defRPr sz="1400" b="1"/>
            </a:lvl2pPr>
            <a:lvl3pPr marL="640096" indent="0">
              <a:buNone/>
              <a:defRPr sz="1260" b="1"/>
            </a:lvl3pPr>
            <a:lvl4pPr marL="960144" indent="0">
              <a:buNone/>
              <a:defRPr sz="1120" b="1"/>
            </a:lvl4pPr>
            <a:lvl5pPr marL="1280192" indent="0">
              <a:buNone/>
              <a:defRPr sz="1120" b="1"/>
            </a:lvl5pPr>
            <a:lvl6pPr marL="1600240" indent="0">
              <a:buNone/>
              <a:defRPr sz="1120" b="1"/>
            </a:lvl6pPr>
            <a:lvl7pPr marL="1920288" indent="0">
              <a:buNone/>
              <a:defRPr sz="1120" b="1"/>
            </a:lvl7pPr>
            <a:lvl8pPr marL="2240336" indent="0">
              <a:buNone/>
              <a:defRPr sz="1120" b="1"/>
            </a:lvl8pPr>
            <a:lvl9pPr marL="2560384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672082"/>
            <a:ext cx="2707838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793243"/>
            <a:ext cx="2721174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8" indent="0">
              <a:buNone/>
              <a:defRPr sz="1400" b="1"/>
            </a:lvl2pPr>
            <a:lvl3pPr marL="640096" indent="0">
              <a:buNone/>
              <a:defRPr sz="1260" b="1"/>
            </a:lvl3pPr>
            <a:lvl4pPr marL="960144" indent="0">
              <a:buNone/>
              <a:defRPr sz="1120" b="1"/>
            </a:lvl4pPr>
            <a:lvl5pPr marL="1280192" indent="0">
              <a:buNone/>
              <a:defRPr sz="1120" b="1"/>
            </a:lvl5pPr>
            <a:lvl6pPr marL="1600240" indent="0">
              <a:buNone/>
              <a:defRPr sz="1120" b="1"/>
            </a:lvl6pPr>
            <a:lvl7pPr marL="1920288" indent="0">
              <a:buNone/>
              <a:defRPr sz="1120" b="1"/>
            </a:lvl7pPr>
            <a:lvl8pPr marL="2240336" indent="0">
              <a:buNone/>
              <a:defRPr sz="1120" b="1"/>
            </a:lvl8pPr>
            <a:lvl9pPr marL="2560384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672082"/>
            <a:ext cx="2721174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5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3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8" y="1053255"/>
            <a:ext cx="3240405" cy="51985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3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8" indent="0">
              <a:buNone/>
              <a:defRPr sz="980"/>
            </a:lvl2pPr>
            <a:lvl3pPr marL="640096" indent="0">
              <a:buNone/>
              <a:defRPr sz="840"/>
            </a:lvl3pPr>
            <a:lvl4pPr marL="960144" indent="0">
              <a:buNone/>
              <a:defRPr sz="700"/>
            </a:lvl4pPr>
            <a:lvl5pPr marL="1280192" indent="0">
              <a:buNone/>
              <a:defRPr sz="700"/>
            </a:lvl5pPr>
            <a:lvl6pPr marL="1600240" indent="0">
              <a:buNone/>
              <a:defRPr sz="700"/>
            </a:lvl6pPr>
            <a:lvl7pPr marL="1920288" indent="0">
              <a:buNone/>
              <a:defRPr sz="700"/>
            </a:lvl7pPr>
            <a:lvl8pPr marL="2240336" indent="0">
              <a:buNone/>
              <a:defRPr sz="700"/>
            </a:lvl8pPr>
            <a:lvl9pPr marL="256038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3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8" y="1053255"/>
            <a:ext cx="3240405" cy="51985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8" indent="0">
              <a:buNone/>
              <a:defRPr sz="1960"/>
            </a:lvl2pPr>
            <a:lvl3pPr marL="640096" indent="0">
              <a:buNone/>
              <a:defRPr sz="1680"/>
            </a:lvl3pPr>
            <a:lvl4pPr marL="960144" indent="0">
              <a:buNone/>
              <a:defRPr sz="1400"/>
            </a:lvl4pPr>
            <a:lvl5pPr marL="1280192" indent="0">
              <a:buNone/>
              <a:defRPr sz="1400"/>
            </a:lvl5pPr>
            <a:lvl6pPr marL="1600240" indent="0">
              <a:buNone/>
              <a:defRPr sz="1400"/>
            </a:lvl6pPr>
            <a:lvl7pPr marL="1920288" indent="0">
              <a:buNone/>
              <a:defRPr sz="1400"/>
            </a:lvl7pPr>
            <a:lvl8pPr marL="2240336" indent="0">
              <a:buNone/>
              <a:defRPr sz="1400"/>
            </a:lvl8pPr>
            <a:lvl9pPr marL="2560384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3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8" indent="0">
              <a:buNone/>
              <a:defRPr sz="980"/>
            </a:lvl2pPr>
            <a:lvl3pPr marL="640096" indent="0">
              <a:buNone/>
              <a:defRPr sz="840"/>
            </a:lvl3pPr>
            <a:lvl4pPr marL="960144" indent="0">
              <a:buNone/>
              <a:defRPr sz="700"/>
            </a:lvl4pPr>
            <a:lvl5pPr marL="1280192" indent="0">
              <a:buNone/>
              <a:defRPr sz="700"/>
            </a:lvl5pPr>
            <a:lvl6pPr marL="1600240" indent="0">
              <a:buNone/>
              <a:defRPr sz="700"/>
            </a:lvl6pPr>
            <a:lvl7pPr marL="1920288" indent="0">
              <a:buNone/>
              <a:defRPr sz="700"/>
            </a:lvl7pPr>
            <a:lvl8pPr marL="2240336" indent="0">
              <a:buNone/>
              <a:defRPr sz="700"/>
            </a:lvl8pPr>
            <a:lvl9pPr marL="256038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89468"/>
            <a:ext cx="55206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947335"/>
            <a:ext cx="55206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B92E-2705-463F-89E3-5128923F29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6269-F4D7-498E-8731-3E5F28D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96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4" indent="-160024" algn="l" defTabSz="640096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72" indent="-160024" algn="l" defTabSz="640096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20" indent="-160024" algn="l" defTabSz="640096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68" indent="-160024" algn="l" defTabSz="640096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216" indent="-160024" algn="l" defTabSz="640096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64" indent="-160024" algn="l" defTabSz="640096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312" indent="-160024" algn="l" defTabSz="640096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indent="-160024" algn="l" defTabSz="640096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408" indent="-160024" algn="l" defTabSz="640096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96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8" algn="l" defTabSz="640096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96" algn="l" defTabSz="640096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44" algn="l" defTabSz="640096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92" algn="l" defTabSz="640096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40" algn="l" defTabSz="640096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88" algn="l" defTabSz="640096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336" algn="l" defTabSz="640096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84" algn="l" defTabSz="640096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-4000" r="-4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09" y="64615"/>
            <a:ext cx="6397218" cy="1789825"/>
          </a:xfrm>
          <a:blipFill dpi="0" rotWithShape="1">
            <a:blip r:embed="rId3">
              <a:alphaModFix amt="23000"/>
            </a:blip>
            <a:srcRect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</a:p>
          <a:p>
            <a:endParaRPr lang="en-US" sz="1100" spc="-2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76827" y="6718865"/>
            <a:ext cx="2130124" cy="3551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" y="6732902"/>
            <a:ext cx="2557083" cy="55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E52C7A0-A469-41B0-AC82-CDB1123EC3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581" r="15555" b="25628"/>
          <a:stretch/>
        </p:blipFill>
        <p:spPr>
          <a:xfrm>
            <a:off x="87313" y="37135"/>
            <a:ext cx="1792287" cy="640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052208E-00C2-4D47-8C3A-7AA988FD1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297" y="-142056"/>
            <a:ext cx="1978694" cy="780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48516" y="7010452"/>
            <a:ext cx="338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www.isb.nu.edu.pk/rfcs2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6640" y="6709027"/>
            <a:ext cx="239049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Book Antiqua" panose="02040602050305030304" pitchFamily="18" charset="0"/>
              </a:rPr>
              <a:t>Google Meet link</a:t>
            </a:r>
            <a:r>
              <a:rPr lang="en-US" sz="1000" b="1" dirty="0">
                <a:latin typeface="Book Antiqua" panose="02040602050305030304" pitchFamily="18" charset="0"/>
              </a:rPr>
              <a:t> </a:t>
            </a:r>
            <a:r>
              <a:rPr lang="en-US" sz="1000" b="1" dirty="0" smtClean="0">
                <a:latin typeface="Book Antiqua" panose="02040602050305030304" pitchFamily="18" charset="0"/>
              </a:rPr>
              <a:t>will be shared before each session</a:t>
            </a:r>
            <a:endParaRPr lang="en-US" sz="1050" b="1" dirty="0">
              <a:latin typeface="Book Antiqua" panose="0204060205030503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58498" y="799053"/>
            <a:ext cx="1693929" cy="5699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009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KAMAL-1</a:t>
            </a:r>
            <a:endParaRPr lang="en-US" sz="1800" b="1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86260" y="101780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KAMAL-2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01292" y="993574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SSCS-PICO 21’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028485" y="1326202"/>
            <a:ext cx="3187154" cy="7006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rial Rounded MT Bold" panose="020F0704030504030204" pitchFamily="34" charset="0"/>
              </a:rPr>
              <a:t>   </a:t>
            </a:r>
            <a:r>
              <a:rPr lang="en-US" sz="1600" dirty="0" smtClean="0">
                <a:solidFill>
                  <a:srgbClr val="CC0000"/>
                </a:solidFill>
                <a:latin typeface="Arial Rounded MT Bold" panose="020F0704030504030204" pitchFamily="34" charset="0"/>
              </a:rPr>
              <a:t>Tentative Schedule</a:t>
            </a:r>
            <a:endParaRPr lang="en-US" sz="1600" dirty="0">
              <a:solidFill>
                <a:srgbClr val="CC000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1354"/>
              </p:ext>
            </p:extLst>
          </p:nvPr>
        </p:nvGraphicFramePr>
        <p:xfrm>
          <a:off x="220975" y="1973805"/>
          <a:ext cx="5953018" cy="470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3327"/>
                <a:gridCol w="1993298"/>
                <a:gridCol w="1816393"/>
              </a:tblGrid>
              <a:tr h="271240"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TOPIC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Presenter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Date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Fault Tolerant Circuit Design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Nasir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Mohyudin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March 7, 2022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IC Design Packaging, an Important Arena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Sajjid</a:t>
                      </a: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Baloch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March 14, 2022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998">
                <a:tc>
                  <a:txBody>
                    <a:bodyPr/>
                    <a:lstStyle/>
                    <a:p>
                      <a:pPr marL="0" algn="l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IC Design, The future prospect for young engineers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Khurram</a:t>
                      </a: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Muhammad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March 21, 2022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998">
                <a:tc>
                  <a:txBody>
                    <a:bodyPr/>
                    <a:lstStyle/>
                    <a:p>
                      <a:pPr marL="0" algn="l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RISC-V Architecture State of Art and Future Prospects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Muhammad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Yasir</a:t>
                      </a: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Qadri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March 18, 2022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998">
                <a:tc>
                  <a:txBody>
                    <a:bodyPr/>
                    <a:lstStyle/>
                    <a:p>
                      <a:pPr marL="0" algn="l" defTabSz="640096" rtl="0" eaLnBrk="1" latinLnBrk="0" hangingPunct="1"/>
                      <a:r>
                        <a:rPr lang="en-US" sz="900" b="0" i="0" kern="120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How to Prepare Yourself for a Career as Design Verification Engineer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Bilal Zafar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April 6, 2022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998">
                <a:tc>
                  <a:txBody>
                    <a:bodyPr/>
                    <a:lstStyle/>
                    <a:p>
                      <a:pPr marL="0" algn="l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Design Techniques for Precision Amplifiers 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Moaaz</a:t>
                      </a: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Ahmed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April 13, 2022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marL="0" marR="0" indent="0" algn="l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Basics of LNA Design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Rashad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Ramzan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April 18, 2022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998">
                <a:tc>
                  <a:txBody>
                    <a:bodyPr/>
                    <a:lstStyle/>
                    <a:p>
                      <a:pPr marL="0" marR="0" indent="0" algn="l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mm-Wave CMOS Design, Layout Consideration and Measurements 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Azhar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Shaheen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April 20, 2022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99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Hardware based Random Number Generator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Rashad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Ramzan</a:t>
                      </a:r>
                      <a:endParaRPr lang="en-US" sz="900" b="0" i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40096" rtl="0" eaLnBrk="1" latinLnBrk="0" hangingPunct="1"/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May 02, 2022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Triboelectric</a:t>
                      </a: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Energy Harvesters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Hassan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Saif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May 12, 2022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Printed Electronics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Shaukat</a:t>
                      </a: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Ali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June 13, 2022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998">
                <a:tc>
                  <a:txBody>
                    <a:bodyPr/>
                    <a:lstStyle/>
                    <a:p>
                      <a:pPr marL="0" algn="l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Field Programmable Gate Arrays: Architectures, Applications and Trends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Anees</a:t>
                      </a: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Ullah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June 14, 2022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998">
                <a:tc>
                  <a:txBody>
                    <a:bodyPr/>
                    <a:lstStyle/>
                    <a:p>
                      <a:pPr marL="0" algn="l" defTabSz="640096" rtl="0" eaLnBrk="1" latinLnBrk="0" hangingPunct="1"/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High Frequency Measurements Demonstration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Ahmed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Shafqat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June 20, 2022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998">
                <a:tc>
                  <a:txBody>
                    <a:bodyPr/>
                    <a:lstStyle/>
                    <a:p>
                      <a:pPr marL="0" marR="0" indent="0" algn="l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Open Source IC Design Tools and More</a:t>
                      </a:r>
                    </a:p>
                    <a:p>
                      <a:pPr marL="0" algn="l" defTabSz="640096" rtl="0" eaLnBrk="1" latinLnBrk="0" hangingPunct="1"/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Engr. </a:t>
                      </a:r>
                      <a:r>
                        <a:rPr lang="en-US" sz="900" b="0" i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Shahid</a:t>
                      </a: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,Usman and</a:t>
                      </a:r>
                      <a:r>
                        <a:rPr lang="en-US" sz="900" b="0" i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Hamza</a:t>
                      </a:r>
                      <a:endParaRPr lang="en-US" sz="900" b="0" i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June 24, 2022</a:t>
                      </a:r>
                    </a:p>
                    <a:p>
                      <a:pPr marL="0" marR="0" indent="0" algn="ctr" defTabSz="640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>
          <a:xfrm>
            <a:off x="173983" y="294423"/>
            <a:ext cx="6032968" cy="1564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009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Integrated Circuit Design (ICD) Lab at FAST-NUCES ISL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Presents 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b="1" dirty="0" smtClean="0">
                <a:latin typeface="Book Antiqua" panose="02040602050305030304" pitchFamily="18" charset="0"/>
              </a:rPr>
              <a:t>Seminar </a:t>
            </a:r>
            <a:r>
              <a:rPr lang="en-US" sz="2400" b="1" dirty="0">
                <a:latin typeface="Book Antiqua" panose="02040602050305030304" pitchFamily="18" charset="0"/>
              </a:rPr>
              <a:t>Series on recent trends in Integrated Circuit Design regime </a:t>
            </a:r>
            <a:r>
              <a:rPr lang="en-US" sz="2000" dirty="0" smtClean="0">
                <a:latin typeface="Arial Rounded MT Bold" panose="020F0704030504030204" pitchFamily="34" charset="0"/>
              </a:rPr>
              <a:t/>
            </a:r>
            <a:br>
              <a:rPr lang="en-US" sz="2000" dirty="0" smtClean="0">
                <a:latin typeface="Arial Rounded MT Bold" panose="020F0704030504030204" pitchFamily="34" charset="0"/>
              </a:rPr>
            </a:b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3035</TotalTime>
  <Words>246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Agency FB</vt:lpstr>
      <vt:lpstr>Arial</vt:lpstr>
      <vt:lpstr>Arial Rounded MT Bold</vt:lpstr>
      <vt:lpstr>Book Antiqua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Series</dc:title>
  <dc:creator>hammad</dc:creator>
  <cp:lastModifiedBy>Project</cp:lastModifiedBy>
  <cp:revision>154</cp:revision>
  <dcterms:created xsi:type="dcterms:W3CDTF">2017-08-23T12:10:32Z</dcterms:created>
  <dcterms:modified xsi:type="dcterms:W3CDTF">2022-04-01T06:35:40Z</dcterms:modified>
</cp:coreProperties>
</file>