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B7D6-6DA1-4F5D-9FF6-85311D5D225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1E66-0C84-4971-98CA-EEF49AF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 trans="100000"/>
                    </a14:imgEffect>
                    <a14:imgEffect>
                      <a14:sharpenSoften amount="-100000"/>
                    </a14:imgEffect>
                    <a14:imgEffect>
                      <a14:brightnessContrast bright="-24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8527" y="-15696"/>
            <a:ext cx="926524" cy="87791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1" y="4447598"/>
            <a:ext cx="7771769" cy="5968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253250" y="-104184"/>
            <a:ext cx="5671103" cy="89409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latin typeface="Arial Rounded MT Bold" panose="020F0704030504030204" pitchFamily="34" charset="0"/>
              </a:rPr>
              <a:t>   </a:t>
            </a:r>
            <a:r>
              <a:rPr lang="en-US" sz="3200" dirty="0" smtClean="0">
                <a:latin typeface="Arial Rounded MT Bold" panose="020F0704030504030204" pitchFamily="34" charset="0"/>
              </a:rPr>
              <a:t>Seminar Series on 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pSp>
        <p:nvGrpSpPr>
          <p:cNvPr id="9" name="Group 588"/>
          <p:cNvGrpSpPr>
            <a:grpSpLocks/>
          </p:cNvGrpSpPr>
          <p:nvPr/>
        </p:nvGrpSpPr>
        <p:grpSpPr bwMode="auto">
          <a:xfrm>
            <a:off x="105752" y="1691667"/>
            <a:ext cx="4078783" cy="3054993"/>
            <a:chOff x="-8744" y="18898"/>
            <a:chExt cx="7228" cy="4117"/>
          </a:xfrm>
        </p:grpSpPr>
        <p:sp>
          <p:nvSpPr>
            <p:cNvPr id="10" name="AutoShape 312"/>
            <p:cNvSpPr>
              <a:spLocks noChangeArrowheads="1"/>
            </p:cNvSpPr>
            <p:nvPr/>
          </p:nvSpPr>
          <p:spPr bwMode="auto">
            <a:xfrm>
              <a:off x="-8744" y="19191"/>
              <a:ext cx="7228" cy="319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  <a:alpha val="6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87"/>
            <p:cNvSpPr txBox="1">
              <a:spLocks noChangeArrowheads="1"/>
            </p:cNvSpPr>
            <p:nvPr/>
          </p:nvSpPr>
          <p:spPr bwMode="auto">
            <a:xfrm>
              <a:off x="-8540" y="18898"/>
              <a:ext cx="6820" cy="4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defTabSz="3830638">
                <a:spcBef>
                  <a:spcPct val="50000"/>
                </a:spcBef>
                <a:tabLst>
                  <a:tab pos="1092200" algn="l"/>
                </a:tabLst>
              </a:pPr>
              <a:endParaRPr lang="en-US" sz="1300" b="1" dirty="0" smtClean="0"/>
            </a:p>
            <a:p>
              <a:pPr algn="just" defTabSz="3830638">
                <a:spcBef>
                  <a:spcPct val="50000"/>
                </a:spcBef>
                <a:tabLst>
                  <a:tab pos="1092200" algn="l"/>
                </a:tabLst>
              </a:pPr>
              <a:r>
                <a:rPr lang="en-US" sz="1300" b="1" i="1" dirty="0" smtClean="0"/>
                <a:t>Department of Electrical engineering at  NUCES-ISL and Integrated Circuit Design (ICD) Lab </a:t>
              </a:r>
              <a:r>
                <a:rPr lang="en-US" sz="1300" dirty="0" smtClean="0"/>
                <a:t>are organizing a seminar series on the recent trends and developments in the Integrated Circuit design regime. The primary  objective of this </a:t>
              </a:r>
              <a:r>
                <a:rPr lang="en-US" sz="1300" dirty="0"/>
                <a:t>s</a:t>
              </a:r>
              <a:r>
                <a:rPr lang="en-US" sz="1300" dirty="0" smtClean="0"/>
                <a:t>eminar is to invoke the importance </a:t>
              </a:r>
              <a:r>
                <a:rPr lang="en-US" sz="1300" dirty="0"/>
                <a:t>f</a:t>
              </a:r>
              <a:r>
                <a:rPr lang="en-US" sz="1300" dirty="0" smtClean="0"/>
                <a:t>uture </a:t>
              </a:r>
              <a:r>
                <a:rPr lang="en-US" sz="1300" dirty="0"/>
                <a:t>of IC Design and Opportunities </a:t>
              </a:r>
              <a:r>
                <a:rPr lang="en-US" sz="1300" dirty="0" smtClean="0"/>
                <a:t>in </a:t>
              </a:r>
              <a:r>
                <a:rPr lang="en-US" sz="1300" dirty="0"/>
                <a:t>Pakistan </a:t>
              </a:r>
              <a:r>
                <a:rPr lang="en-US" sz="1300" dirty="0" smtClean="0"/>
                <a:t> among  the students and researchers. Seminar talk comprises of 26  online/on-campus talks over the span of fall 2020 semester. Web links </a:t>
              </a:r>
              <a:r>
                <a:rPr lang="en-US" sz="1300" dirty="0" smtClean="0"/>
                <a:t>for </a:t>
              </a:r>
              <a:r>
                <a:rPr lang="en-US" sz="1300" dirty="0" smtClean="0"/>
                <a:t>online talks will be shared before  the start of each talk.</a:t>
              </a:r>
              <a:endParaRPr lang="en-US" sz="1300" i="1" dirty="0"/>
            </a:p>
            <a:p>
              <a:pPr algn="just" defTabSz="3830638">
                <a:spcBef>
                  <a:spcPct val="50000"/>
                </a:spcBef>
                <a:tabLst>
                  <a:tab pos="1092200" algn="l"/>
                </a:tabLst>
              </a:pPr>
              <a:endParaRPr lang="en-US" sz="2000" b="1" dirty="0" smtClean="0"/>
            </a:p>
          </p:txBody>
        </p:sp>
      </p:grpSp>
      <p:sp>
        <p:nvSpPr>
          <p:cNvPr id="12" name="Text Box 587"/>
          <p:cNvSpPr txBox="1">
            <a:spLocks noChangeArrowheads="1"/>
          </p:cNvSpPr>
          <p:nvPr/>
        </p:nvSpPr>
        <p:spPr bwMode="auto">
          <a:xfrm>
            <a:off x="0" y="751503"/>
            <a:ext cx="7698851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just" defTabSz="3830638">
              <a:spcBef>
                <a:spcPct val="50000"/>
              </a:spcBef>
              <a:tabLst>
                <a:tab pos="1092200" algn="l"/>
              </a:tabLst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On recent trends in Integrated Circuit Design regime </a:t>
            </a: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 defTabSz="3830638">
              <a:spcBef>
                <a:spcPct val="50000"/>
              </a:spcBef>
              <a:tabLst>
                <a:tab pos="1092200" algn="l"/>
              </a:tabLst>
            </a:pPr>
            <a:endParaRPr lang="en-US" sz="2600" b="1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14524" y="4358676"/>
            <a:ext cx="3869801" cy="7006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Arial Rounded MT Bold" panose="020F0704030504030204" pitchFamily="34" charset="0"/>
              </a:rPr>
              <a:t>   </a:t>
            </a:r>
            <a:r>
              <a:rPr lang="en-US" sz="3200" dirty="0" smtClean="0">
                <a:solidFill>
                  <a:srgbClr val="CC0000"/>
                </a:solidFill>
                <a:latin typeface="Arial Rounded MT Bold" panose="020F0704030504030204" pitchFamily="34" charset="0"/>
              </a:rPr>
              <a:t>Tentative Topics</a:t>
            </a:r>
            <a:endParaRPr lang="en-US" sz="3200" dirty="0">
              <a:solidFill>
                <a:srgbClr val="CC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 Box 587"/>
          <p:cNvSpPr txBox="1">
            <a:spLocks noChangeArrowheads="1"/>
          </p:cNvSpPr>
          <p:nvPr/>
        </p:nvSpPr>
        <p:spPr bwMode="auto">
          <a:xfrm>
            <a:off x="108595" y="1332047"/>
            <a:ext cx="71373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3830638">
              <a:spcBef>
                <a:spcPct val="50000"/>
              </a:spcBef>
              <a:tabLst>
                <a:tab pos="1092200" algn="l"/>
              </a:tabLst>
            </a:pPr>
            <a:r>
              <a:rPr lang="en-US" b="1" i="1" dirty="0" smtClean="0">
                <a:solidFill>
                  <a:srgbClr val="C00000"/>
                </a:solidFill>
              </a:rPr>
              <a:t>Organized by: Department of Electrical Engineering  NUCES ISLAMABAD</a:t>
            </a:r>
          </a:p>
          <a:p>
            <a:endParaRPr lang="en-US" sz="600" b="1" i="1" dirty="0" smtClean="0">
              <a:solidFill>
                <a:srgbClr val="C00000"/>
              </a:solidFill>
            </a:endParaRPr>
          </a:p>
          <a:p>
            <a:pPr algn="just" defTabSz="3830638">
              <a:spcBef>
                <a:spcPct val="50000"/>
              </a:spcBef>
              <a:tabLst>
                <a:tab pos="1092200" algn="l"/>
              </a:tabLst>
            </a:pPr>
            <a:endParaRPr lang="en-US" sz="2000" i="1" dirty="0" smtClean="0">
              <a:solidFill>
                <a:srgbClr val="C00000"/>
              </a:solidFill>
            </a:endParaRPr>
          </a:p>
          <a:p>
            <a:pPr algn="just" defTabSz="3830638">
              <a:spcBef>
                <a:spcPct val="50000"/>
              </a:spcBef>
              <a:tabLst>
                <a:tab pos="1092200" algn="l"/>
              </a:tabLst>
            </a:pPr>
            <a:endParaRPr lang="en-US" sz="2000" b="1" i="1" u="sng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27640" y="5206952"/>
            <a:ext cx="7043568" cy="8224709"/>
            <a:chOff x="286146" y="5761773"/>
            <a:chExt cx="7043568" cy="8224709"/>
          </a:xfrm>
        </p:grpSpPr>
        <p:sp>
          <p:nvSpPr>
            <p:cNvPr id="23" name="Rounded Rectangle 22"/>
            <p:cNvSpPr/>
            <p:nvPr/>
          </p:nvSpPr>
          <p:spPr>
            <a:xfrm>
              <a:off x="286146" y="5761773"/>
              <a:ext cx="7043568" cy="39838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587"/>
            <p:cNvSpPr txBox="1">
              <a:spLocks noChangeArrowheads="1"/>
            </p:cNvSpPr>
            <p:nvPr/>
          </p:nvSpPr>
          <p:spPr bwMode="auto">
            <a:xfrm>
              <a:off x="3730149" y="5938125"/>
              <a:ext cx="3570537" cy="8048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Low Power techniques for Analog and Mix signal </a:t>
              </a:r>
              <a:r>
                <a:rPr lang="en-US" sz="1400" b="1" dirty="0" smtClean="0"/>
                <a:t>Design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Techniques for Handling Noise and Variability in CMOS Transistors </a:t>
              </a:r>
              <a:r>
                <a:rPr lang="en-US" sz="1400" b="1" dirty="0" smtClean="0"/>
                <a:t>.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mm-Wave CMOS LNAs Design and Measurements </a:t>
              </a:r>
              <a:endParaRPr lang="en-US" sz="1400" b="1" dirty="0" smtClean="0"/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Layout Considerations in Analog and LP </a:t>
              </a:r>
              <a:r>
                <a:rPr lang="en-US" sz="1400" b="1" dirty="0" smtClean="0"/>
                <a:t>Circuits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Basics of </a:t>
              </a:r>
              <a:r>
                <a:rPr lang="en-US" sz="1400" b="1" dirty="0" err="1" smtClean="0"/>
                <a:t>Triboelectric</a:t>
              </a:r>
              <a:r>
                <a:rPr lang="en-US" sz="1400" b="1" dirty="0" smtClean="0"/>
                <a:t> Energy Harvesters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Approximate computing techniques, HW based Random number generators</a:t>
              </a:r>
              <a:r>
                <a:rPr lang="en-US" sz="1400" b="1" dirty="0" smtClean="0"/>
                <a:t>,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And more</a:t>
              </a:r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algn="just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dirty="0" smtClean="0"/>
            </a:p>
            <a:p>
              <a:pPr marL="457200" indent="-457200" algn="just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sz="2000" dirty="0" smtClean="0"/>
            </a:p>
            <a:p>
              <a:pPr marL="457200" indent="-457200" algn="just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sz="2000" dirty="0" smtClean="0"/>
            </a:p>
            <a:p>
              <a:pPr marL="457200" indent="-457200" algn="just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sz="2000" b="1" dirty="0" smtClean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2677" y="5976161"/>
              <a:ext cx="3440713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/>
                <a:t>The Future of IC Design and Opportunities for Pakistan 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Self-Powered ICs and AC only Logic Gate and FFs 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Active and passive Phase Shifter for 5G/6G NR 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ESD Robustness in Silicon Integrated Circuits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RISC-V Architecture and its Salient Features 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Spatial Sigma-Delta ADC for 5G/6G NR Applications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r>
                <a:rPr lang="en-US" sz="1400" b="1" dirty="0" smtClean="0"/>
                <a:t>Wideband Multiband LNAs for SDR Applications </a:t>
              </a:r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endParaRPr lang="en-US" sz="1400" b="1" dirty="0" smtClean="0"/>
            </a:p>
            <a:p>
              <a:pPr marL="457200" indent="-457200" defTabSz="3830638">
                <a:spcBef>
                  <a:spcPct val="50000"/>
                </a:spcBef>
                <a:buFont typeface="Wingdings" panose="05000000000000000000" pitchFamily="2" charset="2"/>
                <a:buChar char="Ø"/>
                <a:tabLst>
                  <a:tab pos="1092200" algn="l"/>
                </a:tabLst>
              </a:pPr>
              <a:endParaRPr lang="en-US" sz="1400" b="1" dirty="0" smtClean="0"/>
            </a:p>
            <a:p>
              <a:pPr marL="457200" indent="-457200" defTabSz="3830638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1092200" algn="l"/>
                </a:tabLst>
              </a:pPr>
              <a:endParaRPr lang="en-US" sz="1600" b="1" dirty="0" smtClean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555"/>
          <a:stretch/>
        </p:blipFill>
        <p:spPr>
          <a:xfrm>
            <a:off x="5988165" y="8903588"/>
            <a:ext cx="1783604" cy="141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" y="9190785"/>
            <a:ext cx="3029705" cy="79035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53943" y="3191853"/>
            <a:ext cx="3163004" cy="868946"/>
            <a:chOff x="8441783" y="3831198"/>
            <a:chExt cx="3962283" cy="871231"/>
          </a:xfrm>
        </p:grpSpPr>
        <p:sp>
          <p:nvSpPr>
            <p:cNvPr id="43" name="Rounded Rectangle 42"/>
            <p:cNvSpPr/>
            <p:nvPr/>
          </p:nvSpPr>
          <p:spPr>
            <a:xfrm>
              <a:off x="8441783" y="3831198"/>
              <a:ext cx="3746499" cy="87123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17866" y="3890078"/>
              <a:ext cx="38862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en-US" sz="1400" b="1" i="1" dirty="0" smtClean="0"/>
                <a:t>Venue: MEDC Hall Room 118 </a:t>
              </a:r>
              <a:r>
                <a:rPr lang="en-GB" sz="1400" b="1" i="1" dirty="0" smtClean="0"/>
                <a:t>FAST National University, A.K. </a:t>
              </a:r>
              <a:r>
                <a:rPr lang="en-GB" sz="1400" b="1" i="1" dirty="0" err="1" smtClean="0"/>
                <a:t>Brohi</a:t>
              </a:r>
              <a:r>
                <a:rPr lang="en-GB" sz="1400" b="1" i="1" dirty="0" smtClean="0"/>
                <a:t> Road,</a:t>
              </a:r>
              <a:br>
                <a:rPr lang="en-GB" sz="1400" b="1" i="1" dirty="0" smtClean="0"/>
              </a:br>
              <a:r>
                <a:rPr lang="en-GB" sz="1400" b="1" i="1" dirty="0" smtClean="0"/>
                <a:t>H-11/4, Islamabad.</a:t>
              </a:r>
              <a:endParaRPr lang="en-US" sz="1400" b="1" i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53943" y="1902836"/>
            <a:ext cx="2954556" cy="1004389"/>
            <a:chOff x="8441783" y="3698040"/>
            <a:chExt cx="3746499" cy="100438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8441783" y="3698040"/>
              <a:ext cx="3746499" cy="1004389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31263" y="3779099"/>
              <a:ext cx="355701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1" dirty="0" smtClean="0"/>
                <a:t>Started from 1 Sept, 2020</a:t>
              </a:r>
            </a:p>
            <a:p>
              <a:r>
                <a:rPr lang="en-US" sz="1400" b="1" i="1" dirty="0" smtClean="0"/>
                <a:t>Online and On-Campus Talks over the Span of Fall 2020  Semester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1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243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Wingdings</vt:lpstr>
      <vt:lpstr>Office Theme</vt:lpstr>
      <vt:lpstr>   Seminar Series 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Project</dc:creator>
  <cp:lastModifiedBy>Project</cp:lastModifiedBy>
  <cp:revision>32</cp:revision>
  <dcterms:created xsi:type="dcterms:W3CDTF">2020-10-06T04:46:29Z</dcterms:created>
  <dcterms:modified xsi:type="dcterms:W3CDTF">2020-10-06T08:56:31Z</dcterms:modified>
</cp:coreProperties>
</file>